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1" r:id="rId2"/>
    <p:sldId id="327" r:id="rId3"/>
    <p:sldId id="326" r:id="rId4"/>
    <p:sldId id="256" r:id="rId5"/>
    <p:sldId id="257" r:id="rId6"/>
    <p:sldId id="259" r:id="rId7"/>
    <p:sldId id="260" r:id="rId8"/>
    <p:sldId id="261" r:id="rId9"/>
    <p:sldId id="262" r:id="rId10"/>
    <p:sldId id="264" r:id="rId11"/>
    <p:sldId id="323" r:id="rId12"/>
    <p:sldId id="324" r:id="rId13"/>
    <p:sldId id="3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52EF6-2575-4DA2-ABA6-CDEE6DA46C01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E8120-68B1-4F61-91AE-962C2633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1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59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18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8397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59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18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1278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59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18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873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53941" cy="45244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446663"/>
            <a:ext cx="8786875" cy="4679818"/>
          </a:xfrm>
        </p:spPr>
        <p:txBody>
          <a:bodyPr>
            <a:normAutofit/>
          </a:bodyPr>
          <a:lstStyle>
            <a:lvl1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C09C269-B6D8-4B78-B217-D1B7BFD1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DDDFA-A162-479D-B0F0-CCBFE77A3AFD}" type="datetime1">
              <a:rPr lang="en-US" smtClean="0">
                <a:solidFill>
                  <a:srgbClr val="464646"/>
                </a:solidFill>
              </a:rPr>
              <a:pPr/>
              <a:t>9/8/2020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42ECF729-AC35-4CDB-AC23-E3BF1C77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6B6490E-6300-4588-A0B8-4EC9E1E0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CC5C8D-1BF4-4660-8ABA-DF82039881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3AA0-6622-4A64-8539-BBE9FEF17BC9}" type="datetime1">
              <a:rPr lang="en-US" smtClean="0">
                <a:solidFill>
                  <a:srgbClr val="464646"/>
                </a:solidFill>
              </a:rPr>
              <a:pPr/>
              <a:t>9/8/2020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CC5C8D-1BF4-4660-8ABA-DF8203988144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4110-7EC2-41EA-8FF9-0753AEC3C9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Ghanshyam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Shivhare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10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4282" y="1214423"/>
            <a:ext cx="8786875" cy="4912058"/>
          </a:xfrm>
          <a:prstGeom prst="rect">
            <a:avLst/>
          </a:prstGeom>
        </p:spPr>
        <p:txBody>
          <a:bodyPr vert="horz" lIns="107287" tIns="53643" rIns="107287" bIns="53643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071803" y="6207149"/>
            <a:ext cx="2667000" cy="365125"/>
          </a:xfrm>
          <a:prstGeom prst="rect">
            <a:avLst/>
          </a:prstGeom>
        </p:spPr>
        <p:txBody>
          <a:bodyPr vert="horz" lIns="107287" tIns="53643" rIns="107287" bIns="53643" anchor="ctr" anchorCtr="0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981C527-D219-4637-83D7-AFF491849E65}" type="datetime1">
              <a:rPr lang="en-US" smtClean="0">
                <a:solidFill>
                  <a:srgbClr val="46464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9/8/2020</a:t>
            </a:fld>
            <a:endParaRPr lang="en-US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9"/>
            <a:ext cx="2176449" cy="365125"/>
          </a:xfrm>
          <a:prstGeom prst="rect">
            <a:avLst/>
          </a:prstGeom>
        </p:spPr>
        <p:txBody>
          <a:bodyPr vert="horz" lIns="107287" tIns="53643" rIns="107287" bIns="53643" anchor="ctr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1981"/>
            <a:ext cx="533400" cy="457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49" y="761983"/>
            <a:ext cx="8410607" cy="45244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61983"/>
            <a:ext cx="533400" cy="457200"/>
          </a:xfrm>
          <a:prstGeom prst="rect">
            <a:avLst/>
          </a:prstGeom>
        </p:spPr>
        <p:txBody>
          <a:bodyPr vert="horz" lIns="107287" tIns="53643" rIns="107287" bIns="53643" anchor="ctr" anchorCtr="0">
            <a:noAutofit/>
          </a:bodyPr>
          <a:lstStyle>
            <a:lvl1pPr algn="ctr">
              <a:defRPr sz="20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1CC5C8D-1BF4-4660-8ABA-DF8203988144}" type="slidenum">
              <a:rPr lang="en-US" smtClean="0"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761983"/>
            <a:ext cx="8010556" cy="452441"/>
          </a:xfrm>
          <a:prstGeom prst="rect">
            <a:avLst/>
          </a:prstGeom>
        </p:spPr>
        <p:txBody>
          <a:bodyPr vert="horz" lIns="107287" tIns="53643" rIns="107287" bIns="53643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2" descr="C:\Users\PHOENIX\Pictures\nielit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62" y="-24"/>
            <a:ext cx="1203291" cy="691893"/>
          </a:xfrm>
          <a:prstGeom prst="rect">
            <a:avLst/>
          </a:prstGeom>
          <a:noFill/>
        </p:spPr>
      </p:pic>
      <p:pic>
        <p:nvPicPr>
          <p:cNvPr id="16" name="Picture 15" descr="home-2741413_960_720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02192" y="785794"/>
            <a:ext cx="422031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887B87-4CD7-45D3-9688-C0CCE813D8C8}"/>
              </a:ext>
            </a:extLst>
          </p:cNvPr>
          <p:cNvSpPr txBox="1"/>
          <p:nvPr userDrawn="1"/>
        </p:nvSpPr>
        <p:spPr>
          <a:xfrm>
            <a:off x="3810001" y="69800"/>
            <a:ext cx="490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Course: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Machine Learning using Python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Day : 12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4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75503" indent="-375503" algn="just" rtl="0" eaLnBrk="1" latinLnBrk="0" hangingPunct="1">
        <a:spcBef>
          <a:spcPts val="821"/>
        </a:spcBef>
        <a:buClr>
          <a:schemeClr val="accent2"/>
        </a:buClr>
        <a:buSzPct val="60000"/>
        <a:buFont typeface="Wingdings"/>
        <a:buChar char="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1006" indent="-321860" algn="just" rtl="0" eaLnBrk="1" latinLnBrk="0" hangingPunct="1">
        <a:spcBef>
          <a:spcPts val="645"/>
        </a:spcBef>
        <a:buClr>
          <a:schemeClr val="accent1"/>
        </a:buClr>
        <a:buSzPct val="70000"/>
        <a:buFont typeface="Wingdings 2"/>
        <a:buChar char="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2866" indent="-268216" algn="just" rtl="0" eaLnBrk="1" latinLnBrk="0" hangingPunct="1">
        <a:spcBef>
          <a:spcPts val="587"/>
        </a:spcBef>
        <a:buClr>
          <a:schemeClr val="accent2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9298" indent="-268216" algn="just" rtl="0" eaLnBrk="1" latinLnBrk="0" hangingPunct="1">
        <a:spcBef>
          <a:spcPts val="469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45731" indent="-268216" algn="just" rtl="0" eaLnBrk="1" latinLnBrk="0" hangingPunct="1">
        <a:spcBef>
          <a:spcPts val="469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67591" indent="-268216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89450" indent="-26821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11310" indent="-26821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33170" indent="-26821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C1CC5C8D-1BF4-4660-8ABA-DF8203988144}" type="slidenum">
              <a:rPr lang="en-US" smtClean="0">
                <a:solidFill>
                  <a:srgbClr val="464646"/>
                </a:solidFill>
              </a:rPr>
              <a:pPr/>
              <a:t>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4BF39-0DD5-4F38-8BA7-49D5A724F3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00175"/>
            <a:ext cx="7851775" cy="1828800"/>
          </a:xfrm>
        </p:spPr>
        <p:txBody>
          <a:bodyPr/>
          <a:lstStyle/>
          <a:p>
            <a:r>
              <a:rPr lang="en-US" dirty="0"/>
              <a:t>Setting Up User Accounts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251" y="0"/>
            <a:ext cx="899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NATIONAL INSTITUTE OF ELECTRONICS AND INFORMATION 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800600"/>
            <a:ext cx="8915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Using Python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12</a:t>
            </a:r>
          </a:p>
        </p:txBody>
      </p:sp>
    </p:spTree>
    <p:extLst>
      <p:ext uri="{BB962C8B-B14F-4D97-AF65-F5344CB8AC3E}">
        <p14:creationId xmlns:p14="http://schemas.microsoft.com/office/powerpoint/2010/main" val="140284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610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Parameter Estimation Solution</a:t>
            </a:r>
          </a:p>
        </p:txBody>
      </p:sp>
      <p:graphicFrame>
        <p:nvGraphicFramePr>
          <p:cNvPr id="120835" name="Object 3">
            <a:hlinkClick r:id="" action="ppaction://ole?verb=0"/>
          </p:cNvPr>
          <p:cNvGraphicFramePr>
            <a:graphicFrameLocks noGrp="1"/>
          </p:cNvGraphicFramePr>
          <p:nvPr>
            <p:ph type="body" idx="1"/>
          </p:nvPr>
        </p:nvGraphicFramePr>
        <p:xfrm>
          <a:off x="722313" y="1793875"/>
          <a:ext cx="7758112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3263760" imgH="1803240" progId="Equation.3">
                  <p:embed/>
                </p:oleObj>
              </mc:Choice>
              <mc:Fallback>
                <p:oleObj name="Equation" r:id="rId4" imgW="3263760" imgH="1803240" progId="Equation.3">
                  <p:embed/>
                  <p:pic>
                    <p:nvPicPr>
                      <p:cNvPr id="12083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793875"/>
                        <a:ext cx="7758112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295400"/>
            <a:ext cx="863494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88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00200" y="5105400"/>
            <a:ext cx="53340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635206"/>
            <a:ext cx="419377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lang="en-US" altLang="en-US" sz="4000" dirty="0" err="1">
                <a:latin typeface="Arial" panose="020B0604020202020204" pitchFamily="34" charset="0"/>
              </a:rPr>
              <a:t>m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lang="en-US" altLang="en-US" sz="4000" dirty="0" err="1">
                <a:latin typeface="Arial" panose="020B0604020202020204" pitchFamily="34" charset="0"/>
              </a:rPr>
              <a:t>m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intercept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713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00200" y="5105400"/>
            <a:ext cx="53340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1" y="1284810"/>
            <a:ext cx="7696200" cy="547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The 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coefficient R^2 is defined as (1 - u/v),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where 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u is the residual sum of squares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((</a:t>
            </a:r>
            <a:r>
              <a:rPr lang="en-US" altLang="en-US" sz="2800" dirty="0" err="1">
                <a:solidFill>
                  <a:srgbClr val="212529"/>
                </a:solidFill>
                <a:latin typeface="SFMono-Regular"/>
              </a:rPr>
              <a:t>y_true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 - </a:t>
            </a:r>
            <a:r>
              <a:rPr lang="en-US" altLang="en-US" sz="2800" dirty="0" err="1">
                <a:solidFill>
                  <a:srgbClr val="212529"/>
                </a:solidFill>
                <a:latin typeface="SFMono-Regular"/>
              </a:rPr>
              <a:t>y_pred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) ** 2).sum()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and 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v is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((</a:t>
            </a:r>
            <a:r>
              <a:rPr lang="en-US" altLang="en-US" sz="2800" dirty="0" err="1">
                <a:solidFill>
                  <a:srgbClr val="212529"/>
                </a:solidFill>
                <a:latin typeface="SFMono-Regular"/>
              </a:rPr>
              <a:t>y_true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 - </a:t>
            </a:r>
            <a:r>
              <a:rPr lang="en-US" altLang="en-US" sz="2800" dirty="0" err="1">
                <a:solidFill>
                  <a:srgbClr val="212529"/>
                </a:solidFill>
                <a:latin typeface="SFMono-Regular"/>
              </a:rPr>
              <a:t>y_true.mean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()) ** 2).sum().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C00000"/>
                </a:solidFill>
                <a:latin typeface="SFMono-Regular"/>
              </a:rPr>
              <a:t>The </a:t>
            </a:r>
            <a:r>
              <a:rPr lang="en-US" altLang="en-US" sz="2800" dirty="0">
                <a:solidFill>
                  <a:srgbClr val="C00000"/>
                </a:solidFill>
                <a:latin typeface="SFMono-Regular"/>
              </a:rPr>
              <a:t>best possible score is 1.0 </a:t>
            </a:r>
            <a:endParaRPr lang="en-US" altLang="en-US" sz="2800" dirty="0" smtClean="0">
              <a:solidFill>
                <a:srgbClr val="C00000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and 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it can be negative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(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because the model can be arbitrarily worse).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800" y="63442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46444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114300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AB47E5A-A1F0-492F-A9F0-1E96E8F8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5580"/>
              </p:ext>
            </p:extLst>
          </p:nvPr>
        </p:nvGraphicFramePr>
        <p:xfrm>
          <a:off x="1524000" y="1463040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06530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58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x1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06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8E2043C-1C74-4EEF-B416-7FDF87EA96BF}"/>
              </a:ext>
            </a:extLst>
          </p:cNvPr>
          <p:cNvSpPr txBox="1"/>
          <p:nvPr/>
        </p:nvSpPr>
        <p:spPr>
          <a:xfrm>
            <a:off x="1619672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y = 2 multiplied by  x1</a:t>
            </a:r>
          </a:p>
        </p:txBody>
      </p:sp>
    </p:spTree>
    <p:extLst>
      <p:ext uri="{BB962C8B-B14F-4D97-AF65-F5344CB8AC3E}">
        <p14:creationId xmlns:p14="http://schemas.microsoft.com/office/powerpoint/2010/main" val="40257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512" y="1988840"/>
            <a:ext cx="8652692" cy="1987480"/>
            <a:chOff x="180019" y="2276872"/>
            <a:chExt cx="8652692" cy="1987480"/>
          </a:xfrm>
        </p:grpSpPr>
        <p:sp>
          <p:nvSpPr>
            <p:cNvPr id="6" name="Rectangle 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</a:t>
              </a:r>
              <a:r>
                <a:rPr lang="en-IN" sz="3200" dirty="0" smtClean="0"/>
                <a:t>Algorithm</a:t>
              </a:r>
            </a:p>
            <a:p>
              <a:pPr algn="ctr"/>
              <a:r>
                <a:rPr lang="en-IN" sz="3200" dirty="0" smtClean="0"/>
                <a:t>(Fit Function)</a:t>
              </a:r>
              <a:endParaRPr lang="en-IN" sz="32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32348" y="2843354"/>
              <a:ext cx="6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020" y="258174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Input (X)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6087" y="3390167"/>
              <a:ext cx="572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019" y="3128557"/>
              <a:ext cx="329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Output(y)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49077" y="2448470"/>
              <a:ext cx="2583634" cy="1815882"/>
              <a:chOff x="6300192" y="504254"/>
              <a:chExt cx="2583634" cy="181588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227642" y="504254"/>
                <a:ext cx="1656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Machine Learning Model</a:t>
                </a:r>
              </a:p>
              <a:p>
                <a:r>
                  <a:rPr lang="en-IN" sz="2800" dirty="0"/>
                  <a:t>(X      y)</a:t>
                </a: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7599413" y="3717032"/>
            <a:ext cx="50405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9398" y="4393848"/>
            <a:ext cx="8775005" cy="1728192"/>
            <a:chOff x="57505" y="2276872"/>
            <a:chExt cx="8775005" cy="1728192"/>
          </a:xfrm>
        </p:grpSpPr>
        <p:sp>
          <p:nvSpPr>
            <p:cNvPr id="26" name="Rectangle 2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</a:t>
              </a:r>
              <a:r>
                <a:rPr lang="en-IN" sz="3200" dirty="0" smtClean="0"/>
                <a:t>Model</a:t>
              </a:r>
            </a:p>
            <a:p>
              <a:pPr algn="ctr"/>
              <a:r>
                <a:rPr lang="en-IN" sz="3200" dirty="0" smtClean="0"/>
                <a:t>(Predict)</a:t>
              </a:r>
              <a:endParaRPr lang="en-IN" sz="3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619907" y="3140968"/>
              <a:ext cx="11570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505" y="2879358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New  Input (X)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249077" y="2663914"/>
              <a:ext cx="2583433" cy="954107"/>
              <a:chOff x="6300192" y="719698"/>
              <a:chExt cx="2583433" cy="954107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227441" y="719698"/>
                <a:ext cx="16561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Output </a:t>
                </a:r>
              </a:p>
              <a:p>
                <a:r>
                  <a:rPr lang="en-IN" sz="2800" dirty="0"/>
                  <a:t>(y)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35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06" y="457200"/>
            <a:ext cx="9144000" cy="762000"/>
          </a:xfrm>
        </p:spPr>
        <p:txBody>
          <a:bodyPr/>
          <a:lstStyle/>
          <a:p>
            <a:pPr algn="ctr"/>
            <a:r>
              <a:rPr lang="en-US" dirty="0" smtClean="0"/>
              <a:t>Plot between CGPA and chance of admission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41148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 err="1">
                <a:solidFill>
                  <a:schemeClr val="tx1"/>
                </a:solidFill>
              </a:rPr>
              <a:t>matplotlib.pyplot</a:t>
            </a:r>
            <a:r>
              <a:rPr lang="en-US" sz="2800" dirty="0">
                <a:solidFill>
                  <a:schemeClr val="tx1"/>
                </a:solidFill>
              </a:rPr>
              <a:t> as </a:t>
            </a:r>
            <a:r>
              <a:rPr lang="en-US" sz="2800" dirty="0" err="1">
                <a:solidFill>
                  <a:schemeClr val="tx1"/>
                </a:solidFill>
              </a:rPr>
              <a:t>plt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plt.scatter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df</a:t>
            </a:r>
            <a:r>
              <a:rPr lang="en-US" sz="2800" dirty="0" smtClean="0">
                <a:solidFill>
                  <a:schemeClr val="tx1"/>
                </a:solidFill>
              </a:rPr>
              <a:t>[‘CGPA'],</a:t>
            </a:r>
            <a:r>
              <a:rPr lang="en-US" sz="2800" dirty="0" err="1">
                <a:solidFill>
                  <a:schemeClr val="tx1"/>
                </a:solidFill>
              </a:rPr>
              <a:t>df</a:t>
            </a:r>
            <a:r>
              <a:rPr lang="en-US" sz="2800" dirty="0" smtClean="0">
                <a:solidFill>
                  <a:schemeClr val="tx1"/>
                </a:solidFill>
              </a:rPr>
              <a:t>[‘Chance of Admit'])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plt.title</a:t>
            </a:r>
            <a:r>
              <a:rPr lang="en-US" sz="2800" dirty="0">
                <a:solidFill>
                  <a:schemeClr val="tx1"/>
                </a:solidFill>
              </a:rPr>
              <a:t>("CGPA vs </a:t>
            </a:r>
            <a:r>
              <a:rPr lang="en-US" sz="2800" dirty="0" smtClean="0">
                <a:solidFill>
                  <a:schemeClr val="tx1"/>
                </a:solidFill>
              </a:rPr>
              <a:t>Chance of Admit")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plt.xlabel</a:t>
            </a:r>
            <a:r>
              <a:rPr lang="en-US" sz="2800" dirty="0" smtClean="0">
                <a:solidFill>
                  <a:schemeClr val="tx1"/>
                </a:solidFill>
              </a:rPr>
              <a:t>(“CGPA")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plt.ylabel</a:t>
            </a:r>
            <a:r>
              <a:rPr lang="en-US" sz="2800" dirty="0" smtClean="0">
                <a:solidFill>
                  <a:schemeClr val="tx1"/>
                </a:solidFill>
              </a:rPr>
              <a:t>(“Chance of Admit")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plt.show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0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3962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y=</a:t>
            </a:r>
            <a:r>
              <a:rPr lang="en-US" sz="4000" dirty="0" err="1" smtClean="0">
                <a:solidFill>
                  <a:schemeClr val="tx1"/>
                </a:solidFill>
              </a:rPr>
              <a:t>ax+b</a:t>
            </a:r>
            <a:r>
              <a:rPr lang="en-US" sz="4000" dirty="0" smtClean="0">
                <a:solidFill>
                  <a:schemeClr val="tx1"/>
                </a:solidFill>
              </a:rPr>
              <a:t> – relationship-model</a:t>
            </a:r>
            <a:endParaRPr lang="en-US" sz="4000" dirty="0" smtClean="0">
              <a:solidFill>
                <a:schemeClr val="tx1"/>
              </a:solidFill>
            </a:endParaRPr>
          </a:p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Where a is coefficient and</a:t>
            </a:r>
          </a:p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b is intercept.</a:t>
            </a:r>
          </a:p>
          <a:p>
            <a:pPr algn="just"/>
            <a:endParaRPr lang="en-US" sz="4000" dirty="0">
              <a:solidFill>
                <a:schemeClr val="tx1"/>
              </a:solidFill>
            </a:endParaRPr>
          </a:p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x=independent </a:t>
            </a:r>
            <a:r>
              <a:rPr lang="en-US" sz="4000" dirty="0" smtClean="0">
                <a:solidFill>
                  <a:schemeClr val="tx1"/>
                </a:solidFill>
              </a:rPr>
              <a:t>variable=CGPA</a:t>
            </a:r>
            <a:endParaRPr lang="en-US" sz="4000" dirty="0" smtClean="0">
              <a:solidFill>
                <a:schemeClr val="tx1"/>
              </a:solidFill>
            </a:endParaRPr>
          </a:p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y=dependent </a:t>
            </a:r>
            <a:r>
              <a:rPr lang="en-US" sz="4000" dirty="0" smtClean="0">
                <a:solidFill>
                  <a:schemeClr val="tx1"/>
                </a:solidFill>
              </a:rPr>
              <a:t>variable=Chance of Admit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71062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Linear 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37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4260"/>
            <a:ext cx="8763000" cy="49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4260"/>
            <a:ext cx="8458200" cy="49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10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763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231</Words>
  <Application>Microsoft Office PowerPoint</Application>
  <PresentationFormat>On-screen Show (4:3)</PresentationFormat>
  <Paragraphs>67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ＭＳ Ｐゴシック</vt:lpstr>
      <vt:lpstr>SFMono-Regular</vt:lpstr>
      <vt:lpstr>Times New Roman</vt:lpstr>
      <vt:lpstr>Tw Cen MT</vt:lpstr>
      <vt:lpstr>Wingdings</vt:lpstr>
      <vt:lpstr>Wingdings 2</vt:lpstr>
      <vt:lpstr>WidescreenPresentation</vt:lpstr>
      <vt:lpstr>Equation</vt:lpstr>
      <vt:lpstr>Setting Up User Accounts </vt:lpstr>
      <vt:lpstr>Machine Learning</vt:lpstr>
      <vt:lpstr>What kind of problem Machine Learning can solve:</vt:lpstr>
      <vt:lpstr>Plot between CGPA and chance of admission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 Estimation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NIELIT</cp:lastModifiedBy>
  <cp:revision>262</cp:revision>
  <dcterms:created xsi:type="dcterms:W3CDTF">2019-06-06T03:54:23Z</dcterms:created>
  <dcterms:modified xsi:type="dcterms:W3CDTF">2020-09-08T08:04:07Z</dcterms:modified>
</cp:coreProperties>
</file>