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  <p:sldMasterId id="2147483670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DBAFC8-E314-4E69-A51D-B6E5B0A7E08C}">
  <a:tblStyle styleId="{50DBAFC8-E314-4E69-A51D-B6E5B0A7E08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C9B5E7-A0AE-4A6A-A9D1-A812056B96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-36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38844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3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12"/>
          </p:nvPr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Slide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6 Content">
  <p:cSld name="Title, 6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2"/>
          </p:nvPr>
        </p:nvSpPr>
        <p:spPr>
          <a:xfrm>
            <a:off x="394776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3"/>
          </p:nvPr>
        </p:nvSpPr>
        <p:spPr>
          <a:xfrm>
            <a:off x="652428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4"/>
          </p:nvPr>
        </p:nvSpPr>
        <p:spPr>
          <a:xfrm>
            <a:off x="137124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5"/>
          </p:nvPr>
        </p:nvSpPr>
        <p:spPr>
          <a:xfrm>
            <a:off x="394776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6"/>
          </p:nvPr>
        </p:nvSpPr>
        <p:spPr>
          <a:xfrm>
            <a:off x="652428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Content" type="obj">
  <p:cSld name="OBJE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Slide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1371240" y="533160"/>
            <a:ext cx="7543800" cy="52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3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2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2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4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2"/>
          </p:nvPr>
        </p:nvSpPr>
        <p:spPr>
          <a:xfrm>
            <a:off x="394776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3"/>
          </p:nvPr>
        </p:nvSpPr>
        <p:spPr>
          <a:xfrm>
            <a:off x="652428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body" idx="4"/>
          </p:nvPr>
        </p:nvSpPr>
        <p:spPr>
          <a:xfrm>
            <a:off x="137124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body" idx="5"/>
          </p:nvPr>
        </p:nvSpPr>
        <p:spPr>
          <a:xfrm>
            <a:off x="394776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6"/>
          </p:nvPr>
        </p:nvSpPr>
        <p:spPr>
          <a:xfrm>
            <a:off x="652428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entered Text" type="objOnly">
  <p:cSld name="OBJECT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371240" y="533160"/>
            <a:ext cx="7543800" cy="52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2 Content and Content" type="twoObjAndObj">
  <p:cSld name="TWO_OBJECTS_AND_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Content and 2 Content" type="objAndTwoObj">
  <p:cSld name="OBJECT_AND_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2 Content over Content" type="twoObjOverTx">
  <p:cSld name="TWO_OBJECTS_OVER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Content over Content" type="objOverTx">
  <p:cSld name="OBJECT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4 Content" type="fourObj">
  <p:cSld name="FOUR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4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685800" y="6248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53080" y="6248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dt" idx="10"/>
          </p:nvPr>
        </p:nvSpPr>
        <p:spPr>
          <a:xfrm>
            <a:off x="1371240" y="6248520"/>
            <a:ext cx="16765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ftr" idx="11"/>
          </p:nvPr>
        </p:nvSpPr>
        <p:spPr>
          <a:xfrm>
            <a:off x="3428640" y="624852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7238880" y="6248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216000" marR="0" lvl="0" indent="-17599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16000" marR="0" lvl="1" indent="-17599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216000" marR="0" lvl="2" indent="-17599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16000" marR="0" lvl="3" indent="-17599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16000" marR="0" lvl="4" indent="-17599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16000" marR="0" lvl="5" indent="-17599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6000" marR="0" lvl="6" indent="-17599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16000" marR="0" lvl="7" indent="-17599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16000" marR="0" lvl="8" indent="-17599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16000" lvl="0" indent="-21600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3" name="Google Shape;63;p12" descr="strtegic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2193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/>
        </p:nvSpPr>
        <p:spPr>
          <a:xfrm>
            <a:off x="611560" y="548680"/>
            <a:ext cx="7920880" cy="335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</a:t>
            </a:r>
            <a:r>
              <a:rPr lang="en-IN" sz="4000" b="0" i="0" u="none" strike="noStrike" cap="none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 sz="40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 dirty="0">
              <a:solidFill>
                <a:srgbClr val="7869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1331640" y="4149080"/>
            <a:ext cx="6696744" cy="175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Pankaj Shukla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Joint Director, NIELIT Lucknow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Changing Categorical Values into Numerical Values</a:t>
            </a:r>
            <a:endParaRPr/>
          </a:p>
        </p:txBody>
      </p:sp>
      <p:sp>
        <p:nvSpPr>
          <p:cNvPr id="173" name="Google Shape;173;p33"/>
          <p:cNvSpPr/>
          <p:nvPr/>
        </p:nvSpPr>
        <p:spPr>
          <a:xfrm>
            <a:off x="251520" y="1280949"/>
            <a:ext cx="84969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X=pd.get_dummies(X)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Train and Test Split</a:t>
            </a:r>
            <a:endParaRPr/>
          </a:p>
        </p:txBody>
      </p:sp>
      <p:sp>
        <p:nvSpPr>
          <p:cNvPr id="179" name="Google Shape;179;p34"/>
          <p:cNvSpPr/>
          <p:nvPr/>
        </p:nvSpPr>
        <p:spPr>
          <a:xfrm>
            <a:off x="251520" y="1280949"/>
            <a:ext cx="8496944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sklearn.model_selection import train_test_split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X_train,X_test,y_train,y_test = train_test_split(X,y,test_size = 0.30)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X_train.shape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X_test.shape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y_test.shape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>
            <a:spLocks noGrp="1"/>
          </p:cNvSpPr>
          <p:nvPr>
            <p:ph type="title"/>
          </p:nvPr>
        </p:nvSpPr>
        <p:spPr>
          <a:xfrm>
            <a:off x="251520" y="629816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Applying Machine Learning Algorithm – Logistic Regression</a:t>
            </a:r>
            <a:endParaRPr/>
          </a:p>
        </p:txBody>
      </p:sp>
      <p:sp>
        <p:nvSpPr>
          <p:cNvPr id="185" name="Google Shape;185;p35"/>
          <p:cNvSpPr/>
          <p:nvPr/>
        </p:nvSpPr>
        <p:spPr>
          <a:xfrm>
            <a:off x="251520" y="2056780"/>
            <a:ext cx="849694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sklearn.linear_model import LogisticRegression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= LogisticRegression()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model.fit(X,y)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model.score(X,y)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>
            <a:spLocks noGrp="1"/>
          </p:cNvSpPr>
          <p:nvPr>
            <p:ph type="title"/>
          </p:nvPr>
        </p:nvSpPr>
        <p:spPr>
          <a:xfrm>
            <a:off x="251520" y="188640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Applying Machine Learning Algorithm – Support Vector Machines</a:t>
            </a:r>
            <a:endParaRPr/>
          </a:p>
        </p:txBody>
      </p:sp>
      <p:sp>
        <p:nvSpPr>
          <p:cNvPr id="191" name="Google Shape;191;p36"/>
          <p:cNvSpPr/>
          <p:nvPr/>
        </p:nvSpPr>
        <p:spPr>
          <a:xfrm>
            <a:off x="251520" y="1912764"/>
            <a:ext cx="849694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sklearn.svm import SVC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svc = SVC()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svc.fit(X, y)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svc.score(X,y)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Applying Machine Learning Algorithm – Decision Tree Classifier</a:t>
            </a:r>
            <a:endParaRPr/>
          </a:p>
        </p:txBody>
      </p:sp>
      <p:sp>
        <p:nvSpPr>
          <p:cNvPr id="197" name="Google Shape;197;p37"/>
          <p:cNvSpPr/>
          <p:nvPr/>
        </p:nvSpPr>
        <p:spPr>
          <a:xfrm>
            <a:off x="251520" y="1280949"/>
            <a:ext cx="849694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sklearn.tree import DecisionTreeClassifier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dtf = DecisionTreeClassifier()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dtf.fit(X_train, y_train)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Applying Machine Learning Algorithm – Gaussian NB</a:t>
            </a:r>
            <a:endParaRPr/>
          </a:p>
        </p:txBody>
      </p:sp>
      <p:sp>
        <p:nvSpPr>
          <p:cNvPr id="203" name="Google Shape;203;p38"/>
          <p:cNvSpPr/>
          <p:nvPr/>
        </p:nvSpPr>
        <p:spPr>
          <a:xfrm>
            <a:off x="251520" y="1280949"/>
            <a:ext cx="849694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sklearn.naive_bayes import GaussianNB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n_b = GaussianNB()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n_b.fit(X_train, y_train)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title"/>
          </p:nvPr>
        </p:nvSpPr>
        <p:spPr>
          <a:xfrm>
            <a:off x="539552" y="188640"/>
            <a:ext cx="783183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Applying Machine Learning Algorithm - KNeighborsClassifier</a:t>
            </a:r>
            <a:r>
              <a:rPr lang="en-IN" sz="2400"/>
              <a:t/>
            </a:r>
            <a:br>
              <a:rPr lang="en-IN" sz="2400"/>
            </a:br>
            <a:endParaRPr sz="2400">
              <a:solidFill>
                <a:srgbClr val="C00000"/>
              </a:solidFill>
            </a:endParaRPr>
          </a:p>
        </p:txBody>
      </p:sp>
      <p:sp>
        <p:nvSpPr>
          <p:cNvPr id="209" name="Google Shape;209;p39"/>
          <p:cNvSpPr/>
          <p:nvPr/>
        </p:nvSpPr>
        <p:spPr>
          <a:xfrm>
            <a:off x="251520" y="1280949"/>
            <a:ext cx="849694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sklearn.neighbors import KNeighborsClassifier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knn = KNeighborsClassifier()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knn.fit(X_train, y_train)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Applying Machine Learning Algorithm</a:t>
            </a:r>
            <a:endParaRPr/>
          </a:p>
        </p:txBody>
      </p:sp>
      <p:sp>
        <p:nvSpPr>
          <p:cNvPr id="215" name="Google Shape;215;p40"/>
          <p:cNvSpPr/>
          <p:nvPr/>
        </p:nvSpPr>
        <p:spPr>
          <a:xfrm>
            <a:off x="251520" y="1280949"/>
            <a:ext cx="8496944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print(lr.score(X_test, y_test))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print(dtf.score(X_test, y_test))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print(n_b.score(X_test, y_test))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print(knn.score(X_test, y_test))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print(svc.score(X_test, y_test))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Best Model Deployment</a:t>
            </a:r>
            <a:endParaRPr/>
          </a:p>
        </p:txBody>
      </p:sp>
      <p:sp>
        <p:nvSpPr>
          <p:cNvPr id="221" name="Google Shape;221;p41"/>
          <p:cNvSpPr/>
          <p:nvPr/>
        </p:nvSpPr>
        <p:spPr>
          <a:xfrm>
            <a:off x="251520" y="1052736"/>
            <a:ext cx="8496944" cy="60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gender=input("What is your gender:")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married=input("Married:")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dependents=int(input("dependents value:"))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Education=input("enter your education")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SelfEmployed=input("Self Employed:")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Applicantincome=int(input("enter applicant income"))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coapplicantincome=int(input("enter co applicant income:"))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loanamount=int(input("enter loan amount:"))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loanamountterm=int(input("enter loan amount term:"))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credithistory=int(input("enter credit history:"))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propertyarea=input("enter property area:")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[[gender,married,dependents,Education,SelfEmployed,Applicantincome,coapplicantincome,loanamount,loanamountterm,credithistory,propertyarea]]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>
            <a:spLocks noGrp="1"/>
          </p:cNvSpPr>
          <p:nvPr>
            <p:ph type="title"/>
          </p:nvPr>
        </p:nvSpPr>
        <p:spPr>
          <a:xfrm>
            <a:off x="827584" y="-17140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Best Model Deployment</a:t>
            </a:r>
            <a:endParaRPr/>
          </a:p>
        </p:txBody>
      </p:sp>
      <p:sp>
        <p:nvSpPr>
          <p:cNvPr id="227" name="Google Shape;227;p42"/>
          <p:cNvSpPr/>
          <p:nvPr/>
        </p:nvSpPr>
        <p:spPr>
          <a:xfrm>
            <a:off x="251520" y="595709"/>
            <a:ext cx="8496944" cy="60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newdf = pd.DataFrame(data, columns = ['Gender','Married','Dependents','Education','Self_Employed','ApplicantIncome','CoapplicantIncome','LoanAmount','Loan_Amount_Term','Credit_History','Property_Area'])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newdf = pd.get_dummies(newdf)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missing_cols = set( X_train.columns ) - set( newdf.columns 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Add a missing column in test set with default value equal to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c in missing_cols: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newdf[c] =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Ensure the order of column in the test set is in the same order than in train set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newdf = newdf[X_train.columns]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971600" y="269776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Loan Prediction Problem</a:t>
            </a:r>
            <a:endParaRPr/>
          </a:p>
        </p:txBody>
      </p:sp>
      <p:sp>
        <p:nvSpPr>
          <p:cNvPr id="122" name="Google Shape;122;p25"/>
          <p:cNvSpPr/>
          <p:nvPr/>
        </p:nvSpPr>
        <p:spPr>
          <a:xfrm>
            <a:off x="412304" y="1700808"/>
            <a:ext cx="8424936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Finance company deals in all home loans. </a:t>
            </a:r>
            <a:endParaRPr/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have presence across all urban, semi urban and rural areas. </a:t>
            </a:r>
            <a:endParaRPr/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first apply for home loan after that company validates the customer eligibility for loan.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Company wants to automate the loan eligibility process (real time) based on customer detail provided while filling online application form.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Best Model Deployment</a:t>
            </a:r>
            <a:endParaRPr/>
          </a:p>
        </p:txBody>
      </p:sp>
      <p:sp>
        <p:nvSpPr>
          <p:cNvPr id="233" name="Google Shape;233;p43"/>
          <p:cNvSpPr/>
          <p:nvPr/>
        </p:nvSpPr>
        <p:spPr>
          <a:xfrm>
            <a:off x="251520" y="1052736"/>
            <a:ext cx="8496944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yp=n_b.predict(newdf)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print(yp)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(yp[0]=='Y'):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print("Your Loan is approved, Please contact at HDFC Bank Any Branch for further processing")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print("Sorry ! Your Loan is not approved")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All Model Deployment – Ensemble Learning</a:t>
            </a:r>
            <a:endParaRPr/>
          </a:p>
        </p:txBody>
      </p:sp>
      <p:sp>
        <p:nvSpPr>
          <p:cNvPr id="239" name="Google Shape;239;p44"/>
          <p:cNvSpPr/>
          <p:nvPr/>
        </p:nvSpPr>
        <p:spPr>
          <a:xfrm>
            <a:off x="251520" y="1052736"/>
            <a:ext cx="8496944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yp1=n_b.predict(newdf)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yp2=lr.predict(newdf)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yp3=dtf.predict(newdf)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yp4=knn.predict(newdf)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yp5=svc.predict(newdf)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print(yp1)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print(yp2)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print(yp3)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print(yp4)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print(yp5)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>
                <a:solidFill>
                  <a:srgbClr val="C00000"/>
                </a:solidFill>
              </a:rPr>
              <a:t>Confusion Matrix</a:t>
            </a:r>
            <a:endParaRPr/>
          </a:p>
        </p:txBody>
      </p:sp>
      <p:graphicFrame>
        <p:nvGraphicFramePr>
          <p:cNvPr id="245" name="Google Shape;245;p45"/>
          <p:cNvGraphicFramePr/>
          <p:nvPr/>
        </p:nvGraphicFramePr>
        <p:xfrm>
          <a:off x="467544" y="1397000"/>
          <a:ext cx="7903875" cy="3931950"/>
        </p:xfrm>
        <a:graphic>
          <a:graphicData uri="http://schemas.openxmlformats.org/drawingml/2006/table">
            <a:tbl>
              <a:tblPr firstRow="1" bandRow="1">
                <a:noFill/>
                <a:tableStyleId>{50DBAFC8-E314-4E69-A51D-B6E5B0A7E08C}</a:tableStyleId>
              </a:tblPr>
              <a:tblGrid>
                <a:gridCol w="263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/>
                        <a:t>Predicted : 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/>
                        <a:t>Predicted : Yes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/>
                        <a:t>Actual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/>
                        <a:t>No: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/>
                        <a:t>22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/>
                        <a:t>27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/>
                        <a:t>Actual Yes: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/>
                        <a:t>98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6" descr="flags-in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280" y="304920"/>
            <a:ext cx="7772400" cy="618948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6"/>
          <p:cNvSpPr/>
          <p:nvPr/>
        </p:nvSpPr>
        <p:spPr>
          <a:xfrm>
            <a:off x="5181480" y="5029200"/>
            <a:ext cx="3581640" cy="916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IN" sz="5400" b="0" i="0" u="none" strike="noStrike" cap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</a:t>
            </a:r>
            <a:endParaRPr sz="5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title"/>
          </p:nvPr>
        </p:nvSpPr>
        <p:spPr>
          <a:xfrm>
            <a:off x="971600" y="116632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Loan Prediction Problem</a:t>
            </a:r>
            <a:endParaRPr/>
          </a:p>
        </p:txBody>
      </p:sp>
      <p:graphicFrame>
        <p:nvGraphicFramePr>
          <p:cNvPr id="128" name="Google Shape;128;p26"/>
          <p:cNvGraphicFramePr/>
          <p:nvPr/>
        </p:nvGraphicFramePr>
        <p:xfrm>
          <a:off x="323528" y="980728"/>
          <a:ext cx="8496925" cy="5733350"/>
        </p:xfrm>
        <a:graphic>
          <a:graphicData uri="http://schemas.openxmlformats.org/drawingml/2006/table">
            <a:tbl>
              <a:tblPr firstRow="1" firstCol="1" bandRow="1">
                <a:noFill/>
                <a:tableStyleId>{50DBAFC8-E314-4E69-A51D-B6E5B0A7E08C}</a:tableStyleId>
              </a:tblPr>
              <a:tblGrid>
                <a:gridCol w="28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Variable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  Description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Loan_ID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Unique Loan ID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Gender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Male/ Female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Married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Applicant married (Y/N)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Dependents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Number of dependents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Education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Applicant Education (Graduate/ Under Graduate)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Self_Employed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Self employed (Y/N)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ApplicantIncome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Applicant income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CoapplicantIncome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Co-applicant income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LoanAmount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Loan amount in thousands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Loan_Amount_Term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Term of loan in months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Credit_History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credit history meets guidelines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Property_Area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Urban/ Semi Urban/ Rural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Loan_Status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Loan approved (Y/N)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xfrm>
            <a:off x="971600" y="116632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Data Understanding and Requirement Understanding</a:t>
            </a:r>
            <a:endParaRPr/>
          </a:p>
        </p:txBody>
      </p:sp>
      <p:sp>
        <p:nvSpPr>
          <p:cNvPr id="134" name="Google Shape;134;p27"/>
          <p:cNvSpPr/>
          <p:nvPr/>
        </p:nvSpPr>
        <p:spPr>
          <a:xfrm>
            <a:off x="2286000" y="1772816"/>
            <a:ext cx="45720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pandas as pd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df=pd.read_csv('train.csv')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df.head()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df.describe()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971600" y="116632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Data Understanding and Requirement Understanding</a:t>
            </a:r>
            <a:endParaRPr/>
          </a:p>
        </p:txBody>
      </p:sp>
      <p:graphicFrame>
        <p:nvGraphicFramePr>
          <p:cNvPr id="140" name="Google Shape;140;p28"/>
          <p:cNvGraphicFramePr/>
          <p:nvPr/>
        </p:nvGraphicFramePr>
        <p:xfrm>
          <a:off x="179512" y="13407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{B4C9B5E7-A0AE-4A6A-A9D1-A812056B9692}</a:tableStyleId>
              </a:tblPr>
              <a:tblGrid>
                <a:gridCol w="93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6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9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/>
                        <a:t>Applicant Income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/>
                        <a:t>Coapplicant Income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/>
                        <a:t>Loan Amount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/>
                        <a:t>Loan_Amount_Term</a:t>
                      </a:r>
                      <a:endParaRPr sz="1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/>
                        <a:t>Credit_History</a:t>
                      </a:r>
                      <a:endParaRPr sz="1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8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/>
                        <a:t>count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500.000000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500.000000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482.000000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486.000000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459.000000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8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/>
                        <a:t>mean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5493.644000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1506.307840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144.020747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342.543210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0.843137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8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/>
                        <a:t>std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6515.668972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2134.432188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82.344919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63.834977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0.364068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8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/>
                        <a:t>min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150.000000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0.000000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17.000000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12.000000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0.000000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8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/>
                        <a:t>25%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2874.500000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0.000000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100.000000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360.000000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1.000000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8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/>
                        <a:t>50%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3854.000000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1125.500000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126.500000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360.000000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1.000000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8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/>
                        <a:t>75%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5764.000000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2253.250000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161.500000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360.000000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1.000000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8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/>
                        <a:t>max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81000.000000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20000.000000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700.000000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480.000000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1.000000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971600" y="116632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Data Pre-processing</a:t>
            </a:r>
            <a:endParaRPr/>
          </a:p>
        </p:txBody>
      </p:sp>
      <p:sp>
        <p:nvSpPr>
          <p:cNvPr id="146" name="Google Shape;146;p29"/>
          <p:cNvSpPr/>
          <p:nvPr/>
        </p:nvSpPr>
        <p:spPr>
          <a:xfrm>
            <a:off x="683568" y="1772816"/>
            <a:ext cx="7776864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X=df.drop(['Loan_Status','Loan_ID'], axis=1)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y=df['Loan_Status']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X.isnull().sum()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X['Credit_History'].value_counts()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X['Gender'].value_counts()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Handling Null Values – Categorical Features</a:t>
            </a:r>
            <a:endParaRPr/>
          </a:p>
        </p:txBody>
      </p:sp>
      <p:sp>
        <p:nvSpPr>
          <p:cNvPr id="152" name="Google Shape;152;p30"/>
          <p:cNvSpPr/>
          <p:nvPr/>
        </p:nvSpPr>
        <p:spPr>
          <a:xfrm>
            <a:off x="251520" y="1052736"/>
            <a:ext cx="8496944" cy="569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X['Gender'].fillna("Male", inplace=True)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X.isnull().sum()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X['Married'].value_counts()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X['Married'].fillna("Yes", inplace=True)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X.isnull().sum()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X['Dependents'].value_counts()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X['Dependents'].fillna(0,inplace=True)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X['Self_Employed'].value_counts()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X['Self_Employed'].fillna('No',inplace=True)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Handling Null Values – Numerical Features</a:t>
            </a:r>
            <a:endParaRPr/>
          </a:p>
        </p:txBody>
      </p:sp>
      <p:sp>
        <p:nvSpPr>
          <p:cNvPr id="158" name="Google Shape;158;p31"/>
          <p:cNvSpPr/>
          <p:nvPr/>
        </p:nvSpPr>
        <p:spPr>
          <a:xfrm>
            <a:off x="251520" y="1280949"/>
            <a:ext cx="8496944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mean_loan=X['LoanAmount'].mean()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X['LoanAmount'].fillna(mean_loan,inplace=True)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X.isnull().sum()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X['Loan_Amount_Term'].fillna(X['Loan_Amount_Term'].mean(),inplace=True)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X['Credit_History'].fillna(X['Credit_History'].mean(),inplace=True)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X.isnull().sum()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>
            <a:spLocks noGrp="1"/>
          </p:cNvSpPr>
          <p:nvPr>
            <p:ph type="title"/>
          </p:nvPr>
        </p:nvSpPr>
        <p:spPr>
          <a:xfrm>
            <a:off x="251520" y="188640"/>
            <a:ext cx="856895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800">
                <a:solidFill>
                  <a:srgbClr val="C00000"/>
                </a:solidFill>
              </a:rPr>
              <a:t>Changing Categorical Values into Numerical Values</a:t>
            </a:r>
            <a:endParaRPr/>
          </a:p>
        </p:txBody>
      </p:sp>
      <p:graphicFrame>
        <p:nvGraphicFramePr>
          <p:cNvPr id="164" name="Google Shape;164;p32"/>
          <p:cNvGraphicFramePr/>
          <p:nvPr/>
        </p:nvGraphicFramePr>
        <p:xfrm>
          <a:off x="857041" y="1484784"/>
          <a:ext cx="1535825" cy="4145360"/>
        </p:xfrm>
        <a:graphic>
          <a:graphicData uri="http://schemas.openxmlformats.org/drawingml/2006/table">
            <a:tbl>
              <a:tblPr firstRow="1" bandRow="1">
                <a:noFill/>
                <a:tableStyleId>{50DBAFC8-E314-4E69-A51D-B6E5B0A7E08C}</a:tableStyleId>
              </a:tblPr>
              <a:tblGrid>
                <a:gridCol w="153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Gender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Male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Female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Male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Male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Male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Female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Male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5" name="Google Shape;165;p32"/>
          <p:cNvGraphicFramePr/>
          <p:nvPr/>
        </p:nvGraphicFramePr>
        <p:xfrm>
          <a:off x="3108176" y="1484784"/>
          <a:ext cx="1535825" cy="4145360"/>
        </p:xfrm>
        <a:graphic>
          <a:graphicData uri="http://schemas.openxmlformats.org/drawingml/2006/table">
            <a:tbl>
              <a:tblPr firstRow="1" bandRow="1">
                <a:noFill/>
                <a:tableStyleId>{50DBAFC8-E314-4E69-A51D-B6E5B0A7E08C}</a:tableStyleId>
              </a:tblPr>
              <a:tblGrid>
                <a:gridCol w="153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Gender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6" name="Google Shape;166;p32"/>
          <p:cNvGraphicFramePr/>
          <p:nvPr/>
        </p:nvGraphicFramePr>
        <p:xfrm>
          <a:off x="4860031" y="1484784"/>
          <a:ext cx="4223250" cy="4145360"/>
        </p:xfrm>
        <a:graphic>
          <a:graphicData uri="http://schemas.openxmlformats.org/drawingml/2006/table">
            <a:tbl>
              <a:tblPr firstRow="1" bandRow="1">
                <a:noFill/>
                <a:tableStyleId>{50DBAFC8-E314-4E69-A51D-B6E5B0A7E08C}</a:tableStyleId>
              </a:tblPr>
              <a:tblGrid>
                <a:gridCol w="211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Gender_0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Gender_1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7" name="Google Shape;167;p32"/>
          <p:cNvSpPr txBox="1"/>
          <p:nvPr/>
        </p:nvSpPr>
        <p:spPr>
          <a:xfrm>
            <a:off x="899593" y="6093296"/>
            <a:ext cx="734481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This is called One Hot Encoding.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</Words>
  <Application>Microsoft Office PowerPoint</Application>
  <PresentationFormat>On-screen Show (4:3)</PresentationFormat>
  <Paragraphs>291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Noto Sans Symbols</vt:lpstr>
      <vt:lpstr>Times New Roman</vt:lpstr>
      <vt:lpstr>Office Theme</vt:lpstr>
      <vt:lpstr>Office Theme</vt:lpstr>
      <vt:lpstr>PowerPoint Presentation</vt:lpstr>
      <vt:lpstr>Loan Prediction Problem</vt:lpstr>
      <vt:lpstr>Loan Prediction Problem</vt:lpstr>
      <vt:lpstr>Data Understanding and Requirement Understanding</vt:lpstr>
      <vt:lpstr>Data Understanding and Requirement Understanding</vt:lpstr>
      <vt:lpstr>Data Pre-processing</vt:lpstr>
      <vt:lpstr>Handling Null Values – Categorical Features</vt:lpstr>
      <vt:lpstr>Handling Null Values – Numerical Features</vt:lpstr>
      <vt:lpstr>Changing Categorical Values into Numerical Values</vt:lpstr>
      <vt:lpstr>Changing Categorical Values into Numerical Values</vt:lpstr>
      <vt:lpstr>Train and Test Split</vt:lpstr>
      <vt:lpstr>Applying Machine Learning Algorithm – Logistic Regression</vt:lpstr>
      <vt:lpstr>Applying Machine Learning Algorithm – Support Vector Machines</vt:lpstr>
      <vt:lpstr>Applying Machine Learning Algorithm – Decision Tree Classifier</vt:lpstr>
      <vt:lpstr>Applying Machine Learning Algorithm – Gaussian NB</vt:lpstr>
      <vt:lpstr>Applying Machine Learning Algorithm - KNeighborsClassifier </vt:lpstr>
      <vt:lpstr>Applying Machine Learning Algorithm</vt:lpstr>
      <vt:lpstr>Best Model Deployment</vt:lpstr>
      <vt:lpstr>Best Model Deployment</vt:lpstr>
      <vt:lpstr>Best Model Deployment</vt:lpstr>
      <vt:lpstr>All Model Deployment – Ensemble Learning</vt:lpstr>
      <vt:lpstr>Confusion Matrix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NIELIT</cp:lastModifiedBy>
  <cp:revision>1</cp:revision>
  <dcterms:modified xsi:type="dcterms:W3CDTF">2020-09-10T04:48:41Z</dcterms:modified>
</cp:coreProperties>
</file>