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Arial Black" panose="020B0A04020102020204" pitchFamily="34" charset="0"/>
      <p:regular r:id="rId32"/>
      <p:bold r:id="rId33"/>
    </p:embeddedFont>
    <p:embeddedFont>
      <p:font typeface="Constantia" panose="02030602050306030303"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p:nvPr/>
        </p:nvSpPr>
        <p:spPr>
          <a:xfrm>
            <a:off x="3884760" y="8685360"/>
            <a:ext cx="2971800" cy="4572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Times New Roman"/>
              <a:ea typeface="Times New Roman"/>
              <a:cs typeface="Times New Roman"/>
              <a:sym typeface="Times New Roman"/>
            </a:endParaRPr>
          </a:p>
        </p:txBody>
      </p:sp>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44979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1"/>
              </a:buClr>
              <a:buSzPts val="5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lvl1pPr lvl="0" algn="r">
              <a:spcBef>
                <a:spcPts val="0"/>
              </a:spcBef>
              <a:spcAft>
                <a:spcPts val="0"/>
              </a:spcAft>
              <a:buClr>
                <a:schemeClr val="dk1"/>
              </a:buClr>
              <a:buSzPts val="5600"/>
              <a:buFont typeface="Arial Black"/>
              <a:buNone/>
              <a:defRPr sz="5600" b="1">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latin typeface="Arial Black"/>
                <a:ea typeface="Arial Black"/>
                <a:cs typeface="Arial Black"/>
                <a:sym typeface="Arial Black"/>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 name="Google Shape;41;p6"/>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7"/>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7"/>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7"/>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68" name="Google Shape;68;p10"/>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69" name="Google Shape;69;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Arial"/>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74" name="Google Shape;74;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Arial"/>
                <a:ea typeface="Arial"/>
                <a:cs typeface="Arial"/>
                <a:sym typeface="Arial"/>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5" name="Google Shape;75;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76" name="Google Shape;76;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7" name="Google Shape;7;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8" name="Google Shape;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Clr>
                <a:schemeClr val="dk2"/>
              </a:buClr>
              <a:buSzPts val="5000"/>
              <a:buFont typeface="Arial"/>
              <a:buNone/>
              <a:defRPr sz="5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035C75"/>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035C75"/>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035C75"/>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035C75"/>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035C75"/>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035C75"/>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035C75"/>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035C75"/>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ensitivity_(tes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Hit_rat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pecificity_(tes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p:nvPr/>
        </p:nvSpPr>
        <p:spPr>
          <a:xfrm>
            <a:off x="611560" y="548680"/>
            <a:ext cx="7920880" cy="3352680"/>
          </a:xfrm>
          <a:prstGeom prst="rect">
            <a:avLst/>
          </a:prstGeom>
          <a:noFill/>
          <a:ln>
            <a:noFill/>
          </a:ln>
        </p:spPr>
        <p:txBody>
          <a:bodyPr spcFirstLastPara="1" wrap="square" lIns="92150" tIns="46075" rIns="92150" bIns="46075" anchor="ctr" anchorCtr="0">
            <a:noAutofit/>
          </a:bodyPr>
          <a:lstStyle/>
          <a:p>
            <a:pPr marL="0" marR="0" lvl="0" indent="0" algn="ctr" rtl="0">
              <a:lnSpc>
                <a:spcPct val="100000"/>
              </a:lnSpc>
              <a:spcBef>
                <a:spcPts val="0"/>
              </a:spcBef>
              <a:spcAft>
                <a:spcPts val="0"/>
              </a:spcAft>
              <a:buNone/>
            </a:pPr>
            <a:r>
              <a:rPr lang="en-IN" sz="4000" b="0" i="0" u="none" strike="noStrike" cap="none" dirty="0">
                <a:solidFill>
                  <a:srgbClr val="C00000"/>
                </a:solidFill>
                <a:latin typeface="Times New Roman"/>
                <a:ea typeface="Times New Roman"/>
                <a:cs typeface="Times New Roman"/>
                <a:sym typeface="Times New Roman"/>
              </a:rPr>
              <a:t>Day </a:t>
            </a:r>
            <a:r>
              <a:rPr lang="en-IN" sz="4000" b="0" i="0" u="none" strike="noStrike" cap="none" dirty="0" smtClean="0">
                <a:solidFill>
                  <a:srgbClr val="C00000"/>
                </a:solidFill>
                <a:latin typeface="Times New Roman"/>
                <a:ea typeface="Times New Roman"/>
                <a:cs typeface="Times New Roman"/>
                <a:sym typeface="Times New Roman"/>
              </a:rPr>
              <a:t>15</a:t>
            </a:r>
            <a:endParaRPr dirty="0"/>
          </a:p>
          <a:p>
            <a:pPr marL="0" marR="0" lvl="0" indent="0" algn="ctr" rtl="0">
              <a:lnSpc>
                <a:spcPct val="100000"/>
              </a:lnSpc>
              <a:spcBef>
                <a:spcPts val="0"/>
              </a:spcBef>
              <a:spcAft>
                <a:spcPts val="0"/>
              </a:spcAft>
              <a:buNone/>
            </a:pPr>
            <a:r>
              <a:rPr lang="en-IN" sz="4000" b="0" i="0" u="none" strike="noStrike" cap="none" dirty="0">
                <a:solidFill>
                  <a:srgbClr val="C00000"/>
                </a:solidFill>
                <a:latin typeface="Times New Roman"/>
                <a:ea typeface="Times New Roman"/>
                <a:cs typeface="Times New Roman"/>
                <a:sym typeface="Times New Roman"/>
              </a:rPr>
              <a:t>Machine Learning</a:t>
            </a:r>
            <a:endParaRPr sz="4000" b="0"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4000" b="0" i="0" u="none" strike="noStrike" cap="none" dirty="0">
              <a:solidFill>
                <a:srgbClr val="786950"/>
              </a:solidFill>
              <a:latin typeface="Times New Roman"/>
              <a:ea typeface="Times New Roman"/>
              <a:cs typeface="Times New Roman"/>
              <a:sym typeface="Times New Roman"/>
            </a:endParaRPr>
          </a:p>
        </p:txBody>
      </p:sp>
      <p:sp>
        <p:nvSpPr>
          <p:cNvPr id="116" name="Google Shape;116;p24"/>
          <p:cNvSpPr txBox="1"/>
          <p:nvPr/>
        </p:nvSpPr>
        <p:spPr>
          <a:xfrm>
            <a:off x="1331640" y="4149080"/>
            <a:ext cx="6696744" cy="1752840"/>
          </a:xfrm>
          <a:prstGeom prst="rect">
            <a:avLst/>
          </a:prstGeom>
          <a:noFill/>
          <a:ln>
            <a:noFill/>
          </a:ln>
        </p:spPr>
        <p:txBody>
          <a:bodyPr spcFirstLastPara="1" wrap="square" lIns="92150" tIns="46075" rIns="92150" bIns="46075"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0000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IN" sz="3200" b="0" i="0" u="none" strike="noStrike" cap="none">
                <a:solidFill>
                  <a:srgbClr val="0000FF"/>
                </a:solidFill>
                <a:latin typeface="Times New Roman"/>
                <a:ea typeface="Times New Roman"/>
                <a:cs typeface="Times New Roman"/>
                <a:sym typeface="Times New Roman"/>
              </a:rPr>
              <a:t>By</a:t>
            </a:r>
            <a:endParaRPr sz="32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799"/>
              </a:spcBef>
              <a:spcAft>
                <a:spcPts val="0"/>
              </a:spcAft>
              <a:buClr>
                <a:srgbClr val="000000"/>
              </a:buClr>
              <a:buSzPts val="3200"/>
              <a:buFont typeface="Arial"/>
              <a:buNone/>
            </a:pPr>
            <a:r>
              <a:rPr lang="en-IN" sz="3200" b="0" i="0" u="none" strike="noStrike" cap="none">
                <a:solidFill>
                  <a:srgbClr val="0000FF"/>
                </a:solidFill>
                <a:latin typeface="Times New Roman"/>
                <a:ea typeface="Times New Roman"/>
                <a:cs typeface="Times New Roman"/>
                <a:sym typeface="Times New Roman"/>
              </a:rPr>
              <a:t>Pankaj Shukla</a:t>
            </a:r>
            <a:endParaRPr sz="32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799"/>
              </a:spcBef>
              <a:spcAft>
                <a:spcPts val="0"/>
              </a:spcAft>
              <a:buClr>
                <a:srgbClr val="000000"/>
              </a:buClr>
              <a:buSzPts val="3200"/>
              <a:buFont typeface="Arial"/>
              <a:buNone/>
            </a:pPr>
            <a:r>
              <a:rPr lang="en-IN" sz="3200" b="0" i="0" u="none" strike="noStrike" cap="none">
                <a:solidFill>
                  <a:srgbClr val="0000FF"/>
                </a:solidFill>
                <a:latin typeface="Times New Roman"/>
                <a:ea typeface="Times New Roman"/>
                <a:cs typeface="Times New Roman"/>
                <a:sym typeface="Times New Roman"/>
              </a:rPr>
              <a:t>Joint Director, NIELIT Lucknow</a:t>
            </a:r>
            <a:endParaRPr sz="3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7714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1"/>
          <p:cNvPicPr preferRelativeResize="0">
            <a:picLocks noGrp="1"/>
          </p:cNvPicPr>
          <p:nvPr>
            <p:ph type="body" idx="1"/>
          </p:nvPr>
        </p:nvPicPr>
        <p:blipFill rotWithShape="1">
          <a:blip r:embed="rId3">
            <a:alphaModFix/>
          </a:blip>
          <a:srcRect/>
          <a:stretch/>
        </p:blipFill>
        <p:spPr>
          <a:xfrm>
            <a:off x="1547664" y="836712"/>
            <a:ext cx="6299940" cy="3960440"/>
          </a:xfrm>
          <a:prstGeom prst="rect">
            <a:avLst/>
          </a:prstGeom>
          <a:noFill/>
          <a:ln>
            <a:noFill/>
          </a:ln>
        </p:spPr>
      </p:pic>
      <p:sp>
        <p:nvSpPr>
          <p:cNvPr id="140" name="Google Shape;140;p21"/>
          <p:cNvSpPr/>
          <p:nvPr/>
        </p:nvSpPr>
        <p:spPr>
          <a:xfrm>
            <a:off x="1835696" y="4293096"/>
            <a:ext cx="45720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Arial"/>
                <a:ea typeface="Arial"/>
                <a:cs typeface="Arial"/>
                <a:sym typeface="Arial"/>
              </a:rPr>
              <a:t>Here,</a:t>
            </a:r>
            <a:endParaRPr/>
          </a:p>
          <a:p>
            <a:pPr marL="0" marR="0" lvl="0" indent="0" algn="l" rtl="0">
              <a:spcBef>
                <a:spcPts val="0"/>
              </a:spcBef>
              <a:spcAft>
                <a:spcPts val="0"/>
              </a:spcAft>
              <a:buNone/>
            </a:pPr>
            <a:r>
              <a:rPr lang="en-IN" sz="2800">
                <a:solidFill>
                  <a:schemeClr val="dk1"/>
                </a:solidFill>
                <a:latin typeface="Arial"/>
                <a:ea typeface="Arial"/>
                <a:cs typeface="Arial"/>
                <a:sym typeface="Arial"/>
              </a:rPr>
              <a:t>• Class 1 : Positive</a:t>
            </a:r>
            <a:endParaRPr/>
          </a:p>
          <a:p>
            <a:pPr marL="0" marR="0" lvl="0" indent="0" algn="l" rtl="0">
              <a:spcBef>
                <a:spcPts val="0"/>
              </a:spcBef>
              <a:spcAft>
                <a:spcPts val="0"/>
              </a:spcAft>
              <a:buNone/>
            </a:pPr>
            <a:r>
              <a:rPr lang="en-IN" sz="2800">
                <a:solidFill>
                  <a:schemeClr val="dk1"/>
                </a:solidFill>
                <a:latin typeface="Arial"/>
                <a:ea typeface="Arial"/>
                <a:cs typeface="Arial"/>
                <a:sym typeface="Arial"/>
              </a:rPr>
              <a:t>• Class 2 : Negative</a:t>
            </a:r>
            <a:endParaRPr sz="2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a:t>Definition of the Terms:</a:t>
            </a:r>
            <a:endParaRPr/>
          </a:p>
        </p:txBody>
      </p:sp>
      <p:sp>
        <p:nvSpPr>
          <p:cNvPr id="146" name="Google Shape;146;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lnSpc>
                <a:spcPct val="80000"/>
              </a:lnSpc>
              <a:spcBef>
                <a:spcPts val="0"/>
              </a:spcBef>
              <a:spcAft>
                <a:spcPts val="0"/>
              </a:spcAft>
              <a:buSzPts val="2285"/>
              <a:buChar char="⚫"/>
            </a:pPr>
            <a:r>
              <a:rPr lang="en-IN" sz="2405"/>
              <a:t>Positive (P) : Observation is positive (for example: is an apple).</a:t>
            </a:r>
            <a:endParaRPr/>
          </a:p>
          <a:p>
            <a:pPr marL="274320" lvl="0" indent="-274320" algn="just" rtl="0">
              <a:lnSpc>
                <a:spcPct val="80000"/>
              </a:lnSpc>
              <a:spcBef>
                <a:spcPts val="481"/>
              </a:spcBef>
              <a:spcAft>
                <a:spcPts val="0"/>
              </a:spcAft>
              <a:buSzPts val="2285"/>
              <a:buChar char="⚫"/>
            </a:pPr>
            <a:r>
              <a:rPr lang="en-IN" sz="2405"/>
              <a:t>Negative (N) : Observation is not positive (for example: is not an apple).</a:t>
            </a:r>
            <a:endParaRPr/>
          </a:p>
          <a:p>
            <a:pPr marL="274320" lvl="0" indent="-274320" algn="just" rtl="0">
              <a:lnSpc>
                <a:spcPct val="80000"/>
              </a:lnSpc>
              <a:spcBef>
                <a:spcPts val="481"/>
              </a:spcBef>
              <a:spcAft>
                <a:spcPts val="0"/>
              </a:spcAft>
              <a:buSzPts val="2285"/>
              <a:buChar char="⚫"/>
            </a:pPr>
            <a:r>
              <a:rPr lang="en-IN" sz="2405"/>
              <a:t>True Positive (TP) : Observation is positive, and is predicted to be positive.</a:t>
            </a:r>
            <a:endParaRPr/>
          </a:p>
          <a:p>
            <a:pPr marL="274320" lvl="0" indent="-274320" algn="just" rtl="0">
              <a:lnSpc>
                <a:spcPct val="80000"/>
              </a:lnSpc>
              <a:spcBef>
                <a:spcPts val="481"/>
              </a:spcBef>
              <a:spcAft>
                <a:spcPts val="0"/>
              </a:spcAft>
              <a:buSzPts val="2285"/>
              <a:buChar char="⚫"/>
            </a:pPr>
            <a:r>
              <a:rPr lang="en-IN" sz="2405"/>
              <a:t>False Negative (FN) : Observation is positive, but is predicted negative.</a:t>
            </a:r>
            <a:endParaRPr/>
          </a:p>
          <a:p>
            <a:pPr marL="274320" lvl="0" indent="-274320" algn="just" rtl="0">
              <a:lnSpc>
                <a:spcPct val="80000"/>
              </a:lnSpc>
              <a:spcBef>
                <a:spcPts val="481"/>
              </a:spcBef>
              <a:spcAft>
                <a:spcPts val="0"/>
              </a:spcAft>
              <a:buSzPts val="2285"/>
              <a:buChar char="⚫"/>
            </a:pPr>
            <a:r>
              <a:rPr lang="en-IN" sz="2405"/>
              <a:t>True Negative (TN) : Observation is negative, and is predicted to be negative.</a:t>
            </a:r>
            <a:endParaRPr/>
          </a:p>
          <a:p>
            <a:pPr marL="274320" lvl="0" indent="-274320" algn="just" rtl="0">
              <a:lnSpc>
                <a:spcPct val="80000"/>
              </a:lnSpc>
              <a:spcBef>
                <a:spcPts val="481"/>
              </a:spcBef>
              <a:spcAft>
                <a:spcPts val="0"/>
              </a:spcAft>
              <a:buSzPts val="2285"/>
              <a:buChar char="⚫"/>
            </a:pPr>
            <a:r>
              <a:rPr lang="en-IN" sz="2405"/>
              <a:t>False Positive (FP) : Observation is negative, but is predicted positive.</a:t>
            </a:r>
            <a:endParaRPr sz="240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b="1"/>
              <a:t>Classification Rate/Accuracy:</a:t>
            </a:r>
            <a:endParaRPr sz="4500"/>
          </a:p>
        </p:txBody>
      </p:sp>
      <p:sp>
        <p:nvSpPr>
          <p:cNvPr id="152" name="Google Shape;152;p2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70"/>
              <a:buNone/>
            </a:pPr>
            <a:r>
              <a:rPr lang="en-IN"/>
              <a:t>Classification Rate or Accuracy is given by the relation:</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pic>
        <p:nvPicPr>
          <p:cNvPr id="153" name="Google Shape;153;p23"/>
          <p:cNvPicPr preferRelativeResize="0"/>
          <p:nvPr/>
        </p:nvPicPr>
        <p:blipFill rotWithShape="1">
          <a:blip r:embed="rId3">
            <a:alphaModFix/>
          </a:blip>
          <a:srcRect/>
          <a:stretch/>
        </p:blipFill>
        <p:spPr>
          <a:xfrm>
            <a:off x="899591" y="2458648"/>
            <a:ext cx="7068785" cy="2232248"/>
          </a:xfrm>
          <a:prstGeom prst="rect">
            <a:avLst/>
          </a:prstGeom>
          <a:noFill/>
          <a:ln>
            <a:noFill/>
          </a:ln>
        </p:spPr>
      </p:pic>
      <p:sp>
        <p:nvSpPr>
          <p:cNvPr id="154" name="Google Shape;154;p23"/>
          <p:cNvSpPr/>
          <p:nvPr/>
        </p:nvSpPr>
        <p:spPr>
          <a:xfrm>
            <a:off x="683568" y="4653136"/>
            <a:ext cx="7632848" cy="156966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a:solidFill>
                  <a:schemeClr val="dk1"/>
                </a:solidFill>
                <a:latin typeface="Arial"/>
                <a:ea typeface="Arial"/>
                <a:cs typeface="Arial"/>
                <a:sym typeface="Arial"/>
              </a:rPr>
              <a:t>However, there are problems with accuracy. It assumes equal costs for both kinds of errors. A 99% accuracy can be excellent, good, mediocre, poor or terrible depending upon the problem.</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b="1"/>
              <a:t>Misclassification Rate/Error:</a:t>
            </a:r>
            <a:endParaRPr sz="4500"/>
          </a:p>
        </p:txBody>
      </p:sp>
      <p:sp>
        <p:nvSpPr>
          <p:cNvPr id="160" name="Google Shape;160;p2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70"/>
              <a:buNone/>
            </a:pPr>
            <a:r>
              <a:rPr lang="en-IN" b="1"/>
              <a:t>Misclassification Rate:</a:t>
            </a:r>
            <a:endParaRPr/>
          </a:p>
          <a:p>
            <a:pPr marL="365760" lvl="1" indent="0" algn="l" rtl="0">
              <a:spcBef>
                <a:spcPts val="480"/>
              </a:spcBef>
              <a:spcAft>
                <a:spcPts val="0"/>
              </a:spcAft>
              <a:buSzPts val="2040"/>
              <a:buNone/>
            </a:pPr>
            <a:endParaRPr b="1"/>
          </a:p>
          <a:p>
            <a:pPr marL="365760" lvl="1" indent="0" algn="l" rtl="0">
              <a:spcBef>
                <a:spcPts val="480"/>
              </a:spcBef>
              <a:spcAft>
                <a:spcPts val="0"/>
              </a:spcAft>
              <a:buSzPts val="2040"/>
              <a:buNone/>
            </a:pPr>
            <a:r>
              <a:rPr lang="en-IN" b="1"/>
              <a:t>how often is it wrong?</a:t>
            </a:r>
            <a:endParaRPr/>
          </a:p>
          <a:p>
            <a:pPr marL="365760" lvl="1" indent="0" algn="l" rtl="0">
              <a:spcBef>
                <a:spcPts val="480"/>
              </a:spcBef>
              <a:spcAft>
                <a:spcPts val="0"/>
              </a:spcAft>
              <a:buSzPts val="2040"/>
              <a:buNone/>
            </a:pPr>
            <a:r>
              <a:rPr lang="en-IN" b="1"/>
              <a:t>MR = (FP+FN)/total</a:t>
            </a:r>
            <a:endParaRPr/>
          </a:p>
          <a:p>
            <a:pPr marL="365760" lvl="1" indent="0" algn="l" rtl="0">
              <a:spcBef>
                <a:spcPts val="480"/>
              </a:spcBef>
              <a:spcAft>
                <a:spcPts val="0"/>
              </a:spcAft>
              <a:buSzPts val="2040"/>
              <a:buNone/>
            </a:pPr>
            <a:r>
              <a:rPr lang="en-IN" b="1"/>
              <a:t>MR = (10+5)/165 = 0.09</a:t>
            </a:r>
            <a:endParaRPr/>
          </a:p>
          <a:p>
            <a:pPr marL="365760" lvl="1" indent="0" algn="l" rtl="0">
              <a:spcBef>
                <a:spcPts val="480"/>
              </a:spcBef>
              <a:spcAft>
                <a:spcPts val="0"/>
              </a:spcAft>
              <a:buSzPts val="2040"/>
              <a:buNone/>
            </a:pPr>
            <a:endParaRPr/>
          </a:p>
          <a:p>
            <a:pPr marL="365760" lvl="1" indent="0" algn="l" rtl="0">
              <a:spcBef>
                <a:spcPts val="480"/>
              </a:spcBef>
              <a:spcAft>
                <a:spcPts val="0"/>
              </a:spcAft>
              <a:buSzPts val="2040"/>
              <a:buNone/>
            </a:pPr>
            <a:r>
              <a:rPr lang="en-IN"/>
              <a:t>This is also called as the </a:t>
            </a:r>
            <a:r>
              <a:rPr lang="en-IN" b="1"/>
              <a:t>Error Rate</a:t>
            </a:r>
            <a:endParaRPr/>
          </a:p>
          <a:p>
            <a:pPr marL="365760" lvl="1" indent="0" algn="l" rtl="0">
              <a:spcBef>
                <a:spcPts val="480"/>
              </a:spcBef>
              <a:spcAft>
                <a:spcPts val="0"/>
              </a:spcAft>
              <a:buSzPts val="204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502919" y="317608"/>
            <a:ext cx="8229600" cy="738933"/>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b="1"/>
              <a:t>Recall:</a:t>
            </a:r>
            <a:endParaRPr sz="4500"/>
          </a:p>
        </p:txBody>
      </p:sp>
      <p:sp>
        <p:nvSpPr>
          <p:cNvPr id="166" name="Google Shape;166;p25"/>
          <p:cNvSpPr txBox="1">
            <a:spLocks noGrp="1"/>
          </p:cNvSpPr>
          <p:nvPr>
            <p:ph type="body" idx="1"/>
          </p:nvPr>
        </p:nvSpPr>
        <p:spPr>
          <a:xfrm>
            <a:off x="411481" y="1448434"/>
            <a:ext cx="8229600" cy="3581752"/>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2470"/>
              <a:buChar char="⚫"/>
            </a:pPr>
            <a:r>
              <a:rPr lang="en-IN"/>
              <a:t>Recall can be defined as the ratio of the total number of correctly classified positive examples divide to the total number of positive examples. High Recall indicates the class is correctly recognized (small number of FN).</a:t>
            </a:r>
            <a:endParaRPr/>
          </a:p>
          <a:p>
            <a:pPr marL="274320" lvl="0" indent="-274320" algn="just" rtl="0">
              <a:spcBef>
                <a:spcPts val="520"/>
              </a:spcBef>
              <a:spcAft>
                <a:spcPts val="0"/>
              </a:spcAft>
              <a:buSzPts val="2470"/>
              <a:buChar char="⚫"/>
            </a:pPr>
            <a:r>
              <a:rPr lang="en-IN" b="1" u="sng">
                <a:solidFill>
                  <a:schemeClr val="hlink"/>
                </a:solidFill>
                <a:hlinkClick r:id="rId3"/>
              </a:rPr>
              <a:t>Also known as sensitivity</a:t>
            </a:r>
            <a:r>
              <a:rPr lang="en-IN" b="1"/>
              <a:t>, </a:t>
            </a:r>
            <a:r>
              <a:rPr lang="en-IN" b="1" u="sng">
                <a:solidFill>
                  <a:schemeClr val="hlink"/>
                </a:solidFill>
                <a:hlinkClick r:id="rId4"/>
              </a:rPr>
              <a:t>hit rate</a:t>
            </a:r>
            <a:r>
              <a:rPr lang="en-IN" b="1"/>
              <a:t>, or </a:t>
            </a:r>
            <a:r>
              <a:rPr lang="en-IN" b="1" u="sng">
                <a:solidFill>
                  <a:schemeClr val="hlink"/>
                </a:solidFill>
                <a:hlinkClick r:id="rId3"/>
              </a:rPr>
              <a:t>true positive rate</a:t>
            </a:r>
            <a:r>
              <a:rPr lang="en-IN" b="1"/>
              <a:t> (TPR)</a:t>
            </a:r>
            <a:endParaRPr/>
          </a:p>
          <a:p>
            <a:pPr marL="274320" lvl="0" indent="-274320" algn="just" rtl="0">
              <a:spcBef>
                <a:spcPts val="520"/>
              </a:spcBef>
              <a:spcAft>
                <a:spcPts val="0"/>
              </a:spcAft>
              <a:buSzPts val="2470"/>
              <a:buChar char="⚫"/>
            </a:pPr>
            <a:r>
              <a:rPr lang="en-IN"/>
              <a:t>Recall is given by the relation:</a:t>
            </a:r>
            <a:endParaRPr/>
          </a:p>
          <a:p>
            <a:pPr marL="274320" lvl="0" indent="-117475" algn="just" rtl="0">
              <a:spcBef>
                <a:spcPts val="520"/>
              </a:spcBef>
              <a:spcAft>
                <a:spcPts val="0"/>
              </a:spcAft>
              <a:buSzPts val="2470"/>
              <a:buNone/>
            </a:pPr>
            <a:endParaRPr/>
          </a:p>
          <a:p>
            <a:pPr marL="274320" lvl="0" indent="-117475" algn="just" rtl="0">
              <a:spcBef>
                <a:spcPts val="520"/>
              </a:spcBef>
              <a:spcAft>
                <a:spcPts val="0"/>
              </a:spcAft>
              <a:buSzPts val="2470"/>
              <a:buNone/>
            </a:pPr>
            <a:endParaRPr/>
          </a:p>
          <a:p>
            <a:pPr marL="274320" lvl="0" indent="-117475" algn="just" rtl="0">
              <a:spcBef>
                <a:spcPts val="520"/>
              </a:spcBef>
              <a:spcAft>
                <a:spcPts val="0"/>
              </a:spcAft>
              <a:buSzPts val="2470"/>
              <a:buNone/>
            </a:pPr>
            <a:endParaRPr/>
          </a:p>
          <a:p>
            <a:pPr marL="274320" lvl="0" indent="-117475" algn="just" rtl="0">
              <a:spcBef>
                <a:spcPts val="520"/>
              </a:spcBef>
              <a:spcAft>
                <a:spcPts val="0"/>
              </a:spcAft>
              <a:buSzPts val="2470"/>
              <a:buNone/>
            </a:pPr>
            <a:endParaRPr/>
          </a:p>
          <a:p>
            <a:pPr marL="274320" lvl="0" indent="-117475" algn="just" rtl="0">
              <a:spcBef>
                <a:spcPts val="520"/>
              </a:spcBef>
              <a:spcAft>
                <a:spcPts val="0"/>
              </a:spcAft>
              <a:buSzPts val="2470"/>
              <a:buNone/>
            </a:pPr>
            <a:endParaRPr/>
          </a:p>
        </p:txBody>
      </p:sp>
      <p:pic>
        <p:nvPicPr>
          <p:cNvPr id="167" name="Google Shape;167;p25"/>
          <p:cNvPicPr preferRelativeResize="0"/>
          <p:nvPr/>
        </p:nvPicPr>
        <p:blipFill rotWithShape="1">
          <a:blip r:embed="rId5">
            <a:alphaModFix/>
          </a:blip>
          <a:srcRect/>
          <a:stretch/>
        </p:blipFill>
        <p:spPr>
          <a:xfrm>
            <a:off x="2699792" y="5052670"/>
            <a:ext cx="4248472" cy="13643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b="1"/>
              <a:t>Precision/Positive Predictive Value:</a:t>
            </a:r>
            <a:endParaRPr sz="4500"/>
          </a:p>
        </p:txBody>
      </p:sp>
      <p:sp>
        <p:nvSpPr>
          <p:cNvPr id="173" name="Google Shape;173;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2660"/>
              <a:buChar char="⚫"/>
            </a:pPr>
            <a:r>
              <a:rPr lang="en-IN" sz="2800"/>
              <a:t>To get the value of precision we divide the total number of correctly classified positive examples by the total number of predicted positive examples. High Precision indicates an example labeled as positive is indeed positive (small number of FP).</a:t>
            </a:r>
            <a:br>
              <a:rPr lang="en-IN" sz="2800"/>
            </a:br>
            <a:r>
              <a:rPr lang="en-IN" sz="2800"/>
              <a:t>Precision is given by the relation:</a:t>
            </a:r>
            <a:endParaRPr sz="2800"/>
          </a:p>
        </p:txBody>
      </p:sp>
      <p:pic>
        <p:nvPicPr>
          <p:cNvPr id="174" name="Google Shape;174;p26"/>
          <p:cNvPicPr preferRelativeResize="0"/>
          <p:nvPr/>
        </p:nvPicPr>
        <p:blipFill rotWithShape="1">
          <a:blip r:embed="rId3">
            <a:alphaModFix/>
          </a:blip>
          <a:srcRect/>
          <a:stretch/>
        </p:blipFill>
        <p:spPr>
          <a:xfrm>
            <a:off x="2222335" y="5157192"/>
            <a:ext cx="4099917" cy="13831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899592" y="704088"/>
            <a:ext cx="7787208"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3600"/>
              <a:buFont typeface="Arial"/>
              <a:buNone/>
            </a:pPr>
            <a:r>
              <a:rPr lang="en-IN" sz="3600" b="1" u="sng">
                <a:solidFill>
                  <a:schemeClr val="hlink"/>
                </a:solidFill>
                <a:hlinkClick r:id="rId3"/>
              </a:rPr>
              <a:t>specificity</a:t>
            </a:r>
            <a:r>
              <a:rPr lang="en-IN" sz="3600" b="1"/>
              <a:t>, </a:t>
            </a:r>
            <a:r>
              <a:rPr lang="en-IN" sz="3600" b="1" u="sng">
                <a:solidFill>
                  <a:schemeClr val="hlink"/>
                </a:solidFill>
                <a:hlinkClick r:id="rId3"/>
              </a:rPr>
              <a:t>selectivity</a:t>
            </a:r>
            <a:r>
              <a:rPr lang="en-IN" sz="3600" b="1"/>
              <a:t> or </a:t>
            </a:r>
            <a:r>
              <a:rPr lang="en-IN" sz="3600" b="1" u="sng">
                <a:solidFill>
                  <a:schemeClr val="hlink"/>
                </a:solidFill>
                <a:hlinkClick r:id="rId3"/>
              </a:rPr>
              <a:t>true negative rate</a:t>
            </a:r>
            <a:r>
              <a:rPr lang="en-IN" sz="3600" b="1"/>
              <a:t> (TNR)</a:t>
            </a:r>
            <a:endParaRPr sz="3600"/>
          </a:p>
        </p:txBody>
      </p:sp>
      <p:sp>
        <p:nvSpPr>
          <p:cNvPr id="180" name="Google Shape;180;p2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80"/>
              <a:buNone/>
            </a:pPr>
            <a:r>
              <a:rPr lang="en-IN" sz="2400"/>
              <a:t>Specificity relates to the test's ability to correctly reject healthy patients without a condition. Consider the example of a medical test for diagnosing a disease. Specificity of a test is the proportion of healthy patients known not to have the disease, who will test negative for it. Mathematically, this can also be written as:</a:t>
            </a:r>
            <a:endParaRPr/>
          </a:p>
          <a:p>
            <a:pPr marL="0" lvl="0" indent="0" algn="just" rtl="0">
              <a:spcBef>
                <a:spcPts val="480"/>
              </a:spcBef>
              <a:spcAft>
                <a:spcPts val="0"/>
              </a:spcAft>
              <a:buSzPts val="2280"/>
              <a:buNone/>
            </a:pPr>
            <a:endParaRPr sz="2400"/>
          </a:p>
          <a:p>
            <a:pPr marL="274320" lvl="0" indent="-129540" algn="just" rtl="0">
              <a:spcBef>
                <a:spcPts val="480"/>
              </a:spcBef>
              <a:spcAft>
                <a:spcPts val="0"/>
              </a:spcAft>
              <a:buSzPts val="2280"/>
              <a:buNone/>
            </a:pPr>
            <a:endParaRPr sz="2400"/>
          </a:p>
          <a:p>
            <a:pPr marL="0" lvl="0" indent="0" algn="just" rtl="0">
              <a:spcBef>
                <a:spcPts val="480"/>
              </a:spcBef>
              <a:spcAft>
                <a:spcPts val="0"/>
              </a:spcAft>
              <a:buSzPts val="2280"/>
              <a:buNone/>
            </a:pPr>
            <a:r>
              <a:rPr lang="en-IN" sz="2400"/>
              <a:t>      Specificity = TN/(TN+FP)</a:t>
            </a:r>
            <a:endParaRPr/>
          </a:p>
        </p:txBody>
      </p:sp>
      <p:sp>
        <p:nvSpPr>
          <p:cNvPr id="181" name="Google Shape;181;p27" descr="{\displaystyle \mathrm {TNR} ={\frac {\mathrm {TN} }{\mathrm {N} }}={\frac {\mathrm {TN} }{\mathrm {TN} +\mathrm {FP} }}=1-\mathrm {FPR} }"/>
          <p:cNvSpPr/>
          <p:nvPr/>
        </p:nvSpPr>
        <p:spPr>
          <a:xfrm>
            <a:off x="1403648" y="3276600"/>
            <a:ext cx="5904656" cy="28887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b="1"/>
              <a:t>High recall, low precision:</a:t>
            </a:r>
            <a:endParaRPr/>
          </a:p>
        </p:txBody>
      </p:sp>
      <p:sp>
        <p:nvSpPr>
          <p:cNvPr id="187" name="Google Shape;187;p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3040"/>
              <a:buChar char="⚫"/>
            </a:pPr>
            <a:r>
              <a:rPr lang="en-IN" sz="3200"/>
              <a:t>This means that most of the positive examples are correctly recognized (low FN) but there are a lot of false positives.</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b="1"/>
              <a:t>Low recall, high precision:</a:t>
            </a:r>
            <a:endParaRPr/>
          </a:p>
        </p:txBody>
      </p:sp>
      <p:sp>
        <p:nvSpPr>
          <p:cNvPr id="193" name="Google Shape;193;p2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3040"/>
              <a:buChar char="⚫"/>
            </a:pPr>
            <a:r>
              <a:rPr lang="en-IN" sz="3200"/>
              <a:t>This shows that we miss a lot of positive examples (high FN) but those we predict as positive are indeed positive (low FP)</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b="1"/>
              <a:t>F-measure:</a:t>
            </a:r>
            <a:endParaRPr/>
          </a:p>
        </p:txBody>
      </p:sp>
      <p:sp>
        <p:nvSpPr>
          <p:cNvPr id="199" name="Google Shape;199;p3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2470"/>
              <a:buChar char="⚫"/>
            </a:pPr>
            <a:r>
              <a:rPr lang="en-IN"/>
              <a:t>Since we have two measures (Precision and Recall) it helps to have a measurement that represents both of them. We calculate an F-measure which uses Harmonic Mean in place of Arithmetic Mean as it punishes the extreme values more.</a:t>
            </a:r>
            <a:endParaRPr/>
          </a:p>
          <a:p>
            <a:pPr marL="274320" lvl="0" indent="-274320" algn="just" rtl="0">
              <a:spcBef>
                <a:spcPts val="520"/>
              </a:spcBef>
              <a:spcAft>
                <a:spcPts val="0"/>
              </a:spcAft>
              <a:buSzPts val="2470"/>
              <a:buChar char="⚫"/>
            </a:pPr>
            <a:r>
              <a:rPr lang="en-IN"/>
              <a:t>The F-Measure will always be nearer to the smaller value of Precision or Recall.</a:t>
            </a:r>
            <a:endParaRPr/>
          </a:p>
        </p:txBody>
      </p:sp>
      <p:pic>
        <p:nvPicPr>
          <p:cNvPr id="200" name="Google Shape;200;p30"/>
          <p:cNvPicPr preferRelativeResize="0"/>
          <p:nvPr/>
        </p:nvPicPr>
        <p:blipFill rotWithShape="1">
          <a:blip r:embed="rId3">
            <a:alphaModFix/>
          </a:blip>
          <a:srcRect/>
          <a:stretch/>
        </p:blipFill>
        <p:spPr>
          <a:xfrm>
            <a:off x="1907704" y="4941168"/>
            <a:ext cx="5049468" cy="13681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p:nvPr/>
        </p:nvSpPr>
        <p:spPr>
          <a:xfrm>
            <a:off x="395536" y="1628800"/>
            <a:ext cx="8352928"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6600">
                <a:solidFill>
                  <a:schemeClr val="dk1"/>
                </a:solidFill>
                <a:latin typeface="Arial Black"/>
                <a:ea typeface="Arial Black"/>
                <a:cs typeface="Arial Black"/>
                <a:sym typeface="Arial Black"/>
              </a:rPr>
              <a:t>Confusion Matrix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body" idx="1"/>
          </p:nvPr>
        </p:nvSpPr>
        <p:spPr>
          <a:xfrm>
            <a:off x="467544" y="908720"/>
            <a:ext cx="8229600" cy="1944216"/>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Char char="⚫"/>
            </a:pPr>
            <a:r>
              <a:rPr lang="en-IN"/>
              <a:t>When taking the arithmetic mean, it would have 50% correct. Despite being the worst possible outcome! While taking the harmonic mean, the F-measure is 0.</a:t>
            </a:r>
            <a:endParaRPr/>
          </a:p>
          <a:p>
            <a:pPr marL="274320" lvl="0" indent="-274320" algn="l" rtl="0">
              <a:spcBef>
                <a:spcPts val="520"/>
              </a:spcBef>
              <a:spcAft>
                <a:spcPts val="0"/>
              </a:spcAft>
              <a:buSzPts val="2470"/>
              <a:buChar char="⚫"/>
            </a:pPr>
            <a:r>
              <a:rPr lang="en-IN" b="1"/>
              <a:t>Example to interprete confusion matrix:</a:t>
            </a:r>
            <a:endParaRPr/>
          </a:p>
        </p:txBody>
      </p:sp>
      <p:pic>
        <p:nvPicPr>
          <p:cNvPr id="206" name="Google Shape;206;p31"/>
          <p:cNvPicPr preferRelativeResize="0"/>
          <p:nvPr/>
        </p:nvPicPr>
        <p:blipFill rotWithShape="1">
          <a:blip r:embed="rId3">
            <a:alphaModFix/>
          </a:blip>
          <a:srcRect/>
          <a:stretch/>
        </p:blipFill>
        <p:spPr>
          <a:xfrm>
            <a:off x="1619672" y="2852936"/>
            <a:ext cx="5922842" cy="360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body" idx="1"/>
          </p:nvPr>
        </p:nvSpPr>
        <p:spPr>
          <a:xfrm>
            <a:off x="457200" y="908720"/>
            <a:ext cx="8229600" cy="541588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2470"/>
              <a:buChar char="⚫"/>
            </a:pPr>
            <a:r>
              <a:rPr lang="en-IN"/>
              <a:t>For the simplification of the above confusion matrix i have added all the terms like TP,FP,etc and the row and column totals in the following image:</a:t>
            </a:r>
            <a:endParaRPr/>
          </a:p>
        </p:txBody>
      </p:sp>
      <p:pic>
        <p:nvPicPr>
          <p:cNvPr id="212" name="Google Shape;212;p32"/>
          <p:cNvPicPr preferRelativeResize="0"/>
          <p:nvPr/>
        </p:nvPicPr>
        <p:blipFill rotWithShape="1">
          <a:blip r:embed="rId3">
            <a:alphaModFix/>
          </a:blip>
          <a:srcRect/>
          <a:stretch/>
        </p:blipFill>
        <p:spPr>
          <a:xfrm>
            <a:off x="1691680" y="2204864"/>
            <a:ext cx="6048672" cy="36768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a:t>Now,</a:t>
            </a:r>
            <a:endParaRPr/>
          </a:p>
        </p:txBody>
      </p:sp>
      <p:sp>
        <p:nvSpPr>
          <p:cNvPr id="218" name="Google Shape;218;p3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Char char="⚫"/>
            </a:pPr>
            <a:r>
              <a:rPr lang="en-IN" b="1"/>
              <a:t>Classification Rate/Accuracy:</a:t>
            </a:r>
            <a:endParaRPr/>
          </a:p>
          <a:p>
            <a:pPr marL="0" lvl="0" indent="0" algn="l" rtl="0">
              <a:spcBef>
                <a:spcPts val="520"/>
              </a:spcBef>
              <a:spcAft>
                <a:spcPts val="0"/>
              </a:spcAft>
              <a:buSzPts val="2470"/>
              <a:buNone/>
            </a:pPr>
            <a:r>
              <a:rPr lang="en-IN"/>
              <a:t>Accuracy = (TP + TN) / (TP + TN + FP + FN)= (100+50) /(100+5+10+50)= 0.90</a:t>
            </a:r>
            <a:endParaRPr/>
          </a:p>
          <a:p>
            <a:pPr marL="0" lvl="0" indent="0" algn="l" rtl="0">
              <a:spcBef>
                <a:spcPts val="520"/>
              </a:spcBef>
              <a:spcAft>
                <a:spcPts val="0"/>
              </a:spcAft>
              <a:buSzPts val="2470"/>
              <a:buNone/>
            </a:pPr>
            <a:endParaRPr/>
          </a:p>
          <a:p>
            <a:pPr marL="274320" lvl="0" indent="-274320" algn="just" rtl="0">
              <a:spcBef>
                <a:spcPts val="520"/>
              </a:spcBef>
              <a:spcAft>
                <a:spcPts val="0"/>
              </a:spcAft>
              <a:buSzPts val="2470"/>
              <a:buChar char="⚫"/>
            </a:pPr>
            <a:r>
              <a:rPr lang="en-IN" b="1"/>
              <a:t>Recall:</a:t>
            </a:r>
            <a:r>
              <a:rPr lang="en-IN"/>
              <a:t>Recall gives us an idea about when it’s actually yes, how often does it predict yes.</a:t>
            </a:r>
            <a:endParaRPr/>
          </a:p>
          <a:p>
            <a:pPr marL="0" lvl="0" indent="0" algn="just" rtl="0">
              <a:spcBef>
                <a:spcPts val="520"/>
              </a:spcBef>
              <a:spcAft>
                <a:spcPts val="0"/>
              </a:spcAft>
              <a:buSzPts val="2470"/>
              <a:buNone/>
            </a:pPr>
            <a:r>
              <a:rPr lang="en-IN"/>
              <a:t>Recall=TP / (TP + FN)=100/(100+5)=0.95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body" idx="1"/>
          </p:nvPr>
        </p:nvSpPr>
        <p:spPr>
          <a:xfrm>
            <a:off x="467544" y="1124744"/>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Char char="⚫"/>
            </a:pPr>
            <a:r>
              <a:rPr lang="en-IN" b="1"/>
              <a:t>Precision:</a:t>
            </a:r>
            <a:r>
              <a:rPr lang="en-IN"/>
              <a:t> Precision tells us about when it predicts yes, how often is it correct.</a:t>
            </a:r>
            <a:endParaRPr/>
          </a:p>
          <a:p>
            <a:pPr marL="0" lvl="0" indent="0" algn="l" rtl="0">
              <a:spcBef>
                <a:spcPts val="520"/>
              </a:spcBef>
              <a:spcAft>
                <a:spcPts val="0"/>
              </a:spcAft>
              <a:buSzPts val="2470"/>
              <a:buNone/>
            </a:pPr>
            <a:r>
              <a:rPr lang="en-IN"/>
              <a:t/>
            </a:r>
            <a:br>
              <a:rPr lang="en-IN"/>
            </a:br>
            <a:r>
              <a:rPr lang="en-IN"/>
              <a:t>Precision = TP / (TP + FP)=100/ (100+10)=0.91</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n-IN" b="1"/>
              <a:t>F-measure:</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r>
              <a:rPr lang="en-IN"/>
              <a:t>Fmeasure=(2*Recall*Precision)/(Recall+Presision)=(2*0.95*0.91)/(0.91+0.95)=0.92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p:nvPr/>
        </p:nvSpPr>
        <p:spPr>
          <a:xfrm>
            <a:off x="395536" y="1628800"/>
            <a:ext cx="8424936"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dk1"/>
                </a:solidFill>
                <a:latin typeface="Arial Black"/>
                <a:ea typeface="Arial Black"/>
                <a:cs typeface="Arial Black"/>
                <a:sym typeface="Arial Black"/>
              </a:rPr>
              <a:t>Confusion Matrix</a:t>
            </a:r>
            <a:endParaRPr/>
          </a:p>
          <a:p>
            <a:pPr marL="0" marR="0" lvl="0" indent="0" algn="l" rtl="0">
              <a:spcBef>
                <a:spcPts val="0"/>
              </a:spcBef>
              <a:spcAft>
                <a:spcPts val="0"/>
              </a:spcAft>
              <a:buNone/>
            </a:pPr>
            <a:r>
              <a:rPr lang="en-IN" sz="4400">
                <a:solidFill>
                  <a:schemeClr val="dk1"/>
                </a:solidFill>
                <a:latin typeface="Arial Black"/>
                <a:ea typeface="Arial Black"/>
                <a:cs typeface="Arial Black"/>
                <a:sym typeface="Arial Black"/>
              </a:rPr>
              <a:t>Python Implementation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a:t>Python script for confusion matrix creation. </a:t>
            </a:r>
            <a:endParaRPr/>
          </a:p>
        </p:txBody>
      </p:sp>
      <p:sp>
        <p:nvSpPr>
          <p:cNvPr id="234" name="Google Shape;234;p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285"/>
              <a:buNone/>
            </a:pPr>
            <a:r>
              <a:rPr lang="en-IN" sz="2405"/>
              <a:t>from sklearn.metrics import confusion_matrix </a:t>
            </a:r>
            <a:endParaRPr/>
          </a:p>
          <a:p>
            <a:pPr marL="0" lvl="0" indent="0" algn="l" rtl="0">
              <a:lnSpc>
                <a:spcPct val="80000"/>
              </a:lnSpc>
              <a:spcBef>
                <a:spcPts val="481"/>
              </a:spcBef>
              <a:spcAft>
                <a:spcPts val="0"/>
              </a:spcAft>
              <a:buSzPts val="2285"/>
              <a:buNone/>
            </a:pPr>
            <a:r>
              <a:rPr lang="en-IN" sz="2405"/>
              <a:t>from sklearn.metrics import accuracy_score </a:t>
            </a:r>
            <a:endParaRPr/>
          </a:p>
          <a:p>
            <a:pPr marL="0" lvl="0" indent="0" algn="l" rtl="0">
              <a:lnSpc>
                <a:spcPct val="80000"/>
              </a:lnSpc>
              <a:spcBef>
                <a:spcPts val="481"/>
              </a:spcBef>
              <a:spcAft>
                <a:spcPts val="0"/>
              </a:spcAft>
              <a:buSzPts val="2285"/>
              <a:buNone/>
            </a:pPr>
            <a:r>
              <a:rPr lang="en-IN" sz="2405"/>
              <a:t>from sklearn.metrics import classification_report </a:t>
            </a:r>
            <a:endParaRPr/>
          </a:p>
          <a:p>
            <a:pPr marL="0" lvl="0" indent="0" algn="l" rtl="0">
              <a:lnSpc>
                <a:spcPct val="80000"/>
              </a:lnSpc>
              <a:spcBef>
                <a:spcPts val="481"/>
              </a:spcBef>
              <a:spcAft>
                <a:spcPts val="0"/>
              </a:spcAft>
              <a:buSzPts val="2285"/>
              <a:buNone/>
            </a:pPr>
            <a:r>
              <a:rPr lang="en-IN" sz="2405"/>
              <a:t>actual = [1, 1, 0, 1, 0, 0, 1, 0, 0, 0] </a:t>
            </a:r>
            <a:endParaRPr/>
          </a:p>
          <a:p>
            <a:pPr marL="0" lvl="0" indent="0" algn="l" rtl="0">
              <a:lnSpc>
                <a:spcPct val="80000"/>
              </a:lnSpc>
              <a:spcBef>
                <a:spcPts val="481"/>
              </a:spcBef>
              <a:spcAft>
                <a:spcPts val="0"/>
              </a:spcAft>
              <a:buSzPts val="2285"/>
              <a:buNone/>
            </a:pPr>
            <a:r>
              <a:rPr lang="en-IN" sz="2405"/>
              <a:t>predicted = [1, 0, 0, 1, 0, 0, 1, 1, 1, 0] </a:t>
            </a:r>
            <a:endParaRPr/>
          </a:p>
          <a:p>
            <a:pPr marL="0" lvl="0" indent="0" algn="l" rtl="0">
              <a:lnSpc>
                <a:spcPct val="80000"/>
              </a:lnSpc>
              <a:spcBef>
                <a:spcPts val="481"/>
              </a:spcBef>
              <a:spcAft>
                <a:spcPts val="0"/>
              </a:spcAft>
              <a:buSzPts val="2285"/>
              <a:buNone/>
            </a:pPr>
            <a:r>
              <a:rPr lang="en-IN" sz="2405"/>
              <a:t>results = confusion_matrix(actual, predicted) </a:t>
            </a:r>
            <a:endParaRPr/>
          </a:p>
          <a:p>
            <a:pPr marL="0" lvl="0" indent="0" algn="l" rtl="0">
              <a:lnSpc>
                <a:spcPct val="80000"/>
              </a:lnSpc>
              <a:spcBef>
                <a:spcPts val="481"/>
              </a:spcBef>
              <a:spcAft>
                <a:spcPts val="0"/>
              </a:spcAft>
              <a:buSzPts val="2285"/>
              <a:buNone/>
            </a:pPr>
            <a:r>
              <a:rPr lang="en-IN" sz="2405"/>
              <a:t>print 'Confusion Matrix :'</a:t>
            </a:r>
            <a:endParaRPr/>
          </a:p>
          <a:p>
            <a:pPr marL="0" lvl="0" indent="0" algn="l" rtl="0">
              <a:lnSpc>
                <a:spcPct val="80000"/>
              </a:lnSpc>
              <a:spcBef>
                <a:spcPts val="481"/>
              </a:spcBef>
              <a:spcAft>
                <a:spcPts val="0"/>
              </a:spcAft>
              <a:buSzPts val="2285"/>
              <a:buNone/>
            </a:pPr>
            <a:r>
              <a:rPr lang="en-IN" sz="2405"/>
              <a:t>print(results) </a:t>
            </a:r>
            <a:endParaRPr/>
          </a:p>
          <a:p>
            <a:pPr marL="0" lvl="0" indent="0" algn="l" rtl="0">
              <a:lnSpc>
                <a:spcPct val="80000"/>
              </a:lnSpc>
              <a:spcBef>
                <a:spcPts val="481"/>
              </a:spcBef>
              <a:spcAft>
                <a:spcPts val="0"/>
              </a:spcAft>
              <a:buSzPts val="2285"/>
              <a:buNone/>
            </a:pPr>
            <a:r>
              <a:rPr lang="en-IN" sz="2405"/>
              <a:t>print 'Accuracy Score :',accuracy_score(actual, predicted) </a:t>
            </a:r>
            <a:endParaRPr/>
          </a:p>
          <a:p>
            <a:pPr marL="0" lvl="0" indent="0" algn="l" rtl="0">
              <a:lnSpc>
                <a:spcPct val="80000"/>
              </a:lnSpc>
              <a:spcBef>
                <a:spcPts val="481"/>
              </a:spcBef>
              <a:spcAft>
                <a:spcPts val="0"/>
              </a:spcAft>
              <a:buSzPts val="2285"/>
              <a:buNone/>
            </a:pPr>
            <a:r>
              <a:rPr lang="en-IN" sz="2405"/>
              <a:t>print 'Report : '</a:t>
            </a:r>
            <a:endParaRPr/>
          </a:p>
          <a:p>
            <a:pPr marL="0" lvl="0" indent="0" algn="l" rtl="0">
              <a:lnSpc>
                <a:spcPct val="80000"/>
              </a:lnSpc>
              <a:spcBef>
                <a:spcPts val="481"/>
              </a:spcBef>
              <a:spcAft>
                <a:spcPts val="0"/>
              </a:spcAft>
              <a:buSzPts val="2285"/>
              <a:buNone/>
            </a:pPr>
            <a:r>
              <a:rPr lang="en-IN" sz="2405"/>
              <a:t>print classification_report(actual, predicted) </a:t>
            </a:r>
            <a:endParaRPr/>
          </a:p>
          <a:p>
            <a:pPr marL="274320" lvl="0" indent="-129238" algn="l" rtl="0">
              <a:lnSpc>
                <a:spcPct val="80000"/>
              </a:lnSpc>
              <a:spcBef>
                <a:spcPts val="481"/>
              </a:spcBef>
              <a:spcAft>
                <a:spcPts val="0"/>
              </a:spcAft>
              <a:buSzPts val="2285"/>
              <a:buNone/>
            </a:pPr>
            <a:endParaRPr sz="240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67544" y="980728"/>
            <a:ext cx="8229600" cy="792088"/>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a:t>Classification Accuracy</a:t>
            </a:r>
            <a:endParaRPr/>
          </a:p>
        </p:txBody>
      </p:sp>
      <p:sp>
        <p:nvSpPr>
          <p:cNvPr id="99" name="Google Shape;99;p14"/>
          <p:cNvSpPr txBox="1">
            <a:spLocks noGrp="1"/>
          </p:cNvSpPr>
          <p:nvPr>
            <p:ph type="body" idx="1"/>
          </p:nvPr>
        </p:nvSpPr>
        <p:spPr>
          <a:xfrm>
            <a:off x="467544" y="2204864"/>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2660"/>
              <a:buChar char="⚫"/>
            </a:pPr>
            <a:r>
              <a:rPr lang="en-IN" sz="2800"/>
              <a:t>Classification accuracy alone can be misleading if you have an unequal number of observations in each class or if you have more than two classes in your dataset.</a:t>
            </a:r>
            <a:endParaRPr/>
          </a:p>
          <a:p>
            <a:pPr marL="274320" lvl="0" indent="-274320" algn="just" rtl="0">
              <a:spcBef>
                <a:spcPts val="560"/>
              </a:spcBef>
              <a:spcAft>
                <a:spcPts val="0"/>
              </a:spcAft>
              <a:buSzPts val="2660"/>
              <a:buChar char="⚫"/>
            </a:pPr>
            <a:r>
              <a:rPr lang="en-IN" sz="2800"/>
              <a:t>Calculating a confusion matrix can give you a better idea of what your classification model is getting right and what types of errors it is making.</a:t>
            </a:r>
            <a:endParaRPr/>
          </a:p>
          <a:p>
            <a:pPr marL="274320" lvl="0" indent="-105410" algn="just" rtl="0">
              <a:spcBef>
                <a:spcPts val="560"/>
              </a:spcBef>
              <a:spcAft>
                <a:spcPts val="0"/>
              </a:spcAft>
              <a:buSzPts val="266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67544" y="980728"/>
            <a:ext cx="8229600" cy="864096"/>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a:t>Classification Accuracy</a:t>
            </a:r>
            <a:endParaRPr/>
          </a:p>
        </p:txBody>
      </p:sp>
      <p:sp>
        <p:nvSpPr>
          <p:cNvPr id="105" name="Google Shape;105;p15"/>
          <p:cNvSpPr txBox="1">
            <a:spLocks noGrp="1"/>
          </p:cNvSpPr>
          <p:nvPr>
            <p:ph type="body" idx="1"/>
          </p:nvPr>
        </p:nvSpPr>
        <p:spPr>
          <a:xfrm>
            <a:off x="467544" y="2204864"/>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70"/>
              <a:buNone/>
            </a:pPr>
            <a:r>
              <a:rPr lang="en-IN" b="1"/>
              <a:t>Classification Accuracy and its Limitations</a:t>
            </a:r>
            <a:endParaRPr/>
          </a:p>
          <a:p>
            <a:pPr marL="0" lvl="0" indent="0" algn="l" rtl="0">
              <a:spcBef>
                <a:spcPts val="520"/>
              </a:spcBef>
              <a:spcAft>
                <a:spcPts val="0"/>
              </a:spcAft>
              <a:buSzPts val="2470"/>
              <a:buNone/>
            </a:pPr>
            <a:r>
              <a:rPr lang="en-IN"/>
              <a:t>Classification accuracy is the ratio of correct predictions to total predictions made.</a:t>
            </a:r>
            <a:endParaRPr/>
          </a:p>
          <a:p>
            <a:pPr marL="393192" lvl="1" indent="0" algn="l" rtl="0">
              <a:spcBef>
                <a:spcPts val="480"/>
              </a:spcBef>
              <a:spcAft>
                <a:spcPts val="0"/>
              </a:spcAft>
              <a:buSzPts val="2040"/>
              <a:buNone/>
            </a:pPr>
            <a:r>
              <a:rPr lang="en-IN"/>
              <a:t>classification accuracy = correct predictions / total predictions</a:t>
            </a:r>
            <a:endParaRPr/>
          </a:p>
          <a:p>
            <a:pPr marL="0" lvl="0" indent="0" algn="just" rtl="0">
              <a:spcBef>
                <a:spcPts val="520"/>
              </a:spcBef>
              <a:spcAft>
                <a:spcPts val="0"/>
              </a:spcAft>
              <a:buSzPts val="2470"/>
              <a:buNone/>
            </a:pPr>
            <a:r>
              <a:rPr lang="en-IN"/>
              <a:t>It is often presented as a percentage by multiplying the result by 100.</a:t>
            </a:r>
            <a:endParaRPr/>
          </a:p>
          <a:p>
            <a:pPr marL="365760" lvl="1" indent="0" algn="just" rtl="0">
              <a:spcBef>
                <a:spcPts val="480"/>
              </a:spcBef>
              <a:spcAft>
                <a:spcPts val="0"/>
              </a:spcAft>
              <a:buSzPts val="2040"/>
              <a:buNone/>
            </a:pPr>
            <a:r>
              <a:rPr lang="en-IN"/>
              <a:t>classification accuracy = correct predictions / total predictions *100</a:t>
            </a:r>
            <a:endParaRPr/>
          </a:p>
          <a:p>
            <a:pPr marL="0" lvl="0" indent="0" algn="just" rtl="0">
              <a:spcBef>
                <a:spcPts val="560"/>
              </a:spcBef>
              <a:spcAft>
                <a:spcPts val="0"/>
              </a:spcAft>
              <a:buSzPts val="2660"/>
              <a:buNone/>
            </a:pP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67544" y="98072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a:t>Classification Error Rate</a:t>
            </a:r>
            <a:endParaRPr/>
          </a:p>
        </p:txBody>
      </p:sp>
      <p:sp>
        <p:nvSpPr>
          <p:cNvPr id="111" name="Google Shape;111;p16"/>
          <p:cNvSpPr txBox="1">
            <a:spLocks noGrp="1"/>
          </p:cNvSpPr>
          <p:nvPr>
            <p:ph type="body" idx="1"/>
          </p:nvPr>
        </p:nvSpPr>
        <p:spPr>
          <a:xfrm>
            <a:off x="467544" y="2204864"/>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70"/>
              <a:buNone/>
            </a:pPr>
            <a:r>
              <a:rPr lang="en-IN"/>
              <a:t>Error Rate</a:t>
            </a:r>
            <a:endParaRPr/>
          </a:p>
          <a:p>
            <a:pPr marL="0" lvl="0" indent="0" algn="l" rtl="0">
              <a:spcBef>
                <a:spcPts val="520"/>
              </a:spcBef>
              <a:spcAft>
                <a:spcPts val="0"/>
              </a:spcAft>
              <a:buSzPts val="2470"/>
              <a:buNone/>
            </a:pPr>
            <a:r>
              <a:rPr lang="en-IN"/>
              <a:t>Classification accuracy can also easily be turned into a misclassification rate or error rate by inverting the value, such as:</a:t>
            </a:r>
            <a:endParaRPr/>
          </a:p>
          <a:p>
            <a:pPr marL="365760" lvl="1" indent="0" algn="l" rtl="0">
              <a:spcBef>
                <a:spcPts val="480"/>
              </a:spcBef>
              <a:spcAft>
                <a:spcPts val="0"/>
              </a:spcAft>
              <a:buSzPts val="2040"/>
              <a:buNone/>
            </a:pPr>
            <a:r>
              <a:rPr lang="en-IN"/>
              <a:t>error rate = (1 - (correct predictions / total predictions)) * 100</a:t>
            </a:r>
            <a:endParaRPr/>
          </a:p>
          <a:p>
            <a:pPr marL="365760" lvl="1" indent="0" algn="l" rtl="0">
              <a:spcBef>
                <a:spcPts val="520"/>
              </a:spcBef>
              <a:spcAft>
                <a:spcPts val="0"/>
              </a:spcAft>
              <a:buSzPts val="2210"/>
              <a:buNone/>
            </a:pP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611560" y="692696"/>
            <a:ext cx="8229600" cy="792088"/>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a:t>Problems with Accuracy</a:t>
            </a:r>
            <a:endParaRPr/>
          </a:p>
        </p:txBody>
      </p:sp>
      <p:sp>
        <p:nvSpPr>
          <p:cNvPr id="117" name="Google Shape;117;p17"/>
          <p:cNvSpPr txBox="1">
            <a:spLocks noGrp="1"/>
          </p:cNvSpPr>
          <p:nvPr>
            <p:ph type="body" idx="1"/>
          </p:nvPr>
        </p:nvSpPr>
        <p:spPr>
          <a:xfrm>
            <a:off x="457200" y="1776184"/>
            <a:ext cx="8229600" cy="438912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SzPts val="2261"/>
              <a:buNone/>
            </a:pPr>
            <a:r>
              <a:rPr lang="en-IN" sz="2380"/>
              <a:t>The main problem with classification accuracy is that it hides the detail you need to better understand the performance of your classification model. There are two examples where you are most likely to encounter this problem:</a:t>
            </a:r>
            <a:endParaRPr/>
          </a:p>
          <a:p>
            <a:pPr marL="274320" lvl="0" indent="-274320" algn="just" rtl="0">
              <a:lnSpc>
                <a:spcPct val="80000"/>
              </a:lnSpc>
              <a:spcBef>
                <a:spcPts val="442"/>
              </a:spcBef>
              <a:spcAft>
                <a:spcPts val="0"/>
              </a:spcAft>
              <a:buSzPts val="2100"/>
              <a:buChar char="⚫"/>
            </a:pPr>
            <a:r>
              <a:rPr lang="en-IN" sz="2210"/>
              <a:t>When you are data has more than 2 classes. With 3 or more classes you may get a classification accuracy of 80%, but you don’t know if that is because all classes are being predicted equally well or whether one or two classes are being neglected by the model.</a:t>
            </a:r>
            <a:endParaRPr/>
          </a:p>
          <a:p>
            <a:pPr marL="274320" lvl="0" indent="-274320" algn="just" rtl="0">
              <a:lnSpc>
                <a:spcPct val="80000"/>
              </a:lnSpc>
              <a:spcBef>
                <a:spcPts val="442"/>
              </a:spcBef>
              <a:spcAft>
                <a:spcPts val="0"/>
              </a:spcAft>
              <a:buSzPts val="2100"/>
              <a:buChar char="⚫"/>
            </a:pPr>
            <a:r>
              <a:rPr lang="en-IN" sz="2210"/>
              <a:t>When your data does not have an even number of classes. You may achieve accuracy of 90% or more, but this is not a good score if 90 records for every 100 belong to one class and you can achieve this score by always predicting the most common class value.</a:t>
            </a:r>
            <a:endParaRPr/>
          </a:p>
          <a:p>
            <a:pPr marL="365760" lvl="1" indent="0" algn="l" rtl="0">
              <a:lnSpc>
                <a:spcPct val="80000"/>
              </a:lnSpc>
              <a:spcBef>
                <a:spcPts val="442"/>
              </a:spcBef>
              <a:spcAft>
                <a:spcPts val="0"/>
              </a:spcAft>
              <a:buSzPts val="1879"/>
              <a:buNone/>
            </a:pPr>
            <a:endParaRPr sz="22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67544" y="98072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4500"/>
              <a:buFont typeface="Arial"/>
              <a:buNone/>
            </a:pPr>
            <a:r>
              <a:rPr lang="en-IN" sz="4500"/>
              <a:t>Confusion Matrix in Machine Learning</a:t>
            </a:r>
            <a:endParaRPr/>
          </a:p>
        </p:txBody>
      </p:sp>
      <p:sp>
        <p:nvSpPr>
          <p:cNvPr id="123" name="Google Shape;123;p18"/>
          <p:cNvSpPr txBox="1">
            <a:spLocks noGrp="1"/>
          </p:cNvSpPr>
          <p:nvPr>
            <p:ph type="body" idx="1"/>
          </p:nvPr>
        </p:nvSpPr>
        <p:spPr>
          <a:xfrm>
            <a:off x="467544" y="2204864"/>
            <a:ext cx="8229600" cy="438912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60"/>
              <a:buNone/>
            </a:pPr>
            <a:r>
              <a:rPr lang="en-IN" sz="2800"/>
              <a:t>A confusion matrix is a summary of prediction results on a classification problem.</a:t>
            </a:r>
            <a:endParaRPr sz="2800"/>
          </a:p>
          <a:p>
            <a:pPr marL="274320" lvl="0" indent="-274320" algn="just" rtl="0">
              <a:spcBef>
                <a:spcPts val="560"/>
              </a:spcBef>
              <a:spcAft>
                <a:spcPts val="0"/>
              </a:spcAft>
              <a:buSzPts val="2660"/>
              <a:buChar char="⚫"/>
            </a:pPr>
            <a:r>
              <a:rPr lang="en-IN" sz="2800"/>
              <a:t>In the field of machine learning and specifically the problem of statistical classification, a confusion matrix, also known as an error matrix.</a:t>
            </a:r>
            <a:endParaRPr/>
          </a:p>
          <a:p>
            <a:pPr marL="274320" lvl="0" indent="-274320" algn="just" rtl="0">
              <a:spcBef>
                <a:spcPts val="560"/>
              </a:spcBef>
              <a:spcAft>
                <a:spcPts val="0"/>
              </a:spcAft>
              <a:buSzPts val="2660"/>
              <a:buChar char="⚫"/>
            </a:pPr>
            <a:r>
              <a:rPr lang="en-IN" sz="2800"/>
              <a:t>A confusion matrix is a table that is often used to describe the performance of a classification model (or “classifier”) on a set of test data for which the true values are known.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467544" y="980728"/>
            <a:ext cx="8229600" cy="5040560"/>
          </a:xfrm>
          <a:prstGeom prst="rect">
            <a:avLst/>
          </a:prstGeom>
          <a:noFill/>
          <a:ln>
            <a:noFill/>
          </a:ln>
        </p:spPr>
        <p:txBody>
          <a:bodyPr spcFirstLastPara="1" wrap="square" lIns="91425" tIns="45700" rIns="91425" bIns="45700" anchor="t" anchorCtr="0">
            <a:noAutofit/>
          </a:bodyPr>
          <a:lstStyle/>
          <a:p>
            <a:pPr marL="274320" lvl="0" indent="-274320" algn="just" rtl="0">
              <a:lnSpc>
                <a:spcPct val="80000"/>
              </a:lnSpc>
              <a:spcBef>
                <a:spcPts val="0"/>
              </a:spcBef>
              <a:spcAft>
                <a:spcPts val="0"/>
              </a:spcAft>
              <a:buSzPts val="2812"/>
              <a:buChar char="⚫"/>
            </a:pPr>
            <a:r>
              <a:rPr lang="en-IN" sz="2960"/>
              <a:t>It allows the visualization of the performance of an algorithm.</a:t>
            </a:r>
            <a:endParaRPr/>
          </a:p>
          <a:p>
            <a:pPr marL="274320" lvl="0" indent="-274320" algn="just" rtl="0">
              <a:lnSpc>
                <a:spcPct val="80000"/>
              </a:lnSpc>
              <a:spcBef>
                <a:spcPts val="592"/>
              </a:spcBef>
              <a:spcAft>
                <a:spcPts val="0"/>
              </a:spcAft>
              <a:buSzPts val="2812"/>
              <a:buChar char="⚫"/>
            </a:pPr>
            <a:r>
              <a:rPr lang="en-IN" sz="2960"/>
              <a:t>It allows easy identification of confusion between classes e.g. one class is commonly mislabeled as the other. Most performance measures are computed from the confusion matrix.</a:t>
            </a:r>
            <a:endParaRPr/>
          </a:p>
          <a:p>
            <a:pPr marL="0" lvl="0" indent="0" algn="just" rtl="0">
              <a:lnSpc>
                <a:spcPct val="80000"/>
              </a:lnSpc>
              <a:spcBef>
                <a:spcPts val="592"/>
              </a:spcBef>
              <a:spcAft>
                <a:spcPts val="0"/>
              </a:spcAft>
              <a:buSzPts val="2812"/>
              <a:buNone/>
            </a:pPr>
            <a:endParaRPr sz="2960"/>
          </a:p>
          <a:p>
            <a:pPr marL="0" lvl="0" indent="0" algn="just" rtl="0">
              <a:lnSpc>
                <a:spcPct val="80000"/>
              </a:lnSpc>
              <a:spcBef>
                <a:spcPts val="592"/>
              </a:spcBef>
              <a:spcAft>
                <a:spcPts val="0"/>
              </a:spcAft>
              <a:buSzPts val="2812"/>
              <a:buNone/>
            </a:pPr>
            <a:endParaRPr sz="2960"/>
          </a:p>
          <a:p>
            <a:pPr marL="0" lvl="0" indent="0" algn="l" rtl="0">
              <a:lnSpc>
                <a:spcPct val="80000"/>
              </a:lnSpc>
              <a:spcBef>
                <a:spcPts val="555"/>
              </a:spcBef>
              <a:spcAft>
                <a:spcPts val="0"/>
              </a:spcAft>
              <a:buSzPts val="2636"/>
              <a:buNone/>
            </a:pPr>
            <a:r>
              <a:rPr lang="en-IN" sz="2775"/>
              <a:t>The confusion matrix shows the ways in which your classification model is confused when it makes predictions.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5000"/>
              <a:buFont typeface="Arial"/>
              <a:buNone/>
            </a:pPr>
            <a:r>
              <a:rPr lang="en-IN" b="1"/>
              <a:t>Confusion Matrix:</a:t>
            </a:r>
            <a:endParaRPr/>
          </a:p>
        </p:txBody>
      </p:sp>
      <p:sp>
        <p:nvSpPr>
          <p:cNvPr id="134" name="Google Shape;134;p2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just" rtl="0">
              <a:lnSpc>
                <a:spcPct val="90000"/>
              </a:lnSpc>
              <a:spcBef>
                <a:spcPts val="0"/>
              </a:spcBef>
              <a:spcAft>
                <a:spcPts val="0"/>
              </a:spcAft>
              <a:buSzPts val="2285"/>
              <a:buChar char="⚫"/>
            </a:pPr>
            <a:r>
              <a:rPr lang="en-IN" sz="2405"/>
              <a:t>A confusion matrix is a summary of prediction results on a classification problem.</a:t>
            </a:r>
            <a:endParaRPr/>
          </a:p>
          <a:p>
            <a:pPr marL="274320" lvl="0" indent="-274320" algn="just" rtl="0">
              <a:lnSpc>
                <a:spcPct val="90000"/>
              </a:lnSpc>
              <a:spcBef>
                <a:spcPts val="481"/>
              </a:spcBef>
              <a:spcAft>
                <a:spcPts val="0"/>
              </a:spcAft>
              <a:buSzPts val="2285"/>
              <a:buChar char="⚫"/>
            </a:pPr>
            <a:r>
              <a:rPr lang="en-IN" sz="2405"/>
              <a:t>The number of correct and incorrect predictions are summarized with count values and broken down by each class.</a:t>
            </a:r>
            <a:endParaRPr/>
          </a:p>
          <a:p>
            <a:pPr marL="274320" lvl="0" indent="-274320" algn="just" rtl="0">
              <a:lnSpc>
                <a:spcPct val="90000"/>
              </a:lnSpc>
              <a:spcBef>
                <a:spcPts val="481"/>
              </a:spcBef>
              <a:spcAft>
                <a:spcPts val="0"/>
              </a:spcAft>
              <a:buSzPts val="2285"/>
              <a:buChar char="⚫"/>
            </a:pPr>
            <a:r>
              <a:rPr lang="en-IN" sz="2405"/>
              <a:t> This is the key to the confusion matrix.</a:t>
            </a:r>
            <a:endParaRPr/>
          </a:p>
          <a:p>
            <a:pPr marL="274320" lvl="0" indent="-274320" algn="just" rtl="0">
              <a:lnSpc>
                <a:spcPct val="90000"/>
              </a:lnSpc>
              <a:spcBef>
                <a:spcPts val="481"/>
              </a:spcBef>
              <a:spcAft>
                <a:spcPts val="0"/>
              </a:spcAft>
              <a:buSzPts val="2285"/>
              <a:buChar char="⚫"/>
            </a:pPr>
            <a:r>
              <a:rPr lang="en-IN" sz="2405"/>
              <a:t>The confusion matrix shows the ways in which your classification model is confused when it makes predictions.</a:t>
            </a:r>
            <a:endParaRPr/>
          </a:p>
          <a:p>
            <a:pPr marL="274320" lvl="0" indent="-274320" algn="just" rtl="0">
              <a:lnSpc>
                <a:spcPct val="90000"/>
              </a:lnSpc>
              <a:spcBef>
                <a:spcPts val="481"/>
              </a:spcBef>
              <a:spcAft>
                <a:spcPts val="0"/>
              </a:spcAft>
              <a:buSzPts val="2285"/>
              <a:buChar char="⚫"/>
            </a:pPr>
            <a:r>
              <a:rPr lang="en-IN" sz="2405"/>
              <a:t>It gives us insight not only into the errors being made by a classifier but more importantly the types of errors that are being made.</a:t>
            </a:r>
            <a:endParaRPr sz="2405"/>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1248</Words>
  <Application>Microsoft Office PowerPoint</Application>
  <PresentationFormat>On-screen Show (4:3)</PresentationFormat>
  <Paragraphs>112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Arial Black</vt:lpstr>
      <vt:lpstr>Noto Sans Symbols</vt:lpstr>
      <vt:lpstr>Constantia</vt:lpstr>
      <vt:lpstr>Flow</vt:lpstr>
      <vt:lpstr>PowerPoint Presentation</vt:lpstr>
      <vt:lpstr>PowerPoint Presentation</vt:lpstr>
      <vt:lpstr>Classification Accuracy</vt:lpstr>
      <vt:lpstr>Classification Accuracy</vt:lpstr>
      <vt:lpstr>Classification Error Rate</vt:lpstr>
      <vt:lpstr>Problems with Accuracy</vt:lpstr>
      <vt:lpstr>Confusion Matrix in Machine Learning</vt:lpstr>
      <vt:lpstr>PowerPoint Presentation</vt:lpstr>
      <vt:lpstr>Confusion Matrix:</vt:lpstr>
      <vt:lpstr>PowerPoint Presentation</vt:lpstr>
      <vt:lpstr>Definition of the Terms:</vt:lpstr>
      <vt:lpstr>Classification Rate/Accuracy:</vt:lpstr>
      <vt:lpstr>Misclassification Rate/Error:</vt:lpstr>
      <vt:lpstr>Recall:</vt:lpstr>
      <vt:lpstr>Precision/Positive Predictive Value:</vt:lpstr>
      <vt:lpstr>specificity, selectivity or true negative rate (TNR)</vt:lpstr>
      <vt:lpstr>High recall, low precision:</vt:lpstr>
      <vt:lpstr>Low recall, high precision:</vt:lpstr>
      <vt:lpstr>F-measure:</vt:lpstr>
      <vt:lpstr>PowerPoint Presentation</vt:lpstr>
      <vt:lpstr>PowerPoint Presentation</vt:lpstr>
      <vt:lpstr>Now,</vt:lpstr>
      <vt:lpstr>PowerPoint Presentation</vt:lpstr>
      <vt:lpstr>PowerPoint Presentation</vt:lpstr>
      <vt:lpstr>Python script for confusion matrix creation.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NIELIT</cp:lastModifiedBy>
  <cp:revision>1</cp:revision>
  <dcterms:modified xsi:type="dcterms:W3CDTF">2020-09-11T05:27:28Z</dcterms:modified>
</cp:coreProperties>
</file>