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12" r:id="rId2"/>
  </p:sldMasterIdLst>
  <p:notesMasterIdLst>
    <p:notesMasterId r:id="rId49"/>
  </p:notesMasterIdLst>
  <p:sldIdLst>
    <p:sldId id="363" r:id="rId3"/>
    <p:sldId id="304" r:id="rId4"/>
    <p:sldId id="281" r:id="rId5"/>
    <p:sldId id="282" r:id="rId6"/>
    <p:sldId id="283" r:id="rId7"/>
    <p:sldId id="284" r:id="rId8"/>
    <p:sldId id="285" r:id="rId9"/>
    <p:sldId id="286" r:id="rId10"/>
    <p:sldId id="287" r:id="rId11"/>
    <p:sldId id="288" r:id="rId12"/>
    <p:sldId id="289" r:id="rId13"/>
    <p:sldId id="290" r:id="rId14"/>
    <p:sldId id="305" r:id="rId15"/>
    <p:sldId id="306" r:id="rId16"/>
    <p:sldId id="307" r:id="rId17"/>
    <p:sldId id="291" r:id="rId18"/>
    <p:sldId id="292" r:id="rId19"/>
    <p:sldId id="293" r:id="rId20"/>
    <p:sldId id="294" r:id="rId21"/>
    <p:sldId id="296"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2" r:id="rId35"/>
    <p:sldId id="323" r:id="rId36"/>
    <p:sldId id="324" r:id="rId37"/>
    <p:sldId id="325" r:id="rId38"/>
    <p:sldId id="354" r:id="rId39"/>
    <p:sldId id="355" r:id="rId40"/>
    <p:sldId id="356" r:id="rId41"/>
    <p:sldId id="357" r:id="rId42"/>
    <p:sldId id="358" r:id="rId43"/>
    <p:sldId id="359" r:id="rId44"/>
    <p:sldId id="360" r:id="rId45"/>
    <p:sldId id="361" r:id="rId46"/>
    <p:sldId id="362" r:id="rId47"/>
    <p:sldId id="36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615C5B-C1BE-4D7B-AC65-120C651C28C0}" type="datetimeFigureOut">
              <a:rPr lang="en-IN" smtClean="0"/>
              <a:t>26-08-2020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6F60F1-6252-43C2-9B9A-91CB47CA6320}" type="slidenum">
              <a:rPr lang="en-IN" smtClean="0"/>
              <a:t>‹#›</a:t>
            </a:fld>
            <a:endParaRPr lang="en-IN"/>
          </a:p>
        </p:txBody>
      </p:sp>
    </p:spTree>
    <p:extLst>
      <p:ext uri="{BB962C8B-B14F-4D97-AF65-F5344CB8AC3E}">
        <p14:creationId xmlns:p14="http://schemas.microsoft.com/office/powerpoint/2010/main" val="152734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685800" y="4343400"/>
            <a:ext cx="5486400" cy="4114800"/>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223" name="Google Shape;22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53941" cy="452441"/>
          </a:xfrm>
        </p:spPr>
        <p:txBody>
          <a:bodyPr/>
          <a:lstStyle>
            <a:lvl1pPr>
              <a:defRPr sz="2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214283" y="1446663"/>
            <a:ext cx="8786875" cy="4679818"/>
          </a:xfrm>
        </p:spPr>
        <p:txBody>
          <a:bodyPr>
            <a:normAutofit/>
          </a:bodyPr>
          <a:lstStyle>
            <a:lvl1pPr algn="just">
              <a:defRPr sz="2000">
                <a:latin typeface="Arial" panose="020B0604020202020204" pitchFamily="34" charset="0"/>
                <a:cs typeface="Arial" panose="020B0604020202020204" pitchFamily="34" charset="0"/>
              </a:defRPr>
            </a:lvl1pPr>
            <a:lvl2pPr algn="just">
              <a:defRPr sz="2000">
                <a:latin typeface="Arial" panose="020B0604020202020204" pitchFamily="34" charset="0"/>
                <a:cs typeface="Arial" panose="020B0604020202020204" pitchFamily="34" charset="0"/>
              </a:defRPr>
            </a:lvl2pPr>
            <a:lvl3pPr algn="just">
              <a:defRPr sz="2000">
                <a:latin typeface="Arial" panose="020B0604020202020204" pitchFamily="34" charset="0"/>
                <a:cs typeface="Arial" panose="020B0604020202020204" pitchFamily="34" charset="0"/>
              </a:defRPr>
            </a:lvl3pPr>
            <a:lvl4pPr algn="just">
              <a:defRPr sz="2000">
                <a:latin typeface="Arial" panose="020B0604020202020204" pitchFamily="34" charset="0"/>
                <a:cs typeface="Arial" panose="020B0604020202020204" pitchFamily="34" charset="0"/>
              </a:defRPr>
            </a:lvl4pPr>
            <a:lvl5pPr algn="just">
              <a:defRPr sz="20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 xmlns:a16="http://schemas.microsoft.com/office/drawing/2014/main" id="{8C09C269-B6D8-4B78-B217-D1B7BFD1F561}"/>
              </a:ext>
            </a:extLst>
          </p:cNvPr>
          <p:cNvSpPr>
            <a:spLocks noGrp="1"/>
          </p:cNvSpPr>
          <p:nvPr>
            <p:ph type="dt" sz="half" idx="10"/>
          </p:nvPr>
        </p:nvSpPr>
        <p:spPr/>
        <p:txBody>
          <a:bodyPr/>
          <a:lstStyle>
            <a:lvl1pPr>
              <a:defRPr/>
            </a:lvl1pPr>
          </a:lstStyle>
          <a:p>
            <a:fld id="{B2BDDDFA-A162-479D-B0F0-CCBFE77A3AFD}" type="datetime1">
              <a:rPr lang="en-US" smtClean="0">
                <a:solidFill>
                  <a:srgbClr val="464646"/>
                </a:solidFill>
              </a:rPr>
              <a:pPr/>
              <a:t>8/26/2020</a:t>
            </a:fld>
            <a:endParaRPr lang="en-US">
              <a:solidFill>
                <a:srgbClr val="464646"/>
              </a:solidFill>
            </a:endParaRPr>
          </a:p>
        </p:txBody>
      </p:sp>
      <p:sp>
        <p:nvSpPr>
          <p:cNvPr id="5" name="Footer Placeholder 21">
            <a:extLst>
              <a:ext uri="{FF2B5EF4-FFF2-40B4-BE49-F238E27FC236}">
                <a16:creationId xmlns="" xmlns:a16="http://schemas.microsoft.com/office/drawing/2014/main" id="{42ECF729-AC35-4CDB-AC23-E3BF1C776C54}"/>
              </a:ext>
            </a:extLst>
          </p:cNvPr>
          <p:cNvSpPr>
            <a:spLocks noGrp="1"/>
          </p:cNvSpPr>
          <p:nvPr>
            <p:ph type="ftr" sz="quarter" idx="11"/>
          </p:nvPr>
        </p:nvSpPr>
        <p:spPr/>
        <p:txBody>
          <a:bodyPr/>
          <a:lstStyle>
            <a:lvl1pPr>
              <a:defRPr/>
            </a:lvl1pPr>
          </a:lstStyle>
          <a:p>
            <a:endParaRPr lang="en-US">
              <a:solidFill>
                <a:srgbClr val="464646"/>
              </a:solidFill>
            </a:endParaRPr>
          </a:p>
        </p:txBody>
      </p:sp>
      <p:sp>
        <p:nvSpPr>
          <p:cNvPr id="6" name="Slide Number Placeholder 17">
            <a:extLst>
              <a:ext uri="{FF2B5EF4-FFF2-40B4-BE49-F238E27FC236}">
                <a16:creationId xmlns="" xmlns:a16="http://schemas.microsoft.com/office/drawing/2014/main" id="{16B6490E-6300-4588-A0B8-4EC9E1E00FE8}"/>
              </a:ext>
            </a:extLst>
          </p:cNvPr>
          <p:cNvSpPr>
            <a:spLocks noGrp="1"/>
          </p:cNvSpPr>
          <p:nvPr>
            <p:ph type="sldNum" sz="quarter" idx="12"/>
          </p:nvPr>
        </p:nvSpPr>
        <p:spPr/>
        <p:txBody>
          <a:bodyPr/>
          <a:lstStyle>
            <a:lvl1pPr>
              <a:defRPr>
                <a:solidFill>
                  <a:schemeClr val="bg1"/>
                </a:solidFill>
              </a:defRPr>
            </a:lvl1pPr>
          </a:lstStyle>
          <a:p>
            <a:fld id="{C1CC5C8D-1BF4-4660-8ABA-DF8203988144}"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0901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13AA0-6622-4A64-8539-BBE9FEF17BC9}" type="datetime1">
              <a:rPr lang="en-US" smtClean="0">
                <a:solidFill>
                  <a:srgbClr val="464646"/>
                </a:solidFill>
              </a:rPr>
              <a:pPr/>
              <a:t>8/26/2020</a:t>
            </a:fld>
            <a:endParaRPr lang="en-US">
              <a:solidFill>
                <a:srgbClr val="464646"/>
              </a:solidFill>
            </a:endParaRPr>
          </a:p>
        </p:txBody>
      </p:sp>
      <p:sp>
        <p:nvSpPr>
          <p:cNvPr id="3" name="Footer Placeholder 2"/>
          <p:cNvSpPr>
            <a:spLocks noGrp="1"/>
          </p:cNvSpPr>
          <p:nvPr>
            <p:ph type="ftr" sz="quarter" idx="11"/>
          </p:nvPr>
        </p:nvSpPr>
        <p:spPr/>
        <p:txBody>
          <a:bodyPr/>
          <a:lstStyle/>
          <a:p>
            <a:endParaRPr lang="en-US">
              <a:solidFill>
                <a:srgbClr val="464646"/>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extLst/>
          </a:lstStyle>
          <a:p>
            <a:fld id="{C1CC5C8D-1BF4-4660-8ABA-DF8203988144}" type="slidenum">
              <a:rPr lang="en-US" smtClean="0">
                <a:solidFill>
                  <a:srgbClr val="464646"/>
                </a:solidFill>
              </a:rPr>
              <a:pPr/>
              <a:t>‹#›</a:t>
            </a:fld>
            <a:endParaRPr lang="en-US">
              <a:solidFill>
                <a:srgbClr val="464646"/>
              </a:solidFill>
            </a:endParaRPr>
          </a:p>
        </p:txBody>
      </p:sp>
    </p:spTree>
    <p:extLst>
      <p:ext uri="{BB962C8B-B14F-4D97-AF65-F5344CB8AC3E}">
        <p14:creationId xmlns:p14="http://schemas.microsoft.com/office/powerpoint/2010/main" val="2486743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EB14110-7EC2-41EA-8FF9-0753AEC3C9E3}" type="datetime1">
              <a:rPr lang="en-US" smtClean="0">
                <a:solidFill>
                  <a:prstClr val="black">
                    <a:tint val="75000"/>
                  </a:prstClr>
                </a:solidFill>
              </a:rPr>
              <a:t>8/26/2020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err="1" smtClean="0">
                <a:solidFill>
                  <a:prstClr val="black">
                    <a:tint val="75000"/>
                  </a:prstClr>
                </a:solidFill>
              </a:rPr>
              <a:t>Ghanshyam</a:t>
            </a:r>
            <a:r>
              <a:rPr lang="en-US" dirty="0" smtClean="0">
                <a:solidFill>
                  <a:prstClr val="black">
                    <a:tint val="75000"/>
                  </a:prstClr>
                </a:solidFill>
              </a:rPr>
              <a:t> </a:t>
            </a:r>
            <a:r>
              <a:rPr lang="en-US" dirty="0" err="1" smtClean="0">
                <a:solidFill>
                  <a:prstClr val="black">
                    <a:tint val="75000"/>
                  </a:prstClr>
                </a:solidFill>
              </a:rPr>
              <a:t>Shivhare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950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53941" cy="452441"/>
          </a:xfrm>
        </p:spPr>
        <p:txBody>
          <a:bodyPr/>
          <a:lstStyle>
            <a:lvl1pPr>
              <a:defRPr sz="2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214283" y="1446663"/>
            <a:ext cx="8786875" cy="4679818"/>
          </a:xfrm>
        </p:spPr>
        <p:txBody>
          <a:bodyPr>
            <a:normAutofit/>
          </a:bodyPr>
          <a:lstStyle>
            <a:lvl1pPr algn="just">
              <a:defRPr sz="2000">
                <a:latin typeface="Arial" panose="020B0604020202020204" pitchFamily="34" charset="0"/>
                <a:cs typeface="Arial" panose="020B0604020202020204" pitchFamily="34" charset="0"/>
              </a:defRPr>
            </a:lvl1pPr>
            <a:lvl2pPr algn="just">
              <a:defRPr sz="2000">
                <a:latin typeface="Arial" panose="020B0604020202020204" pitchFamily="34" charset="0"/>
                <a:cs typeface="Arial" panose="020B0604020202020204" pitchFamily="34" charset="0"/>
              </a:defRPr>
            </a:lvl2pPr>
            <a:lvl3pPr algn="just">
              <a:defRPr sz="2000">
                <a:latin typeface="Arial" panose="020B0604020202020204" pitchFamily="34" charset="0"/>
                <a:cs typeface="Arial" panose="020B0604020202020204" pitchFamily="34" charset="0"/>
              </a:defRPr>
            </a:lvl3pPr>
            <a:lvl4pPr algn="just">
              <a:defRPr sz="2000">
                <a:latin typeface="Arial" panose="020B0604020202020204" pitchFamily="34" charset="0"/>
                <a:cs typeface="Arial" panose="020B0604020202020204" pitchFamily="34" charset="0"/>
              </a:defRPr>
            </a:lvl4pPr>
            <a:lvl5pPr algn="just">
              <a:defRPr sz="20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 xmlns:a16="http://schemas.microsoft.com/office/drawing/2014/main" id="{8C09C269-B6D8-4B78-B217-D1B7BFD1F561}"/>
              </a:ext>
            </a:extLst>
          </p:cNvPr>
          <p:cNvSpPr>
            <a:spLocks noGrp="1"/>
          </p:cNvSpPr>
          <p:nvPr>
            <p:ph type="dt" sz="half" idx="10"/>
          </p:nvPr>
        </p:nvSpPr>
        <p:spPr/>
        <p:txBody>
          <a:bodyPr/>
          <a:lstStyle>
            <a:lvl1pPr>
              <a:defRPr/>
            </a:lvl1pPr>
          </a:lstStyle>
          <a:p>
            <a:fld id="{B2BDDDFA-A162-479D-B0F0-CCBFE77A3AFD}" type="datetime1">
              <a:rPr lang="en-US" smtClean="0">
                <a:solidFill>
                  <a:srgbClr val="464646"/>
                </a:solidFill>
              </a:rPr>
              <a:pPr/>
              <a:t>8/26/2020</a:t>
            </a:fld>
            <a:endParaRPr lang="en-US">
              <a:solidFill>
                <a:srgbClr val="464646"/>
              </a:solidFill>
            </a:endParaRPr>
          </a:p>
        </p:txBody>
      </p:sp>
      <p:sp>
        <p:nvSpPr>
          <p:cNvPr id="5" name="Footer Placeholder 21">
            <a:extLst>
              <a:ext uri="{FF2B5EF4-FFF2-40B4-BE49-F238E27FC236}">
                <a16:creationId xmlns="" xmlns:a16="http://schemas.microsoft.com/office/drawing/2014/main" id="{42ECF729-AC35-4CDB-AC23-E3BF1C776C54}"/>
              </a:ext>
            </a:extLst>
          </p:cNvPr>
          <p:cNvSpPr>
            <a:spLocks noGrp="1"/>
          </p:cNvSpPr>
          <p:nvPr>
            <p:ph type="ftr" sz="quarter" idx="11"/>
          </p:nvPr>
        </p:nvSpPr>
        <p:spPr/>
        <p:txBody>
          <a:bodyPr/>
          <a:lstStyle>
            <a:lvl1pPr>
              <a:defRPr/>
            </a:lvl1pPr>
          </a:lstStyle>
          <a:p>
            <a:endParaRPr lang="en-US">
              <a:solidFill>
                <a:srgbClr val="464646"/>
              </a:solidFill>
            </a:endParaRPr>
          </a:p>
        </p:txBody>
      </p:sp>
      <p:sp>
        <p:nvSpPr>
          <p:cNvPr id="6" name="Slide Number Placeholder 17">
            <a:extLst>
              <a:ext uri="{FF2B5EF4-FFF2-40B4-BE49-F238E27FC236}">
                <a16:creationId xmlns="" xmlns:a16="http://schemas.microsoft.com/office/drawing/2014/main" id="{16B6490E-6300-4588-A0B8-4EC9E1E00FE8}"/>
              </a:ext>
            </a:extLst>
          </p:cNvPr>
          <p:cNvSpPr>
            <a:spLocks noGrp="1"/>
          </p:cNvSpPr>
          <p:nvPr>
            <p:ph type="sldNum" sz="quarter" idx="12"/>
          </p:nvPr>
        </p:nvSpPr>
        <p:spPr/>
        <p:txBody>
          <a:bodyPr/>
          <a:lstStyle>
            <a:lvl1pPr>
              <a:defRPr>
                <a:solidFill>
                  <a:schemeClr val="bg1"/>
                </a:solidFill>
              </a:defRPr>
            </a:lvl1pPr>
          </a:lstStyle>
          <a:p>
            <a:fld id="{C1CC5C8D-1BF4-4660-8ABA-DF8203988144}"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6624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13AA0-6622-4A64-8539-BBE9FEF17BC9}" type="datetime1">
              <a:rPr lang="en-US" smtClean="0">
                <a:solidFill>
                  <a:srgbClr val="464646"/>
                </a:solidFill>
              </a:rPr>
              <a:pPr/>
              <a:t>8/26/2020</a:t>
            </a:fld>
            <a:endParaRPr lang="en-US">
              <a:solidFill>
                <a:srgbClr val="464646"/>
              </a:solidFill>
            </a:endParaRPr>
          </a:p>
        </p:txBody>
      </p:sp>
      <p:sp>
        <p:nvSpPr>
          <p:cNvPr id="3" name="Footer Placeholder 2"/>
          <p:cNvSpPr>
            <a:spLocks noGrp="1"/>
          </p:cNvSpPr>
          <p:nvPr>
            <p:ph type="ftr" sz="quarter" idx="11"/>
          </p:nvPr>
        </p:nvSpPr>
        <p:spPr/>
        <p:txBody>
          <a:bodyPr/>
          <a:lstStyle/>
          <a:p>
            <a:endParaRPr lang="en-US">
              <a:solidFill>
                <a:srgbClr val="464646"/>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extLst/>
          </a:lstStyle>
          <a:p>
            <a:fld id="{C1CC5C8D-1BF4-4660-8ABA-DF8203988144}" type="slidenum">
              <a:rPr lang="en-US" smtClean="0">
                <a:solidFill>
                  <a:srgbClr val="464646"/>
                </a:solidFill>
              </a:rPr>
              <a:pPr/>
              <a:t>‹#›</a:t>
            </a:fld>
            <a:endParaRPr lang="en-US">
              <a:solidFill>
                <a:srgbClr val="464646"/>
              </a:solidFill>
            </a:endParaRPr>
          </a:p>
        </p:txBody>
      </p:sp>
    </p:spTree>
    <p:extLst>
      <p:ext uri="{BB962C8B-B14F-4D97-AF65-F5344CB8AC3E}">
        <p14:creationId xmlns:p14="http://schemas.microsoft.com/office/powerpoint/2010/main" val="1525133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 Target="../slides/slide10.xml"/><Relationship Id="rId5" Type="http://schemas.openxmlformats.org/officeDocument/2006/relationships/image" Target="../media/image2.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slide" Target="../slides/slide10.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14282" y="1214423"/>
            <a:ext cx="8786875"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3071803" y="6207149"/>
            <a:ext cx="2667000" cy="365125"/>
          </a:xfrm>
          <a:prstGeom prst="rect">
            <a:avLst/>
          </a:prstGeom>
        </p:spPr>
        <p:txBody>
          <a:bodyPr vert="horz" lIns="107287" tIns="53643" rIns="107287" bIns="53643" anchor="ctr" anchorCtr="0"/>
          <a:lstStyle>
            <a:lvl1pPr algn="l">
              <a:defRPr sz="1600">
                <a:solidFill>
                  <a:schemeClr val="tx2"/>
                </a:solidFill>
              </a:defRPr>
            </a:lvl1pPr>
            <a:extLst/>
          </a:lstStyle>
          <a:p>
            <a:pPr eaLnBrk="0" fontAlgn="base" hangingPunct="0">
              <a:spcBef>
                <a:spcPct val="0"/>
              </a:spcBef>
              <a:spcAft>
                <a:spcPct val="0"/>
              </a:spcAft>
            </a:pPr>
            <a:fld id="{F981C527-D219-4637-83D7-AFF491849E65}" type="datetime1">
              <a:rPr lang="en-US" smtClean="0">
                <a:solidFill>
                  <a:srgbClr val="464646"/>
                </a:solidFill>
                <a:latin typeface="Arial" panose="020B0604020202020204" pitchFamily="34" charset="0"/>
                <a:ea typeface="ＭＳ Ｐゴシック" panose="020B0600070205080204" pitchFamily="34" charset="-128"/>
              </a:rPr>
              <a:pPr eaLnBrk="0" fontAlgn="base" hangingPunct="0">
                <a:spcBef>
                  <a:spcPct val="0"/>
                </a:spcBef>
                <a:spcAft>
                  <a:spcPct val="0"/>
                </a:spcAft>
              </a:pPr>
              <a:t>8/26/2020</a:t>
            </a:fld>
            <a:endParaRPr lang="en-US">
              <a:solidFill>
                <a:srgbClr val="464646"/>
              </a:solidFill>
              <a:latin typeface="Arial" panose="020B0604020202020204" pitchFamily="34" charset="0"/>
              <a:ea typeface="ＭＳ Ｐゴシック" panose="020B0600070205080204" pitchFamily="34" charset="-128"/>
            </a:endParaRPr>
          </a:p>
        </p:txBody>
      </p:sp>
      <p:sp>
        <p:nvSpPr>
          <p:cNvPr id="3" name="Footer Placeholder 2"/>
          <p:cNvSpPr>
            <a:spLocks noGrp="1"/>
          </p:cNvSpPr>
          <p:nvPr>
            <p:ph type="ftr" sz="quarter" idx="3"/>
          </p:nvPr>
        </p:nvSpPr>
        <p:spPr>
          <a:xfrm>
            <a:off x="609602" y="6248209"/>
            <a:ext cx="2176449" cy="365125"/>
          </a:xfrm>
          <a:prstGeom prst="rect">
            <a:avLst/>
          </a:prstGeom>
        </p:spPr>
        <p:txBody>
          <a:bodyPr vert="horz" lIns="107287" tIns="53643" rIns="107287" bIns="53643" anchor="ctr"/>
          <a:lstStyle>
            <a:lvl1pPr algn="l">
              <a:defRPr sz="1600">
                <a:solidFill>
                  <a:schemeClr val="tx2"/>
                </a:solidFill>
              </a:defRPr>
            </a:lvl1pPr>
            <a:extLst/>
          </a:lstStyle>
          <a:p>
            <a:pPr eaLnBrk="0" fontAlgn="base" hangingPunct="0">
              <a:spcBef>
                <a:spcPct val="0"/>
              </a:spcBef>
              <a:spcAft>
                <a:spcPct val="0"/>
              </a:spcAft>
            </a:pPr>
            <a:endParaRPr lang="en-US">
              <a:solidFill>
                <a:srgbClr val="464646"/>
              </a:solidFill>
              <a:latin typeface="Arial" panose="020B0604020202020204" pitchFamily="34" charset="0"/>
              <a:ea typeface="ＭＳ Ｐゴシック" panose="020B0600070205080204" pitchFamily="34" charset="-128"/>
            </a:endParaRPr>
          </a:p>
        </p:txBody>
      </p:sp>
      <p:sp>
        <p:nvSpPr>
          <p:cNvPr id="8" name="Rectangle 7"/>
          <p:cNvSpPr/>
          <p:nvPr/>
        </p:nvSpPr>
        <p:spPr>
          <a:xfrm>
            <a:off x="0" y="761981"/>
            <a:ext cx="5334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eaLnBrk="0" fontAlgn="base" hangingPunct="0">
              <a:spcBef>
                <a:spcPct val="0"/>
              </a:spcBef>
              <a:spcAft>
                <a:spcPct val="0"/>
              </a:spcAft>
            </a:pPr>
            <a:endParaRPr lang="en-US" sz="2400">
              <a:solidFill>
                <a:prstClr val="white"/>
              </a:solidFill>
            </a:endParaRPr>
          </a:p>
        </p:txBody>
      </p:sp>
      <p:sp>
        <p:nvSpPr>
          <p:cNvPr id="9" name="Rectangle 8"/>
          <p:cNvSpPr/>
          <p:nvPr/>
        </p:nvSpPr>
        <p:spPr>
          <a:xfrm>
            <a:off x="590549" y="761983"/>
            <a:ext cx="8410607"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eaLnBrk="0" fontAlgn="base" hangingPunct="0">
              <a:spcBef>
                <a:spcPct val="0"/>
              </a:spcBef>
              <a:spcAft>
                <a:spcPct val="0"/>
              </a:spcAft>
            </a:pPr>
            <a:endParaRPr lang="en-US" sz="2400">
              <a:solidFill>
                <a:prstClr val="white"/>
              </a:solidFill>
            </a:endParaRPr>
          </a:p>
        </p:txBody>
      </p:sp>
      <p:sp>
        <p:nvSpPr>
          <p:cNvPr id="23" name="Slide Number Placeholder 22"/>
          <p:cNvSpPr>
            <a:spLocks noGrp="1"/>
          </p:cNvSpPr>
          <p:nvPr>
            <p:ph type="sldNum" sz="quarter" idx="4"/>
          </p:nvPr>
        </p:nvSpPr>
        <p:spPr>
          <a:xfrm>
            <a:off x="0" y="761983"/>
            <a:ext cx="533400" cy="457200"/>
          </a:xfrm>
          <a:prstGeom prst="rect">
            <a:avLst/>
          </a:prstGeom>
        </p:spPr>
        <p:txBody>
          <a:bodyPr vert="horz" lIns="107287" tIns="53643" rIns="107287" bIns="53643" anchor="ctr" anchorCtr="0">
            <a:noAutofit/>
          </a:bodyPr>
          <a:lstStyle>
            <a:lvl1pPr algn="ctr">
              <a:defRPr sz="2000" b="0">
                <a:solidFill>
                  <a:srgbClr val="002060"/>
                </a:solidFill>
                <a:latin typeface="Times New Roman" pitchFamily="18" charset="0"/>
                <a:cs typeface="Times New Roman" pitchFamily="18" charset="0"/>
              </a:defRPr>
            </a:lvl1pPr>
            <a:extLst/>
          </a:lstStyle>
          <a:p>
            <a:pPr eaLnBrk="0" fontAlgn="base" hangingPunct="0">
              <a:spcBef>
                <a:spcPct val="0"/>
              </a:spcBef>
              <a:spcAft>
                <a:spcPct val="0"/>
              </a:spcAft>
            </a:pPr>
            <a:fld id="{C1CC5C8D-1BF4-4660-8ABA-DF8203988144}" type="slidenum">
              <a:rPr lang="en-US" smtClean="0">
                <a:ea typeface="ＭＳ Ｐゴシック" panose="020B0600070205080204" pitchFamily="34" charset="-128"/>
              </a:rPr>
              <a:pPr eaLnBrk="0" fontAlgn="base" hangingPunct="0">
                <a:spcBef>
                  <a:spcPct val="0"/>
                </a:spcBef>
                <a:spcAft>
                  <a:spcPct val="0"/>
                </a:spcAft>
              </a:pPr>
              <a:t>‹#›</a:t>
            </a:fld>
            <a:endParaRPr lang="en-US" dirty="0">
              <a:ea typeface="ＭＳ Ｐゴシック" panose="020B0600070205080204" pitchFamily="34" charset="-128"/>
            </a:endParaRPr>
          </a:p>
        </p:txBody>
      </p:sp>
      <p:sp>
        <p:nvSpPr>
          <p:cNvPr id="22" name="Title Placeholder 21"/>
          <p:cNvSpPr>
            <a:spLocks noGrp="1"/>
          </p:cNvSpPr>
          <p:nvPr>
            <p:ph type="title"/>
          </p:nvPr>
        </p:nvSpPr>
        <p:spPr>
          <a:xfrm>
            <a:off x="990600" y="761983"/>
            <a:ext cx="8010556" cy="452441"/>
          </a:xfrm>
          <a:prstGeom prst="rect">
            <a:avLst/>
          </a:prstGeom>
        </p:spPr>
        <p:txBody>
          <a:bodyPr vert="horz" lIns="107287" tIns="53643" rIns="107287" bIns="53643" anchor="b">
            <a:noAutofit/>
          </a:bodyPr>
          <a:lstStyle/>
          <a:p>
            <a:r>
              <a:rPr lang="en-US" dirty="0"/>
              <a:t>Click to edit Master title style</a:t>
            </a:r>
          </a:p>
        </p:txBody>
      </p:sp>
      <p:pic>
        <p:nvPicPr>
          <p:cNvPr id="15" name="Picture 2" descr="C:\Users\PHOENIX\Pictures\nielit-logo.png"/>
          <p:cNvPicPr>
            <a:picLocks noChangeAspect="1" noChangeArrowheads="1"/>
          </p:cNvPicPr>
          <p:nvPr/>
        </p:nvPicPr>
        <p:blipFill>
          <a:blip r:embed="rId5" cstate="print"/>
          <a:srcRect/>
          <a:stretch>
            <a:fillRect/>
          </a:stretch>
        </p:blipFill>
        <p:spPr bwMode="auto">
          <a:xfrm>
            <a:off x="56562" y="-24"/>
            <a:ext cx="1203291" cy="691893"/>
          </a:xfrm>
          <a:prstGeom prst="rect">
            <a:avLst/>
          </a:prstGeom>
          <a:noFill/>
        </p:spPr>
      </p:pic>
      <p:pic>
        <p:nvPicPr>
          <p:cNvPr id="16" name="Picture 15" descr="home-2741413_960_720.png">
            <a:hlinkClick r:id="rId6" action="ppaction://hlinksldjump"/>
          </p:cNvPr>
          <p:cNvPicPr>
            <a:picLocks noChangeAspect="1"/>
          </p:cNvPicPr>
          <p:nvPr/>
        </p:nvPicPr>
        <p:blipFill>
          <a:blip r:embed="rId7" cstate="print"/>
          <a:stretch>
            <a:fillRect/>
          </a:stretch>
        </p:blipFill>
        <p:spPr>
          <a:xfrm>
            <a:off x="8502192" y="785794"/>
            <a:ext cx="422031" cy="457200"/>
          </a:xfrm>
          <a:prstGeom prst="rect">
            <a:avLst/>
          </a:prstGeom>
        </p:spPr>
      </p:pic>
      <p:sp>
        <p:nvSpPr>
          <p:cNvPr id="18" name="TextBox 17">
            <a:extLst>
              <a:ext uri="{FF2B5EF4-FFF2-40B4-BE49-F238E27FC236}">
                <a16:creationId xmlns:a16="http://schemas.microsoft.com/office/drawing/2014/main" xmlns="" id="{7F887B87-4CD7-45D3-9688-C0CCE813D8C8}"/>
              </a:ext>
            </a:extLst>
          </p:cNvPr>
          <p:cNvSpPr txBox="1"/>
          <p:nvPr userDrawn="1"/>
        </p:nvSpPr>
        <p:spPr>
          <a:xfrm>
            <a:off x="3810001" y="69800"/>
            <a:ext cx="4903208" cy="707886"/>
          </a:xfrm>
          <a:prstGeom prst="rect">
            <a:avLst/>
          </a:prstGeom>
          <a:noFill/>
        </p:spPr>
        <p:txBody>
          <a:bodyPr wrap="square" rtlCol="0">
            <a:spAutoFit/>
          </a:bodyPr>
          <a:lstStyle/>
          <a:p>
            <a:pPr algn="r" eaLnBrk="0" fontAlgn="base" hangingPunct="0">
              <a:spcBef>
                <a:spcPct val="0"/>
              </a:spcBef>
              <a:spcAft>
                <a:spcPct val="0"/>
              </a:spcAft>
            </a:pPr>
            <a:r>
              <a:rPr lang="en-US" sz="2000" dirty="0">
                <a:solidFill>
                  <a:prstClr val="black"/>
                </a:solidFill>
                <a:latin typeface="Arial" panose="020B0604020202020204" pitchFamily="34" charset="0"/>
                <a:ea typeface="ＭＳ Ｐゴシック" panose="020B0600070205080204" pitchFamily="34" charset="-128"/>
              </a:rPr>
              <a:t>Course: </a:t>
            </a:r>
            <a:r>
              <a:rPr lang="en-US" sz="2000" dirty="0" smtClean="0">
                <a:solidFill>
                  <a:prstClr val="black"/>
                </a:solidFill>
                <a:latin typeface="Arial" panose="020B0604020202020204" pitchFamily="34" charset="0"/>
                <a:ea typeface="ＭＳ Ｐゴシック" panose="020B0600070205080204" pitchFamily="34" charset="-128"/>
              </a:rPr>
              <a:t>Machine Learning using Python</a:t>
            </a:r>
          </a:p>
          <a:p>
            <a:pPr algn="r" eaLnBrk="0" fontAlgn="base" hangingPunct="0">
              <a:spcBef>
                <a:spcPct val="0"/>
              </a:spcBef>
              <a:spcAft>
                <a:spcPct val="0"/>
              </a:spcAft>
            </a:pPr>
            <a:r>
              <a:rPr lang="en-US" sz="2000" dirty="0" smtClean="0">
                <a:solidFill>
                  <a:srgbClr val="C00000"/>
                </a:solidFill>
                <a:latin typeface="Arial" panose="020B0604020202020204" pitchFamily="34" charset="0"/>
                <a:ea typeface="ＭＳ Ｐゴシック" panose="020B0600070205080204" pitchFamily="34" charset="-128"/>
              </a:rPr>
              <a:t>Day : 3</a:t>
            </a:r>
            <a:endParaRPr lang="en-US" sz="2000" dirty="0">
              <a:solidFill>
                <a:srgbClr val="C0000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2604828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just" rtl="0" eaLnBrk="1" latinLnBrk="0" hangingPunct="1">
        <a:spcBef>
          <a:spcPts val="821"/>
        </a:spcBef>
        <a:buClr>
          <a:schemeClr val="accent2"/>
        </a:buClr>
        <a:buSzPct val="60000"/>
        <a:buFont typeface="Wingdings"/>
        <a:buChar char=""/>
        <a:defRPr sz="2000" kern="1200">
          <a:solidFill>
            <a:schemeClr val="tx1"/>
          </a:solidFill>
          <a:latin typeface="Arial" panose="020B0604020202020204" pitchFamily="34" charset="0"/>
          <a:ea typeface="+mn-ea"/>
          <a:cs typeface="Arial" panose="020B0604020202020204" pitchFamily="34" charset="0"/>
        </a:defRPr>
      </a:lvl1pPr>
      <a:lvl2pPr marL="751006" indent="-321860" algn="just" rtl="0" eaLnBrk="1" latinLnBrk="0" hangingPunct="1">
        <a:spcBef>
          <a:spcPts val="645"/>
        </a:spcBef>
        <a:buClr>
          <a:schemeClr val="accent1"/>
        </a:buClr>
        <a:buSzPct val="70000"/>
        <a:buFont typeface="Wingdings 2"/>
        <a:buChar char=""/>
        <a:defRPr sz="2000" kern="1200">
          <a:solidFill>
            <a:schemeClr val="tx1"/>
          </a:solidFill>
          <a:latin typeface="Arial" panose="020B0604020202020204" pitchFamily="34" charset="0"/>
          <a:ea typeface="+mn-ea"/>
          <a:cs typeface="Arial" panose="020B0604020202020204" pitchFamily="34" charset="0"/>
        </a:defRPr>
      </a:lvl2pPr>
      <a:lvl3pPr marL="1072866" indent="-268216" algn="just" rtl="0" eaLnBrk="1" latinLnBrk="0" hangingPunct="1">
        <a:spcBef>
          <a:spcPts val="587"/>
        </a:spcBef>
        <a:buClr>
          <a:schemeClr val="accent2"/>
        </a:buClr>
        <a:buSzPct val="75000"/>
        <a:buFont typeface="Wingdings"/>
        <a:buChar char=""/>
        <a:defRPr sz="2000" kern="1200">
          <a:solidFill>
            <a:schemeClr val="tx1"/>
          </a:solidFill>
          <a:latin typeface="Arial" panose="020B0604020202020204" pitchFamily="34" charset="0"/>
          <a:ea typeface="+mn-ea"/>
          <a:cs typeface="Arial" panose="020B0604020202020204" pitchFamily="34" charset="0"/>
        </a:defRPr>
      </a:lvl3pPr>
      <a:lvl4pPr marL="1609298" indent="-268216" algn="just" rtl="0" eaLnBrk="1" latinLnBrk="0" hangingPunct="1">
        <a:spcBef>
          <a:spcPts val="469"/>
        </a:spcBef>
        <a:buClr>
          <a:schemeClr val="accent3"/>
        </a:buClr>
        <a:buSzPct val="75000"/>
        <a:buFont typeface="Wingdings"/>
        <a:buChar char=""/>
        <a:defRPr sz="2000" kern="1200">
          <a:solidFill>
            <a:schemeClr val="tx1"/>
          </a:solidFill>
          <a:latin typeface="Arial" panose="020B0604020202020204" pitchFamily="34" charset="0"/>
          <a:ea typeface="+mn-ea"/>
          <a:cs typeface="Arial" panose="020B0604020202020204" pitchFamily="34" charset="0"/>
        </a:defRPr>
      </a:lvl4pPr>
      <a:lvl5pPr marL="2145731" indent="-268216" algn="just" rtl="0" eaLnBrk="1" latinLnBrk="0" hangingPunct="1">
        <a:spcBef>
          <a:spcPts val="469"/>
        </a:spcBef>
        <a:buClr>
          <a:schemeClr val="accent4"/>
        </a:buClr>
        <a:buSzPct val="65000"/>
        <a:buFont typeface="Wingdings"/>
        <a:buChar char=""/>
        <a:defRPr sz="2000" kern="1200">
          <a:solidFill>
            <a:schemeClr val="tx1"/>
          </a:solidFill>
          <a:latin typeface="Arial" panose="020B0604020202020204" pitchFamily="34" charset="0"/>
          <a:ea typeface="+mn-ea"/>
          <a:cs typeface="Arial" panose="020B0604020202020204" pitchFamily="34"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14282" y="1214423"/>
            <a:ext cx="8786875"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3071803" y="6207149"/>
            <a:ext cx="2667000" cy="365125"/>
          </a:xfrm>
          <a:prstGeom prst="rect">
            <a:avLst/>
          </a:prstGeom>
        </p:spPr>
        <p:txBody>
          <a:bodyPr vert="horz" lIns="107287" tIns="53643" rIns="107287" bIns="53643" anchor="ctr" anchorCtr="0"/>
          <a:lstStyle>
            <a:lvl1pPr algn="l">
              <a:defRPr sz="1600">
                <a:solidFill>
                  <a:schemeClr val="tx2"/>
                </a:solidFill>
              </a:defRPr>
            </a:lvl1pPr>
            <a:extLst/>
          </a:lstStyle>
          <a:p>
            <a:pPr eaLnBrk="0" fontAlgn="base" hangingPunct="0">
              <a:spcBef>
                <a:spcPct val="0"/>
              </a:spcBef>
              <a:spcAft>
                <a:spcPct val="0"/>
              </a:spcAft>
            </a:pPr>
            <a:fld id="{F981C527-D219-4637-83D7-AFF491849E65}" type="datetime1">
              <a:rPr lang="en-US" smtClean="0">
                <a:solidFill>
                  <a:srgbClr val="464646"/>
                </a:solidFill>
                <a:latin typeface="Arial" panose="020B0604020202020204" pitchFamily="34" charset="0"/>
                <a:ea typeface="ＭＳ Ｐゴシック" panose="020B0600070205080204" pitchFamily="34" charset="-128"/>
              </a:rPr>
              <a:pPr eaLnBrk="0" fontAlgn="base" hangingPunct="0">
                <a:spcBef>
                  <a:spcPct val="0"/>
                </a:spcBef>
                <a:spcAft>
                  <a:spcPct val="0"/>
                </a:spcAft>
              </a:pPr>
              <a:t>8/26/2020</a:t>
            </a:fld>
            <a:endParaRPr lang="en-US">
              <a:solidFill>
                <a:srgbClr val="464646"/>
              </a:solidFill>
              <a:latin typeface="Arial" panose="020B0604020202020204" pitchFamily="34" charset="0"/>
              <a:ea typeface="ＭＳ Ｐゴシック" panose="020B0600070205080204" pitchFamily="34" charset="-128"/>
            </a:endParaRPr>
          </a:p>
        </p:txBody>
      </p:sp>
      <p:sp>
        <p:nvSpPr>
          <p:cNvPr id="3" name="Footer Placeholder 2"/>
          <p:cNvSpPr>
            <a:spLocks noGrp="1"/>
          </p:cNvSpPr>
          <p:nvPr>
            <p:ph type="ftr" sz="quarter" idx="3"/>
          </p:nvPr>
        </p:nvSpPr>
        <p:spPr>
          <a:xfrm>
            <a:off x="609602" y="6248209"/>
            <a:ext cx="2176449" cy="365125"/>
          </a:xfrm>
          <a:prstGeom prst="rect">
            <a:avLst/>
          </a:prstGeom>
        </p:spPr>
        <p:txBody>
          <a:bodyPr vert="horz" lIns="107287" tIns="53643" rIns="107287" bIns="53643" anchor="ctr"/>
          <a:lstStyle>
            <a:lvl1pPr algn="l">
              <a:defRPr sz="1600">
                <a:solidFill>
                  <a:schemeClr val="tx2"/>
                </a:solidFill>
              </a:defRPr>
            </a:lvl1pPr>
            <a:extLst/>
          </a:lstStyle>
          <a:p>
            <a:pPr eaLnBrk="0" fontAlgn="base" hangingPunct="0">
              <a:spcBef>
                <a:spcPct val="0"/>
              </a:spcBef>
              <a:spcAft>
                <a:spcPct val="0"/>
              </a:spcAft>
            </a:pPr>
            <a:endParaRPr lang="en-US">
              <a:solidFill>
                <a:srgbClr val="464646"/>
              </a:solidFill>
              <a:latin typeface="Arial" panose="020B0604020202020204" pitchFamily="34" charset="0"/>
              <a:ea typeface="ＭＳ Ｐゴシック" panose="020B0600070205080204" pitchFamily="34" charset="-128"/>
            </a:endParaRPr>
          </a:p>
        </p:txBody>
      </p:sp>
      <p:sp>
        <p:nvSpPr>
          <p:cNvPr id="8" name="Rectangle 7"/>
          <p:cNvSpPr/>
          <p:nvPr/>
        </p:nvSpPr>
        <p:spPr>
          <a:xfrm>
            <a:off x="0" y="761981"/>
            <a:ext cx="5334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eaLnBrk="0" fontAlgn="base" hangingPunct="0">
              <a:spcBef>
                <a:spcPct val="0"/>
              </a:spcBef>
              <a:spcAft>
                <a:spcPct val="0"/>
              </a:spcAft>
            </a:pPr>
            <a:endParaRPr lang="en-US" sz="2400">
              <a:solidFill>
                <a:prstClr val="white"/>
              </a:solidFill>
            </a:endParaRPr>
          </a:p>
        </p:txBody>
      </p:sp>
      <p:sp>
        <p:nvSpPr>
          <p:cNvPr id="9" name="Rectangle 8"/>
          <p:cNvSpPr/>
          <p:nvPr/>
        </p:nvSpPr>
        <p:spPr>
          <a:xfrm>
            <a:off x="590549" y="761983"/>
            <a:ext cx="8410607"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eaLnBrk="0" fontAlgn="base" hangingPunct="0">
              <a:spcBef>
                <a:spcPct val="0"/>
              </a:spcBef>
              <a:spcAft>
                <a:spcPct val="0"/>
              </a:spcAft>
            </a:pPr>
            <a:endParaRPr lang="en-US" sz="2400">
              <a:solidFill>
                <a:prstClr val="white"/>
              </a:solidFill>
            </a:endParaRPr>
          </a:p>
        </p:txBody>
      </p:sp>
      <p:sp>
        <p:nvSpPr>
          <p:cNvPr id="23" name="Slide Number Placeholder 22"/>
          <p:cNvSpPr>
            <a:spLocks noGrp="1"/>
          </p:cNvSpPr>
          <p:nvPr>
            <p:ph type="sldNum" sz="quarter" idx="4"/>
          </p:nvPr>
        </p:nvSpPr>
        <p:spPr>
          <a:xfrm>
            <a:off x="0" y="761983"/>
            <a:ext cx="533400" cy="457200"/>
          </a:xfrm>
          <a:prstGeom prst="rect">
            <a:avLst/>
          </a:prstGeom>
        </p:spPr>
        <p:txBody>
          <a:bodyPr vert="horz" lIns="107287" tIns="53643" rIns="107287" bIns="53643" anchor="ctr" anchorCtr="0">
            <a:noAutofit/>
          </a:bodyPr>
          <a:lstStyle>
            <a:lvl1pPr algn="ctr">
              <a:defRPr sz="2000" b="0">
                <a:solidFill>
                  <a:srgbClr val="002060"/>
                </a:solidFill>
                <a:latin typeface="Times New Roman" pitchFamily="18" charset="0"/>
                <a:cs typeface="Times New Roman" pitchFamily="18" charset="0"/>
              </a:defRPr>
            </a:lvl1pPr>
            <a:extLst/>
          </a:lstStyle>
          <a:p>
            <a:pPr eaLnBrk="0" fontAlgn="base" hangingPunct="0">
              <a:spcBef>
                <a:spcPct val="0"/>
              </a:spcBef>
              <a:spcAft>
                <a:spcPct val="0"/>
              </a:spcAft>
            </a:pPr>
            <a:fld id="{C1CC5C8D-1BF4-4660-8ABA-DF8203988144}" type="slidenum">
              <a:rPr lang="en-US" smtClean="0">
                <a:ea typeface="ＭＳ Ｐゴシック" panose="020B0600070205080204" pitchFamily="34" charset="-128"/>
              </a:rPr>
              <a:pPr eaLnBrk="0" fontAlgn="base" hangingPunct="0">
                <a:spcBef>
                  <a:spcPct val="0"/>
                </a:spcBef>
                <a:spcAft>
                  <a:spcPct val="0"/>
                </a:spcAft>
              </a:pPr>
              <a:t>‹#›</a:t>
            </a:fld>
            <a:endParaRPr lang="en-US" dirty="0">
              <a:ea typeface="ＭＳ Ｐゴシック" panose="020B0600070205080204" pitchFamily="34" charset="-128"/>
            </a:endParaRPr>
          </a:p>
        </p:txBody>
      </p:sp>
      <p:sp>
        <p:nvSpPr>
          <p:cNvPr id="22" name="Title Placeholder 21"/>
          <p:cNvSpPr>
            <a:spLocks noGrp="1"/>
          </p:cNvSpPr>
          <p:nvPr>
            <p:ph type="title"/>
          </p:nvPr>
        </p:nvSpPr>
        <p:spPr>
          <a:xfrm>
            <a:off x="990600" y="761983"/>
            <a:ext cx="8010556" cy="452441"/>
          </a:xfrm>
          <a:prstGeom prst="rect">
            <a:avLst/>
          </a:prstGeom>
        </p:spPr>
        <p:txBody>
          <a:bodyPr vert="horz" lIns="107287" tIns="53643" rIns="107287" bIns="53643" anchor="b">
            <a:noAutofit/>
          </a:bodyPr>
          <a:lstStyle/>
          <a:p>
            <a:r>
              <a:rPr lang="en-US" dirty="0"/>
              <a:t>Click to edit Master title style</a:t>
            </a:r>
          </a:p>
        </p:txBody>
      </p:sp>
      <p:pic>
        <p:nvPicPr>
          <p:cNvPr id="15" name="Picture 2" descr="C:\Users\PHOENIX\Pictures\nielit-logo.png"/>
          <p:cNvPicPr>
            <a:picLocks noChangeAspect="1" noChangeArrowheads="1"/>
          </p:cNvPicPr>
          <p:nvPr/>
        </p:nvPicPr>
        <p:blipFill>
          <a:blip r:embed="rId4" cstate="print"/>
          <a:srcRect/>
          <a:stretch>
            <a:fillRect/>
          </a:stretch>
        </p:blipFill>
        <p:spPr bwMode="auto">
          <a:xfrm>
            <a:off x="56562" y="-24"/>
            <a:ext cx="1203291" cy="691893"/>
          </a:xfrm>
          <a:prstGeom prst="rect">
            <a:avLst/>
          </a:prstGeom>
          <a:noFill/>
        </p:spPr>
      </p:pic>
      <p:pic>
        <p:nvPicPr>
          <p:cNvPr id="16" name="Picture 15" descr="home-2741413_960_720.png">
            <a:hlinkClick r:id="rId5" action="ppaction://hlinksldjump"/>
          </p:cNvPr>
          <p:cNvPicPr>
            <a:picLocks noChangeAspect="1"/>
          </p:cNvPicPr>
          <p:nvPr/>
        </p:nvPicPr>
        <p:blipFill>
          <a:blip r:embed="rId6" cstate="print"/>
          <a:stretch>
            <a:fillRect/>
          </a:stretch>
        </p:blipFill>
        <p:spPr>
          <a:xfrm>
            <a:off x="8502192" y="785794"/>
            <a:ext cx="422031" cy="457200"/>
          </a:xfrm>
          <a:prstGeom prst="rect">
            <a:avLst/>
          </a:prstGeom>
        </p:spPr>
      </p:pic>
      <p:sp>
        <p:nvSpPr>
          <p:cNvPr id="18" name="TextBox 17">
            <a:extLst>
              <a:ext uri="{FF2B5EF4-FFF2-40B4-BE49-F238E27FC236}">
                <a16:creationId xmlns:a16="http://schemas.microsoft.com/office/drawing/2014/main" xmlns="" id="{7F887B87-4CD7-45D3-9688-C0CCE813D8C8}"/>
              </a:ext>
            </a:extLst>
          </p:cNvPr>
          <p:cNvSpPr txBox="1"/>
          <p:nvPr userDrawn="1"/>
        </p:nvSpPr>
        <p:spPr>
          <a:xfrm>
            <a:off x="3810001" y="69800"/>
            <a:ext cx="4903208" cy="707886"/>
          </a:xfrm>
          <a:prstGeom prst="rect">
            <a:avLst/>
          </a:prstGeom>
          <a:noFill/>
        </p:spPr>
        <p:txBody>
          <a:bodyPr wrap="square" rtlCol="0">
            <a:spAutoFit/>
          </a:bodyPr>
          <a:lstStyle/>
          <a:p>
            <a:pPr algn="r" eaLnBrk="0" fontAlgn="base" hangingPunct="0">
              <a:spcBef>
                <a:spcPct val="0"/>
              </a:spcBef>
              <a:spcAft>
                <a:spcPct val="0"/>
              </a:spcAft>
            </a:pPr>
            <a:r>
              <a:rPr lang="en-US" sz="2000" dirty="0">
                <a:solidFill>
                  <a:prstClr val="black"/>
                </a:solidFill>
                <a:latin typeface="Arial" panose="020B0604020202020204" pitchFamily="34" charset="0"/>
                <a:ea typeface="ＭＳ Ｐゴシック" panose="020B0600070205080204" pitchFamily="34" charset="-128"/>
              </a:rPr>
              <a:t>Course: </a:t>
            </a:r>
            <a:r>
              <a:rPr lang="en-US" sz="2000" dirty="0" smtClean="0">
                <a:solidFill>
                  <a:prstClr val="black"/>
                </a:solidFill>
                <a:latin typeface="Arial" panose="020B0604020202020204" pitchFamily="34" charset="0"/>
                <a:ea typeface="ＭＳ Ｐゴシック" panose="020B0600070205080204" pitchFamily="34" charset="-128"/>
              </a:rPr>
              <a:t>Machine Learning using Python</a:t>
            </a:r>
          </a:p>
          <a:p>
            <a:pPr algn="r" eaLnBrk="0" fontAlgn="base" hangingPunct="0">
              <a:spcBef>
                <a:spcPct val="0"/>
              </a:spcBef>
              <a:spcAft>
                <a:spcPct val="0"/>
              </a:spcAft>
            </a:pPr>
            <a:r>
              <a:rPr lang="en-US" sz="2000" dirty="0" smtClean="0">
                <a:solidFill>
                  <a:srgbClr val="C00000"/>
                </a:solidFill>
                <a:latin typeface="Arial" panose="020B0604020202020204" pitchFamily="34" charset="0"/>
                <a:ea typeface="ＭＳ Ｐゴシック" panose="020B0600070205080204" pitchFamily="34" charset="-128"/>
              </a:rPr>
              <a:t>Day : 2</a:t>
            </a:r>
            <a:endParaRPr lang="en-US" sz="2000" dirty="0">
              <a:solidFill>
                <a:srgbClr val="C0000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35839929"/>
      </p:ext>
    </p:extLst>
  </p:cSld>
  <p:clrMap bg1="lt1" tx1="dk1" bg2="lt2" tx2="dk2" accent1="accent1" accent2="accent2" accent3="accent3" accent4="accent4" accent5="accent5" accent6="accent6" hlink="hlink" folHlink="folHlink"/>
  <p:sldLayoutIdLst>
    <p:sldLayoutId id="2147483713" r:id="rId1"/>
    <p:sldLayoutId id="2147483714" r:id="rId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just" rtl="0" eaLnBrk="1" latinLnBrk="0" hangingPunct="1">
        <a:spcBef>
          <a:spcPts val="821"/>
        </a:spcBef>
        <a:buClr>
          <a:schemeClr val="accent2"/>
        </a:buClr>
        <a:buSzPct val="60000"/>
        <a:buFont typeface="Wingdings"/>
        <a:buChar char=""/>
        <a:defRPr sz="2000" kern="1200">
          <a:solidFill>
            <a:schemeClr val="tx1"/>
          </a:solidFill>
          <a:latin typeface="Arial" panose="020B0604020202020204" pitchFamily="34" charset="0"/>
          <a:ea typeface="+mn-ea"/>
          <a:cs typeface="Arial" panose="020B0604020202020204" pitchFamily="34" charset="0"/>
        </a:defRPr>
      </a:lvl1pPr>
      <a:lvl2pPr marL="751006" indent="-321860" algn="just" rtl="0" eaLnBrk="1" latinLnBrk="0" hangingPunct="1">
        <a:spcBef>
          <a:spcPts val="645"/>
        </a:spcBef>
        <a:buClr>
          <a:schemeClr val="accent1"/>
        </a:buClr>
        <a:buSzPct val="70000"/>
        <a:buFont typeface="Wingdings 2"/>
        <a:buChar char=""/>
        <a:defRPr sz="2000" kern="1200">
          <a:solidFill>
            <a:schemeClr val="tx1"/>
          </a:solidFill>
          <a:latin typeface="Arial" panose="020B0604020202020204" pitchFamily="34" charset="0"/>
          <a:ea typeface="+mn-ea"/>
          <a:cs typeface="Arial" panose="020B0604020202020204" pitchFamily="34" charset="0"/>
        </a:defRPr>
      </a:lvl2pPr>
      <a:lvl3pPr marL="1072866" indent="-268216" algn="just" rtl="0" eaLnBrk="1" latinLnBrk="0" hangingPunct="1">
        <a:spcBef>
          <a:spcPts val="587"/>
        </a:spcBef>
        <a:buClr>
          <a:schemeClr val="accent2"/>
        </a:buClr>
        <a:buSzPct val="75000"/>
        <a:buFont typeface="Wingdings"/>
        <a:buChar char=""/>
        <a:defRPr sz="2000" kern="1200">
          <a:solidFill>
            <a:schemeClr val="tx1"/>
          </a:solidFill>
          <a:latin typeface="Arial" panose="020B0604020202020204" pitchFamily="34" charset="0"/>
          <a:ea typeface="+mn-ea"/>
          <a:cs typeface="Arial" panose="020B0604020202020204" pitchFamily="34" charset="0"/>
        </a:defRPr>
      </a:lvl3pPr>
      <a:lvl4pPr marL="1609298" indent="-268216" algn="just" rtl="0" eaLnBrk="1" latinLnBrk="0" hangingPunct="1">
        <a:spcBef>
          <a:spcPts val="469"/>
        </a:spcBef>
        <a:buClr>
          <a:schemeClr val="accent3"/>
        </a:buClr>
        <a:buSzPct val="75000"/>
        <a:buFont typeface="Wingdings"/>
        <a:buChar char=""/>
        <a:defRPr sz="2000" kern="1200">
          <a:solidFill>
            <a:schemeClr val="tx1"/>
          </a:solidFill>
          <a:latin typeface="Arial" panose="020B0604020202020204" pitchFamily="34" charset="0"/>
          <a:ea typeface="+mn-ea"/>
          <a:cs typeface="Arial" panose="020B0604020202020204" pitchFamily="34" charset="0"/>
        </a:defRPr>
      </a:lvl4pPr>
      <a:lvl5pPr marL="2145731" indent="-268216" algn="just" rtl="0" eaLnBrk="1" latinLnBrk="0" hangingPunct="1">
        <a:spcBef>
          <a:spcPts val="469"/>
        </a:spcBef>
        <a:buClr>
          <a:schemeClr val="accent4"/>
        </a:buClr>
        <a:buSzPct val="65000"/>
        <a:buFont typeface="Wingdings"/>
        <a:buChar char=""/>
        <a:defRPr sz="2000" kern="1200">
          <a:solidFill>
            <a:schemeClr val="tx1"/>
          </a:solidFill>
          <a:latin typeface="Arial" panose="020B0604020202020204" pitchFamily="34" charset="0"/>
          <a:ea typeface="+mn-ea"/>
          <a:cs typeface="Arial" panose="020B0604020202020204" pitchFamily="34"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92500" lnSpcReduction="10000"/>
          </a:bodyPr>
          <a:lstStyle/>
          <a:p>
            <a:fld id="{C1CC5C8D-1BF4-4660-8ABA-DF8203988144}" type="slidenum">
              <a:rPr lang="en-US" smtClean="0">
                <a:solidFill>
                  <a:srgbClr val="464646"/>
                </a:solidFill>
              </a:rPr>
              <a:pPr/>
              <a:t>1</a:t>
            </a:fld>
            <a:endParaRPr lang="en-US">
              <a:solidFill>
                <a:srgbClr val="464646"/>
              </a:solidFill>
            </a:endParaRPr>
          </a:p>
        </p:txBody>
      </p:sp>
      <p:sp>
        <p:nvSpPr>
          <p:cNvPr id="2" name="Title 1">
            <a:extLst>
              <a:ext uri="{FF2B5EF4-FFF2-40B4-BE49-F238E27FC236}">
                <a16:creationId xmlns="" xmlns:a16="http://schemas.microsoft.com/office/drawing/2014/main" id="{4204BF39-0DD5-4F38-8BA7-49D5A724F32B}"/>
              </a:ext>
            </a:extLst>
          </p:cNvPr>
          <p:cNvSpPr>
            <a:spLocks noGrp="1"/>
          </p:cNvSpPr>
          <p:nvPr>
            <p:ph type="ctrTitle" idx="4294967295"/>
          </p:nvPr>
        </p:nvSpPr>
        <p:spPr>
          <a:xfrm>
            <a:off x="1" y="1400175"/>
            <a:ext cx="7852172" cy="1828800"/>
          </a:xfrm>
        </p:spPr>
        <p:txBody>
          <a:bodyPr/>
          <a:lstStyle/>
          <a:p>
            <a:r>
              <a:rPr lang="en-US" dirty="0"/>
              <a:t>Setting Up User Accounts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858000"/>
          </a:xfrm>
          <a:prstGeom prst="rect">
            <a:avLst/>
          </a:prstGeom>
        </p:spPr>
      </p:pic>
      <p:sp>
        <p:nvSpPr>
          <p:cNvPr id="5" name="TextBox 4"/>
          <p:cNvSpPr txBox="1"/>
          <p:nvPr/>
        </p:nvSpPr>
        <p:spPr>
          <a:xfrm>
            <a:off x="1443251" y="0"/>
            <a:ext cx="8996149" cy="369332"/>
          </a:xfrm>
          <a:prstGeom prst="rect">
            <a:avLst/>
          </a:prstGeom>
          <a:noFill/>
        </p:spPr>
        <p:txBody>
          <a:bodyPr wrap="square" rtlCol="0">
            <a:spAutoFit/>
          </a:bodyPr>
          <a:lstStyle/>
          <a:p>
            <a:r>
              <a:rPr lang="en-US" b="1" dirty="0">
                <a:solidFill>
                  <a:prstClr val="black"/>
                </a:solidFill>
              </a:rPr>
              <a:t>NATIONAL INSTITUTE OF ELECTRONICS AND INFORMATION TECHNOLOGY</a:t>
            </a:r>
          </a:p>
        </p:txBody>
      </p:sp>
      <p:sp>
        <p:nvSpPr>
          <p:cNvPr id="7" name="TextBox 6"/>
          <p:cNvSpPr txBox="1"/>
          <p:nvPr/>
        </p:nvSpPr>
        <p:spPr>
          <a:xfrm>
            <a:off x="228600" y="4800600"/>
            <a:ext cx="8915400" cy="1446550"/>
          </a:xfrm>
          <a:prstGeom prst="rect">
            <a:avLst/>
          </a:prstGeom>
          <a:noFill/>
        </p:spPr>
        <p:txBody>
          <a:bodyPr wrap="square" rtlCol="0">
            <a:spAutoFit/>
          </a:bodyPr>
          <a:lstStyle/>
          <a:p>
            <a:pPr algn="ctr"/>
            <a:r>
              <a:rPr lang="en-US" sz="4400" b="1" dirty="0" smtClean="0">
                <a:solidFill>
                  <a:prstClr val="black"/>
                </a:solidFill>
                <a:effectLst>
                  <a:outerShdw blurRad="38100" dist="38100" dir="2700000" algn="tl">
                    <a:srgbClr val="000000">
                      <a:alpha val="43137"/>
                    </a:srgbClr>
                  </a:outerShdw>
                </a:effectLst>
              </a:rPr>
              <a:t>Machine Learning Using Python</a:t>
            </a:r>
          </a:p>
          <a:p>
            <a:pPr algn="ctr"/>
            <a:r>
              <a:rPr lang="en-US" sz="4400" b="1" dirty="0" smtClean="0">
                <a:solidFill>
                  <a:srgbClr val="C00000"/>
                </a:solidFill>
                <a:effectLst>
                  <a:outerShdw blurRad="38100" dist="38100" dir="2700000" algn="tl">
                    <a:srgbClr val="000000">
                      <a:alpha val="43137"/>
                    </a:srgbClr>
                  </a:outerShdw>
                </a:effectLst>
              </a:rPr>
              <a:t>Day 3</a:t>
            </a:r>
            <a:endParaRPr lang="en-US" sz="4400" dirty="0">
              <a:solidFill>
                <a:srgbClr val="C00000"/>
              </a:solidFill>
            </a:endParaRPr>
          </a:p>
        </p:txBody>
      </p:sp>
    </p:spTree>
    <p:extLst>
      <p:ext uri="{BB962C8B-B14F-4D97-AF65-F5344CB8AC3E}">
        <p14:creationId xmlns:p14="http://schemas.microsoft.com/office/powerpoint/2010/main" val="731404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IN" sz="3200" b="1" dirty="0"/>
              <a:t>Python for Loop Statements</a:t>
            </a:r>
          </a:p>
        </p:txBody>
      </p:sp>
      <p:sp>
        <p:nvSpPr>
          <p:cNvPr id="2" name="TextBox 1"/>
          <p:cNvSpPr txBox="1"/>
          <p:nvPr/>
        </p:nvSpPr>
        <p:spPr>
          <a:xfrm>
            <a:off x="762000" y="1447800"/>
            <a:ext cx="7543800" cy="4524315"/>
          </a:xfrm>
          <a:prstGeom prst="rect">
            <a:avLst/>
          </a:prstGeom>
          <a:noFill/>
        </p:spPr>
        <p:txBody>
          <a:bodyPr wrap="square" rtlCol="0">
            <a:spAutoFit/>
          </a:bodyPr>
          <a:lstStyle/>
          <a:p>
            <a:pPr algn="just"/>
            <a:r>
              <a:rPr lang="en-US" sz="2400" dirty="0"/>
              <a:t>It has the ability to iterate over the items of any sequence, such as a list or a string.</a:t>
            </a:r>
          </a:p>
          <a:p>
            <a:pPr algn="just"/>
            <a:r>
              <a:rPr lang="en-US" sz="2400" b="1" dirty="0"/>
              <a:t>Syntax</a:t>
            </a:r>
          </a:p>
          <a:p>
            <a:pPr lvl="1" algn="just"/>
            <a:r>
              <a:rPr lang="en-US" sz="2400" dirty="0"/>
              <a:t>for </a:t>
            </a:r>
            <a:r>
              <a:rPr lang="en-US" sz="2400" dirty="0" err="1"/>
              <a:t>iterating_var</a:t>
            </a:r>
            <a:r>
              <a:rPr lang="en-US" sz="2400" dirty="0"/>
              <a:t> in sequence: </a:t>
            </a:r>
          </a:p>
          <a:p>
            <a:pPr lvl="2" algn="just"/>
            <a:r>
              <a:rPr lang="en-US" sz="2400" dirty="0"/>
              <a:t>statements(s) </a:t>
            </a:r>
          </a:p>
          <a:p>
            <a:pPr algn="just"/>
            <a:endParaRPr lang="en-US" sz="2400" dirty="0"/>
          </a:p>
          <a:p>
            <a:pPr algn="just"/>
            <a:r>
              <a:rPr lang="en-US" sz="2400" dirty="0"/>
              <a:t>If a sequence contains an expression list, it is evaluated first. Then, the first item in the sequence is assigned to the iterating variable </a:t>
            </a:r>
            <a:r>
              <a:rPr lang="en-US" sz="2400" i="1" dirty="0" err="1"/>
              <a:t>iterating_var</a:t>
            </a:r>
            <a:r>
              <a:rPr lang="en-US" sz="2400" dirty="0"/>
              <a:t>. Next, the statements block is executed. Each item in the list is assigned to </a:t>
            </a:r>
            <a:r>
              <a:rPr lang="en-US" sz="2400" i="1" dirty="0" err="1"/>
              <a:t>iterating_var</a:t>
            </a:r>
            <a:r>
              <a:rPr lang="en-US" sz="2400" dirty="0"/>
              <a:t>, and the statement(s) block is executed until the entire sequence is exhausted.</a:t>
            </a:r>
          </a:p>
        </p:txBody>
      </p:sp>
    </p:spTree>
    <p:extLst>
      <p:ext uri="{BB962C8B-B14F-4D97-AF65-F5344CB8AC3E}">
        <p14:creationId xmlns:p14="http://schemas.microsoft.com/office/powerpoint/2010/main" val="1249532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algn="ctr"/>
            <a:r>
              <a:rPr lang="en-IN" sz="3200" b="1" dirty="0"/>
              <a:t>Python for Loop Statements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038" t="15116" r="36981" b="32582"/>
          <a:stretch/>
        </p:blipFill>
        <p:spPr bwMode="auto">
          <a:xfrm>
            <a:off x="1600200" y="1752600"/>
            <a:ext cx="5638800" cy="448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376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IN" sz="3200" b="1" dirty="0"/>
              <a:t>Python for Loop Statements</a:t>
            </a:r>
          </a:p>
        </p:txBody>
      </p:sp>
      <p:sp>
        <p:nvSpPr>
          <p:cNvPr id="2" name="TextBox 1"/>
          <p:cNvSpPr txBox="1"/>
          <p:nvPr/>
        </p:nvSpPr>
        <p:spPr>
          <a:xfrm>
            <a:off x="762000" y="1447800"/>
            <a:ext cx="7543800" cy="4893647"/>
          </a:xfrm>
          <a:prstGeom prst="rect">
            <a:avLst/>
          </a:prstGeom>
          <a:noFill/>
        </p:spPr>
        <p:txBody>
          <a:bodyPr wrap="square" rtlCol="0">
            <a:spAutoFit/>
          </a:bodyPr>
          <a:lstStyle/>
          <a:p>
            <a:r>
              <a:rPr lang="en-US" sz="2400" b="1" dirty="0"/>
              <a:t>Example</a:t>
            </a:r>
          </a:p>
          <a:p>
            <a:r>
              <a:rPr lang="en-US" sz="2400" dirty="0"/>
              <a:t>for letter in </a:t>
            </a:r>
            <a:r>
              <a:rPr lang="en-US" sz="2400" b="1" dirty="0"/>
              <a:t>'Python':</a:t>
            </a:r>
            <a:endParaRPr lang="en-US" sz="2400" dirty="0"/>
          </a:p>
          <a:p>
            <a:r>
              <a:rPr lang="en-US" sz="2400" dirty="0"/>
              <a:t>	print ('Current Letter :', letter) </a:t>
            </a:r>
          </a:p>
          <a:p>
            <a:r>
              <a:rPr lang="en-US" sz="2400" dirty="0"/>
              <a:t>fruits = ['banana', 'apple', 'mango'] </a:t>
            </a:r>
          </a:p>
          <a:p>
            <a:r>
              <a:rPr lang="en-US" sz="2400" dirty="0"/>
              <a:t>for fruit in </a:t>
            </a:r>
            <a:r>
              <a:rPr lang="en-US" sz="2400" b="1" dirty="0"/>
              <a:t>fruits</a:t>
            </a:r>
            <a:r>
              <a:rPr lang="en-US" sz="2400" dirty="0"/>
              <a:t>: </a:t>
            </a:r>
          </a:p>
          <a:p>
            <a:r>
              <a:rPr lang="en-US" sz="2400" dirty="0"/>
              <a:t>	print ('Current fruit :', fruit) </a:t>
            </a:r>
          </a:p>
          <a:p>
            <a:r>
              <a:rPr lang="en-US" sz="2400" dirty="0"/>
              <a:t>print ("Good bye!”)</a:t>
            </a:r>
          </a:p>
          <a:p>
            <a:endParaRPr lang="en-US" sz="2400" b="1" dirty="0"/>
          </a:p>
          <a:p>
            <a:r>
              <a:rPr lang="en-US" sz="2400" b="1" dirty="0"/>
              <a:t>Iterating by Sequence Index</a:t>
            </a:r>
          </a:p>
          <a:p>
            <a:r>
              <a:rPr lang="en-US" sz="2400" dirty="0"/>
              <a:t>fruits = ['banana', 'apple', 'mango'] </a:t>
            </a:r>
          </a:p>
          <a:p>
            <a:r>
              <a:rPr lang="en-US" sz="2400" dirty="0"/>
              <a:t>for index in range(</a:t>
            </a:r>
            <a:r>
              <a:rPr lang="en-US" sz="2400" dirty="0" err="1"/>
              <a:t>len</a:t>
            </a:r>
            <a:r>
              <a:rPr lang="en-US" sz="2400" dirty="0"/>
              <a:t>(fruits)): </a:t>
            </a:r>
          </a:p>
          <a:p>
            <a:r>
              <a:rPr lang="en-US" sz="2400" dirty="0"/>
              <a:t>	print ('Current fruit :', fruits[index]) </a:t>
            </a:r>
          </a:p>
          <a:p>
            <a:r>
              <a:rPr lang="en-US" sz="2400" dirty="0"/>
              <a:t>print "Good bye!"</a:t>
            </a:r>
          </a:p>
        </p:txBody>
      </p:sp>
    </p:spTree>
    <p:extLst>
      <p:ext uri="{BB962C8B-B14F-4D97-AF65-F5344CB8AC3E}">
        <p14:creationId xmlns:p14="http://schemas.microsoft.com/office/powerpoint/2010/main" val="4283105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IN" sz="3200" b="1" dirty="0"/>
              <a:t>Python for Loop Statements</a:t>
            </a:r>
          </a:p>
        </p:txBody>
      </p:sp>
      <p:sp>
        <p:nvSpPr>
          <p:cNvPr id="5" name="Rectangle 2">
            <a:extLst>
              <a:ext uri="{FF2B5EF4-FFF2-40B4-BE49-F238E27FC236}">
                <a16:creationId xmlns="" xmlns:a16="http://schemas.microsoft.com/office/drawing/2014/main" id="{6A254821-BB1A-4421-853C-7751A4DF0BC4}"/>
              </a:ext>
            </a:extLst>
          </p:cNvPr>
          <p:cNvSpPr>
            <a:spLocks noChangeArrowheads="1"/>
          </p:cNvSpPr>
          <p:nvPr/>
        </p:nvSpPr>
        <p:spPr bwMode="auto">
          <a:xfrm>
            <a:off x="838200" y="1515112"/>
            <a:ext cx="7620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000000"/>
              </a:solidFill>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rPr>
              <a:t>        </a:t>
            </a:r>
            <a:r>
              <a:rPr kumimoji="0" lang="en-US" altLang="en-US" sz="24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rPr>
              <a:t>range()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ndParaRPr>
          </a:p>
          <a:p>
            <a:pPr lvl="1" eaLnBrk="0" fontAlgn="base" hangingPunct="0">
              <a:spcBef>
                <a:spcPct val="0"/>
              </a:spcBef>
              <a:spcAft>
                <a:spcPct val="0"/>
              </a:spcAft>
            </a:pPr>
            <a:r>
              <a:rPr kumimoji="0" lang="en-US" altLang="en-US" sz="24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The </a:t>
            </a:r>
            <a:r>
              <a:rPr kumimoji="0" lang="en-US" altLang="en-US" sz="2400" b="0" i="0" u="none" strike="noStrike" cap="none" normalizeH="0" baseline="0" dirty="0">
                <a:ln>
                  <a:noFill/>
                </a:ln>
                <a:solidFill>
                  <a:srgbClr val="DC143C"/>
                </a:solidFill>
                <a:effectLst/>
                <a:ea typeface="Calibri" panose="020F0502020204030204" pitchFamily="34" charset="0"/>
                <a:cs typeface="Consolas" panose="020B0609020204030204" pitchFamily="49" charset="0"/>
              </a:rPr>
              <a:t>range()</a:t>
            </a:r>
            <a:r>
              <a:rPr kumimoji="0" lang="en-US" altLang="en-US" sz="24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 function returns a sequence of numbers, starting from 0 by default, and increments by 1 (by default), and ends at a specified number.</a:t>
            </a:r>
            <a:endParaRPr kumimoji="0" lang="en-US" altLang="en-US" sz="2400" b="0" i="0" u="none" strike="noStrike" cap="none" normalizeH="0" baseline="0" dirty="0">
              <a:ln>
                <a:noFill/>
              </a:ln>
              <a:solidFill>
                <a:schemeClr val="tx1"/>
              </a:solidFill>
              <a:effectLst/>
            </a:endParaRPr>
          </a:p>
          <a:p>
            <a:pPr lvl="1" eaLnBrk="0" fontAlgn="base" hangingPunct="0">
              <a:spcBef>
                <a:spcPct val="0"/>
              </a:spcBef>
              <a:spcAft>
                <a:spcPct val="0"/>
              </a:spcAft>
            </a:pPr>
            <a:r>
              <a:rPr kumimoji="0" lang="en-US" altLang="en-US" sz="2400" b="0" i="0" u="none" strike="noStrike" cap="none" normalizeH="0" baseline="0" dirty="0">
                <a:ln>
                  <a:noFill/>
                </a:ln>
                <a:solidFill>
                  <a:srgbClr val="000000"/>
                </a:solidFill>
                <a:effectLst/>
                <a:ea typeface="Calibri" panose="020F0502020204030204" pitchFamily="34" charset="0"/>
                <a:cs typeface="Mangal" panose="02040503050203030202" pitchFamily="18" charset="0"/>
              </a:rPr>
              <a:t>Ex-</a:t>
            </a: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lvl="2" eaLnBrk="0" fontAlgn="base" hangingPunct="0">
              <a:spcBef>
                <a:spcPct val="0"/>
              </a:spcBef>
              <a:spcAft>
                <a:spcPct val="0"/>
              </a:spcAft>
            </a:pP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x = </a:t>
            </a:r>
            <a:r>
              <a:rPr kumimoji="0" lang="en-US" altLang="en-US" sz="2400" b="0" i="0" u="none" strike="noStrike" cap="none" normalizeH="0" baseline="0" dirty="0">
                <a:ln>
                  <a:noFill/>
                </a:ln>
                <a:solidFill>
                  <a:srgbClr val="0000CD"/>
                </a:solidFill>
                <a:effectLst/>
                <a:ea typeface="Calibri" panose="020F0502020204030204" pitchFamily="34" charset="0"/>
                <a:cs typeface="Consolas" panose="020B0609020204030204" pitchFamily="49" charset="0"/>
              </a:rPr>
              <a:t>range</a:t>
            </a: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a:t>
            </a:r>
            <a:r>
              <a:rPr kumimoji="0" lang="en-US" altLang="en-US" sz="2400" b="0" i="0" u="none" strike="noStrike" cap="none" normalizeH="0" baseline="0" dirty="0">
                <a:ln>
                  <a:noFill/>
                </a:ln>
                <a:solidFill>
                  <a:srgbClr val="FF0000"/>
                </a:solidFill>
                <a:effectLst/>
                <a:ea typeface="Calibri" panose="020F0502020204030204" pitchFamily="34" charset="0"/>
                <a:cs typeface="Consolas" panose="020B0609020204030204" pitchFamily="49" charset="0"/>
              </a:rPr>
              <a:t>6</a:t>
            </a: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a:t>
            </a:r>
            <a:b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br>
            <a:r>
              <a:rPr kumimoji="0" lang="en-US" altLang="en-US" sz="2400" b="0" i="0" u="none" strike="noStrike" cap="none" normalizeH="0" baseline="0" dirty="0">
                <a:ln>
                  <a:noFill/>
                </a:ln>
                <a:solidFill>
                  <a:srgbClr val="0000CD"/>
                </a:solidFill>
                <a:effectLst/>
                <a:ea typeface="Calibri" panose="020F0502020204030204" pitchFamily="34" charset="0"/>
                <a:cs typeface="Consolas" panose="020B0609020204030204" pitchFamily="49" charset="0"/>
              </a:rPr>
              <a:t>for</a:t>
            </a: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 n </a:t>
            </a:r>
            <a:r>
              <a:rPr kumimoji="0" lang="en-US" altLang="en-US" sz="2400" b="0" i="0" u="none" strike="noStrike" cap="none" normalizeH="0" baseline="0" dirty="0">
                <a:ln>
                  <a:noFill/>
                </a:ln>
                <a:solidFill>
                  <a:srgbClr val="0000CD"/>
                </a:solidFill>
                <a:effectLst/>
                <a:ea typeface="Calibri" panose="020F0502020204030204" pitchFamily="34" charset="0"/>
                <a:cs typeface="Consolas" panose="020B0609020204030204" pitchFamily="49" charset="0"/>
              </a:rPr>
              <a:t>in</a:t>
            </a: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 x:</a:t>
            </a:r>
            <a:b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b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  </a:t>
            </a:r>
            <a:r>
              <a:rPr kumimoji="0" lang="en-US" altLang="en-US" sz="2400" b="0" i="0" u="none" strike="noStrike" cap="none" normalizeH="0" baseline="0" dirty="0">
                <a:ln>
                  <a:noFill/>
                </a:ln>
                <a:solidFill>
                  <a:srgbClr val="0000CD"/>
                </a:solidFill>
                <a:effectLst/>
                <a:ea typeface="Calibri" panose="020F0502020204030204" pitchFamily="34" charset="0"/>
                <a:cs typeface="Consolas" panose="020B0609020204030204" pitchFamily="49" charset="0"/>
              </a:rPr>
              <a:t>print</a:t>
            </a:r>
            <a:r>
              <a:rPr kumimoji="0" lang="en-US" altLang="en-US" sz="2400" b="0" i="0" u="none" strike="noStrike" cap="none" normalizeH="0" baseline="0" dirty="0">
                <a:ln>
                  <a:noFill/>
                </a:ln>
                <a:solidFill>
                  <a:srgbClr val="000000"/>
                </a:solidFill>
                <a:effectLst/>
                <a:ea typeface="Calibri" panose="020F0502020204030204" pitchFamily="34" charset="0"/>
                <a:cs typeface="Consolas" panose="020B0609020204030204" pitchFamily="49" charset="0"/>
              </a:rPr>
              <a:t>(n)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83031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IN" sz="3200" b="1" dirty="0"/>
              <a:t>Python for Loop Statements</a:t>
            </a:r>
          </a:p>
        </p:txBody>
      </p:sp>
      <p:sp>
        <p:nvSpPr>
          <p:cNvPr id="5" name="Rectangle 2">
            <a:extLst>
              <a:ext uri="{FF2B5EF4-FFF2-40B4-BE49-F238E27FC236}">
                <a16:creationId xmlns="" xmlns:a16="http://schemas.microsoft.com/office/drawing/2014/main" id="{6A254821-BB1A-4421-853C-7751A4DF0BC4}"/>
              </a:ext>
            </a:extLst>
          </p:cNvPr>
          <p:cNvSpPr>
            <a:spLocks noChangeArrowheads="1"/>
          </p:cNvSpPr>
          <p:nvPr/>
        </p:nvSpPr>
        <p:spPr bwMode="auto">
          <a:xfrm>
            <a:off x="838201" y="1608918"/>
            <a:ext cx="76962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rPr>
              <a:t>range() Function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000000"/>
              </a:solidFill>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endParaRPr>
          </a:p>
        </p:txBody>
      </p:sp>
      <p:graphicFrame>
        <p:nvGraphicFramePr>
          <p:cNvPr id="2" name="Table 1">
            <a:extLst>
              <a:ext uri="{FF2B5EF4-FFF2-40B4-BE49-F238E27FC236}">
                <a16:creationId xmlns="" xmlns:a16="http://schemas.microsoft.com/office/drawing/2014/main" id="{A067E330-F44D-43DF-A990-3BFFBEA8F120}"/>
              </a:ext>
            </a:extLst>
          </p:cNvPr>
          <p:cNvGraphicFramePr>
            <a:graphicFrameLocks noGrp="1"/>
          </p:cNvGraphicFramePr>
          <p:nvPr>
            <p:extLst>
              <p:ext uri="{D42A27DB-BD31-4B8C-83A1-F6EECF244321}">
                <p14:modId xmlns:p14="http://schemas.microsoft.com/office/powerpoint/2010/main" val="828811630"/>
              </p:ext>
            </p:extLst>
          </p:nvPr>
        </p:nvGraphicFramePr>
        <p:xfrm>
          <a:off x="1143001" y="3247484"/>
          <a:ext cx="7391400" cy="2712720"/>
        </p:xfrm>
        <a:graphic>
          <a:graphicData uri="http://schemas.openxmlformats.org/drawingml/2006/table">
            <a:tbl>
              <a:tblPr firstRow="1" firstCol="1" bandRow="1">
                <a:tableStyleId>{5C22544A-7EE6-4342-B048-85BDC9FD1C3A}</a:tableStyleId>
              </a:tblPr>
              <a:tblGrid>
                <a:gridCol w="1600199">
                  <a:extLst>
                    <a:ext uri="{9D8B030D-6E8A-4147-A177-3AD203B41FA5}">
                      <a16:colId xmlns="" xmlns:a16="http://schemas.microsoft.com/office/drawing/2014/main" val="2445555948"/>
                    </a:ext>
                  </a:extLst>
                </a:gridCol>
                <a:gridCol w="5791201">
                  <a:extLst>
                    <a:ext uri="{9D8B030D-6E8A-4147-A177-3AD203B41FA5}">
                      <a16:colId xmlns="" xmlns:a16="http://schemas.microsoft.com/office/drawing/2014/main" val="958413772"/>
                    </a:ext>
                  </a:extLst>
                </a:gridCol>
              </a:tblGrid>
              <a:tr h="0">
                <a:tc>
                  <a:txBody>
                    <a:bodyPr/>
                    <a:lstStyle/>
                    <a:p>
                      <a:pPr>
                        <a:lnSpc>
                          <a:spcPct val="115000"/>
                        </a:lnSpc>
                        <a:spcBef>
                          <a:spcPts val="1500"/>
                        </a:spcBef>
                        <a:spcAft>
                          <a:spcPts val="1500"/>
                        </a:spcAft>
                      </a:pPr>
                      <a:r>
                        <a:rPr lang="en-US" sz="2000" dirty="0">
                          <a:effectLst/>
                        </a:rPr>
                        <a:t>Parameter</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15000"/>
                        </a:lnSpc>
                        <a:spcBef>
                          <a:spcPts val="1500"/>
                        </a:spcBef>
                        <a:spcAft>
                          <a:spcPts val="1500"/>
                        </a:spcAft>
                      </a:pPr>
                      <a:r>
                        <a:rPr lang="en-US" sz="2000">
                          <a:effectLst/>
                        </a:rPr>
                        <a:t>Description</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 xmlns:a16="http://schemas.microsoft.com/office/drawing/2014/main" val="4262923692"/>
                  </a:ext>
                </a:extLst>
              </a:tr>
              <a:tr h="0">
                <a:tc>
                  <a:txBody>
                    <a:bodyPr/>
                    <a:lstStyle/>
                    <a:p>
                      <a:pPr>
                        <a:lnSpc>
                          <a:spcPct val="115000"/>
                        </a:lnSpc>
                        <a:spcBef>
                          <a:spcPts val="1500"/>
                        </a:spcBef>
                        <a:spcAft>
                          <a:spcPts val="1500"/>
                        </a:spcAft>
                      </a:pPr>
                      <a:r>
                        <a:rPr lang="en-US" sz="2000">
                          <a:effectLst/>
                        </a:rPr>
                        <a:t>start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15000"/>
                        </a:lnSpc>
                        <a:spcBef>
                          <a:spcPts val="1500"/>
                        </a:spcBef>
                        <a:spcAft>
                          <a:spcPts val="1500"/>
                        </a:spcAft>
                      </a:pPr>
                      <a:r>
                        <a:rPr lang="en-US" sz="2000" dirty="0" smtClean="0">
                          <a:effectLst/>
                        </a:rPr>
                        <a:t>An </a:t>
                      </a:r>
                      <a:r>
                        <a:rPr lang="en-US" sz="2000" dirty="0">
                          <a:effectLst/>
                        </a:rPr>
                        <a:t>integer number specifying at which position to start. Default is 0</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 xmlns:a16="http://schemas.microsoft.com/office/drawing/2014/main" val="1035045099"/>
                  </a:ext>
                </a:extLst>
              </a:tr>
              <a:tr h="0">
                <a:tc>
                  <a:txBody>
                    <a:bodyPr/>
                    <a:lstStyle/>
                    <a:p>
                      <a:pPr>
                        <a:lnSpc>
                          <a:spcPct val="115000"/>
                        </a:lnSpc>
                        <a:spcBef>
                          <a:spcPts val="1500"/>
                        </a:spcBef>
                        <a:spcAft>
                          <a:spcPts val="1500"/>
                        </a:spcAft>
                      </a:pPr>
                      <a:r>
                        <a:rPr lang="en-US" sz="2000">
                          <a:effectLst/>
                        </a:rPr>
                        <a:t>stop</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15000"/>
                        </a:lnSpc>
                        <a:spcBef>
                          <a:spcPts val="1500"/>
                        </a:spcBef>
                        <a:spcAft>
                          <a:spcPts val="1500"/>
                        </a:spcAft>
                      </a:pPr>
                      <a:r>
                        <a:rPr lang="en-US" sz="2000" dirty="0" smtClean="0">
                          <a:effectLst/>
                        </a:rPr>
                        <a:t>An </a:t>
                      </a:r>
                      <a:r>
                        <a:rPr lang="en-US" sz="2000" dirty="0">
                          <a:effectLst/>
                        </a:rPr>
                        <a:t>integer number specifying at which position to end.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 xmlns:a16="http://schemas.microsoft.com/office/drawing/2014/main" val="1689943536"/>
                  </a:ext>
                </a:extLst>
              </a:tr>
              <a:tr h="0">
                <a:tc>
                  <a:txBody>
                    <a:bodyPr/>
                    <a:lstStyle/>
                    <a:p>
                      <a:pPr>
                        <a:lnSpc>
                          <a:spcPct val="115000"/>
                        </a:lnSpc>
                        <a:spcBef>
                          <a:spcPts val="1500"/>
                        </a:spcBef>
                        <a:spcAft>
                          <a:spcPts val="1500"/>
                        </a:spcAft>
                      </a:pPr>
                      <a:r>
                        <a:rPr lang="en-US" sz="2000">
                          <a:effectLst/>
                        </a:rPr>
                        <a:t>step</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152400" marR="76200" marT="76200" marB="76200"/>
                </a:tc>
                <a:tc>
                  <a:txBody>
                    <a:bodyPr/>
                    <a:lstStyle/>
                    <a:p>
                      <a:pPr>
                        <a:lnSpc>
                          <a:spcPct val="115000"/>
                        </a:lnSpc>
                        <a:spcBef>
                          <a:spcPts val="1500"/>
                        </a:spcBef>
                        <a:spcAft>
                          <a:spcPts val="1500"/>
                        </a:spcAft>
                      </a:pPr>
                      <a:r>
                        <a:rPr lang="en-US" sz="2000" dirty="0" smtClean="0">
                          <a:effectLst/>
                        </a:rPr>
                        <a:t>An </a:t>
                      </a:r>
                      <a:r>
                        <a:rPr lang="en-US" sz="2000" dirty="0">
                          <a:effectLst/>
                        </a:rPr>
                        <a:t>integer number specifying the incrementation. Default is 1</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76200" marR="76200" marT="76200" marB="76200"/>
                </a:tc>
                <a:extLst>
                  <a:ext uri="{0D108BD9-81ED-4DB2-BD59-A6C34878D82A}">
                    <a16:rowId xmlns="" xmlns:a16="http://schemas.microsoft.com/office/drawing/2014/main" val="1173586251"/>
                  </a:ext>
                </a:extLst>
              </a:tr>
            </a:tbl>
          </a:graphicData>
        </a:graphic>
      </p:graphicFrame>
      <p:sp>
        <p:nvSpPr>
          <p:cNvPr id="3" name="Rectangle 1">
            <a:extLst>
              <a:ext uri="{FF2B5EF4-FFF2-40B4-BE49-F238E27FC236}">
                <a16:creationId xmlns="" xmlns:a16="http://schemas.microsoft.com/office/drawing/2014/main" id="{0944B6B2-B69F-45E0-BD06-7D1100A4BE5C}"/>
              </a:ext>
            </a:extLst>
          </p:cNvPr>
          <p:cNvSpPr>
            <a:spLocks noChangeArrowheads="1"/>
          </p:cNvSpPr>
          <p:nvPr/>
        </p:nvSpPr>
        <p:spPr bwMode="auto">
          <a:xfrm>
            <a:off x="1401713" y="2497656"/>
            <a:ext cx="413861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Parameter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9282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446" y="634425"/>
            <a:ext cx="8458200" cy="584775"/>
          </a:xfrm>
          <a:prstGeom prst="rect">
            <a:avLst/>
          </a:prstGeom>
        </p:spPr>
        <p:txBody>
          <a:bodyPr wrap="square">
            <a:spAutoFit/>
          </a:bodyPr>
          <a:lstStyle/>
          <a:p>
            <a:pPr algn="ctr"/>
            <a:r>
              <a:rPr lang="en-IN" sz="3200" b="1" dirty="0"/>
              <a:t>Python for Loop Statements</a:t>
            </a:r>
          </a:p>
        </p:txBody>
      </p:sp>
      <p:sp>
        <p:nvSpPr>
          <p:cNvPr id="5" name="Rectangle 2">
            <a:extLst>
              <a:ext uri="{FF2B5EF4-FFF2-40B4-BE49-F238E27FC236}">
                <a16:creationId xmlns="" xmlns:a16="http://schemas.microsoft.com/office/drawing/2014/main" id="{6A254821-BB1A-4421-853C-7751A4DF0BC4}"/>
              </a:ext>
            </a:extLst>
          </p:cNvPr>
          <p:cNvSpPr>
            <a:spLocks noChangeArrowheads="1"/>
          </p:cNvSpPr>
          <p:nvPr/>
        </p:nvSpPr>
        <p:spPr bwMode="auto">
          <a:xfrm>
            <a:off x="812409" y="1164967"/>
            <a:ext cx="76962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rPr>
              <a:t>range()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ea typeface="Times New Roman" panose="02020603050405020304" pitchFamily="18" charset="0"/>
              <a:cs typeface="Segoe UI" panose="020B0502040204020203" pitchFamily="34" charset="0"/>
            </a:endParaRPr>
          </a:p>
        </p:txBody>
      </p:sp>
      <p:sp>
        <p:nvSpPr>
          <p:cNvPr id="6" name="Rectangle 5">
            <a:extLst>
              <a:ext uri="{FF2B5EF4-FFF2-40B4-BE49-F238E27FC236}">
                <a16:creationId xmlns="" xmlns:a16="http://schemas.microsoft.com/office/drawing/2014/main" id="{B8ED0D7A-5374-4CED-A0DD-56E65D679E42}"/>
              </a:ext>
            </a:extLst>
          </p:cNvPr>
          <p:cNvSpPr/>
          <p:nvPr/>
        </p:nvSpPr>
        <p:spPr>
          <a:xfrm>
            <a:off x="773723" y="1556721"/>
            <a:ext cx="7719646" cy="4959691"/>
          </a:xfrm>
          <a:prstGeom prst="rect">
            <a:avLst/>
          </a:prstGeom>
        </p:spPr>
        <p:txBody>
          <a:bodyPr wrap="square">
            <a:spAutoFit/>
          </a:bodyPr>
          <a:lstStyle/>
          <a:p>
            <a:pPr>
              <a:lnSpc>
                <a:spcPct val="115000"/>
              </a:lnSpc>
              <a:spcAft>
                <a:spcPts val="1000"/>
              </a:spcAft>
            </a:pPr>
            <a:r>
              <a:rPr lang="en-US" sz="2000" dirty="0">
                <a:latin typeface="Calibri" panose="020F0502020204030204" pitchFamily="34" charset="0"/>
                <a:ea typeface="Calibri" panose="020F0502020204030204" pitchFamily="34" charset="0"/>
                <a:cs typeface="Mangal" panose="02040503050203030202" pitchFamily="18" charset="0"/>
              </a:rPr>
              <a:t>Example</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US" sz="2000" dirty="0">
                <a:solidFill>
                  <a:srgbClr val="000000"/>
                </a:solidFill>
                <a:latin typeface="Verdana" panose="020B0604030504040204" pitchFamily="34" charset="0"/>
                <a:ea typeface="Calibri" panose="020F0502020204030204" pitchFamily="34" charset="0"/>
                <a:cs typeface="Mangal" panose="02040503050203030202" pitchFamily="18" charset="0"/>
              </a:rPr>
              <a:t>Create a sequence of numbers from 3 to 5, and print each item in the sequence:</a:t>
            </a:r>
            <a:endParaRPr lang="en-IN" sz="2000" dirty="0">
              <a:latin typeface="Calibri" panose="020F0502020204030204" pitchFamily="34" charset="0"/>
              <a:ea typeface="Calibri" panose="020F0502020204030204" pitchFamily="34" charset="0"/>
              <a:cs typeface="Mangal" panose="02040503050203030202" pitchFamily="18" charset="0"/>
            </a:endParaRPr>
          </a:p>
          <a:p>
            <a:pPr lvl="1">
              <a:lnSpc>
                <a:spcPct val="115000"/>
              </a:lnSpc>
              <a:spcAft>
                <a:spcPts val="10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x = </a:t>
            </a: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range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3</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6</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b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for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n </a:t>
            </a: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b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print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(n)</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Example</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US" sz="2000" dirty="0">
                <a:solidFill>
                  <a:srgbClr val="000000"/>
                </a:solidFill>
                <a:latin typeface="Verdana" panose="020B0604030504040204" pitchFamily="34" charset="0"/>
                <a:ea typeface="Calibri" panose="020F0502020204030204" pitchFamily="34" charset="0"/>
                <a:cs typeface="Mangal" panose="02040503050203030202" pitchFamily="18" charset="0"/>
              </a:rPr>
              <a:t>Create a sequence of numbers from 3 to 19, but increment by 2 instead of 1:</a:t>
            </a:r>
            <a:endParaRPr lang="en-IN" sz="2000" dirty="0">
              <a:latin typeface="Calibri" panose="020F0502020204030204" pitchFamily="34" charset="0"/>
              <a:ea typeface="Calibri" panose="020F0502020204030204" pitchFamily="34" charset="0"/>
              <a:cs typeface="Mangal" panose="02040503050203030202" pitchFamily="18" charset="0"/>
            </a:endParaRPr>
          </a:p>
          <a:p>
            <a:pPr lvl="1">
              <a:lnSpc>
                <a:spcPct val="115000"/>
              </a:lnSpc>
              <a:spcAft>
                <a:spcPts val="100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x = </a:t>
            </a: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range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3</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20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2</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b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for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n </a:t>
            </a: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b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CD"/>
                </a:solidFill>
                <a:latin typeface="Consolas" panose="020B0609020204030204" pitchFamily="49" charset="0"/>
                <a:ea typeface="Calibri" panose="020F0502020204030204" pitchFamily="34" charset="0"/>
                <a:cs typeface="Consolas" panose="020B0609020204030204" pitchFamily="49" charset="0"/>
              </a:rPr>
              <a:t>print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58997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algn="ctr"/>
            <a:r>
              <a:rPr lang="en-US" sz="3200" b="1" dirty="0"/>
              <a:t>Python nested loops</a:t>
            </a:r>
          </a:p>
        </p:txBody>
      </p:sp>
      <p:sp>
        <p:nvSpPr>
          <p:cNvPr id="2" name="TextBox 1"/>
          <p:cNvSpPr txBox="1"/>
          <p:nvPr/>
        </p:nvSpPr>
        <p:spPr>
          <a:xfrm>
            <a:off x="762000" y="1447800"/>
            <a:ext cx="7543800" cy="3416320"/>
          </a:xfrm>
          <a:prstGeom prst="rect">
            <a:avLst/>
          </a:prstGeom>
          <a:noFill/>
        </p:spPr>
        <p:txBody>
          <a:bodyPr wrap="square" rtlCol="0">
            <a:spAutoFit/>
          </a:bodyPr>
          <a:lstStyle/>
          <a:p>
            <a:pPr algn="just"/>
            <a:r>
              <a:rPr lang="en-US" sz="2400" dirty="0"/>
              <a:t>Python programming language allows to use one loop inside another loop. Following section shows few examples to illustrate the concept.</a:t>
            </a:r>
          </a:p>
          <a:p>
            <a:endParaRPr lang="en-US" sz="2400" dirty="0"/>
          </a:p>
          <a:p>
            <a:r>
              <a:rPr lang="en-US" sz="2400" b="1" dirty="0"/>
              <a:t>Syntax</a:t>
            </a:r>
          </a:p>
          <a:p>
            <a:r>
              <a:rPr lang="en-US" sz="2400" dirty="0"/>
              <a:t>for </a:t>
            </a:r>
            <a:r>
              <a:rPr lang="en-US" sz="2400" dirty="0" err="1"/>
              <a:t>iterating_var</a:t>
            </a:r>
            <a:r>
              <a:rPr lang="en-US" sz="2400" dirty="0"/>
              <a:t> in sequence: </a:t>
            </a:r>
          </a:p>
          <a:p>
            <a:r>
              <a:rPr lang="en-US" sz="2400" dirty="0"/>
              <a:t>	for </a:t>
            </a:r>
            <a:r>
              <a:rPr lang="en-US" sz="2400" dirty="0" err="1"/>
              <a:t>iterating_var</a:t>
            </a:r>
            <a:r>
              <a:rPr lang="en-US" sz="2400" dirty="0"/>
              <a:t> in sequence: </a:t>
            </a:r>
          </a:p>
          <a:p>
            <a:r>
              <a:rPr lang="en-US" sz="2400" dirty="0"/>
              <a:t>		statements(s) </a:t>
            </a:r>
          </a:p>
          <a:p>
            <a:r>
              <a:rPr lang="en-US" sz="2400" dirty="0"/>
              <a:t>	statements(s) </a:t>
            </a:r>
          </a:p>
        </p:txBody>
      </p:sp>
    </p:spTree>
    <p:extLst>
      <p:ext uri="{BB962C8B-B14F-4D97-AF65-F5344CB8AC3E}">
        <p14:creationId xmlns:p14="http://schemas.microsoft.com/office/powerpoint/2010/main" val="4180443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algn="ctr"/>
            <a:r>
              <a:rPr lang="en-US" sz="3200" b="1" dirty="0"/>
              <a:t>Python nested loops</a:t>
            </a:r>
          </a:p>
        </p:txBody>
      </p:sp>
      <p:sp>
        <p:nvSpPr>
          <p:cNvPr id="2" name="TextBox 1"/>
          <p:cNvSpPr txBox="1"/>
          <p:nvPr/>
        </p:nvSpPr>
        <p:spPr>
          <a:xfrm>
            <a:off x="762000" y="1447800"/>
            <a:ext cx="7543800" cy="4893647"/>
          </a:xfrm>
          <a:prstGeom prst="rect">
            <a:avLst/>
          </a:prstGeom>
          <a:noFill/>
        </p:spPr>
        <p:txBody>
          <a:bodyPr wrap="square" rtlCol="0">
            <a:spAutoFit/>
          </a:bodyPr>
          <a:lstStyle/>
          <a:p>
            <a:r>
              <a:rPr lang="en-US" sz="2400" b="1" dirty="0"/>
              <a:t>Example</a:t>
            </a:r>
          </a:p>
          <a:p>
            <a:r>
              <a:rPr lang="en-US" sz="2400" dirty="0"/>
              <a:t>The following program uses a nested for loop to find the prime numbers from 2 to 100 −</a:t>
            </a:r>
          </a:p>
          <a:p>
            <a:endParaRPr lang="en-US" sz="2400" dirty="0"/>
          </a:p>
          <a:p>
            <a:r>
              <a:rPr lang="en-US" sz="2400" dirty="0"/>
              <a:t>i = 2 </a:t>
            </a:r>
          </a:p>
          <a:p>
            <a:r>
              <a:rPr lang="en-US" sz="2400" dirty="0"/>
              <a:t>while(i &lt; 100): </a:t>
            </a:r>
          </a:p>
          <a:p>
            <a:r>
              <a:rPr lang="en-US" sz="2400" dirty="0"/>
              <a:t>	j = 2 </a:t>
            </a:r>
          </a:p>
          <a:p>
            <a:r>
              <a:rPr lang="en-US" sz="2400" dirty="0"/>
              <a:t>	while(j &lt;= (i/j)): </a:t>
            </a:r>
          </a:p>
          <a:p>
            <a:r>
              <a:rPr lang="en-US" sz="2400" dirty="0"/>
              <a:t>		if not(</a:t>
            </a:r>
            <a:r>
              <a:rPr lang="en-US" sz="2400" dirty="0" err="1"/>
              <a:t>i%j</a:t>
            </a:r>
            <a:r>
              <a:rPr lang="en-US" sz="2400" dirty="0"/>
              <a:t>): break </a:t>
            </a:r>
          </a:p>
          <a:p>
            <a:r>
              <a:rPr lang="en-US" sz="2400" dirty="0"/>
              <a:t>		j = j + 1 </a:t>
            </a:r>
          </a:p>
          <a:p>
            <a:r>
              <a:rPr lang="en-US" sz="2400" dirty="0"/>
              <a:t>	if (j &gt; i/j) : print( i, " is prime”)</a:t>
            </a:r>
          </a:p>
          <a:p>
            <a:r>
              <a:rPr lang="en-US" sz="2400" dirty="0"/>
              <a:t>	i = i + 1 </a:t>
            </a:r>
          </a:p>
          <a:p>
            <a:r>
              <a:rPr lang="en-US" sz="2400" dirty="0"/>
              <a:t>print "Good bye!"</a:t>
            </a:r>
          </a:p>
        </p:txBody>
      </p:sp>
    </p:spTree>
    <p:extLst>
      <p:ext uri="{BB962C8B-B14F-4D97-AF65-F5344CB8AC3E}">
        <p14:creationId xmlns:p14="http://schemas.microsoft.com/office/powerpoint/2010/main" val="1159198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algn="ctr"/>
            <a:r>
              <a:rPr lang="en-US" sz="3200" b="1" dirty="0"/>
              <a:t>Loop Control Statements</a:t>
            </a:r>
          </a:p>
        </p:txBody>
      </p:sp>
      <p:graphicFrame>
        <p:nvGraphicFramePr>
          <p:cNvPr id="3" name="Table 2"/>
          <p:cNvGraphicFramePr>
            <a:graphicFrameLocks noGrp="1"/>
          </p:cNvGraphicFramePr>
          <p:nvPr>
            <p:extLst>
              <p:ext uri="{D42A27DB-BD31-4B8C-83A1-F6EECF244321}">
                <p14:modId xmlns:p14="http://schemas.microsoft.com/office/powerpoint/2010/main" val="1710352924"/>
              </p:ext>
            </p:extLst>
          </p:nvPr>
        </p:nvGraphicFramePr>
        <p:xfrm>
          <a:off x="1219200" y="2057400"/>
          <a:ext cx="7010400" cy="2834640"/>
        </p:xfrm>
        <a:graphic>
          <a:graphicData uri="http://schemas.openxmlformats.org/drawingml/2006/table">
            <a:tbl>
              <a:tblPr/>
              <a:tblGrid>
                <a:gridCol w="7010400">
                  <a:extLst>
                    <a:ext uri="{9D8B030D-6E8A-4147-A177-3AD203B41FA5}">
                      <a16:colId xmlns="" xmlns:a16="http://schemas.microsoft.com/office/drawing/2014/main" val="20000"/>
                    </a:ext>
                  </a:extLst>
                </a:gridCol>
              </a:tblGrid>
              <a:tr h="0">
                <a:tc>
                  <a:txBody>
                    <a:bodyPr/>
                    <a:lstStyle/>
                    <a:p>
                      <a:pPr algn="just"/>
                      <a:r>
                        <a:rPr lang="en-US" sz="2400" b="1" dirty="0"/>
                        <a:t>break statement </a:t>
                      </a:r>
                      <a:r>
                        <a:rPr lang="en-US" sz="2400" dirty="0"/>
                        <a:t>Terminates the loop statement and transfers execution to the statement immediately following the loop.</a:t>
                      </a:r>
                    </a:p>
                  </a:txBody>
                  <a:tcPr anchor="ctr">
                    <a:lnL>
                      <a:noFill/>
                    </a:lnL>
                    <a:lnR>
                      <a:noFill/>
                    </a:lnR>
                    <a:lnT>
                      <a:noFill/>
                    </a:lnT>
                    <a:lnB>
                      <a:noFill/>
                    </a:lnB>
                  </a:tcPr>
                </a:tc>
                <a:extLst>
                  <a:ext uri="{0D108BD9-81ED-4DB2-BD59-A6C34878D82A}">
                    <a16:rowId xmlns="" xmlns:a16="http://schemas.microsoft.com/office/drawing/2014/main" val="10000"/>
                  </a:ext>
                </a:extLst>
              </a:tr>
              <a:tr h="0">
                <a:tc>
                  <a:txBody>
                    <a:bodyPr/>
                    <a:lstStyle/>
                    <a:p>
                      <a:pPr algn="just"/>
                      <a:r>
                        <a:rPr lang="en-US" sz="2400" b="1" dirty="0"/>
                        <a:t>continue statement </a:t>
                      </a:r>
                      <a:r>
                        <a:rPr lang="en-US" sz="2400" dirty="0"/>
                        <a:t>Causes the loop to skip the remainder of its body and immediately retest its condition prior to reiterating.</a:t>
                      </a:r>
                    </a:p>
                  </a:txBody>
                  <a:tcPr anchor="ctr">
                    <a:lnL>
                      <a:noFill/>
                    </a:lnL>
                    <a:lnR>
                      <a:noFill/>
                    </a:lnR>
                    <a:lnT>
                      <a:noFill/>
                    </a:lnT>
                    <a:lnB>
                      <a:noFill/>
                    </a:lnB>
                  </a:tcPr>
                </a:tc>
                <a:extLst>
                  <a:ext uri="{0D108BD9-81ED-4DB2-BD59-A6C34878D82A}">
                    <a16:rowId xmlns="" xmlns:a16="http://schemas.microsoft.com/office/drawing/2014/main" val="10001"/>
                  </a:ext>
                </a:extLst>
              </a:tr>
              <a:tr h="0">
                <a:tc>
                  <a:txBody>
                    <a:bodyPr/>
                    <a:lstStyle/>
                    <a:p>
                      <a:pPr algn="just"/>
                      <a:endParaRPr lang="en-US" sz="2400" dirty="0"/>
                    </a:p>
                  </a:txBody>
                  <a:tcPr anchor="ctr">
                    <a:lnL>
                      <a:noFill/>
                    </a:lnL>
                    <a:lnR>
                      <a:noFill/>
                    </a:lnR>
                    <a:lnT>
                      <a:noFill/>
                    </a:lnT>
                    <a:lnB>
                      <a:noFill/>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603378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algn="ctr"/>
            <a:r>
              <a:rPr lang="en-US" sz="3200" b="1" dirty="0"/>
              <a:t>Python break statement</a:t>
            </a:r>
          </a:p>
        </p:txBody>
      </p:sp>
      <p:sp>
        <p:nvSpPr>
          <p:cNvPr id="5" name="TextBox 4"/>
          <p:cNvSpPr txBox="1"/>
          <p:nvPr/>
        </p:nvSpPr>
        <p:spPr>
          <a:xfrm>
            <a:off x="3505200" y="3188548"/>
            <a:ext cx="3048000" cy="1569660"/>
          </a:xfrm>
          <a:prstGeom prst="rect">
            <a:avLst/>
          </a:prstGeom>
          <a:noFill/>
        </p:spPr>
        <p:txBody>
          <a:bodyPr wrap="square" rtlCol="0">
            <a:spAutoFit/>
          </a:bodyPr>
          <a:lstStyle/>
          <a:p>
            <a:r>
              <a:rPr lang="en-US" sz="2400" dirty="0"/>
              <a:t>for i in range(9):</a:t>
            </a:r>
            <a:br>
              <a:rPr lang="en-US" sz="2400" dirty="0"/>
            </a:br>
            <a:r>
              <a:rPr lang="en-US" sz="2400" dirty="0"/>
              <a:t>  if i &gt; 3:</a:t>
            </a:r>
            <a:br>
              <a:rPr lang="en-US" sz="2400" dirty="0"/>
            </a:br>
            <a:r>
              <a:rPr lang="en-US" sz="2400" dirty="0"/>
              <a:t>    break</a:t>
            </a:r>
            <a:br>
              <a:rPr lang="en-US" sz="2400" dirty="0"/>
            </a:br>
            <a:r>
              <a:rPr lang="en-US" sz="2400" dirty="0"/>
              <a:t>  print(i) </a:t>
            </a:r>
          </a:p>
        </p:txBody>
      </p:sp>
    </p:spTree>
    <p:extLst>
      <p:ext uri="{BB962C8B-B14F-4D97-AF65-F5344CB8AC3E}">
        <p14:creationId xmlns:p14="http://schemas.microsoft.com/office/powerpoint/2010/main" val="1377276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973050"/>
            <a:ext cx="8305800" cy="769441"/>
          </a:xfrm>
          <a:prstGeom prst="rect">
            <a:avLst/>
          </a:prstGeom>
          <a:noFill/>
        </p:spPr>
        <p:txBody>
          <a:bodyPr wrap="square" rtlCol="0">
            <a:spAutoFit/>
          </a:bodyPr>
          <a:lstStyle/>
          <a:p>
            <a:pPr algn="ctr"/>
            <a:r>
              <a:rPr lang="en-US" sz="4400" b="1" dirty="0" smtClean="0"/>
              <a:t>LOOPS</a:t>
            </a:r>
            <a:endParaRPr lang="en-US" sz="4400" b="1" dirty="0"/>
          </a:p>
        </p:txBody>
      </p:sp>
    </p:spTree>
    <p:extLst>
      <p:ext uri="{BB962C8B-B14F-4D97-AF65-F5344CB8AC3E}">
        <p14:creationId xmlns:p14="http://schemas.microsoft.com/office/powerpoint/2010/main" val="2685299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algn="ctr"/>
            <a:r>
              <a:rPr lang="en-US" sz="3200" b="1" dirty="0"/>
              <a:t>Python </a:t>
            </a:r>
            <a:r>
              <a:rPr lang="en-US" sz="3200" b="1" dirty="0" smtClean="0"/>
              <a:t>continue </a:t>
            </a:r>
            <a:r>
              <a:rPr lang="en-US" sz="3200" b="1" dirty="0"/>
              <a:t>statement</a:t>
            </a:r>
          </a:p>
        </p:txBody>
      </p:sp>
      <p:sp>
        <p:nvSpPr>
          <p:cNvPr id="5" name="TextBox 4"/>
          <p:cNvSpPr txBox="1"/>
          <p:nvPr/>
        </p:nvSpPr>
        <p:spPr>
          <a:xfrm>
            <a:off x="3733800" y="2819400"/>
            <a:ext cx="3810000" cy="1569660"/>
          </a:xfrm>
          <a:prstGeom prst="rect">
            <a:avLst/>
          </a:prstGeom>
          <a:noFill/>
        </p:spPr>
        <p:txBody>
          <a:bodyPr wrap="square" rtlCol="0">
            <a:spAutoFit/>
          </a:bodyPr>
          <a:lstStyle/>
          <a:p>
            <a:r>
              <a:rPr lang="en-US" sz="2400" dirty="0"/>
              <a:t>for i in range(9):</a:t>
            </a:r>
            <a:br>
              <a:rPr lang="en-US" sz="2400" dirty="0"/>
            </a:br>
            <a:r>
              <a:rPr lang="en-US" sz="2400" dirty="0"/>
              <a:t>  if i == 3:</a:t>
            </a:r>
            <a:br>
              <a:rPr lang="en-US" sz="2400" dirty="0"/>
            </a:br>
            <a:r>
              <a:rPr lang="en-US" sz="2400" dirty="0"/>
              <a:t>    continue</a:t>
            </a:r>
            <a:br>
              <a:rPr lang="en-US" sz="2400" dirty="0"/>
            </a:br>
            <a:r>
              <a:rPr lang="en-US" sz="2400" dirty="0"/>
              <a:t>  print(i) </a:t>
            </a:r>
          </a:p>
        </p:txBody>
      </p:sp>
    </p:spTree>
    <p:extLst>
      <p:ext uri="{BB962C8B-B14F-4D97-AF65-F5344CB8AC3E}">
        <p14:creationId xmlns:p14="http://schemas.microsoft.com/office/powerpoint/2010/main" val="2739401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2172" y="685800"/>
            <a:ext cx="8458200" cy="584775"/>
          </a:xfrm>
          <a:prstGeom prst="rect">
            <a:avLst/>
          </a:prstGeom>
        </p:spPr>
        <p:txBody>
          <a:bodyPr wrap="square">
            <a:spAutoFit/>
          </a:bodyPr>
          <a:lstStyle/>
          <a:p>
            <a:pPr lvl="0" algn="ctr"/>
            <a:r>
              <a:rPr lang="en-US" sz="3200" b="1" dirty="0"/>
              <a:t>Python - Tuples</a:t>
            </a:r>
          </a:p>
        </p:txBody>
      </p:sp>
      <p:sp>
        <p:nvSpPr>
          <p:cNvPr id="2" name="TextBox 1"/>
          <p:cNvSpPr txBox="1"/>
          <p:nvPr/>
        </p:nvSpPr>
        <p:spPr>
          <a:xfrm>
            <a:off x="838200" y="1338787"/>
            <a:ext cx="7709864" cy="4847481"/>
          </a:xfrm>
          <a:prstGeom prst="rect">
            <a:avLst/>
          </a:prstGeom>
          <a:noFill/>
        </p:spPr>
        <p:txBody>
          <a:bodyPr wrap="square" rtlCol="0">
            <a:spAutoFit/>
          </a:bodyPr>
          <a:lstStyle/>
          <a:p>
            <a:pPr algn="just"/>
            <a:r>
              <a:rPr lang="en-US" sz="2800" dirty="0">
                <a:latin typeface="Browallia New" pitchFamily="34" charset="-34"/>
                <a:cs typeface="Browallia New" pitchFamily="34" charset="-34"/>
              </a:rPr>
              <a:t>A tuple is a sequence of immutable Python objects. Tuples are sequences, just like lists. The differences between tuples and lists are, the tuples cannot be changed unlike lists and tuples use parentheses, whereas lists use square brackets.</a:t>
            </a:r>
          </a:p>
          <a:p>
            <a:pPr algn="just"/>
            <a:endParaRPr lang="en-US" sz="1100" dirty="0">
              <a:latin typeface="Browallia New" pitchFamily="34" charset="-34"/>
              <a:cs typeface="Browallia New" pitchFamily="34" charset="-34"/>
            </a:endParaRPr>
          </a:p>
          <a:p>
            <a:pPr algn="just"/>
            <a:r>
              <a:rPr lang="en-US" sz="2800" dirty="0">
                <a:latin typeface="Browallia New" pitchFamily="34" charset="-34"/>
                <a:cs typeface="Browallia New" pitchFamily="34" charset="-34"/>
              </a:rPr>
              <a:t>Creating a tuple is as simple as putting different comma-separated values. Optionally you can put these comma-separated values between parentheses also. For example −</a:t>
            </a:r>
          </a:p>
          <a:p>
            <a:pPr algn="just"/>
            <a:endParaRPr lang="en-US" sz="1100" dirty="0">
              <a:latin typeface="Browallia New" pitchFamily="34" charset="-34"/>
              <a:cs typeface="Browallia New" pitchFamily="34" charset="-34"/>
            </a:endParaRPr>
          </a:p>
          <a:p>
            <a:pPr algn="just"/>
            <a:r>
              <a:rPr lang="en-US" sz="2800" dirty="0">
                <a:solidFill>
                  <a:srgbClr val="0070C0"/>
                </a:solidFill>
                <a:latin typeface="Browallia New" pitchFamily="34" charset="-34"/>
                <a:cs typeface="Browallia New" pitchFamily="34" charset="-34"/>
              </a:rPr>
              <a:t>tup1 = ('physics', 'chemistry', 1997, 2000</a:t>
            </a:r>
            <a:r>
              <a:rPr lang="en-US" sz="2800" dirty="0" smtClean="0">
                <a:solidFill>
                  <a:srgbClr val="0070C0"/>
                </a:solidFill>
                <a:latin typeface="Browallia New" pitchFamily="34" charset="-34"/>
                <a:cs typeface="Browallia New" pitchFamily="34" charset="-34"/>
              </a:rPr>
              <a:t>)</a:t>
            </a:r>
            <a:endParaRPr lang="en-US" sz="2800" dirty="0">
              <a:solidFill>
                <a:srgbClr val="0070C0"/>
              </a:solidFill>
              <a:latin typeface="Browallia New" pitchFamily="34" charset="-34"/>
              <a:cs typeface="Browallia New" pitchFamily="34" charset="-34"/>
            </a:endParaRPr>
          </a:p>
          <a:p>
            <a:pPr algn="just"/>
            <a:r>
              <a:rPr lang="en-US" sz="2800" dirty="0">
                <a:solidFill>
                  <a:srgbClr val="0070C0"/>
                </a:solidFill>
                <a:latin typeface="Browallia New" pitchFamily="34" charset="-34"/>
                <a:cs typeface="Browallia New" pitchFamily="34" charset="-34"/>
              </a:rPr>
              <a:t>tup2 = (1, 2, 3, 4, 5 </a:t>
            </a:r>
            <a:r>
              <a:rPr lang="en-US" sz="2800" dirty="0" smtClean="0">
                <a:solidFill>
                  <a:srgbClr val="0070C0"/>
                </a:solidFill>
                <a:latin typeface="Browallia New" pitchFamily="34" charset="-34"/>
                <a:cs typeface="Browallia New" pitchFamily="34" charset="-34"/>
              </a:rPr>
              <a:t>)</a:t>
            </a:r>
            <a:endParaRPr lang="en-US" sz="2800" dirty="0">
              <a:solidFill>
                <a:srgbClr val="0070C0"/>
              </a:solidFill>
              <a:latin typeface="Browallia New" pitchFamily="34" charset="-34"/>
              <a:cs typeface="Browallia New" pitchFamily="34" charset="-34"/>
            </a:endParaRPr>
          </a:p>
          <a:p>
            <a:pPr algn="just"/>
            <a:r>
              <a:rPr lang="en-US" sz="2800" dirty="0">
                <a:solidFill>
                  <a:srgbClr val="0070C0"/>
                </a:solidFill>
                <a:latin typeface="Browallia New" pitchFamily="34" charset="-34"/>
                <a:cs typeface="Browallia New" pitchFamily="34" charset="-34"/>
              </a:rPr>
              <a:t>tup3 = "a", "b", "c", "d</a:t>
            </a:r>
            <a:r>
              <a:rPr lang="en-US" sz="2800" dirty="0" smtClean="0">
                <a:solidFill>
                  <a:srgbClr val="0070C0"/>
                </a:solidFill>
                <a:latin typeface="Browallia New" pitchFamily="34" charset="-34"/>
                <a:cs typeface="Browallia New" pitchFamily="34" charset="-34"/>
              </a:rPr>
              <a:t>"</a:t>
            </a:r>
            <a:endParaRPr lang="en-US" sz="2800" dirty="0">
              <a:solidFill>
                <a:srgbClr val="0070C0"/>
              </a:solidFill>
              <a:latin typeface="Browallia New" pitchFamily="34" charset="-34"/>
              <a:cs typeface="Browallia New" pitchFamily="34" charset="-34"/>
            </a:endParaRPr>
          </a:p>
        </p:txBody>
      </p:sp>
    </p:spTree>
    <p:extLst>
      <p:ext uri="{BB962C8B-B14F-4D97-AF65-F5344CB8AC3E}">
        <p14:creationId xmlns:p14="http://schemas.microsoft.com/office/powerpoint/2010/main" val="397073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lvl="0" algn="ctr"/>
            <a:r>
              <a:rPr lang="en-US" sz="3200" b="1" dirty="0"/>
              <a:t>Accessing Values in Tuples</a:t>
            </a:r>
          </a:p>
        </p:txBody>
      </p:sp>
      <p:sp>
        <p:nvSpPr>
          <p:cNvPr id="2" name="TextBox 1"/>
          <p:cNvSpPr txBox="1"/>
          <p:nvPr/>
        </p:nvSpPr>
        <p:spPr>
          <a:xfrm>
            <a:off x="838200" y="1270575"/>
            <a:ext cx="7816746" cy="3293209"/>
          </a:xfrm>
          <a:prstGeom prst="rect">
            <a:avLst/>
          </a:prstGeom>
          <a:noFill/>
        </p:spPr>
        <p:txBody>
          <a:bodyPr wrap="square" rtlCol="0">
            <a:spAutoFit/>
          </a:bodyPr>
          <a:lstStyle/>
          <a:p>
            <a:pPr algn="just"/>
            <a:r>
              <a:rPr lang="en-US" sz="2800" dirty="0">
                <a:latin typeface="Browallia New" pitchFamily="34" charset="-34"/>
                <a:cs typeface="Browallia New" pitchFamily="34" charset="-34"/>
              </a:rPr>
              <a:t>To access values in tuple, use the square brackets for slicing along with the index or indices to obtain value available at that index. For example-</a:t>
            </a:r>
          </a:p>
          <a:p>
            <a:pPr algn="just"/>
            <a:r>
              <a:rPr lang="en-US" sz="2800" dirty="0">
                <a:latin typeface="Browallia New" pitchFamily="34" charset="-34"/>
                <a:cs typeface="Browallia New" pitchFamily="34" charset="-34"/>
              </a:rPr>
              <a:t>Return the item in position 1:</a:t>
            </a:r>
          </a:p>
          <a:p>
            <a:pPr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 ("apple", "banana", "cherry")</a:t>
            </a:r>
          </a:p>
          <a:p>
            <a:pPr algn="just"/>
            <a:r>
              <a:rPr lang="en-US" sz="2800" dirty="0">
                <a:solidFill>
                  <a:srgbClr val="0070C0"/>
                </a:solidFill>
                <a:latin typeface="Browallia New" pitchFamily="34" charset="-34"/>
                <a:cs typeface="Browallia New" pitchFamily="34" charset="-34"/>
              </a:rPr>
              <a:t>print(</a:t>
            </a:r>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[1])</a:t>
            </a:r>
          </a:p>
          <a:p>
            <a:pPr algn="ctr"/>
            <a:r>
              <a:rPr lang="en-US" sz="4000" b="1" dirty="0">
                <a:latin typeface="Browallia New" pitchFamily="34" charset="-34"/>
                <a:cs typeface="Browallia New" pitchFamily="34" charset="-34"/>
              </a:rPr>
              <a:t>Change Tuple Values</a:t>
            </a:r>
          </a:p>
          <a:p>
            <a:pPr algn="just"/>
            <a:r>
              <a:rPr lang="en-US" sz="2800" dirty="0">
                <a:latin typeface="Browallia New" pitchFamily="34" charset="-34"/>
                <a:cs typeface="Browallia New" pitchFamily="34" charset="-34"/>
              </a:rPr>
              <a:t>Once a tuple is created, you cannot change its values. </a:t>
            </a:r>
            <a:endParaRPr lang="en-US" sz="2400" dirty="0">
              <a:latin typeface="Browallia New" pitchFamily="34" charset="-34"/>
              <a:cs typeface="Browallia New" pitchFamily="34" charset="-34"/>
            </a:endParaRPr>
          </a:p>
        </p:txBody>
      </p:sp>
    </p:spTree>
    <p:extLst>
      <p:ext uri="{BB962C8B-B14F-4D97-AF65-F5344CB8AC3E}">
        <p14:creationId xmlns:p14="http://schemas.microsoft.com/office/powerpoint/2010/main" val="2168692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Loop Through a Tuple</a:t>
            </a:r>
          </a:p>
        </p:txBody>
      </p:sp>
      <p:sp>
        <p:nvSpPr>
          <p:cNvPr id="2" name="TextBox 1"/>
          <p:cNvSpPr txBox="1"/>
          <p:nvPr/>
        </p:nvSpPr>
        <p:spPr>
          <a:xfrm>
            <a:off x="762000" y="1763018"/>
            <a:ext cx="7772400" cy="3046988"/>
          </a:xfrm>
          <a:prstGeom prst="rect">
            <a:avLst/>
          </a:prstGeom>
          <a:noFill/>
        </p:spPr>
        <p:txBody>
          <a:bodyPr wrap="square" rtlCol="0">
            <a:spAutoFit/>
          </a:bodyPr>
          <a:lstStyle/>
          <a:p>
            <a:pPr algn="just"/>
            <a:r>
              <a:rPr lang="en-US" sz="2800" dirty="0">
                <a:latin typeface="Browallia New" pitchFamily="34" charset="-34"/>
                <a:cs typeface="Browallia New" pitchFamily="34" charset="-34"/>
              </a:rPr>
              <a:t>You can loop through the tuple items by using a for loop.</a:t>
            </a:r>
          </a:p>
          <a:p>
            <a:pPr algn="just"/>
            <a:r>
              <a:rPr lang="en-US" sz="2800" dirty="0">
                <a:latin typeface="Browallia New" pitchFamily="34" charset="-34"/>
                <a:cs typeface="Browallia New" pitchFamily="34" charset="-34"/>
              </a:rPr>
              <a:t>Iterate through the items and print the values:</a:t>
            </a:r>
          </a:p>
          <a:p>
            <a:pPr algn="just"/>
            <a:endParaRPr lang="en-US" sz="2800" dirty="0">
              <a:latin typeface="Browallia New" pitchFamily="34" charset="-34"/>
              <a:cs typeface="Browallia New" pitchFamily="34" charset="-34"/>
            </a:endParaRPr>
          </a:p>
          <a:p>
            <a:pPr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 ("apple", "banana", "cherry")</a:t>
            </a:r>
          </a:p>
          <a:p>
            <a:pPr algn="just"/>
            <a:r>
              <a:rPr lang="en-US" sz="2800" dirty="0">
                <a:solidFill>
                  <a:srgbClr val="0070C0"/>
                </a:solidFill>
                <a:latin typeface="Browallia New" pitchFamily="34" charset="-34"/>
                <a:cs typeface="Browallia New" pitchFamily="34" charset="-34"/>
              </a:rPr>
              <a:t>for x in </a:t>
            </a:r>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a:t>
            </a:r>
          </a:p>
          <a:p>
            <a:pPr algn="just"/>
            <a:r>
              <a:rPr lang="en-US" sz="2800" dirty="0">
                <a:solidFill>
                  <a:srgbClr val="0070C0"/>
                </a:solidFill>
                <a:latin typeface="Browallia New" pitchFamily="34" charset="-34"/>
                <a:cs typeface="Browallia New" pitchFamily="34" charset="-34"/>
              </a:rPr>
              <a:t>  print(x) </a:t>
            </a:r>
          </a:p>
          <a:p>
            <a:pPr algn="just"/>
            <a:endParaRPr lang="en-US" sz="2400" dirty="0">
              <a:latin typeface="Browallia New" pitchFamily="34" charset="-34"/>
              <a:cs typeface="Browallia New" pitchFamily="34" charset="-34"/>
            </a:endParaRPr>
          </a:p>
        </p:txBody>
      </p:sp>
    </p:spTree>
    <p:extLst>
      <p:ext uri="{BB962C8B-B14F-4D97-AF65-F5344CB8AC3E}">
        <p14:creationId xmlns:p14="http://schemas.microsoft.com/office/powerpoint/2010/main" val="2002616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Check if Item Exists</a:t>
            </a:r>
          </a:p>
        </p:txBody>
      </p:sp>
      <p:sp>
        <p:nvSpPr>
          <p:cNvPr id="2" name="TextBox 1"/>
          <p:cNvSpPr txBox="1"/>
          <p:nvPr/>
        </p:nvSpPr>
        <p:spPr>
          <a:xfrm>
            <a:off x="368508" y="1600200"/>
            <a:ext cx="8165892" cy="5139869"/>
          </a:xfrm>
          <a:prstGeom prst="rect">
            <a:avLst/>
          </a:prstGeom>
          <a:noFill/>
        </p:spPr>
        <p:txBody>
          <a:bodyPr wrap="square" rtlCol="0">
            <a:spAutoFit/>
          </a:bodyPr>
          <a:lstStyle/>
          <a:p>
            <a:pPr algn="just"/>
            <a:r>
              <a:rPr lang="en-US" sz="3200" dirty="0">
                <a:latin typeface="Browallia New" pitchFamily="34" charset="-34"/>
                <a:cs typeface="Browallia New" pitchFamily="34" charset="-34"/>
              </a:rPr>
              <a:t>To determine if a specified item is present in a tuple use the in keyword:</a:t>
            </a:r>
          </a:p>
          <a:p>
            <a:pPr algn="just"/>
            <a:r>
              <a:rPr lang="en-US" sz="3200" dirty="0">
                <a:latin typeface="Browallia New" pitchFamily="34" charset="-34"/>
                <a:cs typeface="Browallia New" pitchFamily="34" charset="-34"/>
              </a:rPr>
              <a:t>Check if "apple" is present in the tuple:</a:t>
            </a:r>
          </a:p>
          <a:p>
            <a:pPr lvl="1"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 ("apple", "banana", "cherry")</a:t>
            </a:r>
          </a:p>
          <a:p>
            <a:pPr lvl="1" algn="just"/>
            <a:r>
              <a:rPr lang="en-US" sz="2800" dirty="0">
                <a:solidFill>
                  <a:srgbClr val="0070C0"/>
                </a:solidFill>
                <a:latin typeface="Browallia New" pitchFamily="34" charset="-34"/>
                <a:cs typeface="Browallia New" pitchFamily="34" charset="-34"/>
              </a:rPr>
              <a:t>if "apple" in </a:t>
            </a:r>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a:t>
            </a:r>
          </a:p>
          <a:p>
            <a:pPr lvl="1" algn="just"/>
            <a:r>
              <a:rPr lang="en-US" sz="2800" dirty="0">
                <a:solidFill>
                  <a:srgbClr val="0070C0"/>
                </a:solidFill>
                <a:latin typeface="Browallia New" pitchFamily="34" charset="-34"/>
                <a:cs typeface="Browallia New" pitchFamily="34" charset="-34"/>
              </a:rPr>
              <a:t>  print("Yes, 'apple' is in the fruits tuple") </a:t>
            </a:r>
          </a:p>
          <a:p>
            <a:pPr algn="ctr"/>
            <a:r>
              <a:rPr lang="en-US" sz="2800" b="1" dirty="0"/>
              <a:t>Find Tuple Length</a:t>
            </a:r>
          </a:p>
          <a:p>
            <a:pPr algn="just"/>
            <a:r>
              <a:rPr lang="en-US" sz="3200" dirty="0">
                <a:latin typeface="Browallia New" pitchFamily="34" charset="-34"/>
                <a:cs typeface="Browallia New" pitchFamily="34" charset="-34"/>
              </a:rPr>
              <a:t>To determine how many items a tuple has, use the </a:t>
            </a:r>
            <a:r>
              <a:rPr lang="en-US" sz="3200" dirty="0" err="1">
                <a:latin typeface="Browallia New" pitchFamily="34" charset="-34"/>
                <a:cs typeface="Browallia New" pitchFamily="34" charset="-34"/>
              </a:rPr>
              <a:t>len</a:t>
            </a:r>
            <a:r>
              <a:rPr lang="en-US" sz="3200" dirty="0">
                <a:latin typeface="Browallia New" pitchFamily="34" charset="-34"/>
                <a:cs typeface="Browallia New" pitchFamily="34" charset="-34"/>
              </a:rPr>
              <a:t>() method:</a:t>
            </a:r>
          </a:p>
          <a:p>
            <a:pPr algn="just"/>
            <a:r>
              <a:rPr lang="en-US" sz="3200" dirty="0">
                <a:latin typeface="Browallia New" pitchFamily="34" charset="-34"/>
                <a:cs typeface="Browallia New" pitchFamily="34" charset="-34"/>
              </a:rPr>
              <a:t>Print the number of items in the tuple:</a:t>
            </a:r>
          </a:p>
          <a:p>
            <a:pPr lvl="1"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 ("apple", "banana", "cherry")</a:t>
            </a:r>
          </a:p>
          <a:p>
            <a:pPr lvl="1" algn="just"/>
            <a:r>
              <a:rPr lang="en-US" sz="2800" dirty="0">
                <a:solidFill>
                  <a:srgbClr val="0070C0"/>
                </a:solidFill>
                <a:latin typeface="Browallia New" pitchFamily="34" charset="-34"/>
                <a:cs typeface="Browallia New" pitchFamily="34" charset="-34"/>
              </a:rPr>
              <a:t>print(</a:t>
            </a:r>
            <a:r>
              <a:rPr lang="en-US" sz="2800" dirty="0" err="1">
                <a:solidFill>
                  <a:srgbClr val="0070C0"/>
                </a:solidFill>
                <a:latin typeface="Browallia New" pitchFamily="34" charset="-34"/>
                <a:cs typeface="Browallia New" pitchFamily="34" charset="-34"/>
              </a:rPr>
              <a:t>len</a:t>
            </a:r>
            <a:r>
              <a:rPr lang="en-US" sz="2800" dirty="0">
                <a:solidFill>
                  <a:srgbClr val="0070C0"/>
                </a:solidFill>
                <a:latin typeface="Browallia New" pitchFamily="34" charset="-34"/>
                <a:cs typeface="Browallia New" pitchFamily="34" charset="-34"/>
              </a:rPr>
              <a:t>(</a:t>
            </a:r>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a:t>
            </a:r>
          </a:p>
        </p:txBody>
      </p:sp>
    </p:spTree>
    <p:extLst>
      <p:ext uri="{BB962C8B-B14F-4D97-AF65-F5344CB8AC3E}">
        <p14:creationId xmlns:p14="http://schemas.microsoft.com/office/powerpoint/2010/main" val="177803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Add Items</a:t>
            </a:r>
          </a:p>
        </p:txBody>
      </p:sp>
      <p:sp>
        <p:nvSpPr>
          <p:cNvPr id="2" name="TextBox 1"/>
          <p:cNvSpPr txBox="1"/>
          <p:nvPr/>
        </p:nvSpPr>
        <p:spPr>
          <a:xfrm>
            <a:off x="368508" y="1600200"/>
            <a:ext cx="8165892" cy="2800767"/>
          </a:xfrm>
          <a:prstGeom prst="rect">
            <a:avLst/>
          </a:prstGeom>
          <a:noFill/>
        </p:spPr>
        <p:txBody>
          <a:bodyPr wrap="square" rtlCol="0">
            <a:spAutoFit/>
          </a:bodyPr>
          <a:lstStyle/>
          <a:p>
            <a:pPr algn="just"/>
            <a:r>
              <a:rPr lang="en-US" sz="3200" dirty="0">
                <a:latin typeface="Browallia New" pitchFamily="34" charset="-34"/>
                <a:cs typeface="Browallia New" pitchFamily="34" charset="-34"/>
              </a:rPr>
              <a:t>Once a tuple is created, you cannot add items to it. Tuples are </a:t>
            </a:r>
            <a:r>
              <a:rPr lang="en-US" sz="3200" b="1" dirty="0">
                <a:latin typeface="Browallia New" pitchFamily="34" charset="-34"/>
                <a:cs typeface="Browallia New" pitchFamily="34" charset="-34"/>
              </a:rPr>
              <a:t>unchangeable</a:t>
            </a:r>
            <a:r>
              <a:rPr lang="en-US" sz="3200" dirty="0">
                <a:latin typeface="Browallia New" pitchFamily="34" charset="-34"/>
                <a:cs typeface="Browallia New" pitchFamily="34" charset="-34"/>
              </a:rPr>
              <a:t>.</a:t>
            </a:r>
          </a:p>
          <a:p>
            <a:pPr algn="just"/>
            <a:r>
              <a:rPr lang="en-US" sz="2800" dirty="0">
                <a:latin typeface="Browallia New" pitchFamily="34" charset="-34"/>
                <a:cs typeface="Browallia New" pitchFamily="34" charset="-34"/>
              </a:rPr>
              <a:t>You cannot add items to a tuple:</a:t>
            </a:r>
          </a:p>
          <a:p>
            <a:pPr lvl="1"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 ("apple", "banana", "cherry")</a:t>
            </a:r>
          </a:p>
          <a:p>
            <a:pPr lvl="1"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[3] = "orange" # This will raise an error</a:t>
            </a:r>
          </a:p>
          <a:p>
            <a:pPr lvl="1" algn="just"/>
            <a:r>
              <a:rPr lang="en-US" sz="2800" dirty="0">
                <a:solidFill>
                  <a:srgbClr val="0070C0"/>
                </a:solidFill>
                <a:latin typeface="Browallia New" pitchFamily="34" charset="-34"/>
                <a:cs typeface="Browallia New" pitchFamily="34" charset="-34"/>
              </a:rPr>
              <a:t>print(</a:t>
            </a:r>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a:t>
            </a:r>
          </a:p>
        </p:txBody>
      </p:sp>
    </p:spTree>
    <p:extLst>
      <p:ext uri="{BB962C8B-B14F-4D97-AF65-F5344CB8AC3E}">
        <p14:creationId xmlns:p14="http://schemas.microsoft.com/office/powerpoint/2010/main" val="1076247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a:t>Remove Items</a:t>
            </a:r>
          </a:p>
        </p:txBody>
      </p:sp>
      <p:sp>
        <p:nvSpPr>
          <p:cNvPr id="6" name="TextBox 5"/>
          <p:cNvSpPr txBox="1"/>
          <p:nvPr/>
        </p:nvSpPr>
        <p:spPr>
          <a:xfrm>
            <a:off x="368508" y="1828800"/>
            <a:ext cx="8165892" cy="3293209"/>
          </a:xfrm>
          <a:prstGeom prst="rect">
            <a:avLst/>
          </a:prstGeom>
          <a:noFill/>
        </p:spPr>
        <p:txBody>
          <a:bodyPr wrap="square" rtlCol="0">
            <a:spAutoFit/>
          </a:bodyPr>
          <a:lstStyle/>
          <a:p>
            <a:pPr algn="just"/>
            <a:r>
              <a:rPr lang="en-US" sz="3200" dirty="0">
                <a:latin typeface="Browallia New" pitchFamily="34" charset="-34"/>
                <a:cs typeface="Browallia New" pitchFamily="34" charset="-34"/>
              </a:rPr>
              <a:t>Tuples are unchangeable, so you cannot remove items from it, but you can delete the tuple completely:</a:t>
            </a:r>
          </a:p>
          <a:p>
            <a:pPr algn="just"/>
            <a:endParaRPr lang="en-US" sz="3200" dirty="0">
              <a:latin typeface="Browallia New" pitchFamily="34" charset="-34"/>
              <a:cs typeface="Browallia New" pitchFamily="34" charset="-34"/>
            </a:endParaRPr>
          </a:p>
          <a:p>
            <a:pPr algn="just"/>
            <a:r>
              <a:rPr lang="en-US" sz="2800" dirty="0">
                <a:latin typeface="Browallia New" pitchFamily="34" charset="-34"/>
                <a:cs typeface="Browallia New" pitchFamily="34" charset="-34"/>
              </a:rPr>
              <a:t>The del keyword can delete the tuple completely:</a:t>
            </a:r>
          </a:p>
          <a:p>
            <a:pPr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 ("apple", "banana", "cherry")</a:t>
            </a:r>
          </a:p>
          <a:p>
            <a:pPr algn="just"/>
            <a:r>
              <a:rPr lang="en-US" sz="2800" dirty="0">
                <a:solidFill>
                  <a:srgbClr val="0070C0"/>
                </a:solidFill>
                <a:latin typeface="Browallia New" pitchFamily="34" charset="-34"/>
                <a:cs typeface="Browallia New" pitchFamily="34" charset="-34"/>
              </a:rPr>
              <a:t>del </a:t>
            </a:r>
            <a:r>
              <a:rPr lang="en-US" sz="2800" dirty="0" err="1">
                <a:solidFill>
                  <a:srgbClr val="0070C0"/>
                </a:solidFill>
                <a:latin typeface="Browallia New" pitchFamily="34" charset="-34"/>
                <a:cs typeface="Browallia New" pitchFamily="34" charset="-34"/>
              </a:rPr>
              <a:t>thistuple</a:t>
            </a:r>
            <a:endParaRPr lang="en-US" sz="2800" dirty="0">
              <a:solidFill>
                <a:srgbClr val="0070C0"/>
              </a:solidFill>
              <a:latin typeface="Browallia New" pitchFamily="34" charset="-34"/>
              <a:cs typeface="Browallia New" pitchFamily="34" charset="-34"/>
            </a:endParaRPr>
          </a:p>
          <a:p>
            <a:pPr algn="just"/>
            <a:r>
              <a:rPr lang="en-US" sz="2800" dirty="0">
                <a:solidFill>
                  <a:srgbClr val="0070C0"/>
                </a:solidFill>
                <a:latin typeface="Browallia New" pitchFamily="34" charset="-34"/>
                <a:cs typeface="Browallia New" pitchFamily="34" charset="-34"/>
              </a:rPr>
              <a:t>print(</a:t>
            </a:r>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#this will raise an error because the tuple no longer exists </a:t>
            </a:r>
          </a:p>
        </p:txBody>
      </p:sp>
    </p:spTree>
    <p:extLst>
      <p:ext uri="{BB962C8B-B14F-4D97-AF65-F5344CB8AC3E}">
        <p14:creationId xmlns:p14="http://schemas.microsoft.com/office/powerpoint/2010/main" val="575653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34425"/>
            <a:ext cx="8458200" cy="584775"/>
          </a:xfrm>
          <a:prstGeom prst="rect">
            <a:avLst/>
          </a:prstGeom>
        </p:spPr>
        <p:txBody>
          <a:bodyPr wrap="square">
            <a:spAutoFit/>
          </a:bodyPr>
          <a:lstStyle/>
          <a:p>
            <a:pPr algn="ctr"/>
            <a:r>
              <a:rPr lang="en-US" sz="3200" b="1" dirty="0"/>
              <a:t>The tuple() Constructor</a:t>
            </a:r>
          </a:p>
        </p:txBody>
      </p:sp>
      <p:sp>
        <p:nvSpPr>
          <p:cNvPr id="6" name="TextBox 5"/>
          <p:cNvSpPr txBox="1"/>
          <p:nvPr/>
        </p:nvSpPr>
        <p:spPr>
          <a:xfrm>
            <a:off x="368508" y="1828800"/>
            <a:ext cx="8165892" cy="3231654"/>
          </a:xfrm>
          <a:prstGeom prst="rect">
            <a:avLst/>
          </a:prstGeom>
          <a:noFill/>
        </p:spPr>
        <p:txBody>
          <a:bodyPr wrap="square" rtlCol="0">
            <a:spAutoFit/>
          </a:bodyPr>
          <a:lstStyle/>
          <a:p>
            <a:pPr algn="just"/>
            <a:r>
              <a:rPr lang="en-US" sz="3200" dirty="0">
                <a:latin typeface="Browallia New" pitchFamily="34" charset="-34"/>
                <a:cs typeface="Browallia New" pitchFamily="34" charset="-34"/>
              </a:rPr>
              <a:t>It is also possible to use the tuple() constructor to make a tuple.</a:t>
            </a:r>
          </a:p>
          <a:p>
            <a:pPr algn="just"/>
            <a:endParaRPr lang="en-US" sz="3200" dirty="0">
              <a:latin typeface="Browallia New" pitchFamily="34" charset="-34"/>
              <a:cs typeface="Browallia New" pitchFamily="34" charset="-34"/>
            </a:endParaRPr>
          </a:p>
          <a:p>
            <a:pPr algn="just"/>
            <a:r>
              <a:rPr lang="en-US" sz="2800" dirty="0">
                <a:latin typeface="Browallia New" pitchFamily="34" charset="-34"/>
                <a:cs typeface="Browallia New" pitchFamily="34" charset="-34"/>
              </a:rPr>
              <a:t>Using the tuple() method to make a tuple:</a:t>
            </a:r>
          </a:p>
          <a:p>
            <a:pPr algn="just"/>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 = tuple(("apple", "banana", "cherry")) </a:t>
            </a:r>
            <a:r>
              <a:rPr lang="en-US" sz="2400" dirty="0">
                <a:solidFill>
                  <a:srgbClr val="0070C0"/>
                </a:solidFill>
                <a:latin typeface="Browallia New" pitchFamily="34" charset="-34"/>
                <a:cs typeface="Browallia New" pitchFamily="34" charset="-34"/>
              </a:rPr>
              <a:t># note the double round-brackets</a:t>
            </a:r>
          </a:p>
          <a:p>
            <a:pPr algn="just"/>
            <a:r>
              <a:rPr lang="en-US" sz="2800" dirty="0">
                <a:solidFill>
                  <a:srgbClr val="0070C0"/>
                </a:solidFill>
                <a:latin typeface="Browallia New" pitchFamily="34" charset="-34"/>
                <a:cs typeface="Browallia New" pitchFamily="34" charset="-34"/>
              </a:rPr>
              <a:t>print(</a:t>
            </a:r>
            <a:r>
              <a:rPr lang="en-US" sz="2800" dirty="0" err="1">
                <a:solidFill>
                  <a:srgbClr val="0070C0"/>
                </a:solidFill>
                <a:latin typeface="Browallia New" pitchFamily="34" charset="-34"/>
                <a:cs typeface="Browallia New" pitchFamily="34" charset="-34"/>
              </a:rPr>
              <a:t>thistuple</a:t>
            </a:r>
            <a:r>
              <a:rPr lang="en-US" sz="2800" dirty="0">
                <a:solidFill>
                  <a:srgbClr val="0070C0"/>
                </a:solidFill>
                <a:latin typeface="Browallia New" pitchFamily="34" charset="-34"/>
                <a:cs typeface="Browallia New" pitchFamily="34" charset="-34"/>
              </a:rPr>
              <a:t>)</a:t>
            </a:r>
          </a:p>
          <a:p>
            <a:pPr algn="just"/>
            <a:endParaRPr lang="en-US" sz="2800" dirty="0">
              <a:latin typeface="Browallia New" pitchFamily="34" charset="-34"/>
              <a:cs typeface="Browallia New" pitchFamily="34" charset="-34"/>
            </a:endParaRPr>
          </a:p>
          <a:p>
            <a:pPr algn="just"/>
            <a:endParaRPr lang="en-US" sz="2800" dirty="0">
              <a:latin typeface="Browallia New" pitchFamily="34" charset="-34"/>
              <a:cs typeface="Browallia New" pitchFamily="34" charset="-34"/>
            </a:endParaRPr>
          </a:p>
        </p:txBody>
      </p:sp>
    </p:spTree>
    <p:extLst>
      <p:ext uri="{BB962C8B-B14F-4D97-AF65-F5344CB8AC3E}">
        <p14:creationId xmlns:p14="http://schemas.microsoft.com/office/powerpoint/2010/main" val="546722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34425"/>
            <a:ext cx="8458200" cy="584775"/>
          </a:xfrm>
          <a:prstGeom prst="rect">
            <a:avLst/>
          </a:prstGeom>
        </p:spPr>
        <p:txBody>
          <a:bodyPr wrap="square">
            <a:spAutoFit/>
          </a:bodyPr>
          <a:lstStyle/>
          <a:p>
            <a:pPr algn="ctr"/>
            <a:r>
              <a:rPr lang="en-US" sz="3200" b="1" dirty="0"/>
              <a:t>Basic Tuples Operations</a:t>
            </a:r>
          </a:p>
        </p:txBody>
      </p:sp>
      <p:sp>
        <p:nvSpPr>
          <p:cNvPr id="6" name="TextBox 5"/>
          <p:cNvSpPr txBox="1"/>
          <p:nvPr/>
        </p:nvSpPr>
        <p:spPr>
          <a:xfrm>
            <a:off x="368508" y="1828800"/>
            <a:ext cx="8165892" cy="1938992"/>
          </a:xfrm>
          <a:prstGeom prst="rect">
            <a:avLst/>
          </a:prstGeom>
          <a:noFill/>
        </p:spPr>
        <p:txBody>
          <a:bodyPr wrap="square" rtlCol="0">
            <a:spAutoFit/>
          </a:bodyPr>
          <a:lstStyle/>
          <a:p>
            <a:pPr algn="just"/>
            <a:r>
              <a:rPr lang="en-US" sz="2000" dirty="0"/>
              <a:t>Tuples respond to the + and * operators much like strings; they mean concatenation and repetition here too, except that the result is a new tuple, not a string.</a:t>
            </a:r>
          </a:p>
          <a:p>
            <a:pPr algn="just"/>
            <a:endParaRPr lang="en-US" sz="2000" dirty="0"/>
          </a:p>
          <a:p>
            <a:pPr algn="just"/>
            <a:r>
              <a:rPr lang="en-US" sz="2000" dirty="0"/>
              <a:t>In fact, tuples respond to all of the general sequence operations we used on strings in the prior chapter −</a:t>
            </a:r>
            <a:endParaRPr lang="en-US" sz="3200" dirty="0"/>
          </a:p>
        </p:txBody>
      </p:sp>
      <p:graphicFrame>
        <p:nvGraphicFramePr>
          <p:cNvPr id="2" name="Table 1"/>
          <p:cNvGraphicFramePr>
            <a:graphicFrameLocks noGrp="1"/>
          </p:cNvGraphicFramePr>
          <p:nvPr>
            <p:extLst>
              <p:ext uri="{D42A27DB-BD31-4B8C-83A1-F6EECF244321}">
                <p14:modId xmlns:p14="http://schemas.microsoft.com/office/powerpoint/2010/main" val="67127313"/>
              </p:ext>
            </p:extLst>
          </p:nvPr>
        </p:nvGraphicFramePr>
        <p:xfrm>
          <a:off x="417226" y="3962400"/>
          <a:ext cx="8229600" cy="2194560"/>
        </p:xfrm>
        <a:graphic>
          <a:graphicData uri="http://schemas.openxmlformats.org/drawingml/2006/table">
            <a:tbl>
              <a:tblPr/>
              <a:tblGrid>
                <a:gridCol w="2743200">
                  <a:extLst>
                    <a:ext uri="{9D8B030D-6E8A-4147-A177-3AD203B41FA5}">
                      <a16:colId xmlns="" xmlns:a16="http://schemas.microsoft.com/office/drawing/2014/main" val="20000"/>
                    </a:ext>
                  </a:extLst>
                </a:gridCol>
                <a:gridCol w="2743200">
                  <a:extLst>
                    <a:ext uri="{9D8B030D-6E8A-4147-A177-3AD203B41FA5}">
                      <a16:colId xmlns="" xmlns:a16="http://schemas.microsoft.com/office/drawing/2014/main" val="20001"/>
                    </a:ext>
                  </a:extLst>
                </a:gridCol>
                <a:gridCol w="2743200">
                  <a:extLst>
                    <a:ext uri="{9D8B030D-6E8A-4147-A177-3AD203B41FA5}">
                      <a16:colId xmlns="" xmlns:a16="http://schemas.microsoft.com/office/drawing/2014/main" val="20002"/>
                    </a:ext>
                  </a:extLst>
                </a:gridCol>
              </a:tblGrid>
              <a:tr h="0">
                <a:tc>
                  <a:txBody>
                    <a:bodyPr/>
                    <a:lstStyle/>
                    <a:p>
                      <a:pPr algn="ctr"/>
                      <a:r>
                        <a:rPr lang="en-US" b="1" dirty="0">
                          <a:effectLst/>
                        </a:rPr>
                        <a:t>Python Expression</a:t>
                      </a:r>
                    </a:p>
                  </a:txBody>
                  <a:tcPr anchor="ctr">
                    <a:lnL>
                      <a:noFill/>
                    </a:lnL>
                    <a:lnR>
                      <a:noFill/>
                    </a:lnR>
                    <a:lnT>
                      <a:noFill/>
                    </a:lnT>
                    <a:lnB>
                      <a:noFill/>
                    </a:lnB>
                  </a:tcPr>
                </a:tc>
                <a:tc>
                  <a:txBody>
                    <a:bodyPr/>
                    <a:lstStyle/>
                    <a:p>
                      <a:pPr algn="ctr"/>
                      <a:r>
                        <a:rPr lang="en-US" b="1" dirty="0">
                          <a:effectLst/>
                        </a:rPr>
                        <a:t>Results</a:t>
                      </a:r>
                    </a:p>
                  </a:txBody>
                  <a:tcPr anchor="ctr">
                    <a:lnL>
                      <a:noFill/>
                    </a:lnL>
                    <a:lnR>
                      <a:noFill/>
                    </a:lnR>
                    <a:lnT>
                      <a:noFill/>
                    </a:lnT>
                    <a:lnB>
                      <a:noFill/>
                    </a:lnB>
                  </a:tcPr>
                </a:tc>
                <a:tc>
                  <a:txBody>
                    <a:bodyPr/>
                    <a:lstStyle/>
                    <a:p>
                      <a:pPr algn="ctr"/>
                      <a:r>
                        <a:rPr lang="en-US" b="1" dirty="0">
                          <a:effectLst/>
                        </a:rPr>
                        <a:t>Description</a:t>
                      </a:r>
                    </a:p>
                  </a:txBody>
                  <a:tcPr anchor="ctr">
                    <a:lnL>
                      <a:noFill/>
                    </a:lnL>
                    <a:lnR>
                      <a:noFill/>
                    </a:lnR>
                    <a:lnT>
                      <a:noFill/>
                    </a:lnT>
                    <a:lnB>
                      <a:noFill/>
                    </a:lnB>
                  </a:tcPr>
                </a:tc>
                <a:extLst>
                  <a:ext uri="{0D108BD9-81ED-4DB2-BD59-A6C34878D82A}">
                    <a16:rowId xmlns="" xmlns:a16="http://schemas.microsoft.com/office/drawing/2014/main" val="10000"/>
                  </a:ext>
                </a:extLst>
              </a:tr>
              <a:tr h="0">
                <a:tc>
                  <a:txBody>
                    <a:bodyPr/>
                    <a:lstStyle/>
                    <a:p>
                      <a:pPr algn="ctr"/>
                      <a:r>
                        <a:rPr lang="en-US" dirty="0" err="1">
                          <a:solidFill>
                            <a:srgbClr val="0070C0"/>
                          </a:solidFill>
                        </a:rPr>
                        <a:t>len</a:t>
                      </a:r>
                      <a:r>
                        <a:rPr lang="en-US" dirty="0">
                          <a:solidFill>
                            <a:srgbClr val="0070C0"/>
                          </a:solidFill>
                        </a:rPr>
                        <a:t>((1, 2, 3))</a:t>
                      </a:r>
                    </a:p>
                  </a:txBody>
                  <a:tcPr anchor="ctr">
                    <a:lnL>
                      <a:noFill/>
                    </a:lnL>
                    <a:lnR>
                      <a:noFill/>
                    </a:lnR>
                    <a:lnT>
                      <a:noFill/>
                    </a:lnT>
                    <a:lnB>
                      <a:noFill/>
                    </a:lnB>
                  </a:tcPr>
                </a:tc>
                <a:tc>
                  <a:txBody>
                    <a:bodyPr/>
                    <a:lstStyle/>
                    <a:p>
                      <a:pPr algn="ctr"/>
                      <a:r>
                        <a:rPr lang="en-US" dirty="0"/>
                        <a:t>3</a:t>
                      </a:r>
                    </a:p>
                  </a:txBody>
                  <a:tcPr anchor="ctr">
                    <a:lnL>
                      <a:noFill/>
                    </a:lnL>
                    <a:lnR>
                      <a:noFill/>
                    </a:lnR>
                    <a:lnT>
                      <a:noFill/>
                    </a:lnT>
                    <a:lnB>
                      <a:noFill/>
                    </a:lnB>
                  </a:tcPr>
                </a:tc>
                <a:tc>
                  <a:txBody>
                    <a:bodyPr/>
                    <a:lstStyle/>
                    <a:p>
                      <a:pPr algn="ctr"/>
                      <a:r>
                        <a:rPr lang="en-US"/>
                        <a:t>Length</a:t>
                      </a:r>
                    </a:p>
                  </a:txBody>
                  <a:tcPr anchor="ctr">
                    <a:lnL>
                      <a:noFill/>
                    </a:lnL>
                    <a:lnR>
                      <a:noFill/>
                    </a:lnR>
                    <a:lnT>
                      <a:noFill/>
                    </a:lnT>
                    <a:lnB>
                      <a:noFill/>
                    </a:lnB>
                  </a:tcPr>
                </a:tc>
                <a:extLst>
                  <a:ext uri="{0D108BD9-81ED-4DB2-BD59-A6C34878D82A}">
                    <a16:rowId xmlns="" xmlns:a16="http://schemas.microsoft.com/office/drawing/2014/main" val="10001"/>
                  </a:ext>
                </a:extLst>
              </a:tr>
              <a:tr h="0">
                <a:tc>
                  <a:txBody>
                    <a:bodyPr/>
                    <a:lstStyle/>
                    <a:p>
                      <a:pPr algn="ctr"/>
                      <a:r>
                        <a:rPr lang="en-US" dirty="0">
                          <a:solidFill>
                            <a:srgbClr val="0070C0"/>
                          </a:solidFill>
                        </a:rPr>
                        <a:t>(1, 2, 3) + (4, 5, 6)</a:t>
                      </a:r>
                    </a:p>
                  </a:txBody>
                  <a:tcPr anchor="ctr">
                    <a:lnL>
                      <a:noFill/>
                    </a:lnL>
                    <a:lnR>
                      <a:noFill/>
                    </a:lnR>
                    <a:lnT>
                      <a:noFill/>
                    </a:lnT>
                    <a:lnB>
                      <a:noFill/>
                    </a:lnB>
                  </a:tcPr>
                </a:tc>
                <a:tc>
                  <a:txBody>
                    <a:bodyPr/>
                    <a:lstStyle/>
                    <a:p>
                      <a:pPr algn="ctr"/>
                      <a:r>
                        <a:rPr lang="en-US" dirty="0"/>
                        <a:t>(1, 2, 3, 4, 5, 6)</a:t>
                      </a:r>
                    </a:p>
                  </a:txBody>
                  <a:tcPr anchor="ctr">
                    <a:lnL>
                      <a:noFill/>
                    </a:lnL>
                    <a:lnR>
                      <a:noFill/>
                    </a:lnR>
                    <a:lnT>
                      <a:noFill/>
                    </a:lnT>
                    <a:lnB>
                      <a:noFill/>
                    </a:lnB>
                  </a:tcPr>
                </a:tc>
                <a:tc>
                  <a:txBody>
                    <a:bodyPr/>
                    <a:lstStyle/>
                    <a:p>
                      <a:pPr algn="ctr"/>
                      <a:r>
                        <a:rPr lang="en-US" dirty="0"/>
                        <a:t>Concatenation</a:t>
                      </a:r>
                    </a:p>
                  </a:txBody>
                  <a:tcPr anchor="ctr">
                    <a:lnL>
                      <a:noFill/>
                    </a:lnL>
                    <a:lnR>
                      <a:noFill/>
                    </a:lnR>
                    <a:lnT>
                      <a:noFill/>
                    </a:lnT>
                    <a:lnB>
                      <a:noFill/>
                    </a:lnB>
                  </a:tcPr>
                </a:tc>
                <a:extLst>
                  <a:ext uri="{0D108BD9-81ED-4DB2-BD59-A6C34878D82A}">
                    <a16:rowId xmlns="" xmlns:a16="http://schemas.microsoft.com/office/drawing/2014/main" val="10002"/>
                  </a:ext>
                </a:extLst>
              </a:tr>
              <a:tr h="0">
                <a:tc>
                  <a:txBody>
                    <a:bodyPr/>
                    <a:lstStyle/>
                    <a:p>
                      <a:pPr algn="ctr"/>
                      <a:r>
                        <a:rPr lang="en-US" dirty="0">
                          <a:solidFill>
                            <a:srgbClr val="0070C0"/>
                          </a:solidFill>
                        </a:rPr>
                        <a:t>('Hi!',) * 4</a:t>
                      </a:r>
                    </a:p>
                  </a:txBody>
                  <a:tcPr anchor="ctr">
                    <a:lnL>
                      <a:noFill/>
                    </a:lnL>
                    <a:lnR>
                      <a:noFill/>
                    </a:lnR>
                    <a:lnT>
                      <a:noFill/>
                    </a:lnT>
                    <a:lnB>
                      <a:noFill/>
                    </a:lnB>
                  </a:tcPr>
                </a:tc>
                <a:tc>
                  <a:txBody>
                    <a:bodyPr/>
                    <a:lstStyle/>
                    <a:p>
                      <a:pPr algn="ctr"/>
                      <a:r>
                        <a:rPr lang="en-US" dirty="0"/>
                        <a:t>('Hi!', 'Hi!', 'Hi!', 'Hi!')</a:t>
                      </a:r>
                    </a:p>
                  </a:txBody>
                  <a:tcPr anchor="ctr">
                    <a:lnL>
                      <a:noFill/>
                    </a:lnL>
                    <a:lnR>
                      <a:noFill/>
                    </a:lnR>
                    <a:lnT>
                      <a:noFill/>
                    </a:lnT>
                    <a:lnB>
                      <a:noFill/>
                    </a:lnB>
                  </a:tcPr>
                </a:tc>
                <a:tc>
                  <a:txBody>
                    <a:bodyPr/>
                    <a:lstStyle/>
                    <a:p>
                      <a:pPr algn="ctr"/>
                      <a:r>
                        <a:rPr lang="en-US" dirty="0"/>
                        <a:t>Repetition</a:t>
                      </a:r>
                    </a:p>
                  </a:txBody>
                  <a:tcPr anchor="ctr">
                    <a:lnL>
                      <a:noFill/>
                    </a:lnL>
                    <a:lnR>
                      <a:noFill/>
                    </a:lnR>
                    <a:lnT>
                      <a:noFill/>
                    </a:lnT>
                    <a:lnB>
                      <a:noFill/>
                    </a:lnB>
                  </a:tcPr>
                </a:tc>
                <a:extLst>
                  <a:ext uri="{0D108BD9-81ED-4DB2-BD59-A6C34878D82A}">
                    <a16:rowId xmlns="" xmlns:a16="http://schemas.microsoft.com/office/drawing/2014/main" val="10003"/>
                  </a:ext>
                </a:extLst>
              </a:tr>
              <a:tr h="0">
                <a:tc>
                  <a:txBody>
                    <a:bodyPr/>
                    <a:lstStyle/>
                    <a:p>
                      <a:pPr algn="ctr"/>
                      <a:r>
                        <a:rPr lang="en-US" dirty="0">
                          <a:solidFill>
                            <a:srgbClr val="0070C0"/>
                          </a:solidFill>
                        </a:rPr>
                        <a:t>3 in (1, 2, 3)</a:t>
                      </a:r>
                    </a:p>
                  </a:txBody>
                  <a:tcPr anchor="ctr">
                    <a:lnL>
                      <a:noFill/>
                    </a:lnL>
                    <a:lnR>
                      <a:noFill/>
                    </a:lnR>
                    <a:lnT>
                      <a:noFill/>
                    </a:lnT>
                    <a:lnB>
                      <a:noFill/>
                    </a:lnB>
                  </a:tcPr>
                </a:tc>
                <a:tc>
                  <a:txBody>
                    <a:bodyPr/>
                    <a:lstStyle/>
                    <a:p>
                      <a:pPr algn="ctr"/>
                      <a:r>
                        <a:rPr lang="en-US" dirty="0"/>
                        <a:t>True</a:t>
                      </a:r>
                    </a:p>
                  </a:txBody>
                  <a:tcPr anchor="ctr">
                    <a:lnL>
                      <a:noFill/>
                    </a:lnL>
                    <a:lnR>
                      <a:noFill/>
                    </a:lnR>
                    <a:lnT>
                      <a:noFill/>
                    </a:lnT>
                    <a:lnB>
                      <a:noFill/>
                    </a:lnB>
                  </a:tcPr>
                </a:tc>
                <a:tc>
                  <a:txBody>
                    <a:bodyPr/>
                    <a:lstStyle/>
                    <a:p>
                      <a:pPr algn="ctr"/>
                      <a:r>
                        <a:rPr lang="en-US" dirty="0"/>
                        <a:t>Membership</a:t>
                      </a:r>
                    </a:p>
                  </a:txBody>
                  <a:tcPr anchor="ctr">
                    <a:lnL>
                      <a:noFill/>
                    </a:lnL>
                    <a:lnR>
                      <a:noFill/>
                    </a:lnR>
                    <a:lnT>
                      <a:noFill/>
                    </a:lnT>
                    <a:lnB>
                      <a:noFill/>
                    </a:lnB>
                  </a:tcPr>
                </a:tc>
                <a:extLst>
                  <a:ext uri="{0D108BD9-81ED-4DB2-BD59-A6C34878D82A}">
                    <a16:rowId xmlns="" xmlns:a16="http://schemas.microsoft.com/office/drawing/2014/main" val="10004"/>
                  </a:ext>
                </a:extLst>
              </a:tr>
              <a:tr h="0">
                <a:tc>
                  <a:txBody>
                    <a:bodyPr/>
                    <a:lstStyle/>
                    <a:p>
                      <a:pPr algn="ctr"/>
                      <a:r>
                        <a:rPr lang="en-US" dirty="0">
                          <a:solidFill>
                            <a:srgbClr val="0070C0"/>
                          </a:solidFill>
                        </a:rPr>
                        <a:t>for x in (1, 2, 3): print x,</a:t>
                      </a:r>
                    </a:p>
                  </a:txBody>
                  <a:tcPr anchor="ctr">
                    <a:lnL>
                      <a:noFill/>
                    </a:lnL>
                    <a:lnR>
                      <a:noFill/>
                    </a:lnR>
                    <a:lnT>
                      <a:noFill/>
                    </a:lnT>
                    <a:lnB>
                      <a:noFill/>
                    </a:lnB>
                  </a:tcPr>
                </a:tc>
                <a:tc>
                  <a:txBody>
                    <a:bodyPr/>
                    <a:lstStyle/>
                    <a:p>
                      <a:pPr algn="ctr"/>
                      <a:r>
                        <a:rPr lang="en-US" dirty="0"/>
                        <a:t>1 2 3</a:t>
                      </a:r>
                    </a:p>
                  </a:txBody>
                  <a:tcPr anchor="ctr">
                    <a:lnL>
                      <a:noFill/>
                    </a:lnL>
                    <a:lnR>
                      <a:noFill/>
                    </a:lnR>
                    <a:lnT>
                      <a:noFill/>
                    </a:lnT>
                    <a:lnB>
                      <a:noFill/>
                    </a:lnB>
                  </a:tcPr>
                </a:tc>
                <a:tc>
                  <a:txBody>
                    <a:bodyPr/>
                    <a:lstStyle/>
                    <a:p>
                      <a:pPr algn="ctr"/>
                      <a:r>
                        <a:rPr lang="en-US" dirty="0"/>
                        <a:t>Iteration</a:t>
                      </a:r>
                    </a:p>
                  </a:txBody>
                  <a:tcPr anchor="ctr">
                    <a:lnL>
                      <a:noFill/>
                    </a:lnL>
                    <a:lnR>
                      <a:noFill/>
                    </a:lnR>
                    <a:lnT>
                      <a:noFill/>
                    </a:lnT>
                    <a:lnB>
                      <a:noFill/>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254498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a:t>Indexing, Slicing, and Matrixes</a:t>
            </a:r>
          </a:p>
        </p:txBody>
      </p:sp>
      <p:sp>
        <p:nvSpPr>
          <p:cNvPr id="6" name="TextBox 5"/>
          <p:cNvSpPr txBox="1"/>
          <p:nvPr/>
        </p:nvSpPr>
        <p:spPr>
          <a:xfrm>
            <a:off x="368508" y="1828800"/>
            <a:ext cx="8165892" cy="1323439"/>
          </a:xfrm>
          <a:prstGeom prst="rect">
            <a:avLst/>
          </a:prstGeom>
          <a:noFill/>
        </p:spPr>
        <p:txBody>
          <a:bodyPr wrap="square" rtlCol="0">
            <a:spAutoFit/>
          </a:bodyPr>
          <a:lstStyle/>
          <a:p>
            <a:pPr algn="just"/>
            <a:r>
              <a:rPr lang="en-US" sz="2000" dirty="0"/>
              <a:t>Because tuples are sequences, indexing and slicing work the same way for tuples as they do for strings. Assuming following input −</a:t>
            </a:r>
          </a:p>
          <a:p>
            <a:pPr algn="just"/>
            <a:endParaRPr lang="en-US" sz="2000" dirty="0"/>
          </a:p>
          <a:p>
            <a:pPr algn="just"/>
            <a:r>
              <a:rPr lang="en-US" sz="2000" dirty="0"/>
              <a:t>L = ('spam', 'Spam', 'SPAM!')</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2896520937"/>
              </p:ext>
            </p:extLst>
          </p:nvPr>
        </p:nvGraphicFramePr>
        <p:xfrm>
          <a:off x="424571" y="3657600"/>
          <a:ext cx="8147304" cy="1889760"/>
        </p:xfrm>
        <a:graphic>
          <a:graphicData uri="http://schemas.openxmlformats.org/drawingml/2006/table">
            <a:tbl>
              <a:tblPr>
                <a:tableStyleId>{616DA210-FB5B-4158-B5E0-FEB733F419BA}</a:tableStyleId>
              </a:tblPr>
              <a:tblGrid>
                <a:gridCol w="2623429">
                  <a:extLst>
                    <a:ext uri="{9D8B030D-6E8A-4147-A177-3AD203B41FA5}">
                      <a16:colId xmlns="" xmlns:a16="http://schemas.microsoft.com/office/drawing/2014/main" val="20000"/>
                    </a:ext>
                  </a:extLst>
                </a:gridCol>
                <a:gridCol w="2362200">
                  <a:extLst>
                    <a:ext uri="{9D8B030D-6E8A-4147-A177-3AD203B41FA5}">
                      <a16:colId xmlns="" xmlns:a16="http://schemas.microsoft.com/office/drawing/2014/main" val="20001"/>
                    </a:ext>
                  </a:extLst>
                </a:gridCol>
                <a:gridCol w="3161675">
                  <a:extLst>
                    <a:ext uri="{9D8B030D-6E8A-4147-A177-3AD203B41FA5}">
                      <a16:colId xmlns="" xmlns:a16="http://schemas.microsoft.com/office/drawing/2014/main" val="20002"/>
                    </a:ext>
                  </a:extLst>
                </a:gridCol>
              </a:tblGrid>
              <a:tr h="0">
                <a:tc>
                  <a:txBody>
                    <a:bodyPr/>
                    <a:lstStyle/>
                    <a:p>
                      <a:pPr algn="ctr"/>
                      <a:r>
                        <a:rPr lang="en-US" sz="2000" dirty="0">
                          <a:effectLst/>
                        </a:rPr>
                        <a:t>Python Expression</a:t>
                      </a:r>
                      <a:endParaRPr lang="en-US" sz="2000" b="1" dirty="0">
                        <a:effectLst/>
                      </a:endParaRPr>
                    </a:p>
                  </a:txBody>
                  <a:tcPr anchor="ctr"/>
                </a:tc>
                <a:tc>
                  <a:txBody>
                    <a:bodyPr/>
                    <a:lstStyle/>
                    <a:p>
                      <a:pPr algn="ctr"/>
                      <a:r>
                        <a:rPr lang="en-US" sz="2000" dirty="0">
                          <a:effectLst/>
                        </a:rPr>
                        <a:t>Results</a:t>
                      </a:r>
                      <a:endParaRPr lang="en-US" sz="2000" b="1" dirty="0">
                        <a:effectLst/>
                      </a:endParaRPr>
                    </a:p>
                  </a:txBody>
                  <a:tcPr anchor="ctr"/>
                </a:tc>
                <a:tc>
                  <a:txBody>
                    <a:bodyPr/>
                    <a:lstStyle/>
                    <a:p>
                      <a:pPr algn="ctr"/>
                      <a:r>
                        <a:rPr lang="en-US" sz="2000" dirty="0">
                          <a:effectLst/>
                        </a:rPr>
                        <a:t>Description</a:t>
                      </a:r>
                      <a:endParaRPr lang="en-US" sz="2000" b="1" dirty="0">
                        <a:effectLst/>
                      </a:endParaRPr>
                    </a:p>
                  </a:txBody>
                  <a:tcPr anchor="ctr"/>
                </a:tc>
                <a:extLst>
                  <a:ext uri="{0D108BD9-81ED-4DB2-BD59-A6C34878D82A}">
                    <a16:rowId xmlns="" xmlns:a16="http://schemas.microsoft.com/office/drawing/2014/main" val="10000"/>
                  </a:ext>
                </a:extLst>
              </a:tr>
              <a:tr h="0">
                <a:tc>
                  <a:txBody>
                    <a:bodyPr/>
                    <a:lstStyle/>
                    <a:p>
                      <a:pPr algn="ctr"/>
                      <a:r>
                        <a:rPr lang="en-US" sz="2000" dirty="0"/>
                        <a:t>L[2]</a:t>
                      </a:r>
                    </a:p>
                  </a:txBody>
                  <a:tcPr anchor="ctr"/>
                </a:tc>
                <a:tc>
                  <a:txBody>
                    <a:bodyPr/>
                    <a:lstStyle/>
                    <a:p>
                      <a:pPr algn="ctr"/>
                      <a:r>
                        <a:rPr lang="en-US" sz="2000" dirty="0"/>
                        <a:t>'SPAM!'</a:t>
                      </a:r>
                    </a:p>
                  </a:txBody>
                  <a:tcPr anchor="ctr"/>
                </a:tc>
                <a:tc>
                  <a:txBody>
                    <a:bodyPr/>
                    <a:lstStyle/>
                    <a:p>
                      <a:pPr algn="ctr"/>
                      <a:r>
                        <a:rPr lang="en-US" sz="2000" dirty="0"/>
                        <a:t>Offsets start at zero</a:t>
                      </a:r>
                    </a:p>
                  </a:txBody>
                  <a:tcPr anchor="ctr"/>
                </a:tc>
                <a:extLst>
                  <a:ext uri="{0D108BD9-81ED-4DB2-BD59-A6C34878D82A}">
                    <a16:rowId xmlns="" xmlns:a16="http://schemas.microsoft.com/office/drawing/2014/main" val="10001"/>
                  </a:ext>
                </a:extLst>
              </a:tr>
              <a:tr h="0">
                <a:tc>
                  <a:txBody>
                    <a:bodyPr/>
                    <a:lstStyle/>
                    <a:p>
                      <a:pPr algn="ctr"/>
                      <a:r>
                        <a:rPr lang="en-US" sz="2000"/>
                        <a:t>L[-2]</a:t>
                      </a:r>
                    </a:p>
                  </a:txBody>
                  <a:tcPr anchor="ctr"/>
                </a:tc>
                <a:tc>
                  <a:txBody>
                    <a:bodyPr/>
                    <a:lstStyle/>
                    <a:p>
                      <a:pPr algn="ctr"/>
                      <a:r>
                        <a:rPr lang="en-US" sz="2000" dirty="0"/>
                        <a:t>'Spam'</a:t>
                      </a:r>
                    </a:p>
                  </a:txBody>
                  <a:tcPr anchor="ctr"/>
                </a:tc>
                <a:tc>
                  <a:txBody>
                    <a:bodyPr/>
                    <a:lstStyle/>
                    <a:p>
                      <a:pPr algn="ctr"/>
                      <a:r>
                        <a:rPr lang="en-US" sz="2000" dirty="0"/>
                        <a:t>Negative: count from the right</a:t>
                      </a:r>
                    </a:p>
                  </a:txBody>
                  <a:tcPr anchor="ctr"/>
                </a:tc>
                <a:extLst>
                  <a:ext uri="{0D108BD9-81ED-4DB2-BD59-A6C34878D82A}">
                    <a16:rowId xmlns="" xmlns:a16="http://schemas.microsoft.com/office/drawing/2014/main" val="10002"/>
                  </a:ext>
                </a:extLst>
              </a:tr>
              <a:tr h="0">
                <a:tc>
                  <a:txBody>
                    <a:bodyPr/>
                    <a:lstStyle/>
                    <a:p>
                      <a:pPr algn="ctr"/>
                      <a:r>
                        <a:rPr lang="en-US" sz="2000"/>
                        <a:t>L[1:]</a:t>
                      </a:r>
                    </a:p>
                  </a:txBody>
                  <a:tcPr anchor="ctr"/>
                </a:tc>
                <a:tc>
                  <a:txBody>
                    <a:bodyPr/>
                    <a:lstStyle/>
                    <a:p>
                      <a:pPr algn="ctr"/>
                      <a:r>
                        <a:rPr lang="en-US" sz="2000"/>
                        <a:t>['Spam', 'SPAM!']</a:t>
                      </a:r>
                    </a:p>
                  </a:txBody>
                  <a:tcPr anchor="ctr"/>
                </a:tc>
                <a:tc>
                  <a:txBody>
                    <a:bodyPr/>
                    <a:lstStyle/>
                    <a:p>
                      <a:pPr algn="ctr"/>
                      <a:r>
                        <a:rPr lang="en-US" sz="2000" dirty="0"/>
                        <a:t>Slicing fetches sections</a:t>
                      </a: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261280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algn="ctr"/>
            <a:r>
              <a:rPr lang="en-IN" sz="3200" b="1" dirty="0"/>
              <a:t>Python - Loops</a:t>
            </a:r>
          </a:p>
        </p:txBody>
      </p:sp>
      <p:sp>
        <p:nvSpPr>
          <p:cNvPr id="2" name="TextBox 1"/>
          <p:cNvSpPr txBox="1"/>
          <p:nvPr/>
        </p:nvSpPr>
        <p:spPr>
          <a:xfrm>
            <a:off x="762000" y="1956137"/>
            <a:ext cx="7543800" cy="1815882"/>
          </a:xfrm>
          <a:prstGeom prst="rect">
            <a:avLst/>
          </a:prstGeom>
          <a:noFill/>
        </p:spPr>
        <p:txBody>
          <a:bodyPr wrap="square" rtlCol="0">
            <a:spAutoFit/>
          </a:bodyPr>
          <a:lstStyle/>
          <a:p>
            <a:pPr algn="just"/>
            <a:r>
              <a:rPr lang="en-IN" sz="2800" dirty="0"/>
              <a:t>A loop </a:t>
            </a:r>
            <a:r>
              <a:rPr lang="en-IN" sz="2800" dirty="0" smtClean="0"/>
              <a:t>statement allows </a:t>
            </a:r>
            <a:r>
              <a:rPr lang="en-IN" sz="2800" dirty="0"/>
              <a:t>us to execute a statement or group of statements multiple </a:t>
            </a:r>
            <a:r>
              <a:rPr lang="en-IN" sz="2800" dirty="0" smtClean="0"/>
              <a:t>times</a:t>
            </a:r>
            <a:r>
              <a:rPr lang="en-IN" sz="2800" dirty="0"/>
              <a:t> </a:t>
            </a:r>
            <a:r>
              <a:rPr lang="en-IN" sz="2800" dirty="0" smtClean="0"/>
              <a:t>till a given condition is true.</a:t>
            </a:r>
            <a:endParaRPr lang="en-IN" sz="2800" dirty="0"/>
          </a:p>
          <a:p>
            <a:pPr algn="just"/>
            <a:endParaRPr lang="en-IN" sz="2800" dirty="0"/>
          </a:p>
        </p:txBody>
      </p:sp>
    </p:spTree>
    <p:extLst>
      <p:ext uri="{BB962C8B-B14F-4D97-AF65-F5344CB8AC3E}">
        <p14:creationId xmlns:p14="http://schemas.microsoft.com/office/powerpoint/2010/main" val="3898354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a:t>Built-in Tuple Functions</a:t>
            </a:r>
          </a:p>
        </p:txBody>
      </p:sp>
      <p:sp>
        <p:nvSpPr>
          <p:cNvPr id="6" name="TextBox 5"/>
          <p:cNvSpPr txBox="1"/>
          <p:nvPr/>
        </p:nvSpPr>
        <p:spPr>
          <a:xfrm>
            <a:off x="381000" y="1676400"/>
            <a:ext cx="8165892" cy="4753609"/>
          </a:xfrm>
          <a:prstGeom prst="rect">
            <a:avLst/>
          </a:prstGeom>
          <a:noFill/>
        </p:spPr>
        <p:txBody>
          <a:bodyPr wrap="square" rtlCol="0">
            <a:spAutoFit/>
          </a:bodyPr>
          <a:lstStyle/>
          <a:p>
            <a:r>
              <a:rPr lang="en-US" sz="2400" b="1" dirty="0" err="1"/>
              <a:t>len</a:t>
            </a:r>
            <a:r>
              <a:rPr lang="en-US" sz="2400" b="1" dirty="0"/>
              <a:t>() Method</a:t>
            </a:r>
          </a:p>
          <a:p>
            <a:pPr>
              <a:lnSpc>
                <a:spcPct val="150000"/>
              </a:lnSpc>
            </a:pPr>
            <a:r>
              <a:rPr lang="en-US" sz="2400" dirty="0"/>
              <a:t>The method </a:t>
            </a:r>
            <a:r>
              <a:rPr lang="en-US" sz="2400" b="1" dirty="0" err="1"/>
              <a:t>len</a:t>
            </a:r>
            <a:r>
              <a:rPr lang="en-US" sz="2400" b="1" dirty="0"/>
              <a:t>()</a:t>
            </a:r>
            <a:r>
              <a:rPr lang="en-US" sz="2400" dirty="0"/>
              <a:t> returns the number of elements in the tuple.</a:t>
            </a:r>
          </a:p>
          <a:p>
            <a:r>
              <a:rPr lang="en-US" sz="2400" dirty="0"/>
              <a:t>Following is the syntax for </a:t>
            </a:r>
            <a:r>
              <a:rPr lang="en-US" sz="2400" b="1" dirty="0" err="1"/>
              <a:t>len</a:t>
            </a:r>
            <a:r>
              <a:rPr lang="en-US" sz="2400" b="1" dirty="0"/>
              <a:t>()</a:t>
            </a:r>
            <a:r>
              <a:rPr lang="en-US" sz="2400" dirty="0"/>
              <a:t> method −</a:t>
            </a:r>
          </a:p>
          <a:p>
            <a:r>
              <a:rPr lang="en-US" sz="2400" dirty="0">
                <a:solidFill>
                  <a:srgbClr val="0070C0"/>
                </a:solidFill>
              </a:rPr>
              <a:t>	</a:t>
            </a:r>
            <a:r>
              <a:rPr lang="en-US" sz="2400" dirty="0" err="1">
                <a:solidFill>
                  <a:srgbClr val="0070C0"/>
                </a:solidFill>
              </a:rPr>
              <a:t>len</a:t>
            </a:r>
            <a:r>
              <a:rPr lang="en-US" sz="2400" dirty="0">
                <a:solidFill>
                  <a:srgbClr val="0070C0"/>
                </a:solidFill>
              </a:rPr>
              <a:t>(tuple)</a:t>
            </a:r>
          </a:p>
          <a:p>
            <a:endParaRPr lang="en-US" sz="2400" b="1" dirty="0"/>
          </a:p>
          <a:p>
            <a:r>
              <a:rPr lang="en-US" sz="2400" b="1" dirty="0"/>
              <a:t>Parameters</a:t>
            </a:r>
          </a:p>
          <a:p>
            <a:r>
              <a:rPr lang="en-US" sz="2400" dirty="0"/>
              <a:t>    tuple − This is a tuple for which number of elements to be counted.</a:t>
            </a:r>
          </a:p>
          <a:p>
            <a:pPr algn="just">
              <a:lnSpc>
                <a:spcPct val="150000"/>
              </a:lnSpc>
            </a:pPr>
            <a:endParaRPr lang="en-US" sz="2400" dirty="0"/>
          </a:p>
          <a:p>
            <a:pPr>
              <a:lnSpc>
                <a:spcPct val="150000"/>
              </a:lnSpc>
            </a:pPr>
            <a:endParaRPr lang="en-US" sz="2000" dirty="0"/>
          </a:p>
        </p:txBody>
      </p:sp>
    </p:spTree>
    <p:extLst>
      <p:ext uri="{BB962C8B-B14F-4D97-AF65-F5344CB8AC3E}">
        <p14:creationId xmlns:p14="http://schemas.microsoft.com/office/powerpoint/2010/main" val="1265938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a:t>Built-in Tuple Functions</a:t>
            </a:r>
          </a:p>
        </p:txBody>
      </p:sp>
      <p:sp>
        <p:nvSpPr>
          <p:cNvPr id="6" name="TextBox 5"/>
          <p:cNvSpPr txBox="1"/>
          <p:nvPr/>
        </p:nvSpPr>
        <p:spPr>
          <a:xfrm>
            <a:off x="762000" y="1676400"/>
            <a:ext cx="7784892" cy="4339650"/>
          </a:xfrm>
          <a:prstGeom prst="rect">
            <a:avLst/>
          </a:prstGeom>
          <a:noFill/>
        </p:spPr>
        <p:txBody>
          <a:bodyPr wrap="square" rtlCol="0">
            <a:spAutoFit/>
          </a:bodyPr>
          <a:lstStyle/>
          <a:p>
            <a:r>
              <a:rPr lang="en-US" sz="2400" b="1" dirty="0"/>
              <a:t>max() Method</a:t>
            </a:r>
          </a:p>
          <a:p>
            <a:pPr algn="just">
              <a:lnSpc>
                <a:spcPct val="150000"/>
              </a:lnSpc>
            </a:pPr>
            <a:r>
              <a:rPr lang="en-US" sz="2400" dirty="0"/>
              <a:t>The method </a:t>
            </a:r>
            <a:r>
              <a:rPr lang="en-US" sz="2400" b="1" dirty="0"/>
              <a:t>max()</a:t>
            </a:r>
            <a:r>
              <a:rPr lang="en-US" sz="2400" dirty="0"/>
              <a:t> returns the elements from the tuple with maximum value.</a:t>
            </a:r>
          </a:p>
          <a:p>
            <a:pPr algn="just">
              <a:lnSpc>
                <a:spcPct val="150000"/>
              </a:lnSpc>
            </a:pPr>
            <a:endParaRPr lang="en-US" sz="2400" dirty="0"/>
          </a:p>
          <a:p>
            <a:r>
              <a:rPr lang="en-US" sz="2400" dirty="0"/>
              <a:t>Following is the syntax for </a:t>
            </a:r>
            <a:r>
              <a:rPr lang="en-US" sz="2400" b="1" dirty="0"/>
              <a:t>max()</a:t>
            </a:r>
            <a:r>
              <a:rPr lang="en-US" sz="2400" dirty="0"/>
              <a:t> method −</a:t>
            </a:r>
          </a:p>
          <a:p>
            <a:r>
              <a:rPr lang="en-US" sz="2400" dirty="0">
                <a:solidFill>
                  <a:srgbClr val="0070C0"/>
                </a:solidFill>
              </a:rPr>
              <a:t>max(tuple) </a:t>
            </a:r>
          </a:p>
          <a:p>
            <a:endParaRPr lang="en-US" sz="2400" b="1" dirty="0"/>
          </a:p>
          <a:p>
            <a:r>
              <a:rPr lang="en-US" sz="2400" b="1" dirty="0"/>
              <a:t>Parameters</a:t>
            </a:r>
          </a:p>
          <a:p>
            <a:r>
              <a:rPr lang="en-US" sz="2400" b="1" dirty="0"/>
              <a:t>tuple</a:t>
            </a:r>
            <a:r>
              <a:rPr lang="en-US" sz="2400" dirty="0"/>
              <a:t> − This is a tuple from which max valued element to be returned.</a:t>
            </a:r>
          </a:p>
        </p:txBody>
      </p:sp>
    </p:spTree>
    <p:extLst>
      <p:ext uri="{BB962C8B-B14F-4D97-AF65-F5344CB8AC3E}">
        <p14:creationId xmlns:p14="http://schemas.microsoft.com/office/powerpoint/2010/main" val="382477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a:t>Built-in Tuple Functions</a:t>
            </a:r>
          </a:p>
        </p:txBody>
      </p:sp>
      <p:sp>
        <p:nvSpPr>
          <p:cNvPr id="6" name="TextBox 5"/>
          <p:cNvSpPr txBox="1"/>
          <p:nvPr/>
        </p:nvSpPr>
        <p:spPr>
          <a:xfrm>
            <a:off x="381000" y="1676400"/>
            <a:ext cx="8165892" cy="4708981"/>
          </a:xfrm>
          <a:prstGeom prst="rect">
            <a:avLst/>
          </a:prstGeom>
          <a:noFill/>
        </p:spPr>
        <p:txBody>
          <a:bodyPr wrap="square" rtlCol="0">
            <a:spAutoFit/>
          </a:bodyPr>
          <a:lstStyle/>
          <a:p>
            <a:r>
              <a:rPr lang="en-US" sz="2400" b="1" dirty="0"/>
              <a:t>min() Method</a:t>
            </a:r>
          </a:p>
          <a:p>
            <a:pPr algn="just">
              <a:lnSpc>
                <a:spcPct val="150000"/>
              </a:lnSpc>
            </a:pPr>
            <a:r>
              <a:rPr lang="en-US" sz="2400" dirty="0"/>
              <a:t>The method </a:t>
            </a:r>
            <a:r>
              <a:rPr lang="en-US" sz="2400" b="1" dirty="0"/>
              <a:t>min()</a:t>
            </a:r>
            <a:r>
              <a:rPr lang="en-US" sz="2400" dirty="0"/>
              <a:t> returns the elements from the tuple with minimum value.</a:t>
            </a:r>
          </a:p>
          <a:p>
            <a:pPr algn="just">
              <a:lnSpc>
                <a:spcPct val="150000"/>
              </a:lnSpc>
            </a:pPr>
            <a:endParaRPr lang="en-US" sz="2400" dirty="0"/>
          </a:p>
          <a:p>
            <a:pPr algn="just">
              <a:lnSpc>
                <a:spcPct val="150000"/>
              </a:lnSpc>
            </a:pPr>
            <a:r>
              <a:rPr lang="en-US" sz="2400" dirty="0"/>
              <a:t>Following is the syntax for min() method −</a:t>
            </a:r>
          </a:p>
          <a:p>
            <a:pPr algn="just">
              <a:lnSpc>
                <a:spcPct val="150000"/>
              </a:lnSpc>
            </a:pPr>
            <a:r>
              <a:rPr lang="en-US" sz="2400" dirty="0">
                <a:solidFill>
                  <a:srgbClr val="0070C0"/>
                </a:solidFill>
              </a:rPr>
              <a:t>min(tuple)</a:t>
            </a:r>
          </a:p>
          <a:p>
            <a:endParaRPr lang="en-US" sz="2400" b="1" dirty="0"/>
          </a:p>
          <a:p>
            <a:r>
              <a:rPr lang="en-US" sz="2400" b="1" dirty="0"/>
              <a:t>Parameters</a:t>
            </a:r>
          </a:p>
          <a:p>
            <a:pPr lvl="1"/>
            <a:r>
              <a:rPr lang="en-US" sz="2400" dirty="0"/>
              <a:t>tuple − This is a tuple from which min valued element to be returned.</a:t>
            </a:r>
          </a:p>
        </p:txBody>
      </p:sp>
    </p:spTree>
    <p:extLst>
      <p:ext uri="{BB962C8B-B14F-4D97-AF65-F5344CB8AC3E}">
        <p14:creationId xmlns:p14="http://schemas.microsoft.com/office/powerpoint/2010/main" val="1078951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09600"/>
            <a:ext cx="8458200" cy="584775"/>
          </a:xfrm>
          <a:prstGeom prst="rect">
            <a:avLst/>
          </a:prstGeom>
        </p:spPr>
        <p:txBody>
          <a:bodyPr wrap="square">
            <a:spAutoFit/>
          </a:bodyPr>
          <a:lstStyle/>
          <a:p>
            <a:pPr algn="ctr"/>
            <a:r>
              <a:rPr lang="en-US" sz="3200" b="1" dirty="0"/>
              <a:t>Where use tuple </a:t>
            </a:r>
          </a:p>
        </p:txBody>
      </p:sp>
      <p:sp>
        <p:nvSpPr>
          <p:cNvPr id="6" name="TextBox 5"/>
          <p:cNvSpPr txBox="1"/>
          <p:nvPr/>
        </p:nvSpPr>
        <p:spPr>
          <a:xfrm>
            <a:off x="381000" y="1676400"/>
            <a:ext cx="8165892" cy="2308324"/>
          </a:xfrm>
          <a:prstGeom prst="rect">
            <a:avLst/>
          </a:prstGeom>
          <a:noFill/>
        </p:spPr>
        <p:txBody>
          <a:bodyPr wrap="square" rtlCol="0">
            <a:spAutoFit/>
          </a:bodyPr>
          <a:lstStyle/>
          <a:p>
            <a:pPr algn="just"/>
            <a:r>
              <a:rPr lang="en-US" sz="2400" dirty="0"/>
              <a:t>Using tuple instead of list is used in the following scenario.</a:t>
            </a:r>
          </a:p>
          <a:p>
            <a:pPr algn="just"/>
            <a:endParaRPr lang="en-US" sz="2400" dirty="0"/>
          </a:p>
          <a:p>
            <a:pPr algn="just"/>
            <a:r>
              <a:rPr lang="en-US" sz="2400" dirty="0" smtClean="0"/>
              <a:t>Using </a:t>
            </a:r>
            <a:r>
              <a:rPr lang="en-US" sz="2400" dirty="0"/>
              <a:t>tuple instead of list gives us a clear idea that tuple data is constant and must not be changed.</a:t>
            </a:r>
          </a:p>
          <a:p>
            <a:pPr algn="just"/>
            <a:endParaRPr lang="en-US" sz="2400" dirty="0"/>
          </a:p>
          <a:p>
            <a:pPr algn="just"/>
            <a:endParaRPr lang="en-US" sz="2400" dirty="0"/>
          </a:p>
        </p:txBody>
      </p:sp>
    </p:spTree>
    <p:extLst>
      <p:ext uri="{BB962C8B-B14F-4D97-AF65-F5344CB8AC3E}">
        <p14:creationId xmlns:p14="http://schemas.microsoft.com/office/powerpoint/2010/main" val="1329929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US" sz="3200" b="1" dirty="0"/>
              <a:t>List </a:t>
            </a:r>
            <a:r>
              <a:rPr lang="en-US" sz="3200" b="1" dirty="0" err="1" smtClean="0"/>
              <a:t>Vs</a:t>
            </a:r>
            <a:r>
              <a:rPr lang="en-US" sz="3200" b="1" dirty="0" smtClean="0"/>
              <a:t> </a:t>
            </a:r>
            <a:r>
              <a:rPr lang="en-US" sz="3200" b="1" dirty="0"/>
              <a:t>Tuple </a:t>
            </a:r>
          </a:p>
        </p:txBody>
      </p:sp>
      <p:graphicFrame>
        <p:nvGraphicFramePr>
          <p:cNvPr id="2" name="Table 1"/>
          <p:cNvGraphicFramePr>
            <a:graphicFrameLocks noGrp="1"/>
          </p:cNvGraphicFramePr>
          <p:nvPr>
            <p:extLst>
              <p:ext uri="{D42A27DB-BD31-4B8C-83A1-F6EECF244321}">
                <p14:modId xmlns:p14="http://schemas.microsoft.com/office/powerpoint/2010/main" val="2115383324"/>
              </p:ext>
            </p:extLst>
          </p:nvPr>
        </p:nvGraphicFramePr>
        <p:xfrm>
          <a:off x="380999" y="1676400"/>
          <a:ext cx="8458200" cy="4992321"/>
        </p:xfrm>
        <a:graphic>
          <a:graphicData uri="http://schemas.openxmlformats.org/drawingml/2006/table">
            <a:tbl>
              <a:tblPr>
                <a:tableStyleId>{616DA210-FB5B-4158-B5E0-FEB733F419BA}</a:tableStyleId>
              </a:tblPr>
              <a:tblGrid>
                <a:gridCol w="4229100">
                  <a:extLst>
                    <a:ext uri="{9D8B030D-6E8A-4147-A177-3AD203B41FA5}">
                      <a16:colId xmlns="" xmlns:a16="http://schemas.microsoft.com/office/drawing/2014/main" val="20000"/>
                    </a:ext>
                  </a:extLst>
                </a:gridCol>
                <a:gridCol w="4229100">
                  <a:extLst>
                    <a:ext uri="{9D8B030D-6E8A-4147-A177-3AD203B41FA5}">
                      <a16:colId xmlns="" xmlns:a16="http://schemas.microsoft.com/office/drawing/2014/main" val="20001"/>
                    </a:ext>
                  </a:extLst>
                </a:gridCol>
              </a:tblGrid>
              <a:tr h="331537">
                <a:tc>
                  <a:txBody>
                    <a:bodyPr/>
                    <a:lstStyle/>
                    <a:p>
                      <a:r>
                        <a:rPr lang="en-US" sz="2400" b="1" dirty="0"/>
                        <a:t>List</a:t>
                      </a:r>
                    </a:p>
                  </a:txBody>
                  <a:tcPr marL="77008" marR="77008" marT="38504" marB="38504" anchor="ctr"/>
                </a:tc>
                <a:tc>
                  <a:txBody>
                    <a:bodyPr/>
                    <a:lstStyle/>
                    <a:p>
                      <a:r>
                        <a:rPr lang="en-US" sz="2400" b="1" dirty="0"/>
                        <a:t>Tuple</a:t>
                      </a:r>
                    </a:p>
                  </a:txBody>
                  <a:tcPr marL="77008" marR="77008" marT="38504" marB="38504" anchor="ctr"/>
                </a:tc>
                <a:extLst>
                  <a:ext uri="{0D108BD9-81ED-4DB2-BD59-A6C34878D82A}">
                    <a16:rowId xmlns="" xmlns:a16="http://schemas.microsoft.com/office/drawing/2014/main" val="10000"/>
                  </a:ext>
                </a:extLst>
              </a:tr>
              <a:tr h="580190">
                <a:tc>
                  <a:txBody>
                    <a:bodyPr/>
                    <a:lstStyle/>
                    <a:p>
                      <a:r>
                        <a:rPr lang="en-US" sz="2000" dirty="0"/>
                        <a:t>The literal syntax of list is shown by the []. </a:t>
                      </a:r>
                    </a:p>
                  </a:txBody>
                  <a:tcPr marL="77008" marR="77008" marT="38504" marB="38504" anchor="ctr"/>
                </a:tc>
                <a:tc>
                  <a:txBody>
                    <a:bodyPr/>
                    <a:lstStyle/>
                    <a:p>
                      <a:r>
                        <a:rPr lang="en-US" sz="2000" dirty="0"/>
                        <a:t>The literal syntax of the tuple is shown by the (). </a:t>
                      </a:r>
                    </a:p>
                  </a:txBody>
                  <a:tcPr marL="77008" marR="77008" marT="38504" marB="38504" anchor="ctr"/>
                </a:tc>
                <a:extLst>
                  <a:ext uri="{0D108BD9-81ED-4DB2-BD59-A6C34878D82A}">
                    <a16:rowId xmlns="" xmlns:a16="http://schemas.microsoft.com/office/drawing/2014/main" val="10001"/>
                  </a:ext>
                </a:extLst>
              </a:tr>
              <a:tr h="331537">
                <a:tc>
                  <a:txBody>
                    <a:bodyPr/>
                    <a:lstStyle/>
                    <a:p>
                      <a:r>
                        <a:rPr lang="en-US" sz="2000" dirty="0"/>
                        <a:t>The List is mutable. </a:t>
                      </a:r>
                    </a:p>
                  </a:txBody>
                  <a:tcPr marL="77008" marR="77008" marT="38504" marB="38504" anchor="ctr"/>
                </a:tc>
                <a:tc>
                  <a:txBody>
                    <a:bodyPr/>
                    <a:lstStyle/>
                    <a:p>
                      <a:r>
                        <a:rPr lang="en-US" sz="2000" dirty="0"/>
                        <a:t>The tuple is immutable. </a:t>
                      </a:r>
                    </a:p>
                  </a:txBody>
                  <a:tcPr marL="77008" marR="77008" marT="38504" marB="38504" anchor="ctr"/>
                </a:tc>
                <a:extLst>
                  <a:ext uri="{0D108BD9-81ED-4DB2-BD59-A6C34878D82A}">
                    <a16:rowId xmlns="" xmlns:a16="http://schemas.microsoft.com/office/drawing/2014/main" val="10002"/>
                  </a:ext>
                </a:extLst>
              </a:tr>
              <a:tr h="580190">
                <a:tc>
                  <a:txBody>
                    <a:bodyPr/>
                    <a:lstStyle/>
                    <a:p>
                      <a:r>
                        <a:rPr lang="en-US" sz="2000" dirty="0"/>
                        <a:t>The List has the variable length. </a:t>
                      </a:r>
                    </a:p>
                  </a:txBody>
                  <a:tcPr marL="77008" marR="77008" marT="38504" marB="38504" anchor="ctr"/>
                </a:tc>
                <a:tc>
                  <a:txBody>
                    <a:bodyPr/>
                    <a:lstStyle/>
                    <a:p>
                      <a:r>
                        <a:rPr lang="en-US" sz="2000" dirty="0"/>
                        <a:t>The tuple has the fixed length. </a:t>
                      </a:r>
                    </a:p>
                  </a:txBody>
                  <a:tcPr marL="77008" marR="77008" marT="38504" marB="38504" anchor="ctr"/>
                </a:tc>
                <a:extLst>
                  <a:ext uri="{0D108BD9-81ED-4DB2-BD59-A6C34878D82A}">
                    <a16:rowId xmlns="" xmlns:a16="http://schemas.microsoft.com/office/drawing/2014/main" val="10003"/>
                  </a:ext>
                </a:extLst>
              </a:tr>
              <a:tr h="828842">
                <a:tc>
                  <a:txBody>
                    <a:bodyPr/>
                    <a:lstStyle/>
                    <a:p>
                      <a:r>
                        <a:rPr lang="en-US" sz="2000" dirty="0"/>
                        <a:t>The list provides more functionality than tuple. </a:t>
                      </a:r>
                    </a:p>
                  </a:txBody>
                  <a:tcPr marL="77008" marR="77008" marT="38504" marB="38504" anchor="ctr"/>
                </a:tc>
                <a:tc>
                  <a:txBody>
                    <a:bodyPr/>
                    <a:lstStyle/>
                    <a:p>
                      <a:r>
                        <a:rPr lang="en-US" sz="2000" dirty="0"/>
                        <a:t>The tuple provides less functionality than the list. </a:t>
                      </a:r>
                    </a:p>
                  </a:txBody>
                  <a:tcPr marL="77008" marR="77008" marT="38504" marB="38504" anchor="ctr"/>
                </a:tc>
                <a:extLst>
                  <a:ext uri="{0D108BD9-81ED-4DB2-BD59-A6C34878D82A}">
                    <a16:rowId xmlns="" xmlns:a16="http://schemas.microsoft.com/office/drawing/2014/main" val="10004"/>
                  </a:ext>
                </a:extLst>
              </a:tr>
              <a:tr h="2072105">
                <a:tc>
                  <a:txBody>
                    <a:bodyPr/>
                    <a:lstStyle/>
                    <a:p>
                      <a:r>
                        <a:rPr lang="en-US" sz="2000" dirty="0"/>
                        <a:t>The list is used in the scenario in which we need to store the simple collections with no constraints where the value of the items can be changed.</a:t>
                      </a:r>
                    </a:p>
                  </a:txBody>
                  <a:tcPr marL="77008" marR="77008" marT="38504" marB="38504" anchor="ctr"/>
                </a:tc>
                <a:tc>
                  <a:txBody>
                    <a:bodyPr/>
                    <a:lstStyle/>
                    <a:p>
                      <a:r>
                        <a:rPr lang="en-US" sz="2000" dirty="0"/>
                        <a:t>The tuple is used in the cases where we need to store the read-only collections i.e., the value of the items can not be changed. It can be used as the key inside the dictionary. </a:t>
                      </a:r>
                    </a:p>
                  </a:txBody>
                  <a:tcPr marL="77008" marR="77008" marT="38504" marB="38504"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699664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634425"/>
            <a:ext cx="8458200" cy="584775"/>
          </a:xfrm>
          <a:prstGeom prst="rect">
            <a:avLst/>
          </a:prstGeom>
        </p:spPr>
        <p:txBody>
          <a:bodyPr wrap="square">
            <a:spAutoFit/>
          </a:bodyPr>
          <a:lstStyle/>
          <a:p>
            <a:pPr algn="ctr"/>
            <a:r>
              <a:rPr lang="en-US" sz="3200" b="1" dirty="0"/>
              <a:t>Nesting List and tuple</a:t>
            </a:r>
          </a:p>
        </p:txBody>
      </p:sp>
      <p:sp>
        <p:nvSpPr>
          <p:cNvPr id="6" name="TextBox 5"/>
          <p:cNvSpPr txBox="1"/>
          <p:nvPr/>
        </p:nvSpPr>
        <p:spPr>
          <a:xfrm>
            <a:off x="1066800" y="1219200"/>
            <a:ext cx="7480092" cy="4955203"/>
          </a:xfrm>
          <a:prstGeom prst="rect">
            <a:avLst/>
          </a:prstGeom>
          <a:noFill/>
        </p:spPr>
        <p:txBody>
          <a:bodyPr wrap="square" rtlCol="0">
            <a:spAutoFit/>
          </a:bodyPr>
          <a:lstStyle/>
          <a:p>
            <a:r>
              <a:rPr lang="en-US" sz="2400" dirty="0"/>
              <a:t>We can store list inside tuple or tuple inside the list up to any number of level. </a:t>
            </a:r>
          </a:p>
          <a:p>
            <a:r>
              <a:rPr lang="en-US" sz="2400" dirty="0"/>
              <a:t>Lets see an example of how can we store the tuple inside the list. </a:t>
            </a:r>
          </a:p>
          <a:p>
            <a:endParaRPr lang="en-US" sz="2000" dirty="0"/>
          </a:p>
          <a:p>
            <a:r>
              <a:rPr lang="en-US" sz="2000" dirty="0">
                <a:solidFill>
                  <a:srgbClr val="0070C0"/>
                </a:solidFill>
                <a:latin typeface="+mj-lt"/>
              </a:rPr>
              <a:t>Employees = </a:t>
            </a:r>
          </a:p>
          <a:p>
            <a:r>
              <a:rPr lang="en-US" sz="2000" dirty="0">
                <a:solidFill>
                  <a:srgbClr val="0070C0"/>
                </a:solidFill>
                <a:latin typeface="+mj-lt"/>
              </a:rPr>
              <a:t>[(101, "</a:t>
            </a:r>
            <a:r>
              <a:rPr lang="en-US" sz="2000" dirty="0" err="1">
                <a:solidFill>
                  <a:srgbClr val="0070C0"/>
                </a:solidFill>
                <a:latin typeface="+mj-lt"/>
              </a:rPr>
              <a:t>Ayush</a:t>
            </a:r>
            <a:r>
              <a:rPr lang="en-US" sz="2000" dirty="0">
                <a:solidFill>
                  <a:srgbClr val="0070C0"/>
                </a:solidFill>
                <a:latin typeface="+mj-lt"/>
              </a:rPr>
              <a:t>", 22), (102, "john", 29), (103, "</a:t>
            </a:r>
            <a:r>
              <a:rPr lang="en-US" sz="2000" dirty="0" err="1">
                <a:solidFill>
                  <a:srgbClr val="0070C0"/>
                </a:solidFill>
                <a:latin typeface="+mj-lt"/>
              </a:rPr>
              <a:t>james</a:t>
            </a:r>
            <a:r>
              <a:rPr lang="en-US" sz="2000" dirty="0">
                <a:solidFill>
                  <a:srgbClr val="0070C0"/>
                </a:solidFill>
                <a:latin typeface="+mj-lt"/>
              </a:rPr>
              <a:t>", 45), (104, "Ben", 34)]  </a:t>
            </a:r>
          </a:p>
          <a:p>
            <a:r>
              <a:rPr lang="en-US" sz="2000" dirty="0">
                <a:solidFill>
                  <a:srgbClr val="0070C0"/>
                </a:solidFill>
                <a:latin typeface="+mj-lt"/>
              </a:rPr>
              <a:t>print("----Printing list----");   </a:t>
            </a:r>
          </a:p>
          <a:p>
            <a:r>
              <a:rPr lang="en-US" sz="2000" dirty="0">
                <a:solidFill>
                  <a:srgbClr val="0070C0"/>
                </a:solidFill>
                <a:latin typeface="+mj-lt"/>
              </a:rPr>
              <a:t>for i in Employees:  </a:t>
            </a:r>
          </a:p>
          <a:p>
            <a:r>
              <a:rPr lang="en-US" sz="2000" dirty="0">
                <a:solidFill>
                  <a:srgbClr val="0070C0"/>
                </a:solidFill>
                <a:latin typeface="+mj-lt"/>
              </a:rPr>
              <a:t>    print(i)  </a:t>
            </a:r>
          </a:p>
          <a:p>
            <a:r>
              <a:rPr lang="en-US" sz="2000" dirty="0">
                <a:solidFill>
                  <a:srgbClr val="0070C0"/>
                </a:solidFill>
                <a:latin typeface="+mj-lt"/>
              </a:rPr>
              <a:t>Employees[0] = (110, "David",22)  </a:t>
            </a:r>
          </a:p>
          <a:p>
            <a:r>
              <a:rPr lang="en-US" sz="2000" dirty="0" smtClean="0">
                <a:solidFill>
                  <a:srgbClr val="0070C0"/>
                </a:solidFill>
                <a:latin typeface="+mj-lt"/>
              </a:rPr>
              <a:t>print</a:t>
            </a:r>
            <a:r>
              <a:rPr lang="en-US" sz="2000" dirty="0">
                <a:solidFill>
                  <a:srgbClr val="0070C0"/>
                </a:solidFill>
                <a:latin typeface="+mj-lt"/>
              </a:rPr>
              <a:t>("----Printing list after modification----");  </a:t>
            </a:r>
          </a:p>
          <a:p>
            <a:r>
              <a:rPr lang="en-US" sz="2000" dirty="0">
                <a:solidFill>
                  <a:srgbClr val="0070C0"/>
                </a:solidFill>
                <a:latin typeface="+mj-lt"/>
              </a:rPr>
              <a:t>for i in Employees:   </a:t>
            </a:r>
          </a:p>
          <a:p>
            <a:r>
              <a:rPr lang="en-US" sz="2000" dirty="0">
                <a:solidFill>
                  <a:srgbClr val="0070C0"/>
                </a:solidFill>
                <a:latin typeface="+mj-lt"/>
              </a:rPr>
              <a:t>    print(i)  </a:t>
            </a:r>
          </a:p>
        </p:txBody>
      </p:sp>
    </p:spTree>
    <p:extLst>
      <p:ext uri="{BB962C8B-B14F-4D97-AF65-F5344CB8AC3E}">
        <p14:creationId xmlns:p14="http://schemas.microsoft.com/office/powerpoint/2010/main" val="2869516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23220"/>
          </a:xfrm>
          <a:prstGeom prst="rect">
            <a:avLst/>
          </a:prstGeom>
        </p:spPr>
        <p:txBody>
          <a:bodyPr wrap="square">
            <a:spAutoFit/>
          </a:bodyPr>
          <a:lstStyle/>
          <a:p>
            <a:pPr algn="ctr"/>
            <a:r>
              <a:rPr lang="en-US" sz="2800" b="1" dirty="0"/>
              <a:t>Convert List to Tuple</a:t>
            </a:r>
            <a:endParaRPr lang="en-US" sz="3200" b="1" dirty="0"/>
          </a:p>
        </p:txBody>
      </p:sp>
      <p:sp>
        <p:nvSpPr>
          <p:cNvPr id="6" name="TextBox 5"/>
          <p:cNvSpPr txBox="1"/>
          <p:nvPr/>
        </p:nvSpPr>
        <p:spPr>
          <a:xfrm>
            <a:off x="990600" y="1905000"/>
            <a:ext cx="7315200" cy="1477328"/>
          </a:xfrm>
          <a:prstGeom prst="rect">
            <a:avLst/>
          </a:prstGeom>
          <a:noFill/>
        </p:spPr>
        <p:txBody>
          <a:bodyPr wrap="square" rtlCol="0">
            <a:spAutoFit/>
          </a:bodyPr>
          <a:lstStyle/>
          <a:p>
            <a:pPr>
              <a:lnSpc>
                <a:spcPct val="150000"/>
              </a:lnSpc>
            </a:pPr>
            <a:r>
              <a:rPr lang="en-US" sz="2000" dirty="0">
                <a:solidFill>
                  <a:srgbClr val="0070C0"/>
                </a:solidFill>
              </a:rPr>
              <a:t>l = [4,5,6] </a:t>
            </a:r>
          </a:p>
          <a:p>
            <a:pPr>
              <a:lnSpc>
                <a:spcPct val="150000"/>
              </a:lnSpc>
            </a:pPr>
            <a:r>
              <a:rPr lang="en-US" sz="2000" dirty="0">
                <a:solidFill>
                  <a:srgbClr val="0070C0"/>
                </a:solidFill>
              </a:rPr>
              <a:t>t=tuple(l)</a:t>
            </a:r>
          </a:p>
          <a:p>
            <a:pPr>
              <a:lnSpc>
                <a:spcPct val="150000"/>
              </a:lnSpc>
            </a:pPr>
            <a:r>
              <a:rPr lang="en-US" sz="2000" dirty="0">
                <a:solidFill>
                  <a:srgbClr val="0070C0"/>
                </a:solidFill>
              </a:rPr>
              <a:t>print(t) </a:t>
            </a:r>
            <a:endParaRPr lang="en-US" sz="2000" dirty="0">
              <a:solidFill>
                <a:srgbClr val="0070C0"/>
              </a:solidFill>
              <a:latin typeface="+mj-lt"/>
              <a:cs typeface="CordiaUPC" pitchFamily="34" charset="-34"/>
            </a:endParaRPr>
          </a:p>
        </p:txBody>
      </p:sp>
      <p:sp>
        <p:nvSpPr>
          <p:cNvPr id="3" name="AutoShape 2" descr="https://www.w3resource.com/w3r_images/python-data-type-tuple-exercise-flowchart-24.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35391" y="3658288"/>
            <a:ext cx="8458200" cy="523220"/>
          </a:xfrm>
          <a:prstGeom prst="rect">
            <a:avLst/>
          </a:prstGeom>
        </p:spPr>
        <p:txBody>
          <a:bodyPr wrap="square">
            <a:spAutoFit/>
          </a:bodyPr>
          <a:lstStyle/>
          <a:p>
            <a:pPr algn="ctr"/>
            <a:r>
              <a:rPr lang="en-US" sz="2800" b="1" dirty="0"/>
              <a:t>Convert Tuple to List</a:t>
            </a:r>
            <a:endParaRPr lang="en-US" sz="3200" b="1" dirty="0"/>
          </a:p>
        </p:txBody>
      </p:sp>
      <p:sp>
        <p:nvSpPr>
          <p:cNvPr id="8" name="TextBox 7"/>
          <p:cNvSpPr txBox="1"/>
          <p:nvPr/>
        </p:nvSpPr>
        <p:spPr>
          <a:xfrm>
            <a:off x="1044991" y="4648888"/>
            <a:ext cx="7315200" cy="1477328"/>
          </a:xfrm>
          <a:prstGeom prst="rect">
            <a:avLst/>
          </a:prstGeom>
          <a:noFill/>
        </p:spPr>
        <p:txBody>
          <a:bodyPr wrap="square" rtlCol="0">
            <a:spAutoFit/>
          </a:bodyPr>
          <a:lstStyle/>
          <a:p>
            <a:pPr>
              <a:lnSpc>
                <a:spcPct val="150000"/>
              </a:lnSpc>
            </a:pPr>
            <a:r>
              <a:rPr lang="en-US" sz="2000" dirty="0">
                <a:solidFill>
                  <a:srgbClr val="0070C0"/>
                </a:solidFill>
              </a:rPr>
              <a:t>t = (4,5,6)</a:t>
            </a:r>
          </a:p>
          <a:p>
            <a:pPr>
              <a:lnSpc>
                <a:spcPct val="150000"/>
              </a:lnSpc>
            </a:pPr>
            <a:r>
              <a:rPr lang="en-US" sz="2000" dirty="0">
                <a:solidFill>
                  <a:srgbClr val="0070C0"/>
                </a:solidFill>
              </a:rPr>
              <a:t>l=list(t)</a:t>
            </a:r>
          </a:p>
          <a:p>
            <a:pPr>
              <a:lnSpc>
                <a:spcPct val="150000"/>
              </a:lnSpc>
            </a:pPr>
            <a:r>
              <a:rPr lang="en-US" sz="2000" dirty="0">
                <a:solidFill>
                  <a:srgbClr val="0070C0"/>
                </a:solidFill>
              </a:rPr>
              <a:t>print(l) </a:t>
            </a:r>
            <a:endParaRPr lang="en-US" sz="2000" dirty="0">
              <a:solidFill>
                <a:srgbClr val="0070C0"/>
              </a:solidFill>
              <a:latin typeface="+mj-lt"/>
              <a:cs typeface="CordiaUPC" pitchFamily="34" charset="-34"/>
            </a:endParaRPr>
          </a:p>
        </p:txBody>
      </p:sp>
    </p:spTree>
    <p:extLst>
      <p:ext uri="{BB962C8B-B14F-4D97-AF65-F5344CB8AC3E}">
        <p14:creationId xmlns:p14="http://schemas.microsoft.com/office/powerpoint/2010/main" val="716826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356732"/>
            <a:ext cx="7776864" cy="4016484"/>
          </a:xfrm>
          <a:prstGeom prst="rect">
            <a:avLst/>
          </a:prstGeom>
          <a:noFill/>
        </p:spPr>
        <p:txBody>
          <a:bodyPr wrap="square" rtlCol="0">
            <a:spAutoFit/>
          </a:bodyPr>
          <a:lstStyle/>
          <a:p>
            <a:pPr algn="just"/>
            <a:r>
              <a:rPr lang="en-IN" sz="2400" dirty="0"/>
              <a:t>Mathematically a set is a collection of items not in any particular order. A Python set is similar to this mathematical definition with below additional conditions. </a:t>
            </a:r>
          </a:p>
          <a:p>
            <a:pPr algn="just"/>
            <a:endParaRPr lang="en-IN" sz="2400" dirty="0"/>
          </a:p>
          <a:p>
            <a:pPr marL="285750" indent="-285750" algn="just">
              <a:spcBef>
                <a:spcPts val="600"/>
              </a:spcBef>
              <a:buFont typeface="Arial" pitchFamily="34" charset="0"/>
              <a:buChar char="•"/>
            </a:pPr>
            <a:r>
              <a:rPr lang="en-IN" sz="2400" dirty="0"/>
              <a:t>The elements in the set cannot be duplicates.</a:t>
            </a:r>
          </a:p>
          <a:p>
            <a:pPr marL="285750" indent="-285750" algn="just">
              <a:spcBef>
                <a:spcPts val="600"/>
              </a:spcBef>
              <a:buFont typeface="Arial" pitchFamily="34" charset="0"/>
              <a:buChar char="•"/>
            </a:pPr>
            <a:r>
              <a:rPr lang="en-IN" sz="2400" dirty="0"/>
              <a:t>The elements in the set are immutable(cannot be modified) but the set as a whole is mutable.</a:t>
            </a:r>
          </a:p>
          <a:p>
            <a:pPr marL="285750" indent="-285750" algn="just">
              <a:spcBef>
                <a:spcPts val="600"/>
              </a:spcBef>
              <a:buFont typeface="Arial" pitchFamily="34" charset="0"/>
              <a:buChar char="•"/>
            </a:pPr>
            <a:r>
              <a:rPr lang="en-IN" sz="2400" dirty="0"/>
              <a:t>There is no index attached to any element in a python set. So they do not support any indexing or slicing operation.</a:t>
            </a:r>
          </a:p>
          <a:p>
            <a:endParaRPr lang="en-IN" sz="2400" dirty="0"/>
          </a:p>
        </p:txBody>
      </p:sp>
      <p:sp>
        <p:nvSpPr>
          <p:cNvPr id="5" name="TextBox 4"/>
          <p:cNvSpPr txBox="1"/>
          <p:nvPr/>
        </p:nvSpPr>
        <p:spPr>
          <a:xfrm>
            <a:off x="755576" y="649069"/>
            <a:ext cx="7776864" cy="646331"/>
          </a:xfrm>
          <a:prstGeom prst="rect">
            <a:avLst/>
          </a:prstGeom>
          <a:noFill/>
        </p:spPr>
        <p:txBody>
          <a:bodyPr wrap="square" rtlCol="0">
            <a:spAutoFit/>
          </a:bodyPr>
          <a:lstStyle/>
          <a:p>
            <a:pPr algn="ctr"/>
            <a:r>
              <a:rPr lang="en-IN" sz="3600" b="1" dirty="0"/>
              <a:t>Python - Sets</a:t>
            </a:r>
            <a:endParaRPr lang="en-IN" dirty="0"/>
          </a:p>
        </p:txBody>
      </p:sp>
    </p:spTree>
    <p:extLst>
      <p:ext uri="{BB962C8B-B14F-4D97-AF65-F5344CB8AC3E}">
        <p14:creationId xmlns:p14="http://schemas.microsoft.com/office/powerpoint/2010/main" val="19786544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416320"/>
          </a:xfrm>
          <a:prstGeom prst="rect">
            <a:avLst/>
          </a:prstGeom>
          <a:noFill/>
        </p:spPr>
        <p:txBody>
          <a:bodyPr wrap="square" rtlCol="0">
            <a:spAutoFit/>
          </a:bodyPr>
          <a:lstStyle/>
          <a:p>
            <a:pPr algn="just"/>
            <a:r>
              <a:rPr lang="en-IN" sz="2400" dirty="0"/>
              <a:t>A set is created by using the set() function or placing all the elements within a pair of curly braces.</a:t>
            </a:r>
          </a:p>
          <a:p>
            <a:pPr algn="just"/>
            <a:endParaRPr lang="en-IN" sz="2400" dirty="0"/>
          </a:p>
          <a:p>
            <a:pPr lvl="1" algn="just"/>
            <a:r>
              <a:rPr lang="en-IN" sz="2400" dirty="0">
                <a:solidFill>
                  <a:srgbClr val="0070C0"/>
                </a:solidFill>
              </a:rPr>
              <a:t>Days=set(["</a:t>
            </a:r>
            <a:r>
              <a:rPr lang="en-IN" sz="2400" dirty="0" err="1">
                <a:solidFill>
                  <a:srgbClr val="0070C0"/>
                </a:solidFill>
              </a:rPr>
              <a:t>Mon","Tue","Wed","Thu","Fri","Sat","Sun</a:t>
            </a:r>
            <a:r>
              <a:rPr lang="en-IN" sz="2400" dirty="0">
                <a:solidFill>
                  <a:srgbClr val="0070C0"/>
                </a:solidFill>
              </a:rPr>
              <a:t>"])</a:t>
            </a:r>
          </a:p>
          <a:p>
            <a:pPr lvl="1" algn="just"/>
            <a:r>
              <a:rPr lang="en-IN" sz="2400" dirty="0">
                <a:solidFill>
                  <a:srgbClr val="0070C0"/>
                </a:solidFill>
              </a:rPr>
              <a:t>Months={"</a:t>
            </a:r>
            <a:r>
              <a:rPr lang="en-IN" sz="2400" dirty="0" err="1">
                <a:solidFill>
                  <a:srgbClr val="0070C0"/>
                </a:solidFill>
              </a:rPr>
              <a:t>Jan","Feb","Mar</a:t>
            </a:r>
            <a:r>
              <a:rPr lang="en-IN" sz="2400" dirty="0">
                <a:solidFill>
                  <a:srgbClr val="0070C0"/>
                </a:solidFill>
              </a:rPr>
              <a:t>"} </a:t>
            </a:r>
          </a:p>
          <a:p>
            <a:pPr lvl="1" algn="just"/>
            <a:r>
              <a:rPr lang="en-IN" sz="2400" dirty="0">
                <a:solidFill>
                  <a:srgbClr val="0070C0"/>
                </a:solidFill>
              </a:rPr>
              <a:t>Dates={21,22,17} </a:t>
            </a:r>
          </a:p>
          <a:p>
            <a:pPr lvl="1" algn="just"/>
            <a:r>
              <a:rPr lang="en-IN" sz="2400" dirty="0">
                <a:solidFill>
                  <a:srgbClr val="0070C0"/>
                </a:solidFill>
              </a:rPr>
              <a:t>print(Days) </a:t>
            </a:r>
          </a:p>
          <a:p>
            <a:pPr lvl="1" algn="just"/>
            <a:r>
              <a:rPr lang="en-IN" sz="2400" dirty="0">
                <a:solidFill>
                  <a:srgbClr val="0070C0"/>
                </a:solidFill>
              </a:rPr>
              <a:t>print(Months) </a:t>
            </a:r>
          </a:p>
          <a:p>
            <a:pPr lvl="1" algn="just"/>
            <a:r>
              <a:rPr lang="en-IN" sz="2400" dirty="0">
                <a:solidFill>
                  <a:srgbClr val="0070C0"/>
                </a:solidFill>
              </a:rPr>
              <a:t>print(Dates)</a:t>
            </a:r>
          </a:p>
        </p:txBody>
      </p:sp>
      <p:sp>
        <p:nvSpPr>
          <p:cNvPr id="5" name="TextBox 4"/>
          <p:cNvSpPr txBox="1"/>
          <p:nvPr/>
        </p:nvSpPr>
        <p:spPr>
          <a:xfrm>
            <a:off x="755576" y="649069"/>
            <a:ext cx="7776864" cy="646331"/>
          </a:xfrm>
          <a:prstGeom prst="rect">
            <a:avLst/>
          </a:prstGeom>
          <a:noFill/>
        </p:spPr>
        <p:txBody>
          <a:bodyPr wrap="square" rtlCol="0">
            <a:spAutoFit/>
          </a:bodyPr>
          <a:lstStyle/>
          <a:p>
            <a:pPr algn="ctr"/>
            <a:r>
              <a:rPr lang="en-IN" sz="3600" b="1" dirty="0"/>
              <a:t>Creating a set</a:t>
            </a:r>
            <a:endParaRPr lang="en-IN" dirty="0"/>
          </a:p>
        </p:txBody>
      </p:sp>
    </p:spTree>
    <p:extLst>
      <p:ext uri="{BB962C8B-B14F-4D97-AF65-F5344CB8AC3E}">
        <p14:creationId xmlns:p14="http://schemas.microsoft.com/office/powerpoint/2010/main" val="14498144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046988"/>
          </a:xfrm>
          <a:prstGeom prst="rect">
            <a:avLst/>
          </a:prstGeom>
          <a:noFill/>
        </p:spPr>
        <p:txBody>
          <a:bodyPr wrap="square" rtlCol="0">
            <a:spAutoFit/>
          </a:bodyPr>
          <a:lstStyle/>
          <a:p>
            <a:pPr algn="just"/>
            <a:r>
              <a:rPr lang="en-IN" sz="2400" dirty="0"/>
              <a:t>We cannot access individual values in a set. We can only access all the elements together as shown above. But we can also get a list of individual elements by looping through the set.</a:t>
            </a:r>
          </a:p>
          <a:p>
            <a:pPr algn="just"/>
            <a:endParaRPr lang="en-IN" sz="2400" dirty="0"/>
          </a:p>
          <a:p>
            <a:pPr algn="just"/>
            <a:r>
              <a:rPr lang="en-IN" sz="2400" dirty="0">
                <a:solidFill>
                  <a:srgbClr val="0070C0"/>
                </a:solidFill>
              </a:rPr>
              <a:t>Days=set(["</a:t>
            </a:r>
            <a:r>
              <a:rPr lang="en-IN" sz="2400" dirty="0" err="1">
                <a:solidFill>
                  <a:srgbClr val="0070C0"/>
                </a:solidFill>
              </a:rPr>
              <a:t>Mon","Tue","Wed","Thu","Fri","Sat","Sun</a:t>
            </a:r>
            <a:r>
              <a:rPr lang="en-IN" sz="2400" dirty="0">
                <a:solidFill>
                  <a:srgbClr val="0070C0"/>
                </a:solidFill>
              </a:rPr>
              <a:t>"]) </a:t>
            </a:r>
          </a:p>
          <a:p>
            <a:pPr algn="just"/>
            <a:r>
              <a:rPr lang="en-IN" sz="2400" dirty="0">
                <a:solidFill>
                  <a:srgbClr val="0070C0"/>
                </a:solidFill>
              </a:rPr>
              <a:t>for d in Days: </a:t>
            </a:r>
          </a:p>
          <a:p>
            <a:pPr algn="just"/>
            <a:r>
              <a:rPr lang="en-IN" sz="2400" dirty="0">
                <a:solidFill>
                  <a:srgbClr val="0070C0"/>
                </a:solidFill>
              </a:rPr>
              <a:t>	print(d)</a:t>
            </a:r>
          </a:p>
        </p:txBody>
      </p:sp>
      <p:sp>
        <p:nvSpPr>
          <p:cNvPr id="5" name="TextBox 4"/>
          <p:cNvSpPr txBox="1"/>
          <p:nvPr/>
        </p:nvSpPr>
        <p:spPr>
          <a:xfrm>
            <a:off x="755576" y="649069"/>
            <a:ext cx="7776864" cy="646331"/>
          </a:xfrm>
          <a:prstGeom prst="rect">
            <a:avLst/>
          </a:prstGeom>
          <a:noFill/>
        </p:spPr>
        <p:txBody>
          <a:bodyPr wrap="square" rtlCol="0">
            <a:spAutoFit/>
          </a:bodyPr>
          <a:lstStyle/>
          <a:p>
            <a:pPr algn="ctr"/>
            <a:r>
              <a:rPr lang="en-IN" sz="3600" b="1" dirty="0"/>
              <a:t>Accessing Values in a Set</a:t>
            </a:r>
          </a:p>
        </p:txBody>
      </p:sp>
    </p:spTree>
    <p:extLst>
      <p:ext uri="{BB962C8B-B14F-4D97-AF65-F5344CB8AC3E}">
        <p14:creationId xmlns:p14="http://schemas.microsoft.com/office/powerpoint/2010/main" val="2524173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IN" sz="3200" b="1" dirty="0"/>
              <a:t>Python While Loop Statements</a:t>
            </a:r>
          </a:p>
        </p:txBody>
      </p:sp>
      <p:sp>
        <p:nvSpPr>
          <p:cNvPr id="2" name="TextBox 1"/>
          <p:cNvSpPr txBox="1"/>
          <p:nvPr/>
        </p:nvSpPr>
        <p:spPr>
          <a:xfrm>
            <a:off x="762000" y="1447800"/>
            <a:ext cx="7543800" cy="4955203"/>
          </a:xfrm>
          <a:prstGeom prst="rect">
            <a:avLst/>
          </a:prstGeom>
          <a:noFill/>
        </p:spPr>
        <p:txBody>
          <a:bodyPr wrap="square" rtlCol="0">
            <a:spAutoFit/>
          </a:bodyPr>
          <a:lstStyle/>
          <a:p>
            <a:pPr algn="just"/>
            <a:r>
              <a:rPr lang="en-IN" sz="2400" dirty="0"/>
              <a:t>A </a:t>
            </a:r>
            <a:r>
              <a:rPr lang="en-IN" sz="2400" b="1" dirty="0"/>
              <a:t>while</a:t>
            </a:r>
            <a:r>
              <a:rPr lang="en-IN" sz="2400" dirty="0"/>
              <a:t> loop statement in Python programming language repeatedly executes a target statement as long as a given condition is true.</a:t>
            </a:r>
          </a:p>
          <a:p>
            <a:pPr algn="just"/>
            <a:endParaRPr lang="en-IN" sz="2400" dirty="0"/>
          </a:p>
          <a:p>
            <a:pPr algn="just"/>
            <a:r>
              <a:rPr lang="en-IN" sz="2000" b="1" dirty="0"/>
              <a:t>Syntax</a:t>
            </a:r>
          </a:p>
          <a:p>
            <a:pPr algn="just"/>
            <a:r>
              <a:rPr lang="en-IN" sz="2000" dirty="0"/>
              <a:t>The syntax of a </a:t>
            </a:r>
            <a:r>
              <a:rPr lang="en-IN" sz="2000" b="1" dirty="0"/>
              <a:t>while</a:t>
            </a:r>
            <a:r>
              <a:rPr lang="en-IN" sz="2000" dirty="0"/>
              <a:t> loop in Python programming language is −</a:t>
            </a:r>
          </a:p>
          <a:p>
            <a:pPr algn="just"/>
            <a:r>
              <a:rPr lang="en-IN" sz="2000" dirty="0"/>
              <a:t>while expression: statement(s) </a:t>
            </a:r>
          </a:p>
          <a:p>
            <a:pPr algn="just"/>
            <a:endParaRPr lang="en-IN" sz="2000" dirty="0"/>
          </a:p>
          <a:p>
            <a:pPr algn="just"/>
            <a:r>
              <a:rPr lang="en-IN" sz="2000" dirty="0"/>
              <a:t>Here, </a:t>
            </a:r>
            <a:r>
              <a:rPr lang="en-IN" sz="2000" b="1" dirty="0"/>
              <a:t>statement(s)</a:t>
            </a:r>
            <a:r>
              <a:rPr lang="en-IN" sz="2000" dirty="0"/>
              <a:t> may be a single statement or a block of statements. The </a:t>
            </a:r>
            <a:r>
              <a:rPr lang="en-IN" sz="2000" b="1" dirty="0"/>
              <a:t>condition</a:t>
            </a:r>
            <a:r>
              <a:rPr lang="en-IN" sz="2000" dirty="0"/>
              <a:t> may be any expression, and true is any non-zero value. The loop iterates while the condition is true</a:t>
            </a:r>
          </a:p>
          <a:p>
            <a:pPr algn="just"/>
            <a:r>
              <a:rPr lang="en-IN" sz="2000" dirty="0"/>
              <a:t>.</a:t>
            </a:r>
          </a:p>
          <a:p>
            <a:pPr algn="just"/>
            <a:r>
              <a:rPr lang="en-IN" sz="2000" dirty="0"/>
              <a:t>When the condition becomes false, program control passes to the line immediately following the loop.</a:t>
            </a:r>
          </a:p>
          <a:p>
            <a:pPr algn="just"/>
            <a:endParaRPr lang="en-IN" sz="2000" dirty="0"/>
          </a:p>
        </p:txBody>
      </p:sp>
    </p:spTree>
    <p:extLst>
      <p:ext uri="{BB962C8B-B14F-4D97-AF65-F5344CB8AC3E}">
        <p14:creationId xmlns:p14="http://schemas.microsoft.com/office/powerpoint/2010/main" val="3314266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2677656"/>
          </a:xfrm>
          <a:prstGeom prst="rect">
            <a:avLst/>
          </a:prstGeom>
          <a:noFill/>
        </p:spPr>
        <p:txBody>
          <a:bodyPr wrap="square" rtlCol="0">
            <a:spAutoFit/>
          </a:bodyPr>
          <a:lstStyle/>
          <a:p>
            <a:pPr algn="just"/>
            <a:r>
              <a:rPr lang="en-IN" sz="2400" dirty="0"/>
              <a:t>We can add elements to a set by using add() method. Again as discussed there is no specific index attached to the newly added element.</a:t>
            </a:r>
          </a:p>
          <a:p>
            <a:pPr algn="just"/>
            <a:endParaRPr lang="en-IN" sz="2400" dirty="0"/>
          </a:p>
          <a:p>
            <a:pPr lvl="1" algn="just"/>
            <a:r>
              <a:rPr lang="en-IN" sz="2400" dirty="0">
                <a:solidFill>
                  <a:srgbClr val="0070C0"/>
                </a:solidFill>
              </a:rPr>
              <a:t>Days=set(["</a:t>
            </a:r>
            <a:r>
              <a:rPr lang="en-IN" sz="2400" dirty="0" err="1">
                <a:solidFill>
                  <a:srgbClr val="0070C0"/>
                </a:solidFill>
              </a:rPr>
              <a:t>Mon","Tue","Wed","Thu","Fri","Sat</a:t>
            </a:r>
            <a:r>
              <a:rPr lang="en-IN" sz="2400" dirty="0">
                <a:solidFill>
                  <a:srgbClr val="0070C0"/>
                </a:solidFill>
              </a:rPr>
              <a:t>"])</a:t>
            </a:r>
          </a:p>
          <a:p>
            <a:pPr lvl="1" algn="just"/>
            <a:r>
              <a:rPr lang="en-IN" sz="2400" dirty="0" err="1">
                <a:solidFill>
                  <a:srgbClr val="0070C0"/>
                </a:solidFill>
              </a:rPr>
              <a:t>Days.add</a:t>
            </a:r>
            <a:r>
              <a:rPr lang="en-IN" sz="2400" dirty="0">
                <a:solidFill>
                  <a:srgbClr val="0070C0"/>
                </a:solidFill>
              </a:rPr>
              <a:t>("Sun") </a:t>
            </a:r>
          </a:p>
          <a:p>
            <a:pPr lvl="1" algn="just"/>
            <a:r>
              <a:rPr lang="en-IN" sz="2400" dirty="0">
                <a:solidFill>
                  <a:srgbClr val="0070C0"/>
                </a:solidFill>
              </a:rPr>
              <a:t>print(Days)</a:t>
            </a:r>
          </a:p>
        </p:txBody>
      </p:sp>
      <p:sp>
        <p:nvSpPr>
          <p:cNvPr id="5" name="TextBox 4"/>
          <p:cNvSpPr txBox="1"/>
          <p:nvPr/>
        </p:nvSpPr>
        <p:spPr>
          <a:xfrm>
            <a:off x="755576" y="649069"/>
            <a:ext cx="7776864" cy="646331"/>
          </a:xfrm>
          <a:prstGeom prst="rect">
            <a:avLst/>
          </a:prstGeom>
          <a:noFill/>
        </p:spPr>
        <p:txBody>
          <a:bodyPr wrap="square" rtlCol="0">
            <a:spAutoFit/>
          </a:bodyPr>
          <a:lstStyle/>
          <a:p>
            <a:pPr algn="ctr"/>
            <a:r>
              <a:rPr lang="en-IN" sz="3600" b="1" dirty="0"/>
              <a:t>Adding Items to a Set</a:t>
            </a:r>
          </a:p>
        </p:txBody>
      </p:sp>
    </p:spTree>
    <p:extLst>
      <p:ext uri="{BB962C8B-B14F-4D97-AF65-F5344CB8AC3E}">
        <p14:creationId xmlns:p14="http://schemas.microsoft.com/office/powerpoint/2010/main" val="34342183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724096"/>
          </a:xfrm>
          <a:prstGeom prst="rect">
            <a:avLst/>
          </a:prstGeom>
          <a:noFill/>
        </p:spPr>
        <p:txBody>
          <a:bodyPr wrap="square" rtlCol="0">
            <a:spAutoFit/>
          </a:bodyPr>
          <a:lstStyle/>
          <a:p>
            <a:pPr algn="just"/>
            <a:endParaRPr lang="en-IN" sz="2400" dirty="0"/>
          </a:p>
          <a:p>
            <a:pPr algn="just"/>
            <a:r>
              <a:rPr lang="en-IN" sz="2400" b="1" dirty="0"/>
              <a:t>Remove Item</a:t>
            </a:r>
          </a:p>
          <a:p>
            <a:pPr algn="just"/>
            <a:endParaRPr lang="en-IN" sz="2400" b="1" dirty="0"/>
          </a:p>
          <a:p>
            <a:pPr algn="just"/>
            <a:r>
              <a:rPr lang="en-IN" sz="2400" dirty="0"/>
              <a:t>We can remove elements from a set by using discard() method. </a:t>
            </a:r>
            <a:endParaRPr lang="en-IN" sz="1200" dirty="0"/>
          </a:p>
          <a:p>
            <a:pPr lvl="1"/>
            <a:r>
              <a:rPr lang="en-IN" sz="2400" dirty="0" err="1">
                <a:solidFill>
                  <a:srgbClr val="0070C0"/>
                </a:solidFill>
              </a:rPr>
              <a:t>thisset</a:t>
            </a:r>
            <a:r>
              <a:rPr lang="en-IN" sz="2400" dirty="0">
                <a:solidFill>
                  <a:srgbClr val="0070C0"/>
                </a:solidFill>
              </a:rPr>
              <a:t> = {"apple", "banana", "cherry"}</a:t>
            </a:r>
          </a:p>
          <a:p>
            <a:pPr lvl="1"/>
            <a:r>
              <a:rPr lang="en-IN" sz="2400" dirty="0" err="1">
                <a:solidFill>
                  <a:srgbClr val="0070C0"/>
                </a:solidFill>
              </a:rPr>
              <a:t>thisset.remove</a:t>
            </a:r>
            <a:r>
              <a:rPr lang="en-IN" sz="2400" dirty="0">
                <a:solidFill>
                  <a:srgbClr val="0070C0"/>
                </a:solidFill>
              </a:rPr>
              <a:t>("banana")</a:t>
            </a:r>
          </a:p>
          <a:p>
            <a:pPr lvl="1"/>
            <a:r>
              <a:rPr lang="en-IN" sz="2400" dirty="0">
                <a:solidFill>
                  <a:srgbClr val="0070C0"/>
                </a:solidFill>
              </a:rPr>
              <a:t>print(</a:t>
            </a:r>
            <a:r>
              <a:rPr lang="en-IN" sz="2400" dirty="0" err="1">
                <a:solidFill>
                  <a:srgbClr val="0070C0"/>
                </a:solidFill>
              </a:rPr>
              <a:t>thisset</a:t>
            </a:r>
            <a:r>
              <a:rPr lang="en-IN" sz="2400" dirty="0">
                <a:solidFill>
                  <a:srgbClr val="0070C0"/>
                </a:solidFill>
              </a:rPr>
              <a:t>)</a:t>
            </a:r>
          </a:p>
          <a:p>
            <a:pPr lvl="1"/>
            <a:endParaRPr lang="en-IN" sz="2400" dirty="0">
              <a:solidFill>
                <a:srgbClr val="0070C0"/>
              </a:solidFill>
            </a:endParaRPr>
          </a:p>
          <a:p>
            <a:r>
              <a:rPr lang="en-IN" sz="2000" b="1" dirty="0"/>
              <a:t>Note:</a:t>
            </a:r>
            <a:r>
              <a:rPr lang="en-IN" sz="2000" dirty="0"/>
              <a:t> </a:t>
            </a:r>
            <a:r>
              <a:rPr lang="en-IN" sz="2000" b="1" dirty="0"/>
              <a:t>If the item to remove does not exist, remove() will raise an error.</a:t>
            </a:r>
          </a:p>
        </p:txBody>
      </p:sp>
      <p:sp>
        <p:nvSpPr>
          <p:cNvPr id="5" name="TextBox 4"/>
          <p:cNvSpPr txBox="1"/>
          <p:nvPr/>
        </p:nvSpPr>
        <p:spPr>
          <a:xfrm>
            <a:off x="755576" y="649069"/>
            <a:ext cx="7776864" cy="646331"/>
          </a:xfrm>
          <a:prstGeom prst="rect">
            <a:avLst/>
          </a:prstGeom>
          <a:noFill/>
        </p:spPr>
        <p:txBody>
          <a:bodyPr wrap="square" rtlCol="0">
            <a:spAutoFit/>
          </a:bodyPr>
          <a:lstStyle/>
          <a:p>
            <a:pPr algn="ctr"/>
            <a:r>
              <a:rPr lang="en-IN" sz="3600" b="1" dirty="0"/>
              <a:t>Removing Item from a Set</a:t>
            </a:r>
          </a:p>
        </p:txBody>
      </p:sp>
    </p:spTree>
    <p:extLst>
      <p:ext uri="{BB962C8B-B14F-4D97-AF65-F5344CB8AC3E}">
        <p14:creationId xmlns:p14="http://schemas.microsoft.com/office/powerpoint/2010/main" val="27612778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1828800"/>
            <a:ext cx="7776864" cy="3046988"/>
          </a:xfrm>
          <a:prstGeom prst="rect">
            <a:avLst/>
          </a:prstGeom>
          <a:noFill/>
        </p:spPr>
        <p:txBody>
          <a:bodyPr wrap="square" rtlCol="0">
            <a:spAutoFit/>
          </a:bodyPr>
          <a:lstStyle/>
          <a:p>
            <a:pPr algn="just"/>
            <a:r>
              <a:rPr lang="en-IN" sz="2400" b="1" dirty="0"/>
              <a:t>Remove the  item by using the discard() Method</a:t>
            </a:r>
          </a:p>
          <a:p>
            <a:pPr algn="just"/>
            <a:endParaRPr lang="en-IN" sz="2400" b="1" dirty="0"/>
          </a:p>
          <a:p>
            <a:pPr lvl="1" algn="just"/>
            <a:r>
              <a:rPr lang="en-IN" sz="2400" dirty="0">
                <a:solidFill>
                  <a:srgbClr val="0070C0"/>
                </a:solidFill>
              </a:rPr>
              <a:t>Days=set(["</a:t>
            </a:r>
            <a:r>
              <a:rPr lang="en-IN" sz="2400" dirty="0" err="1">
                <a:solidFill>
                  <a:srgbClr val="0070C0"/>
                </a:solidFill>
              </a:rPr>
              <a:t>Mon","Tue","Wed","Thu","Fri","Sat</a:t>
            </a:r>
            <a:r>
              <a:rPr lang="en-IN" sz="2400" dirty="0">
                <a:solidFill>
                  <a:srgbClr val="0070C0"/>
                </a:solidFill>
              </a:rPr>
              <a:t>"]) </a:t>
            </a:r>
          </a:p>
          <a:p>
            <a:pPr lvl="1" algn="just"/>
            <a:r>
              <a:rPr lang="en-IN" sz="2400" dirty="0" err="1">
                <a:solidFill>
                  <a:srgbClr val="0070C0"/>
                </a:solidFill>
              </a:rPr>
              <a:t>Days.discard</a:t>
            </a:r>
            <a:r>
              <a:rPr lang="en-IN" sz="2400" dirty="0">
                <a:solidFill>
                  <a:srgbClr val="0070C0"/>
                </a:solidFill>
              </a:rPr>
              <a:t>("Sun") </a:t>
            </a:r>
          </a:p>
          <a:p>
            <a:pPr lvl="1" algn="just"/>
            <a:r>
              <a:rPr lang="en-IN" sz="2400" dirty="0">
                <a:solidFill>
                  <a:srgbClr val="0070C0"/>
                </a:solidFill>
              </a:rPr>
              <a:t>print(Days)</a:t>
            </a:r>
          </a:p>
          <a:p>
            <a:pPr algn="just"/>
            <a:r>
              <a:rPr lang="en-IN" sz="2400" b="1" dirty="0"/>
              <a:t>Note: If the item to remove does not exist, discard() will NOT raise an error.</a:t>
            </a:r>
          </a:p>
          <a:p>
            <a:pPr algn="just"/>
            <a:endParaRPr lang="en-IN" sz="2400" b="1" dirty="0"/>
          </a:p>
        </p:txBody>
      </p:sp>
      <p:sp>
        <p:nvSpPr>
          <p:cNvPr id="5" name="TextBox 4"/>
          <p:cNvSpPr txBox="1"/>
          <p:nvPr/>
        </p:nvSpPr>
        <p:spPr>
          <a:xfrm>
            <a:off x="755576" y="649069"/>
            <a:ext cx="7776864" cy="646331"/>
          </a:xfrm>
          <a:prstGeom prst="rect">
            <a:avLst/>
          </a:prstGeom>
          <a:noFill/>
        </p:spPr>
        <p:txBody>
          <a:bodyPr wrap="square" rtlCol="0">
            <a:spAutoFit/>
          </a:bodyPr>
          <a:lstStyle/>
          <a:p>
            <a:pPr algn="ctr"/>
            <a:r>
              <a:rPr lang="en-IN" sz="3600" b="1" dirty="0"/>
              <a:t>Removing Item from a Set</a:t>
            </a:r>
          </a:p>
        </p:txBody>
      </p:sp>
    </p:spTree>
    <p:extLst>
      <p:ext uri="{BB962C8B-B14F-4D97-AF65-F5344CB8AC3E}">
        <p14:creationId xmlns:p14="http://schemas.microsoft.com/office/powerpoint/2010/main" val="42621023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416320"/>
          </a:xfrm>
          <a:prstGeom prst="rect">
            <a:avLst/>
          </a:prstGeom>
          <a:noFill/>
        </p:spPr>
        <p:txBody>
          <a:bodyPr wrap="square" rtlCol="0">
            <a:spAutoFit/>
          </a:bodyPr>
          <a:lstStyle/>
          <a:p>
            <a:pPr algn="just"/>
            <a:r>
              <a:rPr lang="en-IN" sz="2400" dirty="0"/>
              <a:t>The union operation on two sets produces a new set containing all the distinct elements from both the sets. In the below example the element “Wed” is present in both the sets.</a:t>
            </a:r>
          </a:p>
          <a:p>
            <a:endParaRPr lang="en-IN" sz="2400" dirty="0"/>
          </a:p>
          <a:p>
            <a:pPr lvl="1"/>
            <a:r>
              <a:rPr lang="en-IN" sz="2400" dirty="0" err="1">
                <a:solidFill>
                  <a:srgbClr val="0070C0"/>
                </a:solidFill>
              </a:rPr>
              <a:t>DaysA</a:t>
            </a:r>
            <a:r>
              <a:rPr lang="en-IN" sz="2400" dirty="0">
                <a:solidFill>
                  <a:srgbClr val="0070C0"/>
                </a:solidFill>
              </a:rPr>
              <a:t> = set(["</a:t>
            </a:r>
            <a:r>
              <a:rPr lang="en-IN" sz="2400" dirty="0" err="1">
                <a:solidFill>
                  <a:srgbClr val="0070C0"/>
                </a:solidFill>
              </a:rPr>
              <a:t>Mon","Tue","Wed</a:t>
            </a:r>
            <a:r>
              <a:rPr lang="en-IN" sz="2400" dirty="0">
                <a:solidFill>
                  <a:srgbClr val="0070C0"/>
                </a:solidFill>
              </a:rPr>
              <a:t>"]) </a:t>
            </a:r>
          </a:p>
          <a:p>
            <a:pPr lvl="1"/>
            <a:r>
              <a:rPr lang="en-IN" sz="2400" dirty="0" err="1">
                <a:solidFill>
                  <a:srgbClr val="0070C0"/>
                </a:solidFill>
              </a:rPr>
              <a:t>DaysB</a:t>
            </a:r>
            <a:r>
              <a:rPr lang="en-IN" sz="2400" dirty="0">
                <a:solidFill>
                  <a:srgbClr val="0070C0"/>
                </a:solidFill>
              </a:rPr>
              <a:t> = set(["</a:t>
            </a:r>
            <a:r>
              <a:rPr lang="en-IN" sz="2400" dirty="0" err="1">
                <a:solidFill>
                  <a:srgbClr val="0070C0"/>
                </a:solidFill>
              </a:rPr>
              <a:t>Wed","Thu","Fri","Sat","Sun</a:t>
            </a:r>
            <a:r>
              <a:rPr lang="en-IN" sz="2400" dirty="0">
                <a:solidFill>
                  <a:srgbClr val="0070C0"/>
                </a:solidFill>
              </a:rPr>
              <a:t>"]) </a:t>
            </a:r>
          </a:p>
          <a:p>
            <a:pPr lvl="1"/>
            <a:r>
              <a:rPr lang="en-IN" sz="2400" dirty="0" err="1">
                <a:solidFill>
                  <a:srgbClr val="0070C0"/>
                </a:solidFill>
              </a:rPr>
              <a:t>AllDays</a:t>
            </a:r>
            <a:r>
              <a:rPr lang="en-IN" sz="2400" dirty="0">
                <a:solidFill>
                  <a:srgbClr val="0070C0"/>
                </a:solidFill>
              </a:rPr>
              <a:t> = </a:t>
            </a:r>
            <a:r>
              <a:rPr lang="en-IN" sz="2400" dirty="0" err="1">
                <a:solidFill>
                  <a:srgbClr val="0070C0"/>
                </a:solidFill>
              </a:rPr>
              <a:t>DaysA|DaysB</a:t>
            </a:r>
            <a:r>
              <a:rPr lang="en-IN" sz="2400" dirty="0">
                <a:solidFill>
                  <a:srgbClr val="0070C0"/>
                </a:solidFill>
              </a:rPr>
              <a:t> </a:t>
            </a:r>
          </a:p>
          <a:p>
            <a:pPr lvl="1"/>
            <a:r>
              <a:rPr lang="en-IN" sz="2400" dirty="0">
                <a:solidFill>
                  <a:srgbClr val="0070C0"/>
                </a:solidFill>
              </a:rPr>
              <a:t>print(</a:t>
            </a:r>
            <a:r>
              <a:rPr lang="en-IN" sz="2400" dirty="0" err="1">
                <a:solidFill>
                  <a:srgbClr val="0070C0"/>
                </a:solidFill>
              </a:rPr>
              <a:t>AllDays</a:t>
            </a:r>
            <a:r>
              <a:rPr lang="en-IN" sz="2400" dirty="0">
                <a:solidFill>
                  <a:srgbClr val="0070C0"/>
                </a:solidFill>
              </a:rPr>
              <a:t>)</a:t>
            </a:r>
          </a:p>
        </p:txBody>
      </p:sp>
      <p:sp>
        <p:nvSpPr>
          <p:cNvPr id="5" name="TextBox 4"/>
          <p:cNvSpPr txBox="1"/>
          <p:nvPr/>
        </p:nvSpPr>
        <p:spPr>
          <a:xfrm>
            <a:off x="755576" y="649069"/>
            <a:ext cx="7776864" cy="646331"/>
          </a:xfrm>
          <a:prstGeom prst="rect">
            <a:avLst/>
          </a:prstGeom>
          <a:noFill/>
        </p:spPr>
        <p:txBody>
          <a:bodyPr wrap="square" rtlCol="0">
            <a:spAutoFit/>
          </a:bodyPr>
          <a:lstStyle/>
          <a:p>
            <a:pPr algn="ctr"/>
            <a:r>
              <a:rPr lang="en-IN" sz="3600" b="1" dirty="0"/>
              <a:t>Union of Sets</a:t>
            </a:r>
          </a:p>
        </p:txBody>
      </p:sp>
    </p:spTree>
    <p:extLst>
      <p:ext uri="{BB962C8B-B14F-4D97-AF65-F5344CB8AC3E}">
        <p14:creationId xmlns:p14="http://schemas.microsoft.com/office/powerpoint/2010/main" val="39742511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416320"/>
          </a:xfrm>
          <a:prstGeom prst="rect">
            <a:avLst/>
          </a:prstGeom>
          <a:noFill/>
        </p:spPr>
        <p:txBody>
          <a:bodyPr wrap="square" rtlCol="0">
            <a:spAutoFit/>
          </a:bodyPr>
          <a:lstStyle/>
          <a:p>
            <a:pPr algn="just"/>
            <a:r>
              <a:rPr lang="en-IN" sz="2400" dirty="0"/>
              <a:t>The intersection operation on two sets produces a new set containing only the common elements from both the sets. In the below example the element “Wed” is present in both the sets.</a:t>
            </a:r>
          </a:p>
          <a:p>
            <a:endParaRPr lang="en-IN" sz="2400" dirty="0"/>
          </a:p>
          <a:p>
            <a:r>
              <a:rPr lang="en-IN" sz="2400" dirty="0" err="1">
                <a:solidFill>
                  <a:srgbClr val="0070C0"/>
                </a:solidFill>
              </a:rPr>
              <a:t>DaysA</a:t>
            </a:r>
            <a:r>
              <a:rPr lang="en-IN" sz="2400" dirty="0">
                <a:solidFill>
                  <a:srgbClr val="0070C0"/>
                </a:solidFill>
              </a:rPr>
              <a:t> = set(["</a:t>
            </a:r>
            <a:r>
              <a:rPr lang="en-IN" sz="2400" dirty="0" err="1">
                <a:solidFill>
                  <a:srgbClr val="0070C0"/>
                </a:solidFill>
              </a:rPr>
              <a:t>Mon","Tue","Wed</a:t>
            </a:r>
            <a:r>
              <a:rPr lang="en-IN" sz="2400" dirty="0">
                <a:solidFill>
                  <a:srgbClr val="0070C0"/>
                </a:solidFill>
              </a:rPr>
              <a:t>"]) </a:t>
            </a:r>
          </a:p>
          <a:p>
            <a:r>
              <a:rPr lang="en-IN" sz="2400" dirty="0" err="1">
                <a:solidFill>
                  <a:srgbClr val="0070C0"/>
                </a:solidFill>
              </a:rPr>
              <a:t>DaysB</a:t>
            </a:r>
            <a:r>
              <a:rPr lang="en-IN" sz="2400" dirty="0">
                <a:solidFill>
                  <a:srgbClr val="0070C0"/>
                </a:solidFill>
              </a:rPr>
              <a:t> = set(["</a:t>
            </a:r>
            <a:r>
              <a:rPr lang="en-IN" sz="2400" dirty="0" err="1">
                <a:solidFill>
                  <a:srgbClr val="0070C0"/>
                </a:solidFill>
              </a:rPr>
              <a:t>Wed","Thu","Fri","Sat","Sun</a:t>
            </a:r>
            <a:r>
              <a:rPr lang="en-IN" sz="2400" dirty="0">
                <a:solidFill>
                  <a:srgbClr val="0070C0"/>
                </a:solidFill>
              </a:rPr>
              <a:t>"]) </a:t>
            </a:r>
          </a:p>
          <a:p>
            <a:r>
              <a:rPr lang="en-IN" sz="2400" dirty="0" err="1">
                <a:solidFill>
                  <a:srgbClr val="0070C0"/>
                </a:solidFill>
              </a:rPr>
              <a:t>AllDays</a:t>
            </a:r>
            <a:r>
              <a:rPr lang="en-IN" sz="2400" dirty="0">
                <a:solidFill>
                  <a:srgbClr val="0070C0"/>
                </a:solidFill>
              </a:rPr>
              <a:t> = </a:t>
            </a:r>
            <a:r>
              <a:rPr lang="en-IN" sz="2400" dirty="0" err="1">
                <a:solidFill>
                  <a:srgbClr val="0070C0"/>
                </a:solidFill>
              </a:rPr>
              <a:t>DaysA</a:t>
            </a:r>
            <a:r>
              <a:rPr lang="en-IN" sz="2400" dirty="0">
                <a:solidFill>
                  <a:srgbClr val="0070C0"/>
                </a:solidFill>
              </a:rPr>
              <a:t> &amp; </a:t>
            </a:r>
            <a:r>
              <a:rPr lang="en-IN" sz="2400" dirty="0" err="1">
                <a:solidFill>
                  <a:srgbClr val="0070C0"/>
                </a:solidFill>
              </a:rPr>
              <a:t>DaysB</a:t>
            </a:r>
            <a:r>
              <a:rPr lang="en-IN" sz="2400" dirty="0">
                <a:solidFill>
                  <a:srgbClr val="0070C0"/>
                </a:solidFill>
              </a:rPr>
              <a:t> </a:t>
            </a:r>
          </a:p>
          <a:p>
            <a:r>
              <a:rPr lang="en-IN" sz="2400" dirty="0">
                <a:solidFill>
                  <a:srgbClr val="0070C0"/>
                </a:solidFill>
              </a:rPr>
              <a:t>print(</a:t>
            </a:r>
            <a:r>
              <a:rPr lang="en-IN" sz="2400" dirty="0" err="1">
                <a:solidFill>
                  <a:srgbClr val="0070C0"/>
                </a:solidFill>
              </a:rPr>
              <a:t>AllDays</a:t>
            </a:r>
            <a:r>
              <a:rPr lang="en-IN" sz="2400" dirty="0">
                <a:solidFill>
                  <a:srgbClr val="0070C0"/>
                </a:solidFill>
              </a:rPr>
              <a:t>)</a:t>
            </a:r>
          </a:p>
        </p:txBody>
      </p:sp>
      <p:sp>
        <p:nvSpPr>
          <p:cNvPr id="5" name="TextBox 4"/>
          <p:cNvSpPr txBox="1"/>
          <p:nvPr/>
        </p:nvSpPr>
        <p:spPr>
          <a:xfrm>
            <a:off x="755576" y="649069"/>
            <a:ext cx="7776864" cy="646331"/>
          </a:xfrm>
          <a:prstGeom prst="rect">
            <a:avLst/>
          </a:prstGeom>
          <a:noFill/>
        </p:spPr>
        <p:txBody>
          <a:bodyPr wrap="square" rtlCol="0">
            <a:spAutoFit/>
          </a:bodyPr>
          <a:lstStyle/>
          <a:p>
            <a:pPr algn="ctr"/>
            <a:r>
              <a:rPr lang="en-IN" sz="3600" b="1" dirty="0"/>
              <a:t>Intersection of Sets</a:t>
            </a:r>
          </a:p>
        </p:txBody>
      </p:sp>
    </p:spTree>
    <p:extLst>
      <p:ext uri="{BB962C8B-B14F-4D97-AF65-F5344CB8AC3E}">
        <p14:creationId xmlns:p14="http://schemas.microsoft.com/office/powerpoint/2010/main" val="17339336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785652"/>
          </a:xfrm>
          <a:prstGeom prst="rect">
            <a:avLst/>
          </a:prstGeom>
          <a:noFill/>
        </p:spPr>
        <p:txBody>
          <a:bodyPr wrap="square" rtlCol="0">
            <a:spAutoFit/>
          </a:bodyPr>
          <a:lstStyle/>
          <a:p>
            <a:pPr algn="just"/>
            <a:r>
              <a:rPr lang="en-IN" sz="2400" dirty="0"/>
              <a:t>The difference operation on two sets produces a new set containing only the elements from the first set and none from the second set. In the below example the element “Wed” is present in both the sets so it will not be found in the result set.</a:t>
            </a:r>
          </a:p>
          <a:p>
            <a:endParaRPr lang="en-IN" sz="2400" dirty="0"/>
          </a:p>
          <a:p>
            <a:r>
              <a:rPr lang="en-IN" sz="2400" dirty="0" err="1">
                <a:solidFill>
                  <a:srgbClr val="0070C0"/>
                </a:solidFill>
              </a:rPr>
              <a:t>DaysA</a:t>
            </a:r>
            <a:r>
              <a:rPr lang="en-IN" sz="2400" dirty="0">
                <a:solidFill>
                  <a:srgbClr val="0070C0"/>
                </a:solidFill>
              </a:rPr>
              <a:t> = set(["</a:t>
            </a:r>
            <a:r>
              <a:rPr lang="en-IN" sz="2400" dirty="0" err="1">
                <a:solidFill>
                  <a:srgbClr val="0070C0"/>
                </a:solidFill>
              </a:rPr>
              <a:t>Mon","Tue","Wed</a:t>
            </a:r>
            <a:r>
              <a:rPr lang="en-IN" sz="2400" dirty="0">
                <a:solidFill>
                  <a:srgbClr val="0070C0"/>
                </a:solidFill>
              </a:rPr>
              <a:t>"]) </a:t>
            </a:r>
          </a:p>
          <a:p>
            <a:r>
              <a:rPr lang="en-IN" sz="2400" dirty="0" err="1">
                <a:solidFill>
                  <a:srgbClr val="0070C0"/>
                </a:solidFill>
              </a:rPr>
              <a:t>DaysB</a:t>
            </a:r>
            <a:r>
              <a:rPr lang="en-IN" sz="2400" dirty="0">
                <a:solidFill>
                  <a:srgbClr val="0070C0"/>
                </a:solidFill>
              </a:rPr>
              <a:t> = set(["</a:t>
            </a:r>
            <a:r>
              <a:rPr lang="en-IN" sz="2400" dirty="0" err="1">
                <a:solidFill>
                  <a:srgbClr val="0070C0"/>
                </a:solidFill>
              </a:rPr>
              <a:t>Wed","Thu","Fri","Sat","Sun</a:t>
            </a:r>
            <a:r>
              <a:rPr lang="en-IN" sz="2400" dirty="0">
                <a:solidFill>
                  <a:srgbClr val="0070C0"/>
                </a:solidFill>
              </a:rPr>
              <a:t>"]) </a:t>
            </a:r>
          </a:p>
          <a:p>
            <a:r>
              <a:rPr lang="en-IN" sz="2400" dirty="0" err="1">
                <a:solidFill>
                  <a:srgbClr val="0070C0"/>
                </a:solidFill>
              </a:rPr>
              <a:t>AllDays</a:t>
            </a:r>
            <a:r>
              <a:rPr lang="en-IN" sz="2400" dirty="0">
                <a:solidFill>
                  <a:srgbClr val="0070C0"/>
                </a:solidFill>
              </a:rPr>
              <a:t> = </a:t>
            </a:r>
            <a:r>
              <a:rPr lang="en-IN" sz="2400" dirty="0" err="1">
                <a:solidFill>
                  <a:srgbClr val="0070C0"/>
                </a:solidFill>
              </a:rPr>
              <a:t>DaysA</a:t>
            </a:r>
            <a:r>
              <a:rPr lang="en-IN" sz="2400" dirty="0">
                <a:solidFill>
                  <a:srgbClr val="0070C0"/>
                </a:solidFill>
              </a:rPr>
              <a:t> - </a:t>
            </a:r>
            <a:r>
              <a:rPr lang="en-IN" sz="2400" dirty="0" err="1">
                <a:solidFill>
                  <a:srgbClr val="0070C0"/>
                </a:solidFill>
              </a:rPr>
              <a:t>DaysB</a:t>
            </a:r>
            <a:r>
              <a:rPr lang="en-IN" sz="2400" dirty="0">
                <a:solidFill>
                  <a:srgbClr val="0070C0"/>
                </a:solidFill>
              </a:rPr>
              <a:t> </a:t>
            </a:r>
          </a:p>
          <a:p>
            <a:r>
              <a:rPr lang="en-IN" sz="2400" dirty="0">
                <a:solidFill>
                  <a:srgbClr val="0070C0"/>
                </a:solidFill>
              </a:rPr>
              <a:t>print(</a:t>
            </a:r>
            <a:r>
              <a:rPr lang="en-IN" sz="2400" dirty="0" err="1">
                <a:solidFill>
                  <a:srgbClr val="0070C0"/>
                </a:solidFill>
              </a:rPr>
              <a:t>AllDays</a:t>
            </a:r>
            <a:r>
              <a:rPr lang="en-IN" sz="2400" dirty="0">
                <a:solidFill>
                  <a:srgbClr val="0070C0"/>
                </a:solidFill>
              </a:rPr>
              <a:t>)</a:t>
            </a:r>
          </a:p>
        </p:txBody>
      </p:sp>
      <p:sp>
        <p:nvSpPr>
          <p:cNvPr id="5" name="TextBox 4"/>
          <p:cNvSpPr txBox="1"/>
          <p:nvPr/>
        </p:nvSpPr>
        <p:spPr>
          <a:xfrm>
            <a:off x="755576" y="649069"/>
            <a:ext cx="7776864" cy="646331"/>
          </a:xfrm>
          <a:prstGeom prst="rect">
            <a:avLst/>
          </a:prstGeom>
          <a:noFill/>
        </p:spPr>
        <p:txBody>
          <a:bodyPr wrap="square" rtlCol="0">
            <a:spAutoFit/>
          </a:bodyPr>
          <a:lstStyle/>
          <a:p>
            <a:pPr algn="ctr"/>
            <a:r>
              <a:rPr lang="en-IN" sz="3600" b="1" dirty="0"/>
              <a:t>Difference of Sets</a:t>
            </a:r>
          </a:p>
        </p:txBody>
      </p:sp>
    </p:spTree>
    <p:extLst>
      <p:ext uri="{BB962C8B-B14F-4D97-AF65-F5344CB8AC3E}">
        <p14:creationId xmlns:p14="http://schemas.microsoft.com/office/powerpoint/2010/main" val="79630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44"/>
          <p:cNvSpPr/>
          <p:nvPr/>
        </p:nvSpPr>
        <p:spPr>
          <a:xfrm>
            <a:off x="4716016" y="5157192"/>
            <a:ext cx="3581640" cy="9169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r>
              <a:rPr lang="en-US" sz="5400" dirty="0">
                <a:solidFill>
                  <a:srgbClr val="800000"/>
                </a:solidFill>
                <a:latin typeface="Times New Roman"/>
                <a:ea typeface="Times New Roman"/>
                <a:cs typeface="Times New Roman"/>
                <a:sym typeface="Times New Roman"/>
              </a:rPr>
              <a:t>THANKS</a:t>
            </a:r>
            <a:endParaRPr sz="5400" dirty="0">
              <a:solidFill>
                <a:srgbClr val="000000"/>
              </a:solidFill>
              <a:latin typeface="Times New Roman"/>
              <a:ea typeface="Times New Roman"/>
              <a:cs typeface="Times New Roman"/>
              <a:sym typeface="Times New Roman"/>
            </a:endParaRPr>
          </a:p>
        </p:txBody>
      </p:sp>
      <p:sp>
        <p:nvSpPr>
          <p:cNvPr id="2" name="Title 1"/>
          <p:cNvSpPr>
            <a:spLocks noGrp="1"/>
          </p:cNvSpPr>
          <p:nvPr>
            <p:ph type="title"/>
          </p:nvPr>
        </p:nvSpPr>
        <p:spPr/>
        <p:txBody>
          <a:bodyPr/>
          <a:lstStyle/>
          <a:p>
            <a:r>
              <a:rPr lang="en-IN" smtClean="0"/>
              <a:t>Tomorrow Agenda</a:t>
            </a:r>
            <a:endParaRPr lang="en-IN" dirty="0"/>
          </a:p>
        </p:txBody>
      </p:sp>
      <p:sp>
        <p:nvSpPr>
          <p:cNvPr id="4" name="TextBox 3"/>
          <p:cNvSpPr txBox="1"/>
          <p:nvPr/>
        </p:nvSpPr>
        <p:spPr>
          <a:xfrm>
            <a:off x="755576" y="1772816"/>
            <a:ext cx="6192688" cy="646331"/>
          </a:xfrm>
          <a:prstGeom prst="rect">
            <a:avLst/>
          </a:prstGeom>
          <a:noFill/>
        </p:spPr>
        <p:txBody>
          <a:bodyPr wrap="square" rtlCol="0">
            <a:spAutoFit/>
          </a:bodyPr>
          <a:lstStyle/>
          <a:p>
            <a:r>
              <a:rPr lang="en-IN" sz="3600" dirty="0" smtClean="0">
                <a:solidFill>
                  <a:srgbClr val="C00000"/>
                </a:solidFill>
              </a:rPr>
              <a:t>Python : Functions</a:t>
            </a:r>
            <a:endParaRPr lang="en-IN" sz="3600" dirty="0">
              <a:solidFill>
                <a:srgbClr val="C00000"/>
              </a:solidFill>
            </a:endParaRPr>
          </a:p>
        </p:txBody>
      </p:sp>
    </p:spTree>
    <p:extLst>
      <p:ext uri="{BB962C8B-B14F-4D97-AF65-F5344CB8AC3E}">
        <p14:creationId xmlns:p14="http://schemas.microsoft.com/office/powerpoint/2010/main" val="3490971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algn="ctr"/>
            <a:r>
              <a:rPr lang="en-IN" sz="3200" b="1" dirty="0"/>
              <a:t>Python While Loop Statements</a:t>
            </a:r>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499" t="20697" r="36750" b="20287"/>
          <a:stretch/>
        </p:blipFill>
        <p:spPr bwMode="auto">
          <a:xfrm>
            <a:off x="1981200" y="1752600"/>
            <a:ext cx="5257800" cy="4747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869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algn="ctr"/>
            <a:r>
              <a:rPr lang="en-IN" sz="3200" b="1" dirty="0"/>
              <a:t>Python While Loop Statements</a:t>
            </a:r>
          </a:p>
        </p:txBody>
      </p:sp>
      <p:sp>
        <p:nvSpPr>
          <p:cNvPr id="2" name="TextBox 1"/>
          <p:cNvSpPr txBox="1"/>
          <p:nvPr/>
        </p:nvSpPr>
        <p:spPr>
          <a:xfrm>
            <a:off x="762000" y="1447800"/>
            <a:ext cx="7543800" cy="4524315"/>
          </a:xfrm>
          <a:prstGeom prst="rect">
            <a:avLst/>
          </a:prstGeom>
          <a:noFill/>
        </p:spPr>
        <p:txBody>
          <a:bodyPr wrap="square" rtlCol="0">
            <a:spAutoFit/>
          </a:bodyPr>
          <a:lstStyle/>
          <a:p>
            <a:r>
              <a:rPr lang="en-IN" sz="2400" b="1" dirty="0"/>
              <a:t>Example</a:t>
            </a:r>
          </a:p>
          <a:p>
            <a:pPr lvl="1"/>
            <a:r>
              <a:rPr lang="en-IN" sz="2000" dirty="0"/>
              <a:t>count = 0 </a:t>
            </a:r>
          </a:p>
          <a:p>
            <a:pPr lvl="1"/>
            <a:r>
              <a:rPr lang="en-IN" sz="2000" dirty="0"/>
              <a:t>while (count &lt; 9): </a:t>
            </a:r>
          </a:p>
          <a:p>
            <a:pPr lvl="1"/>
            <a:r>
              <a:rPr lang="en-IN" sz="2000" dirty="0"/>
              <a:t>	print </a:t>
            </a:r>
            <a:r>
              <a:rPr lang="en-IN" sz="2000" dirty="0" smtClean="0"/>
              <a:t>('The </a:t>
            </a:r>
            <a:r>
              <a:rPr lang="en-IN" sz="2000" dirty="0"/>
              <a:t>count is:', </a:t>
            </a:r>
            <a:r>
              <a:rPr lang="en-IN" sz="2000" dirty="0" smtClean="0"/>
              <a:t>count)</a:t>
            </a:r>
            <a:endParaRPr lang="en-IN" sz="2000" dirty="0"/>
          </a:p>
          <a:p>
            <a:pPr lvl="1"/>
            <a:r>
              <a:rPr lang="en-IN" sz="2000" dirty="0"/>
              <a:t>	count = count + 1 </a:t>
            </a:r>
          </a:p>
          <a:p>
            <a:pPr lvl="1"/>
            <a:r>
              <a:rPr lang="en-IN" sz="2000" dirty="0"/>
              <a:t>print "Good bye!“</a:t>
            </a:r>
          </a:p>
          <a:p>
            <a:endParaRPr lang="en-IN" sz="2400" dirty="0"/>
          </a:p>
          <a:p>
            <a:r>
              <a:rPr lang="en-IN" sz="2000" b="1" dirty="0"/>
              <a:t>The Infinite Loop</a:t>
            </a:r>
          </a:p>
          <a:p>
            <a:endParaRPr lang="en-IN" sz="2000" dirty="0"/>
          </a:p>
          <a:p>
            <a:pPr lvl="1"/>
            <a:r>
              <a:rPr lang="en-IN" sz="2000" dirty="0" err="1"/>
              <a:t>var</a:t>
            </a:r>
            <a:r>
              <a:rPr lang="en-IN" sz="2000" dirty="0"/>
              <a:t> = 1 </a:t>
            </a:r>
          </a:p>
          <a:p>
            <a:pPr lvl="1"/>
            <a:r>
              <a:rPr lang="en-IN" sz="2000" dirty="0"/>
              <a:t>while </a:t>
            </a:r>
            <a:r>
              <a:rPr lang="en-IN" sz="2000" dirty="0" smtClean="0"/>
              <a:t>(</a:t>
            </a:r>
            <a:r>
              <a:rPr lang="en-IN" sz="2000" dirty="0" err="1" smtClean="0"/>
              <a:t>var</a:t>
            </a:r>
            <a:r>
              <a:rPr lang="en-IN" sz="2000" dirty="0" smtClean="0"/>
              <a:t> </a:t>
            </a:r>
            <a:r>
              <a:rPr lang="en-IN" sz="2000" dirty="0"/>
              <a:t>== </a:t>
            </a:r>
            <a:r>
              <a:rPr lang="en-IN" sz="2000" dirty="0" smtClean="0"/>
              <a:t>1) </a:t>
            </a:r>
            <a:r>
              <a:rPr lang="en-IN" sz="2000" dirty="0"/>
              <a:t>: # This constructs an infinite loop </a:t>
            </a:r>
          </a:p>
          <a:p>
            <a:pPr lvl="1"/>
            <a:r>
              <a:rPr lang="en-IN" sz="2000" dirty="0"/>
              <a:t>	</a:t>
            </a:r>
            <a:r>
              <a:rPr lang="en-IN" sz="2000" dirty="0" err="1"/>
              <a:t>num</a:t>
            </a:r>
            <a:r>
              <a:rPr lang="en-IN" sz="2000" dirty="0"/>
              <a:t> = input("Enter a number :") </a:t>
            </a:r>
          </a:p>
          <a:p>
            <a:pPr lvl="1"/>
            <a:r>
              <a:rPr lang="en-IN" sz="2000" dirty="0"/>
              <a:t>	</a:t>
            </a:r>
            <a:r>
              <a:rPr lang="en-IN" sz="2000" dirty="0" smtClean="0"/>
              <a:t>print("You </a:t>
            </a:r>
            <a:r>
              <a:rPr lang="en-IN" sz="2000" dirty="0"/>
              <a:t>entered: ", </a:t>
            </a:r>
            <a:r>
              <a:rPr lang="en-IN" sz="2000" dirty="0" err="1" smtClean="0"/>
              <a:t>num</a:t>
            </a:r>
            <a:r>
              <a:rPr lang="en-IN" sz="2000" dirty="0"/>
              <a:t>)</a:t>
            </a:r>
          </a:p>
          <a:p>
            <a:pPr lvl="1"/>
            <a:r>
              <a:rPr lang="en-IN" sz="2000" dirty="0"/>
              <a:t>print "Good bye!"</a:t>
            </a:r>
          </a:p>
        </p:txBody>
      </p:sp>
    </p:spTree>
    <p:extLst>
      <p:ext uri="{BB962C8B-B14F-4D97-AF65-F5344CB8AC3E}">
        <p14:creationId xmlns:p14="http://schemas.microsoft.com/office/powerpoint/2010/main" val="1360517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IN" sz="3200" b="1" dirty="0"/>
              <a:t>Using else Statement with Loops</a:t>
            </a:r>
          </a:p>
        </p:txBody>
      </p:sp>
      <p:sp>
        <p:nvSpPr>
          <p:cNvPr id="2" name="TextBox 1"/>
          <p:cNvSpPr txBox="1"/>
          <p:nvPr/>
        </p:nvSpPr>
        <p:spPr>
          <a:xfrm>
            <a:off x="762000" y="1447800"/>
            <a:ext cx="7543800" cy="5078313"/>
          </a:xfrm>
          <a:prstGeom prst="rect">
            <a:avLst/>
          </a:prstGeom>
          <a:noFill/>
        </p:spPr>
        <p:txBody>
          <a:bodyPr wrap="square" rtlCol="0">
            <a:spAutoFit/>
          </a:bodyPr>
          <a:lstStyle/>
          <a:p>
            <a:pPr algn="just"/>
            <a:r>
              <a:rPr lang="en-IN" sz="2400" dirty="0"/>
              <a:t>Python supports to have an </a:t>
            </a:r>
            <a:r>
              <a:rPr lang="en-IN" sz="2400" b="1" dirty="0"/>
              <a:t>else</a:t>
            </a:r>
            <a:r>
              <a:rPr lang="en-IN" sz="2400" dirty="0"/>
              <a:t> statement associated with a loop statement.</a:t>
            </a:r>
          </a:p>
          <a:p>
            <a:pPr algn="just"/>
            <a:endParaRPr lang="en-IN" sz="1200" dirty="0"/>
          </a:p>
          <a:p>
            <a:pPr algn="just"/>
            <a:r>
              <a:rPr lang="en-IN" sz="2400" dirty="0"/>
              <a:t>If the </a:t>
            </a:r>
            <a:r>
              <a:rPr lang="en-IN" sz="2400" b="1" dirty="0"/>
              <a:t>else</a:t>
            </a:r>
            <a:r>
              <a:rPr lang="en-IN" sz="2400" dirty="0"/>
              <a:t> statement is used with a </a:t>
            </a:r>
            <a:r>
              <a:rPr lang="en-IN" sz="2400" b="1" dirty="0"/>
              <a:t>for</a:t>
            </a:r>
            <a:r>
              <a:rPr lang="en-IN" sz="2400" dirty="0"/>
              <a:t> loop, the </a:t>
            </a:r>
            <a:r>
              <a:rPr lang="en-IN" sz="2400" b="1" dirty="0"/>
              <a:t>else</a:t>
            </a:r>
            <a:r>
              <a:rPr lang="en-IN" sz="2400" dirty="0"/>
              <a:t> statement is executed when the loop has exhausted iterating the list.</a:t>
            </a:r>
          </a:p>
          <a:p>
            <a:pPr algn="just"/>
            <a:endParaRPr lang="en-IN" sz="1200" dirty="0"/>
          </a:p>
          <a:p>
            <a:pPr algn="just"/>
            <a:r>
              <a:rPr lang="en-IN" sz="2400" dirty="0"/>
              <a:t>If the </a:t>
            </a:r>
            <a:r>
              <a:rPr lang="en-IN" sz="2400" b="1" dirty="0"/>
              <a:t>else</a:t>
            </a:r>
            <a:r>
              <a:rPr lang="en-IN" sz="2400" dirty="0"/>
              <a:t> statement is used with a </a:t>
            </a:r>
            <a:r>
              <a:rPr lang="en-IN" sz="2400" b="1" dirty="0"/>
              <a:t>while</a:t>
            </a:r>
            <a:r>
              <a:rPr lang="en-IN" sz="2400" dirty="0"/>
              <a:t> loop, the </a:t>
            </a:r>
            <a:r>
              <a:rPr lang="en-IN" sz="2400" b="1" dirty="0"/>
              <a:t>else</a:t>
            </a:r>
            <a:r>
              <a:rPr lang="en-IN" sz="2400" dirty="0"/>
              <a:t> statement is executed when the condition becomes false</a:t>
            </a:r>
            <a:r>
              <a:rPr lang="en-IN" sz="2400" dirty="0" smtClean="0"/>
              <a:t>.</a:t>
            </a:r>
          </a:p>
          <a:p>
            <a:pPr algn="just"/>
            <a:endParaRPr lang="en-IN" sz="2400" dirty="0"/>
          </a:p>
          <a:p>
            <a:pPr algn="just"/>
            <a:r>
              <a:rPr lang="en-IN" sz="2400" dirty="0" smtClean="0"/>
              <a:t>The while or for loop can be terminated with a </a:t>
            </a:r>
            <a:r>
              <a:rPr lang="en-IN" sz="2400" b="1" dirty="0" smtClean="0"/>
              <a:t>break</a:t>
            </a:r>
            <a:r>
              <a:rPr lang="en-IN" sz="2400" dirty="0" smtClean="0"/>
              <a:t> statement. In such cases, Else part is ignored. Hence a While loop else part runs if no </a:t>
            </a:r>
            <a:r>
              <a:rPr lang="en-IN" sz="2400" b="1" dirty="0" smtClean="0"/>
              <a:t>break</a:t>
            </a:r>
            <a:r>
              <a:rPr lang="en-IN" sz="2400" dirty="0" smtClean="0"/>
              <a:t> occurs and the condition is false.</a:t>
            </a:r>
            <a:endParaRPr lang="en-IN" sz="2400" dirty="0"/>
          </a:p>
          <a:p>
            <a:pPr algn="just"/>
            <a:endParaRPr lang="en-IN" sz="1200" dirty="0"/>
          </a:p>
        </p:txBody>
      </p:sp>
    </p:spTree>
    <p:extLst>
      <p:ext uri="{BB962C8B-B14F-4D97-AF65-F5344CB8AC3E}">
        <p14:creationId xmlns:p14="http://schemas.microsoft.com/office/powerpoint/2010/main" val="1869351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34425"/>
            <a:ext cx="8458200" cy="584775"/>
          </a:xfrm>
          <a:prstGeom prst="rect">
            <a:avLst/>
          </a:prstGeom>
        </p:spPr>
        <p:txBody>
          <a:bodyPr wrap="square">
            <a:spAutoFit/>
          </a:bodyPr>
          <a:lstStyle/>
          <a:p>
            <a:pPr algn="ctr"/>
            <a:r>
              <a:rPr lang="en-IN" sz="3200" b="1" dirty="0"/>
              <a:t>Using else Statement with Loops</a:t>
            </a:r>
          </a:p>
        </p:txBody>
      </p:sp>
      <p:sp>
        <p:nvSpPr>
          <p:cNvPr id="2" name="TextBox 1"/>
          <p:cNvSpPr txBox="1"/>
          <p:nvPr/>
        </p:nvSpPr>
        <p:spPr>
          <a:xfrm>
            <a:off x="762000" y="1447800"/>
            <a:ext cx="7543800" cy="4893647"/>
          </a:xfrm>
          <a:prstGeom prst="rect">
            <a:avLst/>
          </a:prstGeom>
          <a:noFill/>
        </p:spPr>
        <p:txBody>
          <a:bodyPr wrap="square" rtlCol="0">
            <a:spAutoFit/>
          </a:bodyPr>
          <a:lstStyle/>
          <a:p>
            <a:pPr algn="just"/>
            <a:r>
              <a:rPr lang="en-IN" sz="2400" dirty="0"/>
              <a:t>The following example illustrates the combination of an else statement with a while statement that prints a number as long as it is less than 5, otherwise else statement gets executed.</a:t>
            </a:r>
          </a:p>
          <a:p>
            <a:pPr algn="just"/>
            <a:endParaRPr lang="en-IN" sz="2400" b="1" dirty="0" smtClean="0"/>
          </a:p>
          <a:p>
            <a:pPr algn="just"/>
            <a:r>
              <a:rPr lang="en-IN" sz="2400" b="1" dirty="0" smtClean="0"/>
              <a:t>Example</a:t>
            </a:r>
            <a:endParaRPr lang="en-IN" sz="2400" b="1" dirty="0"/>
          </a:p>
          <a:p>
            <a:pPr algn="just"/>
            <a:endParaRPr lang="en-IN" sz="2400" dirty="0"/>
          </a:p>
          <a:p>
            <a:pPr algn="just"/>
            <a:r>
              <a:rPr lang="en-IN" sz="2400" dirty="0"/>
              <a:t>count = 0 </a:t>
            </a:r>
          </a:p>
          <a:p>
            <a:pPr algn="just"/>
            <a:r>
              <a:rPr lang="en-IN" sz="2400" dirty="0"/>
              <a:t>while count &lt; 5: </a:t>
            </a:r>
          </a:p>
          <a:p>
            <a:pPr algn="just"/>
            <a:r>
              <a:rPr lang="en-IN" sz="2400" dirty="0"/>
              <a:t>	print count, " is less than 5" </a:t>
            </a:r>
          </a:p>
          <a:p>
            <a:pPr algn="just"/>
            <a:r>
              <a:rPr lang="en-IN" sz="2400" dirty="0"/>
              <a:t>	count = count + 1 </a:t>
            </a:r>
          </a:p>
          <a:p>
            <a:pPr algn="just"/>
            <a:r>
              <a:rPr lang="en-IN" sz="2400" dirty="0"/>
              <a:t>else: </a:t>
            </a:r>
          </a:p>
          <a:p>
            <a:pPr algn="just"/>
            <a:r>
              <a:rPr lang="en-IN" sz="2400" dirty="0"/>
              <a:t>	print count, " is not less than 5"</a:t>
            </a:r>
          </a:p>
        </p:txBody>
      </p:sp>
    </p:spTree>
    <p:extLst>
      <p:ext uri="{BB962C8B-B14F-4D97-AF65-F5344CB8AC3E}">
        <p14:creationId xmlns:p14="http://schemas.microsoft.com/office/powerpoint/2010/main" val="3938179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IN" sz="3200" b="1" dirty="0"/>
              <a:t>Single Statement Suites</a:t>
            </a:r>
          </a:p>
        </p:txBody>
      </p:sp>
      <p:sp>
        <p:nvSpPr>
          <p:cNvPr id="2" name="TextBox 1"/>
          <p:cNvSpPr txBox="1"/>
          <p:nvPr/>
        </p:nvSpPr>
        <p:spPr>
          <a:xfrm>
            <a:off x="762000" y="1447800"/>
            <a:ext cx="7543800" cy="4893647"/>
          </a:xfrm>
          <a:prstGeom prst="rect">
            <a:avLst/>
          </a:prstGeom>
          <a:noFill/>
        </p:spPr>
        <p:txBody>
          <a:bodyPr wrap="square" rtlCol="0">
            <a:spAutoFit/>
          </a:bodyPr>
          <a:lstStyle/>
          <a:p>
            <a:pPr algn="just"/>
            <a:r>
              <a:rPr lang="en-IN" sz="2400" dirty="0"/>
              <a:t>Similar to the </a:t>
            </a:r>
            <a:r>
              <a:rPr lang="en-IN" sz="2400" b="1" dirty="0"/>
              <a:t>if</a:t>
            </a:r>
            <a:r>
              <a:rPr lang="en-IN" sz="2400" dirty="0"/>
              <a:t> statement syntax, if your </a:t>
            </a:r>
            <a:r>
              <a:rPr lang="en-IN" sz="2400" b="1" dirty="0"/>
              <a:t>while</a:t>
            </a:r>
            <a:r>
              <a:rPr lang="en-IN" sz="2400" dirty="0"/>
              <a:t> clause consists only of a single statement, it may be placed on the same line as the while header.</a:t>
            </a:r>
          </a:p>
          <a:p>
            <a:pPr algn="just"/>
            <a:endParaRPr lang="en-IN" sz="2400" dirty="0"/>
          </a:p>
          <a:p>
            <a:pPr algn="just"/>
            <a:r>
              <a:rPr lang="en-IN" sz="2400" dirty="0"/>
              <a:t>Here is the syntax and example of a </a:t>
            </a:r>
            <a:r>
              <a:rPr lang="en-IN" sz="2400" b="1" dirty="0"/>
              <a:t>one-line while</a:t>
            </a:r>
            <a:r>
              <a:rPr lang="en-IN" sz="2400" dirty="0"/>
              <a:t> clause −</a:t>
            </a:r>
          </a:p>
          <a:p>
            <a:pPr algn="just"/>
            <a:endParaRPr lang="en-IN" sz="2400" dirty="0"/>
          </a:p>
          <a:p>
            <a:pPr lvl="1" algn="just"/>
            <a:r>
              <a:rPr lang="en-IN" sz="2400" dirty="0"/>
              <a:t>flag = 1 </a:t>
            </a:r>
          </a:p>
          <a:p>
            <a:pPr lvl="1" algn="just"/>
            <a:r>
              <a:rPr lang="en-IN" sz="2400" dirty="0"/>
              <a:t>while (flag): print 'Given flag is really true!' </a:t>
            </a:r>
          </a:p>
          <a:p>
            <a:pPr lvl="1" algn="just"/>
            <a:r>
              <a:rPr lang="en-IN" sz="2400" dirty="0"/>
              <a:t>print "Good bye!" </a:t>
            </a:r>
          </a:p>
          <a:p>
            <a:pPr algn="just"/>
            <a:endParaRPr lang="en-IN" sz="2400" dirty="0"/>
          </a:p>
          <a:p>
            <a:pPr algn="just"/>
            <a:r>
              <a:rPr lang="en-IN" sz="2400" dirty="0"/>
              <a:t>It is better not try above example because it goes into infinite loop and you need to press CTRL+C keys to exit.</a:t>
            </a:r>
          </a:p>
        </p:txBody>
      </p:sp>
    </p:spTree>
    <p:extLst>
      <p:ext uri="{BB962C8B-B14F-4D97-AF65-F5344CB8AC3E}">
        <p14:creationId xmlns:p14="http://schemas.microsoft.com/office/powerpoint/2010/main" val="1758650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1_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623</TotalTime>
  <Words>2355</Words>
  <Application>Microsoft Office PowerPoint</Application>
  <PresentationFormat>On-screen Show (4:3)</PresentationFormat>
  <Paragraphs>363</Paragraphs>
  <Slides>46</Slides>
  <Notes>1</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WidescreenPresentation</vt:lpstr>
      <vt:lpstr>1_WidescreenPresentation</vt:lpstr>
      <vt:lpstr>Setting Up User Accounts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Tomorrow Agenda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nielit</cp:lastModifiedBy>
  <cp:revision>81</cp:revision>
  <dcterms:created xsi:type="dcterms:W3CDTF">2006-08-16T00:00:00Z</dcterms:created>
  <dcterms:modified xsi:type="dcterms:W3CDTF">2020-08-26T04:13:25Z</dcterms:modified>
</cp:coreProperties>
</file>