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8"/>
  </p:notesMasterIdLst>
  <p:sldIdLst>
    <p:sldId id="378"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615C5B-C1BE-4D7B-AC65-120C651C28C0}" type="datetimeFigureOut">
              <a:rPr lang="en-IN" smtClean="0"/>
              <a:t>26-08-2020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6F60F1-6252-43C2-9B9A-91CB47CA6320}" type="slidenum">
              <a:rPr lang="en-IN" smtClean="0"/>
              <a:t>‹#›</a:t>
            </a:fld>
            <a:endParaRPr lang="en-IN"/>
          </a:p>
        </p:txBody>
      </p:sp>
    </p:spTree>
    <p:extLst>
      <p:ext uri="{BB962C8B-B14F-4D97-AF65-F5344CB8AC3E}">
        <p14:creationId xmlns:p14="http://schemas.microsoft.com/office/powerpoint/2010/main" val="152734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53941" cy="452441"/>
          </a:xfrm>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14283" y="1446663"/>
            <a:ext cx="8786875" cy="4679818"/>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 xmlns:a16="http://schemas.microsoft.com/office/drawing/2014/main" id="{8C09C269-B6D8-4B78-B217-D1B7BFD1F561}"/>
              </a:ext>
            </a:extLst>
          </p:cNvPr>
          <p:cNvSpPr>
            <a:spLocks noGrp="1"/>
          </p:cNvSpPr>
          <p:nvPr>
            <p:ph type="dt" sz="half" idx="10"/>
          </p:nvPr>
        </p:nvSpPr>
        <p:spPr/>
        <p:txBody>
          <a:bodyPr/>
          <a:lstStyle>
            <a:lvl1pPr>
              <a:defRPr/>
            </a:lvl1pPr>
          </a:lstStyle>
          <a:p>
            <a:fld id="{B2BDDDFA-A162-479D-B0F0-CCBFE77A3AFD}" type="datetime1">
              <a:rPr lang="en-US" smtClean="0">
                <a:solidFill>
                  <a:srgbClr val="464646"/>
                </a:solidFill>
              </a:rPr>
              <a:pPr/>
              <a:t>8/26/2020</a:t>
            </a:fld>
            <a:endParaRPr lang="en-US">
              <a:solidFill>
                <a:srgbClr val="464646"/>
              </a:solidFill>
            </a:endParaRPr>
          </a:p>
        </p:txBody>
      </p:sp>
      <p:sp>
        <p:nvSpPr>
          <p:cNvPr id="5" name="Footer Placeholder 21">
            <a:extLst>
              <a:ext uri="{FF2B5EF4-FFF2-40B4-BE49-F238E27FC236}">
                <a16:creationId xmlns="" xmlns:a16="http://schemas.microsoft.com/office/drawing/2014/main" id="{42ECF729-AC35-4CDB-AC23-E3BF1C776C54}"/>
              </a:ext>
            </a:extLst>
          </p:cNvPr>
          <p:cNvSpPr>
            <a:spLocks noGrp="1"/>
          </p:cNvSpPr>
          <p:nvPr>
            <p:ph type="ftr" sz="quarter" idx="11"/>
          </p:nvPr>
        </p:nvSpPr>
        <p:spPr/>
        <p:txBody>
          <a:bodyPr/>
          <a:lstStyle>
            <a:lvl1pPr>
              <a:defRPr/>
            </a:lvl1pPr>
          </a:lstStyle>
          <a:p>
            <a:endParaRPr lang="en-US">
              <a:solidFill>
                <a:srgbClr val="464646"/>
              </a:solidFill>
            </a:endParaRPr>
          </a:p>
        </p:txBody>
      </p:sp>
      <p:sp>
        <p:nvSpPr>
          <p:cNvPr id="6" name="Slide Number Placeholder 17">
            <a:extLst>
              <a:ext uri="{FF2B5EF4-FFF2-40B4-BE49-F238E27FC236}">
                <a16:creationId xmlns="" xmlns:a16="http://schemas.microsoft.com/office/drawing/2014/main" id="{16B6490E-6300-4588-A0B8-4EC9E1E00FE8}"/>
              </a:ext>
            </a:extLst>
          </p:cNvPr>
          <p:cNvSpPr>
            <a:spLocks noGrp="1"/>
          </p:cNvSpPr>
          <p:nvPr>
            <p:ph type="sldNum" sz="quarter" idx="12"/>
          </p:nvPr>
        </p:nvSpPr>
        <p:spPr/>
        <p:txBody>
          <a:bodyPr/>
          <a:lstStyle>
            <a:lvl1pPr>
              <a:defRPr>
                <a:solidFill>
                  <a:schemeClr val="bg1"/>
                </a:solidFill>
              </a:defRPr>
            </a:lvl1pPr>
          </a:lstStyle>
          <a:p>
            <a:fld id="{C1CC5C8D-1BF4-4660-8ABA-DF820398814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8198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13AA0-6622-4A64-8539-BBE9FEF17BC9}" type="datetime1">
              <a:rPr lang="en-US" smtClean="0">
                <a:solidFill>
                  <a:srgbClr val="464646"/>
                </a:solidFill>
              </a:rPr>
              <a:pPr/>
              <a:t>8/26/2020</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C1CC5C8D-1BF4-4660-8ABA-DF8203988144}" type="slidenum">
              <a:rPr lang="en-US" smtClean="0">
                <a:solidFill>
                  <a:srgbClr val="464646"/>
                </a:solidFill>
              </a:rPr>
              <a:pPr/>
              <a:t>‹#›</a:t>
            </a:fld>
            <a:endParaRPr lang="en-US">
              <a:solidFill>
                <a:srgbClr val="464646"/>
              </a:solidFill>
            </a:endParaRPr>
          </a:p>
        </p:txBody>
      </p:sp>
    </p:spTree>
    <p:extLst>
      <p:ext uri="{BB962C8B-B14F-4D97-AF65-F5344CB8AC3E}">
        <p14:creationId xmlns:p14="http://schemas.microsoft.com/office/powerpoint/2010/main" val="113010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14110-7EC2-41EA-8FF9-0753AEC3C9E3}" type="datetime1">
              <a:rPr lang="en-US" smtClean="0">
                <a:solidFill>
                  <a:prstClr val="black">
                    <a:tint val="75000"/>
                  </a:prstClr>
                </a:solidFill>
              </a:rPr>
              <a:t>8/26/2020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err="1" smtClean="0">
                <a:solidFill>
                  <a:prstClr val="black">
                    <a:tint val="75000"/>
                  </a:prstClr>
                </a:solidFill>
              </a:rPr>
              <a:t>Ghanshyam</a:t>
            </a:r>
            <a:r>
              <a:rPr lang="en-US" dirty="0" smtClean="0">
                <a:solidFill>
                  <a:prstClr val="black">
                    <a:tint val="75000"/>
                  </a:prstClr>
                </a:solidFill>
              </a:rPr>
              <a:t> </a:t>
            </a:r>
            <a:r>
              <a:rPr lang="en-US" dirty="0" err="1" smtClean="0">
                <a:solidFill>
                  <a:prstClr val="black">
                    <a:tint val="75000"/>
                  </a:prstClr>
                </a:solidFill>
              </a:rPr>
              <a:t>Shivhare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85680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10.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14282" y="1214423"/>
            <a:ext cx="8786875"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3071803" y="6207149"/>
            <a:ext cx="2667000" cy="365125"/>
          </a:xfrm>
          <a:prstGeom prst="rect">
            <a:avLst/>
          </a:prstGeom>
        </p:spPr>
        <p:txBody>
          <a:bodyPr vert="horz" lIns="107287" tIns="53643" rIns="107287" bIns="53643" anchor="ctr" anchorCtr="0"/>
          <a:lstStyle>
            <a:lvl1pPr algn="l">
              <a:defRPr sz="1600">
                <a:solidFill>
                  <a:schemeClr val="tx2"/>
                </a:solidFill>
              </a:defRPr>
            </a:lvl1pPr>
            <a:extLst/>
          </a:lstStyle>
          <a:p>
            <a:pPr eaLnBrk="0" fontAlgn="base" hangingPunct="0">
              <a:spcBef>
                <a:spcPct val="0"/>
              </a:spcBef>
              <a:spcAft>
                <a:spcPct val="0"/>
              </a:spcAft>
            </a:pPr>
            <a:fld id="{F981C527-D219-4637-83D7-AFF491849E65}" type="datetime1">
              <a:rPr lang="en-US" smtClean="0">
                <a:solidFill>
                  <a:srgbClr val="464646"/>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8/26/2020</a:t>
            </a:fld>
            <a:endParaRPr lang="en-US">
              <a:solidFill>
                <a:srgbClr val="464646"/>
              </a:solidFill>
              <a:latin typeface="Arial" panose="020B0604020202020204" pitchFamily="34" charset="0"/>
              <a:ea typeface="ＭＳ Ｐゴシック" panose="020B0600070205080204" pitchFamily="34" charset="-128"/>
            </a:endParaRPr>
          </a:p>
        </p:txBody>
      </p:sp>
      <p:sp>
        <p:nvSpPr>
          <p:cNvPr id="3" name="Footer Placeholder 2"/>
          <p:cNvSpPr>
            <a:spLocks noGrp="1"/>
          </p:cNvSpPr>
          <p:nvPr>
            <p:ph type="ftr" sz="quarter" idx="3"/>
          </p:nvPr>
        </p:nvSpPr>
        <p:spPr>
          <a:xfrm>
            <a:off x="609602" y="6248209"/>
            <a:ext cx="2176449" cy="365125"/>
          </a:xfrm>
          <a:prstGeom prst="rect">
            <a:avLst/>
          </a:prstGeom>
        </p:spPr>
        <p:txBody>
          <a:bodyPr vert="horz" lIns="107287" tIns="53643" rIns="107287" bIns="53643" anchor="ctr"/>
          <a:lstStyle>
            <a:lvl1pPr algn="l">
              <a:defRPr sz="1600">
                <a:solidFill>
                  <a:schemeClr val="tx2"/>
                </a:solidFill>
              </a:defRPr>
            </a:lvl1pPr>
            <a:extLst/>
          </a:lstStyle>
          <a:p>
            <a:pPr eaLnBrk="0" fontAlgn="base" hangingPunct="0">
              <a:spcBef>
                <a:spcPct val="0"/>
              </a:spcBef>
              <a:spcAft>
                <a:spcPct val="0"/>
              </a:spcAft>
            </a:pPr>
            <a:endParaRPr lang="en-US">
              <a:solidFill>
                <a:srgbClr val="464646"/>
              </a:solidFill>
              <a:latin typeface="Arial" panose="020B0604020202020204" pitchFamily="34" charset="0"/>
              <a:ea typeface="ＭＳ Ｐゴシック" panose="020B0600070205080204" pitchFamily="34" charset="-128"/>
            </a:endParaRPr>
          </a:p>
        </p:txBody>
      </p:sp>
      <p:sp>
        <p:nvSpPr>
          <p:cNvPr id="8" name="Rectangle 7"/>
          <p:cNvSpPr/>
          <p:nvPr/>
        </p:nvSpPr>
        <p:spPr>
          <a:xfrm>
            <a:off x="0" y="761981"/>
            <a:ext cx="5334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9" name="Rectangle 8"/>
          <p:cNvSpPr/>
          <p:nvPr/>
        </p:nvSpPr>
        <p:spPr>
          <a:xfrm>
            <a:off x="590549" y="761983"/>
            <a:ext cx="8410607"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23" name="Slide Number Placeholder 22"/>
          <p:cNvSpPr>
            <a:spLocks noGrp="1"/>
          </p:cNvSpPr>
          <p:nvPr>
            <p:ph type="sldNum" sz="quarter" idx="4"/>
          </p:nvPr>
        </p:nvSpPr>
        <p:spPr>
          <a:xfrm>
            <a:off x="0" y="761983"/>
            <a:ext cx="533400" cy="457200"/>
          </a:xfrm>
          <a:prstGeom prst="rect">
            <a:avLst/>
          </a:prstGeom>
        </p:spPr>
        <p:txBody>
          <a:bodyPr vert="horz" lIns="107287" tIns="53643" rIns="107287" bIns="53643" anchor="ctr" anchorCtr="0">
            <a:noAutofit/>
          </a:bodyPr>
          <a:lstStyle>
            <a:lvl1pPr algn="ctr">
              <a:defRPr sz="2000" b="0">
                <a:solidFill>
                  <a:srgbClr val="002060"/>
                </a:solidFill>
                <a:latin typeface="Times New Roman" pitchFamily="18" charset="0"/>
                <a:cs typeface="Times New Roman" pitchFamily="18" charset="0"/>
              </a:defRPr>
            </a:lvl1pPr>
            <a:extLst/>
          </a:lstStyle>
          <a:p>
            <a:pPr eaLnBrk="0" fontAlgn="base" hangingPunct="0">
              <a:spcBef>
                <a:spcPct val="0"/>
              </a:spcBef>
              <a:spcAft>
                <a:spcPct val="0"/>
              </a:spcAft>
            </a:pPr>
            <a:fld id="{C1CC5C8D-1BF4-4660-8ABA-DF8203988144}" type="slidenum">
              <a:rPr lang="en-US" smtClean="0">
                <a:ea typeface="ＭＳ Ｐゴシック" panose="020B0600070205080204" pitchFamily="34" charset="-128"/>
              </a:rPr>
              <a:pPr eaLnBrk="0" fontAlgn="base" hangingPunct="0">
                <a:spcBef>
                  <a:spcPct val="0"/>
                </a:spcBef>
                <a:spcAft>
                  <a:spcPct val="0"/>
                </a:spcAft>
              </a:pPr>
              <a:t>‹#›</a:t>
            </a:fld>
            <a:endParaRPr lang="en-US" dirty="0">
              <a:ea typeface="ＭＳ Ｐゴシック" panose="020B0600070205080204" pitchFamily="34" charset="-128"/>
            </a:endParaRPr>
          </a:p>
        </p:txBody>
      </p:sp>
      <p:sp>
        <p:nvSpPr>
          <p:cNvPr id="22" name="Title Placeholder 21"/>
          <p:cNvSpPr>
            <a:spLocks noGrp="1"/>
          </p:cNvSpPr>
          <p:nvPr>
            <p:ph type="title"/>
          </p:nvPr>
        </p:nvSpPr>
        <p:spPr>
          <a:xfrm>
            <a:off x="990600" y="761983"/>
            <a:ext cx="8010556"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5" cstate="print"/>
          <a:srcRect/>
          <a:stretch>
            <a:fillRect/>
          </a:stretch>
        </p:blipFill>
        <p:spPr bwMode="auto">
          <a:xfrm>
            <a:off x="56562" y="-24"/>
            <a:ext cx="1203291" cy="691893"/>
          </a:xfrm>
          <a:prstGeom prst="rect">
            <a:avLst/>
          </a:prstGeom>
          <a:noFill/>
        </p:spPr>
      </p:pic>
      <p:pic>
        <p:nvPicPr>
          <p:cNvPr id="16" name="Picture 15" descr="home-2741413_960_720.png">
            <a:hlinkClick r:id="rId6" action="ppaction://hlinksldjump"/>
          </p:cNvPr>
          <p:cNvPicPr>
            <a:picLocks noChangeAspect="1"/>
          </p:cNvPicPr>
          <p:nvPr/>
        </p:nvPicPr>
        <p:blipFill>
          <a:blip r:embed="rId7" cstate="print"/>
          <a:stretch>
            <a:fillRect/>
          </a:stretch>
        </p:blipFill>
        <p:spPr>
          <a:xfrm>
            <a:off x="8502192" y="785794"/>
            <a:ext cx="422031" cy="457200"/>
          </a:xfrm>
          <a:prstGeom prst="rect">
            <a:avLst/>
          </a:prstGeom>
        </p:spPr>
      </p:pic>
      <p:sp>
        <p:nvSpPr>
          <p:cNvPr id="18" name="TextBox 17">
            <a:extLst>
              <a:ext uri="{FF2B5EF4-FFF2-40B4-BE49-F238E27FC236}">
                <a16:creationId xmlns:a16="http://schemas.microsoft.com/office/drawing/2014/main" xmlns="" id="{7F887B87-4CD7-45D3-9688-C0CCE813D8C8}"/>
              </a:ext>
            </a:extLst>
          </p:cNvPr>
          <p:cNvSpPr txBox="1"/>
          <p:nvPr userDrawn="1"/>
        </p:nvSpPr>
        <p:spPr>
          <a:xfrm>
            <a:off x="3810001" y="69800"/>
            <a:ext cx="4903208" cy="707886"/>
          </a:xfrm>
          <a:prstGeom prst="rect">
            <a:avLst/>
          </a:prstGeom>
          <a:noFill/>
        </p:spPr>
        <p:txBody>
          <a:bodyPr wrap="square" rtlCol="0">
            <a:spAutoFit/>
          </a:bodyPr>
          <a:lstStyle/>
          <a:p>
            <a:pPr algn="r" eaLnBrk="0" fontAlgn="base" hangingPunct="0">
              <a:spcBef>
                <a:spcPct val="0"/>
              </a:spcBef>
              <a:spcAft>
                <a:spcPct val="0"/>
              </a:spcAft>
            </a:pPr>
            <a:r>
              <a:rPr lang="en-US" sz="2000" dirty="0">
                <a:solidFill>
                  <a:prstClr val="black"/>
                </a:solidFill>
                <a:latin typeface="Arial" panose="020B0604020202020204" pitchFamily="34" charset="0"/>
                <a:ea typeface="ＭＳ Ｐゴシック" panose="020B0600070205080204" pitchFamily="34" charset="-128"/>
              </a:rPr>
              <a:t>Course: </a:t>
            </a:r>
            <a:r>
              <a:rPr lang="en-US" sz="2000" dirty="0" smtClean="0">
                <a:solidFill>
                  <a:prstClr val="black"/>
                </a:solidFill>
                <a:latin typeface="Arial" panose="020B0604020202020204" pitchFamily="34" charset="0"/>
                <a:ea typeface="ＭＳ Ｐゴシック" panose="020B0600070205080204" pitchFamily="34" charset="-128"/>
              </a:rPr>
              <a:t>Machine Learning using Python</a:t>
            </a:r>
          </a:p>
          <a:p>
            <a:pPr algn="r" eaLnBrk="0" fontAlgn="base" hangingPunct="0">
              <a:spcBef>
                <a:spcPct val="0"/>
              </a:spcBef>
              <a:spcAft>
                <a:spcPct val="0"/>
              </a:spcAft>
            </a:pPr>
            <a:r>
              <a:rPr lang="en-US" sz="2000" dirty="0" smtClean="0">
                <a:solidFill>
                  <a:srgbClr val="C00000"/>
                </a:solidFill>
                <a:latin typeface="Arial" panose="020B0604020202020204" pitchFamily="34" charset="0"/>
                <a:ea typeface="ＭＳ Ｐゴシック" panose="020B0600070205080204" pitchFamily="34" charset="-128"/>
              </a:rPr>
              <a:t>Day : 4</a:t>
            </a:r>
            <a:endParaRPr lang="en-US" sz="2000" dirty="0">
              <a:solidFill>
                <a:srgbClr val="C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26963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just" rtl="0" eaLnBrk="1" latinLnBrk="0" hangingPunct="1">
        <a:spcBef>
          <a:spcPts val="821"/>
        </a:spcBef>
        <a:buClr>
          <a:schemeClr val="accent2"/>
        </a:buClr>
        <a:buSzPct val="60000"/>
        <a:buFont typeface="Wingdings"/>
        <a:buChar char=""/>
        <a:defRPr sz="2000" kern="1200">
          <a:solidFill>
            <a:schemeClr val="tx1"/>
          </a:solidFill>
          <a:latin typeface="Arial" panose="020B0604020202020204" pitchFamily="34" charset="0"/>
          <a:ea typeface="+mn-ea"/>
          <a:cs typeface="Arial" panose="020B0604020202020204" pitchFamily="34" charset="0"/>
        </a:defRPr>
      </a:lvl1pPr>
      <a:lvl2pPr marL="751006" indent="-321860" algn="just" rtl="0" eaLnBrk="1" latinLnBrk="0" hangingPunct="1">
        <a:spcBef>
          <a:spcPts val="645"/>
        </a:spcBef>
        <a:buClr>
          <a:schemeClr val="accent1"/>
        </a:buClr>
        <a:buSzPct val="70000"/>
        <a:buFont typeface="Wingdings 2"/>
        <a:buChar char=""/>
        <a:defRPr sz="2000" kern="1200">
          <a:solidFill>
            <a:schemeClr val="tx1"/>
          </a:solidFill>
          <a:latin typeface="Arial" panose="020B0604020202020204" pitchFamily="34" charset="0"/>
          <a:ea typeface="+mn-ea"/>
          <a:cs typeface="Arial" panose="020B0604020202020204" pitchFamily="34" charset="0"/>
        </a:defRPr>
      </a:lvl2pPr>
      <a:lvl3pPr marL="1072866" indent="-268216" algn="just" rtl="0" eaLnBrk="1" latinLnBrk="0" hangingPunct="1">
        <a:spcBef>
          <a:spcPts val="587"/>
        </a:spcBef>
        <a:buClr>
          <a:schemeClr val="accent2"/>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3pPr>
      <a:lvl4pPr marL="1609298" indent="-268216" algn="just" rtl="0" eaLnBrk="1" latinLnBrk="0" hangingPunct="1">
        <a:spcBef>
          <a:spcPts val="469"/>
        </a:spcBef>
        <a:buClr>
          <a:schemeClr val="accent3"/>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4pPr>
      <a:lvl5pPr marL="2145731" indent="-268216" algn="just" rtl="0" eaLnBrk="1" latinLnBrk="0" hangingPunct="1">
        <a:spcBef>
          <a:spcPts val="469"/>
        </a:spcBef>
        <a:buClr>
          <a:schemeClr val="accent4"/>
        </a:buClr>
        <a:buSzPct val="65000"/>
        <a:buFont typeface="Wingdings"/>
        <a:buChar char=""/>
        <a:defRPr sz="2000" kern="1200">
          <a:solidFill>
            <a:schemeClr val="tx1"/>
          </a:solidFill>
          <a:latin typeface="Arial" panose="020B0604020202020204" pitchFamily="34" charset="0"/>
          <a:ea typeface="+mn-ea"/>
          <a:cs typeface="Arial" panose="020B0604020202020204" pitchFamily="34"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92500" lnSpcReduction="10000"/>
          </a:bodyPr>
          <a:lstStyle/>
          <a:p>
            <a:fld id="{C1CC5C8D-1BF4-4660-8ABA-DF8203988144}" type="slidenum">
              <a:rPr lang="en-US" smtClean="0">
                <a:solidFill>
                  <a:srgbClr val="464646"/>
                </a:solidFill>
              </a:rPr>
              <a:pPr/>
              <a:t>1</a:t>
            </a:fld>
            <a:endParaRPr lang="en-US">
              <a:solidFill>
                <a:srgbClr val="464646"/>
              </a:solidFill>
            </a:endParaRPr>
          </a:p>
        </p:txBody>
      </p:sp>
      <p:sp>
        <p:nvSpPr>
          <p:cNvPr id="2" name="Title 1">
            <a:extLst>
              <a:ext uri="{FF2B5EF4-FFF2-40B4-BE49-F238E27FC236}">
                <a16:creationId xmlns="" xmlns:a16="http://schemas.microsoft.com/office/drawing/2014/main" id="{4204BF39-0DD5-4F38-8BA7-49D5A724F32B}"/>
              </a:ext>
            </a:extLst>
          </p:cNvPr>
          <p:cNvSpPr>
            <a:spLocks noGrp="1"/>
          </p:cNvSpPr>
          <p:nvPr>
            <p:ph type="ctrTitle" idx="4294967295"/>
          </p:nvPr>
        </p:nvSpPr>
        <p:spPr>
          <a:xfrm>
            <a:off x="1" y="1400175"/>
            <a:ext cx="7852172" cy="1828800"/>
          </a:xfrm>
        </p:spPr>
        <p:txBody>
          <a:bodyPr/>
          <a:lstStyle/>
          <a:p>
            <a:r>
              <a:rPr lang="en-US" dirty="0"/>
              <a:t>Setting Up User Accounts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5" name="TextBox 4"/>
          <p:cNvSpPr txBox="1"/>
          <p:nvPr/>
        </p:nvSpPr>
        <p:spPr>
          <a:xfrm>
            <a:off x="1443251" y="0"/>
            <a:ext cx="8996149" cy="369332"/>
          </a:xfrm>
          <a:prstGeom prst="rect">
            <a:avLst/>
          </a:prstGeom>
          <a:noFill/>
        </p:spPr>
        <p:txBody>
          <a:bodyPr wrap="square" rtlCol="0">
            <a:spAutoFit/>
          </a:bodyPr>
          <a:lstStyle/>
          <a:p>
            <a:r>
              <a:rPr lang="en-US" b="1" dirty="0">
                <a:solidFill>
                  <a:prstClr val="black"/>
                </a:solidFill>
              </a:rPr>
              <a:t>NATIONAL INSTITUTE OF ELECTRONICS AND INFORMATION TECHNOLOGY</a:t>
            </a:r>
          </a:p>
        </p:txBody>
      </p:sp>
      <p:sp>
        <p:nvSpPr>
          <p:cNvPr id="7" name="TextBox 6"/>
          <p:cNvSpPr txBox="1"/>
          <p:nvPr/>
        </p:nvSpPr>
        <p:spPr>
          <a:xfrm>
            <a:off x="228600" y="4800600"/>
            <a:ext cx="8915400" cy="1446550"/>
          </a:xfrm>
          <a:prstGeom prst="rect">
            <a:avLst/>
          </a:prstGeom>
          <a:noFill/>
        </p:spPr>
        <p:txBody>
          <a:bodyPr wrap="square" rtlCol="0">
            <a:spAutoFit/>
          </a:bodyPr>
          <a:lstStyle/>
          <a:p>
            <a:pPr algn="ctr"/>
            <a:r>
              <a:rPr lang="en-US" sz="4400" b="1" dirty="0" smtClean="0">
                <a:solidFill>
                  <a:prstClr val="black"/>
                </a:solidFill>
                <a:effectLst>
                  <a:outerShdw blurRad="38100" dist="38100" dir="2700000" algn="tl">
                    <a:srgbClr val="000000">
                      <a:alpha val="43137"/>
                    </a:srgbClr>
                  </a:outerShdw>
                </a:effectLst>
              </a:rPr>
              <a:t>Machine Learning Using Python</a:t>
            </a:r>
          </a:p>
          <a:p>
            <a:pPr algn="ctr"/>
            <a:r>
              <a:rPr lang="en-US" sz="4400" b="1" dirty="0" smtClean="0">
                <a:solidFill>
                  <a:srgbClr val="C00000"/>
                </a:solidFill>
                <a:effectLst>
                  <a:outerShdw blurRad="38100" dist="38100" dir="2700000" algn="tl">
                    <a:srgbClr val="000000">
                      <a:alpha val="43137"/>
                    </a:srgbClr>
                  </a:outerShdw>
                </a:effectLst>
              </a:rPr>
              <a:t>Day </a:t>
            </a:r>
            <a:r>
              <a:rPr lang="en-US" sz="4400" b="1" dirty="0" smtClean="0">
                <a:solidFill>
                  <a:srgbClr val="C00000"/>
                </a:solidFill>
                <a:effectLst>
                  <a:outerShdw blurRad="38100" dist="38100" dir="2700000" algn="tl">
                    <a:srgbClr val="000000">
                      <a:alpha val="43137"/>
                    </a:srgbClr>
                  </a:outerShdw>
                </a:effectLst>
              </a:rPr>
              <a:t>4</a:t>
            </a:r>
            <a:endParaRPr lang="en-US" sz="4400" dirty="0">
              <a:solidFill>
                <a:srgbClr val="C00000"/>
              </a:solidFill>
            </a:endParaRPr>
          </a:p>
        </p:txBody>
      </p:sp>
    </p:spTree>
    <p:extLst>
      <p:ext uri="{BB962C8B-B14F-4D97-AF65-F5344CB8AC3E}">
        <p14:creationId xmlns:p14="http://schemas.microsoft.com/office/powerpoint/2010/main" val="3538761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9144000" cy="6858000"/>
          </a:xfrm>
        </p:spPr>
        <p:txBody>
          <a:bodyPr>
            <a:noAutofit/>
          </a:bodyPr>
          <a:lstStyle/>
          <a:p>
            <a:pPr algn="just">
              <a:tabLst>
                <a:tab pos="457200" algn="l"/>
              </a:tabLst>
            </a:pPr>
            <a:r>
              <a:rPr lang="en-US" sz="2400" b="1" dirty="0">
                <a:solidFill>
                  <a:schemeClr val="tx1"/>
                </a:solidFill>
                <a:latin typeface="Times New Roman" pitchFamily="18" charset="0"/>
                <a:cs typeface="Times New Roman" pitchFamily="18" charset="0"/>
              </a:rPr>
              <a:t>•	If we provide the different name of arguments at the time of function call, an error will be thrown.</a:t>
            </a: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simple_interest</a:t>
            </a:r>
            <a:r>
              <a:rPr lang="en-US" sz="2400" dirty="0">
                <a:solidFill>
                  <a:schemeClr val="tx1"/>
                </a:solidFill>
                <a:latin typeface="Times New Roman" pitchFamily="18" charset="0"/>
                <a:cs typeface="Times New Roman" pitchFamily="18" charset="0"/>
              </a:rPr>
              <a:t>(20000,rate=7.5, time=6)	#</a:t>
            </a:r>
            <a:r>
              <a:rPr lang="en-US" sz="2400" dirty="0" smtClean="0">
                <a:solidFill>
                  <a:schemeClr val="tx1"/>
                </a:solidFill>
                <a:latin typeface="Times New Roman" pitchFamily="18" charset="0"/>
                <a:cs typeface="Times New Roman" pitchFamily="18" charset="0"/>
              </a:rPr>
              <a:t>error</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The python allows us to provide the mix of the required arguments and keyword arguments at the time of function call</a:t>
            </a:r>
            <a:r>
              <a:rPr lang="en-US" sz="2400" dirty="0">
                <a:solidFill>
                  <a:schemeClr val="tx1"/>
                </a:solidFill>
                <a:latin typeface="Times New Roman" pitchFamily="18" charset="0"/>
                <a:cs typeface="Times New Roman" pitchFamily="18" charset="0"/>
              </a:rPr>
              <a:t>. </a:t>
            </a: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simple_interest</a:t>
            </a:r>
            <a:r>
              <a:rPr lang="en-US" sz="2400" dirty="0">
                <a:solidFill>
                  <a:schemeClr val="tx1"/>
                </a:solidFill>
                <a:latin typeface="Times New Roman" pitchFamily="18" charset="0"/>
                <a:cs typeface="Times New Roman" pitchFamily="18" charset="0"/>
              </a:rPr>
              <a:t>(20000,t=5,r=6.5</a:t>
            </a:r>
            <a:r>
              <a:rPr lang="en-US" sz="2400" dirty="0" smtClean="0">
                <a:solidFill>
                  <a:schemeClr val="tx1"/>
                </a:solidFill>
                <a:latin typeface="Times New Roman" pitchFamily="18" charset="0"/>
                <a:cs typeface="Times New Roman" pitchFamily="18" charset="0"/>
              </a:rPr>
              <a:t>)</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The required argument must not be given after the keyword argument.</a:t>
            </a: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simple_interest</a:t>
            </a:r>
            <a:r>
              <a:rPr lang="en-US" sz="2400" dirty="0">
                <a:solidFill>
                  <a:schemeClr val="tx1"/>
                </a:solidFill>
                <a:latin typeface="Times New Roman" pitchFamily="18" charset="0"/>
                <a:cs typeface="Times New Roman" pitchFamily="18" charset="0"/>
              </a:rPr>
              <a:t>(20000,r=7.5,6)   #error </a:t>
            </a:r>
          </a:p>
          <a:p>
            <a:pPr algn="just">
              <a:tabLst>
                <a:tab pos="457200" algn="l"/>
              </a:tabLst>
            </a:pPr>
            <a:endParaRPr lang="en-US" sz="24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148768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lgn="just">
              <a:spcAft>
                <a:spcPts val="1200"/>
              </a:spcAft>
              <a:tabLst>
                <a:tab pos="457200" algn="l"/>
              </a:tabLst>
            </a:pPr>
            <a:r>
              <a:rPr lang="en-US" sz="2800" b="1" dirty="0" smtClean="0">
                <a:solidFill>
                  <a:schemeClr val="tx1"/>
                </a:solidFill>
                <a:latin typeface="Times New Roman" pitchFamily="18" charset="0"/>
                <a:cs typeface="Times New Roman" pitchFamily="18" charset="0"/>
              </a:rPr>
              <a:t>       Default </a:t>
            </a:r>
            <a:r>
              <a:rPr lang="en-US" sz="2800" b="1" dirty="0">
                <a:solidFill>
                  <a:schemeClr val="tx1"/>
                </a:solidFill>
                <a:latin typeface="Times New Roman" pitchFamily="18" charset="0"/>
                <a:cs typeface="Times New Roman" pitchFamily="18" charset="0"/>
              </a:rPr>
              <a:t>Arguments</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Python allows us to initialize the arguments at the function definition. If the value of any of the argument is not provided at the time of function call, then the default value for the argument will be used. </a:t>
            </a:r>
          </a:p>
          <a:p>
            <a:pPr algn="just">
              <a:spcAft>
                <a:spcPts val="1200"/>
              </a:spcAft>
              <a:tabLst>
                <a:tab pos="457200" algn="l"/>
              </a:tabLst>
            </a:pPr>
            <a:r>
              <a:rPr lang="en-US" sz="2800" dirty="0" err="1">
                <a:solidFill>
                  <a:schemeClr val="tx1"/>
                </a:solidFill>
                <a:latin typeface="Times New Roman" pitchFamily="18" charset="0"/>
                <a:cs typeface="Times New Roman" pitchFamily="18" charset="0"/>
              </a:rPr>
              <a:t>def</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printme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name,age</a:t>
            </a:r>
            <a:r>
              <a:rPr lang="en-US" sz="2800" dirty="0">
                <a:solidFill>
                  <a:schemeClr val="tx1"/>
                </a:solidFill>
                <a:latin typeface="Times New Roman" pitchFamily="18" charset="0"/>
                <a:cs typeface="Times New Roman" pitchFamily="18" charset="0"/>
              </a:rPr>
              <a:t>=22):  </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print("</a:t>
            </a:r>
            <a:r>
              <a:rPr lang="en-US" sz="2800" dirty="0" err="1">
                <a:solidFill>
                  <a:schemeClr val="tx1"/>
                </a:solidFill>
                <a:latin typeface="Times New Roman" pitchFamily="18" charset="0"/>
                <a:cs typeface="Times New Roman" pitchFamily="18" charset="0"/>
              </a:rPr>
              <a:t>Name:",name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nAge</a:t>
            </a:r>
            <a:r>
              <a:rPr lang="en-US" sz="2800" dirty="0">
                <a:solidFill>
                  <a:schemeClr val="tx1"/>
                </a:solidFill>
                <a:latin typeface="Times New Roman" pitchFamily="18" charset="0"/>
                <a:cs typeface="Times New Roman" pitchFamily="18" charset="0"/>
              </a:rPr>
              <a:t>:",age)  </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printme</a:t>
            </a:r>
            <a:r>
              <a:rPr lang="en-US" sz="2800" dirty="0">
                <a:solidFill>
                  <a:schemeClr val="tx1"/>
                </a:solidFill>
                <a:latin typeface="Times New Roman" pitchFamily="18" charset="0"/>
                <a:cs typeface="Times New Roman" pitchFamily="18" charset="0"/>
              </a:rPr>
              <a:t>("Ravi")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name=Ravi age=22 (default value)</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printme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Sachin</a:t>
            </a:r>
            <a:r>
              <a:rPr lang="en-US" sz="2800" dirty="0">
                <a:solidFill>
                  <a:schemeClr val="tx1"/>
                </a:solidFill>
                <a:latin typeface="Times New Roman" pitchFamily="18" charset="0"/>
                <a:cs typeface="Times New Roman" pitchFamily="18" charset="0"/>
              </a:rPr>
              <a:t>”, 33)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name =</a:t>
            </a:r>
            <a:r>
              <a:rPr lang="en-US" sz="2800" dirty="0" err="1">
                <a:solidFill>
                  <a:schemeClr val="tx1"/>
                </a:solidFill>
                <a:latin typeface="Times New Roman" pitchFamily="18" charset="0"/>
                <a:cs typeface="Times New Roman" pitchFamily="18" charset="0"/>
              </a:rPr>
              <a:t>Sachin</a:t>
            </a:r>
            <a:r>
              <a:rPr lang="en-US" sz="2800" dirty="0">
                <a:solidFill>
                  <a:schemeClr val="tx1"/>
                </a:solidFill>
                <a:latin typeface="Times New Roman" pitchFamily="18" charset="0"/>
                <a:cs typeface="Times New Roman" pitchFamily="18" charset="0"/>
              </a:rPr>
              <a:t> age=33</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8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847605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lgn="just">
              <a:spcAft>
                <a:spcPts val="1200"/>
              </a:spcAft>
              <a:tabLst>
                <a:tab pos="457200" algn="l"/>
              </a:tabLst>
            </a:pPr>
            <a:r>
              <a:rPr lang="en-US" sz="2800" b="1" dirty="0" smtClean="0">
                <a:solidFill>
                  <a:schemeClr val="tx1"/>
                </a:solidFill>
                <a:latin typeface="Times New Roman" pitchFamily="18" charset="0"/>
                <a:cs typeface="Times New Roman" pitchFamily="18" charset="0"/>
              </a:rPr>
              <a:t>       Variable </a:t>
            </a:r>
            <a:r>
              <a:rPr lang="en-US" sz="2800" b="1" dirty="0">
                <a:solidFill>
                  <a:schemeClr val="tx1"/>
                </a:solidFill>
                <a:latin typeface="Times New Roman" pitchFamily="18" charset="0"/>
                <a:cs typeface="Times New Roman" pitchFamily="18" charset="0"/>
              </a:rPr>
              <a:t>length Arguments</a:t>
            </a:r>
          </a:p>
          <a:p>
            <a:pPr algn="just">
              <a:spcAft>
                <a:spcPts val="1200"/>
              </a:spcAft>
              <a:tabLst>
                <a:tab pos="457200" algn="l"/>
              </a:tabLst>
            </a:pPr>
            <a:r>
              <a:rPr lang="en-US" sz="2400" dirty="0">
                <a:solidFill>
                  <a:schemeClr val="tx1"/>
                </a:solidFill>
                <a:latin typeface="Times New Roman" pitchFamily="18" charset="0"/>
                <a:cs typeface="Times New Roman" pitchFamily="18" charset="0"/>
              </a:rPr>
              <a:t>Variable length argument is a feature that allows a function to receive any number of arguments. However, at the function definition, we have to define the variable with * (star) as *&lt;variable - name &gt;.</a:t>
            </a:r>
          </a:p>
          <a:p>
            <a:pPr algn="just">
              <a:spcAft>
                <a:spcPts val="1200"/>
              </a:spcAft>
              <a:tabLst>
                <a:tab pos="457200" algn="l"/>
              </a:tabLst>
            </a:pPr>
            <a:r>
              <a:rPr lang="en-US" sz="2400" b="1" dirty="0" smtClean="0">
                <a:solidFill>
                  <a:schemeClr val="tx1"/>
                </a:solidFill>
                <a:latin typeface="Times New Roman" pitchFamily="18" charset="0"/>
                <a:cs typeface="Times New Roman" pitchFamily="18" charset="0"/>
              </a:rPr>
              <a:t>Example</a:t>
            </a:r>
            <a:endParaRPr lang="en-US" sz="2400" b="1" dirty="0">
              <a:solidFill>
                <a:schemeClr val="tx1"/>
              </a:solidFill>
              <a:latin typeface="Times New Roman" pitchFamily="18" charset="0"/>
              <a:cs typeface="Times New Roman" pitchFamily="18" charset="0"/>
            </a:endParaRPr>
          </a:p>
          <a:p>
            <a:pPr algn="just">
              <a:spcAft>
                <a:spcPts val="1200"/>
              </a:spcAft>
              <a:tabLst>
                <a:tab pos="457200" algn="l"/>
              </a:tabLst>
            </a:pPr>
            <a:r>
              <a:rPr lang="en-US" sz="2400" dirty="0" err="1">
                <a:solidFill>
                  <a:schemeClr val="tx1"/>
                </a:solidFill>
                <a:latin typeface="Times New Roman" pitchFamily="18" charset="0"/>
                <a:cs typeface="Times New Roman" pitchFamily="18" charset="0"/>
              </a:rPr>
              <a:t>def</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printme</a:t>
            </a:r>
            <a:r>
              <a:rPr lang="en-US" sz="2400" dirty="0">
                <a:solidFill>
                  <a:schemeClr val="tx1"/>
                </a:solidFill>
                <a:latin typeface="Times New Roman" pitchFamily="18" charset="0"/>
                <a:cs typeface="Times New Roman" pitchFamily="18" charset="0"/>
              </a:rPr>
              <a:t>(*names):  </a:t>
            </a:r>
          </a:p>
          <a:p>
            <a:pPr algn="just">
              <a:spcAft>
                <a:spcPts val="1200"/>
              </a:spcAft>
              <a:tabLst>
                <a:tab pos="457200" algn="l"/>
              </a:tabLst>
            </a:pPr>
            <a:r>
              <a:rPr lang="en-US" sz="2400" dirty="0" smtClean="0">
                <a:solidFill>
                  <a:schemeClr val="tx1"/>
                </a:solidFill>
                <a:latin typeface="Times New Roman" pitchFamily="18" charset="0"/>
                <a:cs typeface="Times New Roman" pitchFamily="18" charset="0"/>
              </a:rPr>
              <a:t>	print</a:t>
            </a:r>
            <a:r>
              <a:rPr lang="en-US" sz="2400" dirty="0">
                <a:solidFill>
                  <a:schemeClr val="tx1"/>
                </a:solidFill>
                <a:latin typeface="Times New Roman" pitchFamily="18" charset="0"/>
                <a:cs typeface="Times New Roman" pitchFamily="18" charset="0"/>
              </a:rPr>
              <a:t>("printing the passed arguments...")  </a:t>
            </a:r>
          </a:p>
          <a:p>
            <a:pPr algn="just">
              <a:spcAft>
                <a:spcPts val="1200"/>
              </a:spcAft>
              <a:tabLst>
                <a:tab pos="457200" algn="l"/>
              </a:tabLst>
            </a:pPr>
            <a:r>
              <a:rPr lang="en-US" sz="2400" dirty="0">
                <a:solidFill>
                  <a:schemeClr val="tx1"/>
                </a:solidFill>
                <a:latin typeface="Times New Roman" pitchFamily="18" charset="0"/>
                <a:cs typeface="Times New Roman" pitchFamily="18" charset="0"/>
              </a:rPr>
              <a:t>    for name in names:  </a:t>
            </a:r>
          </a:p>
          <a:p>
            <a:pPr algn="just">
              <a:spcAft>
                <a:spcPts val="1200"/>
              </a:spcAft>
              <a:tabLst>
                <a:tab pos="457200" algn="l"/>
              </a:tabLst>
            </a:pPr>
            <a:r>
              <a:rPr lang="en-US" sz="2400" dirty="0">
                <a:solidFill>
                  <a:schemeClr val="tx1"/>
                </a:solidFill>
                <a:latin typeface="Times New Roman" pitchFamily="18" charset="0"/>
                <a:cs typeface="Times New Roman" pitchFamily="18" charset="0"/>
              </a:rPr>
              <a:t>        print(name)  </a:t>
            </a:r>
          </a:p>
          <a:p>
            <a:pPr algn="just">
              <a:spcAft>
                <a:spcPts val="1200"/>
              </a:spcAft>
              <a:tabLst>
                <a:tab pos="457200" algn="l"/>
              </a:tabLst>
            </a:pPr>
            <a:r>
              <a:rPr lang="en-US" sz="2400" dirty="0" err="1">
                <a:solidFill>
                  <a:schemeClr val="tx1"/>
                </a:solidFill>
                <a:latin typeface="Times New Roman" pitchFamily="18" charset="0"/>
                <a:cs typeface="Times New Roman" pitchFamily="18" charset="0"/>
              </a:rPr>
              <a:t>printme</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Prashant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Vimal</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Gaurav</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Jatin</a:t>
            </a:r>
            <a:r>
              <a:rPr lang="en-US" sz="2400" dirty="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4119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762000"/>
            <a:ext cx="9144000" cy="6858000"/>
          </a:xfrm>
        </p:spPr>
        <p:txBody>
          <a:bodyPr>
            <a:noAutofit/>
          </a:bodyPr>
          <a:lstStyle/>
          <a:p>
            <a:pPr algn="just">
              <a:spcAft>
                <a:spcPts val="1200"/>
              </a:spcAft>
              <a:tabLst>
                <a:tab pos="457200" algn="l"/>
              </a:tabLst>
            </a:pPr>
            <a:r>
              <a:rPr lang="pt-BR" sz="2400" b="1" dirty="0" smtClean="0">
                <a:solidFill>
                  <a:schemeClr val="tx1"/>
                </a:solidFill>
                <a:latin typeface="Times New Roman" pitchFamily="18" charset="0"/>
                <a:cs typeface="Times New Roman" pitchFamily="18" charset="0"/>
              </a:rPr>
              <a:t>        Example 2:</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def adder(*num):</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sum = 0</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for n in num:</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sum = sum + n</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print("Sum:",sum)</a:t>
            </a:r>
          </a:p>
          <a:p>
            <a:pPr algn="just">
              <a:spcAft>
                <a:spcPts val="1200"/>
              </a:spcAft>
              <a:tabLst>
                <a:tab pos="457200" algn="l"/>
              </a:tabLst>
            </a:pPr>
            <a:endParaRPr lang="pt-BR" sz="2400" dirty="0" smtClean="0">
              <a:solidFill>
                <a:schemeClr val="tx1"/>
              </a:solidFill>
              <a:latin typeface="Times New Roman" pitchFamily="18" charset="0"/>
              <a:cs typeface="Times New Roman" pitchFamily="18" charset="0"/>
            </a:endParaRP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adder(3,5)</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adder(4,5,6,7)</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adder(1,2,3,5,6)</a:t>
            </a:r>
            <a:endParaRPr lang="en-US" sz="2400" dirty="0" smtClean="0">
              <a:solidFill>
                <a:schemeClr val="tx1"/>
              </a:solidFill>
              <a:latin typeface="Times New Roman" pitchFamily="18" charset="0"/>
              <a:cs typeface="Times New Roman" pitchFamily="18" charset="0"/>
            </a:endParaRPr>
          </a:p>
          <a:p>
            <a:pPr algn="just">
              <a:spcAft>
                <a:spcPts val="1200"/>
              </a:spcAft>
              <a:tabLst>
                <a:tab pos="457200" algn="l"/>
              </a:tabLst>
            </a:pP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65296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Autofit/>
          </a:bodyPr>
          <a:lstStyle/>
          <a:p>
            <a:pPr algn="just">
              <a:spcAft>
                <a:spcPts val="600"/>
              </a:spcAft>
              <a:tabLst>
                <a:tab pos="457200" algn="l"/>
              </a:tabLst>
            </a:pPr>
            <a:r>
              <a:rPr lang="en-US" b="1" dirty="0" smtClean="0">
                <a:solidFill>
                  <a:schemeClr val="tx1"/>
                </a:solidFill>
                <a:latin typeface="Times New Roman" pitchFamily="18" charset="0"/>
                <a:cs typeface="Times New Roman" pitchFamily="18" charset="0"/>
              </a:rPr>
              <a:t>	   Lambda </a:t>
            </a:r>
            <a:r>
              <a:rPr lang="en-US" b="1" dirty="0">
                <a:solidFill>
                  <a:schemeClr val="tx1"/>
                </a:solidFill>
                <a:latin typeface="Times New Roman" pitchFamily="18" charset="0"/>
                <a:cs typeface="Times New Roman" pitchFamily="18" charset="0"/>
              </a:rPr>
              <a:t>function</a:t>
            </a:r>
          </a:p>
          <a:p>
            <a:pPr marL="457200" indent="-457200" algn="just">
              <a:spcAft>
                <a:spcPts val="600"/>
              </a:spcAft>
              <a:buFont typeface="Arial" pitchFamily="34" charset="0"/>
              <a:buChar char="•"/>
              <a:tabLst>
                <a:tab pos="457200" algn="l"/>
              </a:tabLst>
            </a:pPr>
            <a:r>
              <a:rPr lang="en-US" sz="2800" dirty="0">
                <a:solidFill>
                  <a:schemeClr val="tx1"/>
                </a:solidFill>
                <a:latin typeface="Times New Roman" pitchFamily="18" charset="0"/>
                <a:cs typeface="Times New Roman" pitchFamily="18" charset="0"/>
              </a:rPr>
              <a:t>lambda operator or lambda function is used for creating small, one-time and anonymous function </a:t>
            </a:r>
            <a:r>
              <a:rPr lang="en-US" sz="2800" dirty="0" smtClean="0">
                <a:solidFill>
                  <a:schemeClr val="tx1"/>
                </a:solidFill>
                <a:latin typeface="Times New Roman" pitchFamily="18" charset="0"/>
                <a:cs typeface="Times New Roman" pitchFamily="18" charset="0"/>
              </a:rPr>
              <a:t>objects. </a:t>
            </a:r>
          </a:p>
          <a:p>
            <a:pPr marL="457200" indent="-457200" algn="just">
              <a:spcAft>
                <a:spcPts val="600"/>
              </a:spcAft>
              <a:buFont typeface="Arial" pitchFamily="34" charset="0"/>
              <a:buChar char="•"/>
              <a:tabLst>
                <a:tab pos="457200" algn="l"/>
              </a:tabLst>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lambda function can take any number of arguments, but can only have one expression</a:t>
            </a:r>
            <a:r>
              <a:rPr lang="en-US" sz="2800" dirty="0" smtClean="0">
                <a:solidFill>
                  <a:schemeClr val="tx1"/>
                </a:solidFill>
                <a:latin typeface="Times New Roman" pitchFamily="18" charset="0"/>
                <a:cs typeface="Times New Roman" pitchFamily="18" charset="0"/>
              </a:rPr>
              <a:t>.</a:t>
            </a:r>
          </a:p>
          <a:p>
            <a:pPr marL="457200" indent="-457200" algn="just">
              <a:spcAft>
                <a:spcPts val="600"/>
              </a:spcAft>
              <a:buFont typeface="Arial" pitchFamily="34" charset="0"/>
              <a:buChar char="•"/>
              <a:tabLst>
                <a:tab pos="457200" algn="l"/>
              </a:tabLst>
            </a:pPr>
            <a:r>
              <a:rPr lang="en-US" sz="2800" dirty="0">
                <a:solidFill>
                  <a:schemeClr val="tx1"/>
                </a:solidFill>
                <a:latin typeface="Times New Roman" pitchFamily="18" charset="0"/>
                <a:cs typeface="Times New Roman" pitchFamily="18" charset="0"/>
              </a:rPr>
              <a:t>l</a:t>
            </a:r>
            <a:r>
              <a:rPr lang="en-US" sz="2800" dirty="0" smtClean="0">
                <a:solidFill>
                  <a:schemeClr val="tx1"/>
                </a:solidFill>
                <a:latin typeface="Times New Roman" pitchFamily="18" charset="0"/>
                <a:cs typeface="Times New Roman" pitchFamily="18" charset="0"/>
              </a:rPr>
              <a:t>ambda keyword is used to define a function.</a:t>
            </a:r>
            <a:endParaRPr lang="en-US" sz="2800" dirty="0">
              <a:solidFill>
                <a:schemeClr val="tx1"/>
              </a:solidFill>
              <a:latin typeface="Times New Roman" pitchFamily="18" charset="0"/>
              <a:cs typeface="Times New Roman" pitchFamily="18" charset="0"/>
            </a:endParaRPr>
          </a:p>
          <a:p>
            <a:pPr marL="914400" algn="just">
              <a:tabLst>
                <a:tab pos="457200" algn="l"/>
              </a:tabLst>
            </a:pPr>
            <a:r>
              <a:rPr lang="en-US" sz="2800" b="1" dirty="0" smtClean="0">
                <a:solidFill>
                  <a:schemeClr val="tx1"/>
                </a:solidFill>
                <a:latin typeface="Times New Roman" pitchFamily="18" charset="0"/>
                <a:cs typeface="Times New Roman" pitchFamily="18" charset="0"/>
              </a:rPr>
              <a:t>Syntax</a:t>
            </a:r>
            <a:r>
              <a:rPr lang="en-US" sz="2800" b="1" dirty="0">
                <a:solidFill>
                  <a:schemeClr val="tx1"/>
                </a:solidFill>
                <a:latin typeface="Times New Roman" pitchFamily="18" charset="0"/>
                <a:cs typeface="Times New Roman" pitchFamily="18" charset="0"/>
              </a:rPr>
              <a:t>:</a:t>
            </a:r>
          </a:p>
          <a:p>
            <a:pPr marL="914400" algn="just">
              <a:tabLst>
                <a:tab pos="457200" algn="l"/>
              </a:tabLst>
            </a:pPr>
            <a:r>
              <a:rPr lang="en-US" sz="2800" dirty="0">
                <a:solidFill>
                  <a:schemeClr val="tx1"/>
                </a:solidFill>
                <a:latin typeface="Times New Roman" pitchFamily="18" charset="0"/>
                <a:cs typeface="Times New Roman" pitchFamily="18" charset="0"/>
              </a:rPr>
              <a:t>	lambda arguments : expression</a:t>
            </a:r>
          </a:p>
          <a:p>
            <a:pPr marL="914400" algn="just">
              <a:tabLst>
                <a:tab pos="457200" algn="l"/>
              </a:tabLst>
            </a:pPr>
            <a:r>
              <a:rPr lang="en-US" sz="2800" b="1" dirty="0">
                <a:solidFill>
                  <a:schemeClr val="tx1"/>
                </a:solidFill>
                <a:latin typeface="Times New Roman" pitchFamily="18" charset="0"/>
                <a:cs typeface="Times New Roman" pitchFamily="18" charset="0"/>
              </a:rPr>
              <a:t>Example:</a:t>
            </a:r>
            <a:r>
              <a:rPr lang="en-US" sz="2800" dirty="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a:p>
            <a:pPr marL="914400" algn="just">
              <a:tabLst>
                <a:tab pos="457200" algn="l"/>
              </a:tabLst>
            </a:pP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add=lambda </a:t>
            </a:r>
            <a:r>
              <a:rPr lang="en-US" sz="2800" dirty="0" err="1">
                <a:solidFill>
                  <a:schemeClr val="tx1"/>
                </a:solidFill>
                <a:latin typeface="Times New Roman" pitchFamily="18" charset="0"/>
                <a:cs typeface="Times New Roman" pitchFamily="18" charset="0"/>
              </a:rPr>
              <a:t>x,y</a:t>
            </a: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x+y</a:t>
            </a:r>
            <a:endParaRPr lang="en-US" sz="2800" dirty="0">
              <a:solidFill>
                <a:schemeClr val="tx1"/>
              </a:solidFill>
              <a:latin typeface="Times New Roman" pitchFamily="18" charset="0"/>
              <a:cs typeface="Times New Roman" pitchFamily="18" charset="0"/>
            </a:endParaRPr>
          </a:p>
          <a:p>
            <a:pPr marL="914400" algn="just">
              <a:tabLst>
                <a:tab pos="457200" algn="l"/>
              </a:tabLst>
            </a:pPr>
            <a:r>
              <a:rPr lang="en-US" sz="2800" dirty="0">
                <a:solidFill>
                  <a:schemeClr val="tx1"/>
                </a:solidFill>
                <a:latin typeface="Times New Roman" pitchFamily="18" charset="0"/>
                <a:cs typeface="Times New Roman" pitchFamily="18" charset="0"/>
              </a:rPr>
              <a:t>	print(“</a:t>
            </a:r>
            <a:r>
              <a:rPr lang="en-US" sz="2800" dirty="0" err="1">
                <a:solidFill>
                  <a:schemeClr val="tx1"/>
                </a:solidFill>
                <a:latin typeface="Times New Roman" pitchFamily="18" charset="0"/>
                <a:cs typeface="Times New Roman" pitchFamily="18" charset="0"/>
              </a:rPr>
              <a:t>Addition:”,add</a:t>
            </a:r>
            <a:r>
              <a:rPr lang="en-US" sz="2800" dirty="0">
                <a:solidFill>
                  <a:schemeClr val="tx1"/>
                </a:solidFill>
                <a:latin typeface="Times New Roman" pitchFamily="18" charset="0"/>
                <a:cs typeface="Times New Roman" pitchFamily="18" charset="0"/>
              </a:rPr>
              <a:t>(5,6))</a:t>
            </a:r>
          </a:p>
        </p:txBody>
      </p:sp>
    </p:spTree>
    <p:extLst>
      <p:ext uri="{BB962C8B-B14F-4D97-AF65-F5344CB8AC3E}">
        <p14:creationId xmlns:p14="http://schemas.microsoft.com/office/powerpoint/2010/main" val="3833027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38200"/>
            <a:ext cx="9144000" cy="6858000"/>
          </a:xfrm>
        </p:spPr>
        <p:txBody>
          <a:bodyPr>
            <a:noAutofit/>
          </a:bodyPr>
          <a:lstStyle/>
          <a:p>
            <a:pPr algn="just">
              <a:spcAft>
                <a:spcPts val="600"/>
              </a:spcAft>
              <a:tabLst>
                <a:tab pos="457200" algn="l"/>
              </a:tabLst>
            </a:pPr>
            <a:r>
              <a:rPr lang="en-US" b="1" dirty="0" smtClean="0">
                <a:solidFill>
                  <a:schemeClr val="tx1"/>
                </a:solidFill>
                <a:latin typeface="Times New Roman" pitchFamily="18" charset="0"/>
                <a:cs typeface="Times New Roman" pitchFamily="18" charset="0"/>
              </a:rPr>
              <a:t>	   Map function</a:t>
            </a:r>
          </a:p>
          <a:p>
            <a:pPr marL="457200" indent="-457200" algn="just">
              <a:spcAft>
                <a:spcPts val="600"/>
              </a:spcAft>
              <a:buFont typeface="Arial" pitchFamily="34" charset="0"/>
              <a:buChar char="•"/>
              <a:tabLst>
                <a:tab pos="457200" algn="l"/>
              </a:tabLst>
            </a:pPr>
            <a:r>
              <a:rPr lang="en-US" dirty="0" smtClean="0">
                <a:solidFill>
                  <a:schemeClr val="tx1"/>
                </a:solidFill>
                <a:latin typeface="Times New Roman" pitchFamily="18" charset="0"/>
                <a:cs typeface="Times New Roman" pitchFamily="18" charset="0"/>
              </a:rPr>
              <a:t>Used </a:t>
            </a:r>
            <a:r>
              <a:rPr lang="en-US" dirty="0">
                <a:solidFill>
                  <a:schemeClr val="tx1"/>
                </a:solidFill>
                <a:latin typeface="Times New Roman" pitchFamily="18" charset="0"/>
                <a:cs typeface="Times New Roman" pitchFamily="18" charset="0"/>
              </a:rPr>
              <a:t>to apply a function on all the elements of specified </a:t>
            </a:r>
            <a:r>
              <a:rPr lang="en-US" dirty="0" err="1" smtClean="0">
                <a:solidFill>
                  <a:schemeClr val="tx1"/>
                </a:solidFill>
                <a:latin typeface="Times New Roman" pitchFamily="18" charset="0"/>
                <a:cs typeface="Times New Roman" pitchFamily="18" charset="0"/>
              </a:rPr>
              <a:t>iterable</a:t>
            </a:r>
            <a:r>
              <a:rPr lang="en-US" dirty="0" smtClean="0">
                <a:solidFill>
                  <a:schemeClr val="tx1"/>
                </a:solidFill>
                <a:latin typeface="Times New Roman" pitchFamily="18" charset="0"/>
                <a:cs typeface="Times New Roman" pitchFamily="18" charset="0"/>
              </a:rPr>
              <a:t> item.</a:t>
            </a:r>
            <a:endParaRPr lang="en-US" dirty="0">
              <a:solidFill>
                <a:schemeClr val="tx1"/>
              </a:solidFill>
              <a:latin typeface="Times New Roman" pitchFamily="18" charset="0"/>
              <a:cs typeface="Times New Roman" pitchFamily="18" charset="0"/>
            </a:endParaRPr>
          </a:p>
          <a:p>
            <a:pPr marL="457200" indent="-457200" algn="just">
              <a:spcAft>
                <a:spcPts val="600"/>
              </a:spcAft>
              <a:buFont typeface="Arial" pitchFamily="34" charset="0"/>
              <a:buChar char="•"/>
              <a:tabLst>
                <a:tab pos="457200" algn="l"/>
              </a:tabLst>
            </a:pPr>
            <a:r>
              <a:rPr lang="en-US" dirty="0">
                <a:solidFill>
                  <a:schemeClr val="tx1"/>
                </a:solidFill>
                <a:latin typeface="Times New Roman" pitchFamily="18" charset="0"/>
                <a:cs typeface="Times New Roman" pitchFamily="18" charset="0"/>
              </a:rPr>
              <a:t>map() function returns a list of the results after applying the given function to each item of a given </a:t>
            </a:r>
            <a:r>
              <a:rPr lang="en-US" dirty="0" err="1" smtClean="0">
                <a:solidFill>
                  <a:schemeClr val="tx1"/>
                </a:solidFill>
                <a:latin typeface="Times New Roman" pitchFamily="18" charset="0"/>
                <a:cs typeface="Times New Roman" pitchFamily="18" charset="0"/>
              </a:rPr>
              <a:t>iterable</a:t>
            </a:r>
            <a:r>
              <a:rPr lang="en-US" dirty="0" smtClean="0">
                <a:solidFill>
                  <a:schemeClr val="tx1"/>
                </a:solidFill>
                <a:latin typeface="Times New Roman" pitchFamily="18" charset="0"/>
                <a:cs typeface="Times New Roman" pitchFamily="18" charset="0"/>
              </a:rPr>
              <a:t> item </a:t>
            </a:r>
            <a:r>
              <a:rPr lang="en-US" dirty="0">
                <a:solidFill>
                  <a:schemeClr val="tx1"/>
                </a:solidFill>
                <a:latin typeface="Times New Roman" pitchFamily="18" charset="0"/>
                <a:cs typeface="Times New Roman" pitchFamily="18" charset="0"/>
              </a:rPr>
              <a:t>(list, tuple etc.)</a:t>
            </a:r>
          </a:p>
          <a:p>
            <a:pPr algn="just">
              <a:spcAft>
                <a:spcPts val="600"/>
              </a:spcAft>
              <a:tabLst>
                <a:tab pos="457200" algn="l"/>
              </a:tabLst>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Syntax :</a:t>
            </a:r>
          </a:p>
          <a:p>
            <a:pPr algn="just">
              <a:spcAft>
                <a:spcPts val="600"/>
              </a:spcAf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map(function, </a:t>
            </a:r>
            <a:r>
              <a:rPr lang="en-US" dirty="0" err="1" smtClean="0">
                <a:solidFill>
                  <a:schemeClr val="tx1"/>
                </a:solidFill>
                <a:latin typeface="Times New Roman" pitchFamily="18" charset="0"/>
                <a:cs typeface="Times New Roman" pitchFamily="18" charset="0"/>
              </a:rPr>
              <a:t>iterable_item</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spcAft>
                <a:spcPts val="600"/>
              </a:spcAft>
              <a:tabLst>
                <a:tab pos="457200" algn="l"/>
              </a:tabLst>
            </a:pPr>
            <a:r>
              <a:rPr lang="en-US" b="1" dirty="0">
                <a:solidFill>
                  <a:schemeClr val="tx1"/>
                </a:solidFill>
                <a:latin typeface="Times New Roman" pitchFamily="18" charset="0"/>
                <a:cs typeface="Times New Roman" pitchFamily="18" charset="0"/>
              </a:rPr>
              <a:t>Ex:</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def</a:t>
            </a:r>
            <a:r>
              <a:rPr lang="en-US" dirty="0">
                <a:solidFill>
                  <a:schemeClr val="tx1"/>
                </a:solidFill>
                <a:latin typeface="Times New Roman" pitchFamily="18" charset="0"/>
                <a:cs typeface="Times New Roman" pitchFamily="18" charset="0"/>
              </a:rPr>
              <a:t> multiply2(x):</a:t>
            </a:r>
          </a:p>
          <a:p>
            <a:pPr algn="just">
              <a:spcAft>
                <a:spcPts val="600"/>
              </a:spcAft>
              <a:tabLst>
                <a:tab pos="457200" algn="l"/>
              </a:tabLst>
            </a:pPr>
            <a:r>
              <a:rPr lang="en-US" dirty="0">
                <a:solidFill>
                  <a:schemeClr val="tx1"/>
                </a:solidFill>
                <a:latin typeface="Times New Roman" pitchFamily="18" charset="0"/>
                <a:cs typeface="Times New Roman" pitchFamily="18" charset="0"/>
              </a:rPr>
              <a:t>   		 return x * 2</a:t>
            </a:r>
          </a:p>
          <a:p>
            <a:pPr algn="just">
              <a:spcAft>
                <a:spcPts val="600"/>
              </a:spcAft>
              <a:tabLst>
                <a:tab pos="457200" algn="l"/>
              </a:tabLst>
            </a:pPr>
            <a:r>
              <a:rPr lang="en-US" dirty="0">
                <a:solidFill>
                  <a:schemeClr val="tx1"/>
                </a:solidFill>
                <a:latin typeface="Times New Roman" pitchFamily="18" charset="0"/>
                <a:cs typeface="Times New Roman" pitchFamily="18" charset="0"/>
              </a:rPr>
              <a:t>	list=[</a:t>
            </a:r>
            <a:r>
              <a:rPr lang="en-US" dirty="0" smtClean="0">
                <a:solidFill>
                  <a:schemeClr val="tx1"/>
                </a:solidFill>
                <a:latin typeface="Times New Roman" pitchFamily="18" charset="0"/>
                <a:cs typeface="Times New Roman" pitchFamily="18" charset="0"/>
              </a:rPr>
              <a:t>1,2,3,4] </a:t>
            </a:r>
            <a:endParaRPr lang="en-US" dirty="0">
              <a:solidFill>
                <a:schemeClr val="tx1"/>
              </a:solidFill>
              <a:latin typeface="Times New Roman" pitchFamily="18" charset="0"/>
              <a:cs typeface="Times New Roman" pitchFamily="18" charset="0"/>
            </a:endParaRPr>
          </a:p>
          <a:p>
            <a:pPr algn="just">
              <a:spcAft>
                <a:spcPts val="600"/>
              </a:spcAft>
              <a:tabLst>
                <a:tab pos="457200" algn="l"/>
              </a:tabLst>
            </a:pPr>
            <a:r>
              <a:rPr lang="en-US" dirty="0">
                <a:solidFill>
                  <a:schemeClr val="tx1"/>
                </a:solidFill>
                <a:latin typeface="Times New Roman" pitchFamily="18" charset="0"/>
                <a:cs typeface="Times New Roman" pitchFamily="18" charset="0"/>
              </a:rPr>
              <a:t>	m=[*map(multiply2, list)]  # Output [2, 4, 6, 8]</a:t>
            </a:r>
          </a:p>
          <a:p>
            <a:pPr algn="just">
              <a:spcAft>
                <a:spcPts val="600"/>
              </a:spcAft>
              <a:tabLst>
                <a:tab pos="457200" algn="l"/>
              </a:tabLst>
            </a:pPr>
            <a:r>
              <a:rPr lang="en-US" dirty="0">
                <a:solidFill>
                  <a:schemeClr val="tx1"/>
                </a:solidFill>
                <a:latin typeface="Times New Roman" pitchFamily="18" charset="0"/>
                <a:cs typeface="Times New Roman" pitchFamily="18" charset="0"/>
              </a:rPr>
              <a:t>	print((m))</a:t>
            </a:r>
          </a:p>
          <a:p>
            <a:pPr algn="just">
              <a:tabLst>
                <a:tab pos="457200" algn="l"/>
              </a:tabLst>
            </a:pPr>
            <a:endParaRPr lang="en-US" dirty="0" smtClean="0">
              <a:solidFill>
                <a:schemeClr val="tx1"/>
              </a:solidFill>
              <a:latin typeface="Times New Roman" pitchFamily="18" charset="0"/>
              <a:cs typeface="Times New Roman" pitchFamily="18" charset="0"/>
            </a:endParaRPr>
          </a:p>
          <a:p>
            <a:pPr algn="just">
              <a:tabLst>
                <a:tab pos="457200" algn="l"/>
              </a:tabLst>
            </a:pPr>
            <a:r>
              <a:rPr lang="en-US"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703650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lgn="just">
              <a:spcAft>
                <a:spcPts val="1200"/>
              </a:spcAft>
              <a:tabLst>
                <a:tab pos="457200" algn="l"/>
              </a:tabLst>
            </a:pPr>
            <a:r>
              <a:rPr lang="en-US" sz="2800" b="1" dirty="0" smtClean="0">
                <a:solidFill>
                  <a:schemeClr val="tx1"/>
                </a:solidFill>
                <a:latin typeface="Times New Roman" pitchFamily="18" charset="0"/>
                <a:cs typeface="Times New Roman" pitchFamily="18" charset="0"/>
              </a:rPr>
              <a:t>       Lambda </a:t>
            </a:r>
            <a:r>
              <a:rPr lang="en-US" sz="2800" b="1" dirty="0">
                <a:solidFill>
                  <a:schemeClr val="tx1"/>
                </a:solidFill>
                <a:latin typeface="Times New Roman" pitchFamily="18" charset="0"/>
                <a:cs typeface="Times New Roman" pitchFamily="18" charset="0"/>
              </a:rPr>
              <a:t>and map</a:t>
            </a:r>
          </a:p>
          <a:p>
            <a:pPr algn="just">
              <a:spcAft>
                <a:spcPts val="1200"/>
              </a:spcAf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Square1 = [2,5,6,7,4]</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Square2= [*map(lambda x:x **2, Square1)]</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print([(Square2)])</a:t>
            </a:r>
          </a:p>
        </p:txBody>
      </p:sp>
    </p:spTree>
    <p:extLst>
      <p:ext uri="{BB962C8B-B14F-4D97-AF65-F5344CB8AC3E}">
        <p14:creationId xmlns:p14="http://schemas.microsoft.com/office/powerpoint/2010/main" val="1596709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95400"/>
            <a:ext cx="9144000" cy="6858000"/>
          </a:xfrm>
        </p:spPr>
        <p:txBody>
          <a:bodyPr>
            <a:normAutofit/>
          </a:bodyPr>
          <a:lstStyle/>
          <a:p>
            <a:pPr algn="just">
              <a:spcAft>
                <a:spcPts val="600"/>
              </a:spcAft>
              <a:tabLst>
                <a:tab pos="457200" algn="l"/>
              </a:tabLst>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function can be defined as the organized block of reusable code which can be called whenever required. A function is a block of code which only runs when it is called.</a:t>
            </a:r>
          </a:p>
          <a:p>
            <a:pPr algn="just">
              <a:spcAft>
                <a:spcPts val="600"/>
              </a:spcAft>
              <a:tabLst>
                <a:tab pos="457200" algn="l"/>
              </a:tabLst>
            </a:pP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dirty="0">
                <a:solidFill>
                  <a:schemeClr val="tx1"/>
                </a:solidFill>
                <a:latin typeface="Times New Roman" pitchFamily="18" charset="0"/>
                <a:cs typeface="Times New Roman" pitchFamily="18" charset="0"/>
              </a:rPr>
              <a:t>•	Python allows us to divide a large program into the basic building blocks known as function. </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A function can be called multiple times to provide reusability and modularity to the python </a:t>
            </a:r>
            <a:r>
              <a:rPr lang="en-US" sz="2800" dirty="0" smtClean="0">
                <a:solidFill>
                  <a:schemeClr val="tx1"/>
                </a:solidFill>
                <a:latin typeface="Times New Roman" pitchFamily="18" charset="0"/>
                <a:cs typeface="Times New Roman" pitchFamily="18" charset="0"/>
              </a:rPr>
              <a:t>program.</a:t>
            </a:r>
            <a:endParaRPr lang="en-US" sz="2800" dirty="0">
              <a:solidFill>
                <a:schemeClr val="tx1"/>
              </a:solidFill>
              <a:latin typeface="Times New Roman" pitchFamily="18" charset="0"/>
              <a:cs typeface="Times New Roman" pitchFamily="18" charset="0"/>
            </a:endParaRPr>
          </a:p>
        </p:txBody>
      </p:sp>
      <p:sp>
        <p:nvSpPr>
          <p:cNvPr id="2" name="TextBox 1"/>
          <p:cNvSpPr txBox="1"/>
          <p:nvPr/>
        </p:nvSpPr>
        <p:spPr>
          <a:xfrm>
            <a:off x="609600" y="762000"/>
            <a:ext cx="4343400" cy="461665"/>
          </a:xfrm>
          <a:prstGeom prst="rect">
            <a:avLst/>
          </a:prstGeom>
          <a:noFill/>
        </p:spPr>
        <p:txBody>
          <a:bodyPr wrap="square" rtlCol="0">
            <a:spAutoFit/>
          </a:bodyPr>
          <a:lstStyle/>
          <a:p>
            <a:r>
              <a:rPr lang="en-IN" sz="2400" b="1" dirty="0" smtClean="0">
                <a:solidFill>
                  <a:schemeClr val="bg1"/>
                </a:solidFill>
              </a:rPr>
              <a:t>FUNCTIONS</a:t>
            </a:r>
            <a:endParaRPr lang="en-IN" sz="2400" b="1" dirty="0">
              <a:solidFill>
                <a:schemeClr val="bg1"/>
              </a:solidFill>
            </a:endParaRPr>
          </a:p>
        </p:txBody>
      </p:sp>
    </p:spTree>
    <p:extLst>
      <p:ext uri="{BB962C8B-B14F-4D97-AF65-F5344CB8AC3E}">
        <p14:creationId xmlns:p14="http://schemas.microsoft.com/office/powerpoint/2010/main" val="3010398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rmAutofit/>
          </a:bodyPr>
          <a:lstStyle/>
          <a:p>
            <a:pPr algn="just">
              <a:spcAft>
                <a:spcPts val="1200"/>
              </a:spcAft>
              <a:tabLst>
                <a:tab pos="457200" algn="l"/>
              </a:tabLst>
            </a:pPr>
            <a:r>
              <a:rPr lang="en-US" b="1" dirty="0" smtClean="0">
                <a:solidFill>
                  <a:schemeClr val="tx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Function </a:t>
            </a:r>
            <a:r>
              <a:rPr lang="en-US" b="1" dirty="0">
                <a:solidFill>
                  <a:schemeClr val="bg1"/>
                </a:solidFill>
                <a:latin typeface="Times New Roman" pitchFamily="18" charset="0"/>
                <a:cs typeface="Times New Roman" pitchFamily="18" charset="0"/>
              </a:rPr>
              <a:t>definition</a:t>
            </a:r>
          </a:p>
          <a:p>
            <a:pPr algn="just">
              <a:spcAft>
                <a:spcPts val="1200"/>
              </a:spcAft>
              <a:tabLst>
                <a:tab pos="457200" algn="l"/>
              </a:tabLst>
            </a:pPr>
            <a:r>
              <a:rPr lang="en-US" dirty="0">
                <a:solidFill>
                  <a:schemeClr val="tx1"/>
                </a:solidFill>
                <a:latin typeface="Times New Roman" pitchFamily="18" charset="0"/>
                <a:cs typeface="Times New Roman" pitchFamily="18" charset="0"/>
              </a:rPr>
              <a:t>In python, we can use </a:t>
            </a:r>
            <a:r>
              <a:rPr lang="en-US" dirty="0" err="1">
                <a:solidFill>
                  <a:schemeClr val="tx1"/>
                </a:solidFill>
                <a:latin typeface="Times New Roman" pitchFamily="18" charset="0"/>
                <a:cs typeface="Times New Roman" pitchFamily="18" charset="0"/>
              </a:rPr>
              <a:t>def</a:t>
            </a:r>
            <a:r>
              <a:rPr lang="en-US" dirty="0">
                <a:solidFill>
                  <a:schemeClr val="tx1"/>
                </a:solidFill>
                <a:latin typeface="Times New Roman" pitchFamily="18" charset="0"/>
                <a:cs typeface="Times New Roman" pitchFamily="18" charset="0"/>
              </a:rPr>
              <a:t> keyword to define the function. </a:t>
            </a:r>
          </a:p>
          <a:p>
            <a:pPr algn="just">
              <a:spcAft>
                <a:spcPts val="1200"/>
              </a:spcAft>
              <a:tabLst>
                <a:tab pos="457200" algn="l"/>
              </a:tabLst>
            </a:pPr>
            <a:r>
              <a:rPr lang="en-US" dirty="0">
                <a:solidFill>
                  <a:schemeClr val="tx1"/>
                </a:solidFill>
                <a:latin typeface="Times New Roman" pitchFamily="18" charset="0"/>
                <a:cs typeface="Times New Roman" pitchFamily="18" charset="0"/>
              </a:rPr>
              <a:t>Syntax:</a:t>
            </a:r>
          </a:p>
          <a:p>
            <a:pPr algn="just">
              <a:spcAft>
                <a:spcPts val="1200"/>
              </a:spcAft>
              <a:tabLst>
                <a:tab pos="457200" algn="l"/>
              </a:tabLst>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def</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function_name</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parameter_list</a:t>
            </a:r>
            <a:r>
              <a:rPr lang="en-US" dirty="0">
                <a:solidFill>
                  <a:schemeClr val="tx1"/>
                </a:solidFill>
                <a:latin typeface="Times New Roman" pitchFamily="18" charset="0"/>
                <a:cs typeface="Times New Roman" pitchFamily="18" charset="0"/>
              </a:rPr>
              <a:t>):  </a:t>
            </a:r>
          </a:p>
          <a:p>
            <a:pPr algn="just">
              <a:spcAft>
                <a:spcPts val="1200"/>
              </a:spcAf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function-definition   </a:t>
            </a:r>
            <a:endParaRPr lang="en-US" dirty="0">
              <a:solidFill>
                <a:schemeClr val="tx1"/>
              </a:solidFill>
              <a:latin typeface="Times New Roman" pitchFamily="18" charset="0"/>
              <a:cs typeface="Times New Roman" pitchFamily="18" charset="0"/>
            </a:endParaRPr>
          </a:p>
          <a:p>
            <a:pPr algn="just">
              <a:spcAft>
                <a:spcPts val="1200"/>
              </a:spcAft>
              <a:tabLst>
                <a:tab pos="457200" algn="l"/>
              </a:tabLst>
            </a:pPr>
            <a:r>
              <a:rPr lang="en-US" dirty="0" smtClean="0">
                <a:solidFill>
                  <a:schemeClr val="tx1"/>
                </a:solidFill>
                <a:latin typeface="Times New Roman" pitchFamily="18" charset="0"/>
                <a:cs typeface="Times New Roman" pitchFamily="18" charset="0"/>
              </a:rPr>
              <a:t>			return </a:t>
            </a:r>
            <a:r>
              <a:rPr lang="en-US" dirty="0">
                <a:solidFill>
                  <a:schemeClr val="tx1"/>
                </a:solidFill>
                <a:latin typeface="Times New Roman" pitchFamily="18" charset="0"/>
                <a:cs typeface="Times New Roman" pitchFamily="18" charset="0"/>
              </a:rPr>
              <a:t>&lt;expression&gt;   </a:t>
            </a:r>
          </a:p>
          <a:p>
            <a:pPr algn="just">
              <a:spcAft>
                <a:spcPts val="1200"/>
              </a:spcAft>
              <a:tabLst>
                <a:tab pos="457200" algn="l"/>
              </a:tabLst>
            </a:pPr>
            <a:endParaRPr lang="en-US" dirty="0">
              <a:solidFill>
                <a:schemeClr val="tx1"/>
              </a:solidFill>
              <a:latin typeface="Times New Roman" pitchFamily="18" charset="0"/>
              <a:cs typeface="Times New Roman" pitchFamily="18" charset="0"/>
            </a:endParaRPr>
          </a:p>
          <a:p>
            <a:pPr algn="just">
              <a:spcAft>
                <a:spcPts val="1200"/>
              </a:spcAft>
              <a:tabLst>
                <a:tab pos="457200" algn="l"/>
              </a:tabLst>
            </a:pPr>
            <a:r>
              <a:rPr lang="en-US" dirty="0">
                <a:solidFill>
                  <a:schemeClr val="tx1"/>
                </a:solidFill>
                <a:latin typeface="Times New Roman" pitchFamily="18" charset="0"/>
                <a:cs typeface="Times New Roman" pitchFamily="18" charset="0"/>
              </a:rPr>
              <a:t>•	The function block is started with the colon (:)</a:t>
            </a:r>
          </a:p>
          <a:p>
            <a:pPr algn="just">
              <a:spcAft>
                <a:spcPts val="1200"/>
              </a:spcAft>
              <a:tabLst>
                <a:tab pos="457200" algn="l"/>
              </a:tabLst>
            </a:pPr>
            <a:r>
              <a:rPr lang="en-US" dirty="0">
                <a:solidFill>
                  <a:schemeClr val="tx1"/>
                </a:solidFill>
                <a:latin typeface="Times New Roman" pitchFamily="18" charset="0"/>
                <a:cs typeface="Times New Roman" pitchFamily="18" charset="0"/>
              </a:rPr>
              <a:t>•	All the same level block statements remain at the same indentation.</a:t>
            </a:r>
          </a:p>
          <a:p>
            <a:pPr algn="just">
              <a:spcAft>
                <a:spcPts val="1200"/>
              </a:spcAft>
              <a:tabLst>
                <a:tab pos="457200" algn="l"/>
              </a:tabLst>
            </a:pPr>
            <a:r>
              <a:rPr lang="en-US" dirty="0">
                <a:solidFill>
                  <a:schemeClr val="tx1"/>
                </a:solidFill>
                <a:latin typeface="Times New Roman" pitchFamily="18" charset="0"/>
                <a:cs typeface="Times New Roman" pitchFamily="18" charset="0"/>
              </a:rPr>
              <a:t>•	A function can accept any number of parameters that must be the same in the definition and function calling.</a:t>
            </a:r>
          </a:p>
        </p:txBody>
      </p:sp>
    </p:spTree>
    <p:extLst>
      <p:ext uri="{BB962C8B-B14F-4D97-AF65-F5344CB8AC3E}">
        <p14:creationId xmlns:p14="http://schemas.microsoft.com/office/powerpoint/2010/main" val="2322481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rm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       Example</a:t>
            </a:r>
            <a:r>
              <a:rPr lang="en-US" sz="2800" b="1" dirty="0">
                <a:solidFill>
                  <a:schemeClr val="tx1"/>
                </a:solidFill>
                <a:latin typeface="Times New Roman" pitchFamily="18" charset="0"/>
                <a:cs typeface="Times New Roman" pitchFamily="18" charset="0"/>
              </a:rPr>
              <a:t>:</a:t>
            </a:r>
            <a:r>
              <a:rPr lang="en-US" b="1" dirty="0">
                <a:solidFill>
                  <a:schemeClr val="tx1"/>
                </a:solidFill>
                <a:latin typeface="Times New Roman" pitchFamily="18" charset="0"/>
                <a:cs typeface="Times New Roman" pitchFamily="18" charset="0"/>
              </a:rPr>
              <a:t>	</a:t>
            </a:r>
            <a:endParaRPr lang="en-US" b="1" dirty="0" smtClean="0">
              <a:solidFill>
                <a:schemeClr val="tx1"/>
              </a:solidFill>
              <a:latin typeface="Times New Roman" pitchFamily="18" charset="0"/>
              <a:cs typeface="Times New Roman" pitchFamily="18" charset="0"/>
            </a:endParaRPr>
          </a:p>
          <a:p>
            <a:pPr algn="just">
              <a:tabLst>
                <a:tab pos="457200" algn="l"/>
              </a:tabLst>
            </a:pP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hello_world</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function declaration</a:t>
            </a:r>
          </a:p>
          <a:p>
            <a:pPr algn="just">
              <a:tabLst>
                <a:tab pos="457200" algn="l"/>
              </a:tabLst>
            </a:pPr>
            <a:r>
              <a:rPr lang="en-US" sz="2800" dirty="0">
                <a:solidFill>
                  <a:schemeClr val="tx1"/>
                </a:solidFill>
                <a:latin typeface="Times New Roman" pitchFamily="18" charset="0"/>
                <a:cs typeface="Times New Roman" pitchFamily="18" charset="0"/>
              </a:rPr>
              <a:t>		print("hello world")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function definition</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hello_world</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function </a:t>
            </a:r>
            <a:r>
              <a:rPr lang="en-US" sz="2800" dirty="0" smtClean="0">
                <a:solidFill>
                  <a:schemeClr val="tx1"/>
                </a:solidFill>
                <a:latin typeface="Times New Roman" pitchFamily="18" charset="0"/>
                <a:cs typeface="Times New Roman" pitchFamily="18" charset="0"/>
              </a:rPr>
              <a:t>calling</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b="1" dirty="0">
                <a:solidFill>
                  <a:schemeClr val="tx1"/>
                </a:solidFill>
                <a:latin typeface="Times New Roman" pitchFamily="18" charset="0"/>
                <a:cs typeface="Times New Roman" pitchFamily="18" charset="0"/>
              </a:rPr>
              <a:t>Function parameters</a:t>
            </a:r>
          </a:p>
          <a:p>
            <a:pPr algn="just">
              <a:tabLst>
                <a:tab pos="457200" algn="l"/>
              </a:tabLst>
            </a:pPr>
            <a:r>
              <a:rPr lang="en-US" sz="2800" dirty="0">
                <a:solidFill>
                  <a:schemeClr val="tx1"/>
                </a:solidFill>
                <a:latin typeface="Times New Roman" pitchFamily="18" charset="0"/>
                <a:cs typeface="Times New Roman" pitchFamily="18" charset="0"/>
              </a:rPr>
              <a:t>The information into the functions can be passed as the parameters. The parameters are specified in the parentheses. </a:t>
            </a:r>
          </a:p>
          <a:p>
            <a:pPr algn="just">
              <a:tabLst>
                <a:tab pos="457200" algn="l"/>
              </a:tabLst>
            </a:pPr>
            <a:r>
              <a:rPr lang="en-US" sz="2800" dirty="0">
                <a:solidFill>
                  <a:schemeClr val="tx1"/>
                </a:solidFill>
                <a:latin typeface="Times New Roman" pitchFamily="18" charset="0"/>
                <a:cs typeface="Times New Roman" pitchFamily="18" charset="0"/>
              </a:rPr>
              <a:t>•	A function may have any number of parameters.</a:t>
            </a:r>
          </a:p>
          <a:p>
            <a:pPr algn="just">
              <a:tabLst>
                <a:tab pos="457200" algn="l"/>
              </a:tabLst>
            </a:pPr>
            <a:r>
              <a:rPr lang="en-US" sz="2800" dirty="0">
                <a:solidFill>
                  <a:schemeClr val="tx1"/>
                </a:solidFill>
                <a:latin typeface="Times New Roman" pitchFamily="18" charset="0"/>
                <a:cs typeface="Times New Roman" pitchFamily="18" charset="0"/>
              </a:rPr>
              <a:t>•	Multiple parameters are separated with a comma.</a:t>
            </a:r>
          </a:p>
          <a:p>
            <a:pPr algn="just">
              <a:tabLst>
                <a:tab pos="457200" algn="l"/>
              </a:tabLst>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46335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rmAutofit/>
          </a:bodyPr>
          <a:lstStyle/>
          <a:p>
            <a:pPr algn="just">
              <a:tabLst>
                <a:tab pos="457200" algn="l"/>
              </a:tabLst>
            </a:pPr>
            <a:r>
              <a:rPr lang="en-US" b="1" dirty="0" smtClean="0">
                <a:solidFill>
                  <a:schemeClr val="tx1"/>
                </a:solidFill>
                <a:latin typeface="Times New Roman" pitchFamily="18" charset="0"/>
                <a:cs typeface="Times New Roman" pitchFamily="18" charset="0"/>
              </a:rPr>
              <a:t>          Function </a:t>
            </a:r>
            <a:r>
              <a:rPr lang="en-US" b="1" dirty="0">
                <a:solidFill>
                  <a:schemeClr val="tx1"/>
                </a:solidFill>
                <a:latin typeface="Times New Roman" pitchFamily="18" charset="0"/>
                <a:cs typeface="Times New Roman" pitchFamily="18" charset="0"/>
              </a:rPr>
              <a:t>calling</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In python, a function must be defined before the function calling otherwise the python interpreter gives an error. Once the function is defined, we can call </a:t>
            </a: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To call the function, use the function name followed by the parentheses.</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Example</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#defining the function  </a:t>
            </a:r>
          </a:p>
          <a:p>
            <a:pPr marL="1887538" algn="just">
              <a:tabLst>
                <a:tab pos="457200" algn="l"/>
              </a:tabLst>
            </a:pP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sum(</a:t>
            </a:r>
            <a:r>
              <a:rPr lang="en-US" sz="2800" dirty="0" err="1" smtClean="0">
                <a:solidFill>
                  <a:schemeClr val="tx1"/>
                </a:solidFill>
                <a:latin typeface="Times New Roman" pitchFamily="18" charset="0"/>
                <a:cs typeface="Times New Roman" pitchFamily="18" charset="0"/>
              </a:rPr>
              <a:t>a,b</a:t>
            </a:r>
            <a:r>
              <a:rPr lang="en-US" sz="2800" dirty="0" smtClean="0">
                <a:solidFill>
                  <a:schemeClr val="tx1"/>
                </a:solidFill>
                <a:latin typeface="Times New Roman" pitchFamily="18" charset="0"/>
                <a:cs typeface="Times New Roman" pitchFamily="18" charset="0"/>
              </a:rPr>
              <a:t>):  </a:t>
            </a:r>
          </a:p>
          <a:p>
            <a:pPr marL="1887538" algn="just">
              <a:tabLst>
                <a:tab pos="457200" algn="l"/>
              </a:tabLst>
            </a:pPr>
            <a:r>
              <a:rPr lang="en-US" sz="2800" dirty="0">
                <a:solidFill>
                  <a:schemeClr val="tx1"/>
                </a:solidFill>
                <a:latin typeface="Times New Roman" pitchFamily="18" charset="0"/>
                <a:cs typeface="Times New Roman" pitchFamily="18" charset="0"/>
              </a:rPr>
              <a:t>		c=</a:t>
            </a:r>
            <a:r>
              <a:rPr lang="en-US" sz="2800" dirty="0" err="1">
                <a:solidFill>
                  <a:schemeClr val="tx1"/>
                </a:solidFill>
                <a:latin typeface="Times New Roman" pitchFamily="18" charset="0"/>
                <a:cs typeface="Times New Roman" pitchFamily="18" charset="0"/>
              </a:rPr>
              <a:t>a+b</a:t>
            </a:r>
            <a:endParaRPr lang="en-US" sz="2800" dirty="0">
              <a:solidFill>
                <a:schemeClr val="tx1"/>
              </a:solidFill>
              <a:latin typeface="Times New Roman" pitchFamily="18" charset="0"/>
              <a:cs typeface="Times New Roman" pitchFamily="18" charset="0"/>
            </a:endParaRPr>
          </a:p>
          <a:p>
            <a:pPr marL="1887538" algn="just">
              <a:tabLst>
                <a:tab pos="457200" algn="l"/>
              </a:tabLst>
            </a:pPr>
            <a:r>
              <a:rPr lang="en-US" sz="2800" dirty="0">
                <a:solidFill>
                  <a:schemeClr val="tx1"/>
                </a:solidFill>
                <a:latin typeface="Times New Roman" pitchFamily="18" charset="0"/>
                <a:cs typeface="Times New Roman" pitchFamily="18" charset="0"/>
              </a:rPr>
              <a:t>		print("Sum=",c)  </a:t>
            </a:r>
          </a:p>
          <a:p>
            <a:pPr marL="1887538" algn="just">
              <a:tabLst>
                <a:tab pos="457200" algn="l"/>
              </a:tabLst>
            </a:pPr>
            <a:r>
              <a:rPr lang="en-US" sz="2800" dirty="0">
                <a:solidFill>
                  <a:schemeClr val="tx1"/>
                </a:solidFill>
                <a:latin typeface="Times New Roman" pitchFamily="18" charset="0"/>
                <a:cs typeface="Times New Roman" pitchFamily="18" charset="0"/>
              </a:rPr>
              <a:t>  #calling the function   </a:t>
            </a:r>
          </a:p>
          <a:p>
            <a:pPr marL="1887538" algn="just">
              <a:tabLst>
                <a:tab pos="457200" algn="l"/>
              </a:tabLst>
            </a:pPr>
            <a:r>
              <a:rPr lang="en-US" sz="2800" dirty="0">
                <a:solidFill>
                  <a:schemeClr val="tx1"/>
                </a:solidFill>
                <a:latin typeface="Times New Roman" pitchFamily="18" charset="0"/>
                <a:cs typeface="Times New Roman" pitchFamily="18" charset="0"/>
              </a:rPr>
              <a:t>sum(13,34)</a:t>
            </a:r>
          </a:p>
          <a:p>
            <a:pPr algn="just">
              <a:tabLst>
                <a:tab pos="457200" algn="l"/>
              </a:tabLst>
            </a:pP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33658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rm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       Returning </a:t>
            </a:r>
            <a:r>
              <a:rPr lang="en-US" sz="2800" b="1" dirty="0">
                <a:solidFill>
                  <a:schemeClr val="tx1"/>
                </a:solidFill>
                <a:latin typeface="Times New Roman" pitchFamily="18" charset="0"/>
                <a:cs typeface="Times New Roman" pitchFamily="18" charset="0"/>
              </a:rPr>
              <a:t>a value</a:t>
            </a:r>
          </a:p>
          <a:p>
            <a:pPr marL="1828800" algn="just">
              <a:tabLst>
                <a:tab pos="457200" algn="l"/>
              </a:tabLst>
            </a:pPr>
            <a:endParaRPr lang="en-US" sz="2400" dirty="0" smtClean="0">
              <a:solidFill>
                <a:schemeClr val="tx1"/>
              </a:solidFill>
              <a:latin typeface="Times New Roman" pitchFamily="18" charset="0"/>
              <a:cs typeface="Times New Roman" pitchFamily="18" charset="0"/>
            </a:endParaRPr>
          </a:p>
          <a:p>
            <a:pPr marL="1828800" algn="just">
              <a:tabLst>
                <a:tab pos="457200" algn="l"/>
              </a:tabLst>
            </a:pPr>
            <a:r>
              <a:rPr lang="en-US" sz="2400" dirty="0" err="1" smtClean="0">
                <a:solidFill>
                  <a:schemeClr val="tx1"/>
                </a:solidFill>
                <a:latin typeface="Times New Roman" pitchFamily="18" charset="0"/>
                <a:cs typeface="Times New Roman" pitchFamily="18" charset="0"/>
              </a:rPr>
              <a:t>def</a:t>
            </a:r>
            <a:r>
              <a:rPr lang="en-US" sz="2400" dirty="0" smtClean="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si_intst</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p,r,t</a:t>
            </a:r>
            <a:r>
              <a:rPr lang="en-US" sz="2400" dirty="0">
                <a:solidFill>
                  <a:schemeClr val="tx1"/>
                </a:solidFill>
                <a:latin typeface="Times New Roman" pitchFamily="18" charset="0"/>
                <a:cs typeface="Times New Roman" pitchFamily="18" charset="0"/>
              </a:rPr>
              <a:t>):  </a:t>
            </a:r>
          </a:p>
          <a:p>
            <a:pPr marL="1828800" algn="just">
              <a:tabLst>
                <a:tab pos="457200" algn="l"/>
              </a:tabLst>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a:t>
            </a:r>
            <a:r>
              <a:rPr lang="en-US" sz="2400" dirty="0">
                <a:solidFill>
                  <a:schemeClr val="tx1"/>
                </a:solidFill>
                <a:latin typeface="Times New Roman" pitchFamily="18" charset="0"/>
                <a:cs typeface="Times New Roman" pitchFamily="18" charset="0"/>
              </a:rPr>
              <a:t>=(p*r*t)/100</a:t>
            </a:r>
          </a:p>
          <a:p>
            <a:pPr marL="1828800" algn="just">
              <a:tabLst>
                <a:tab pos="457200" algn="l"/>
              </a:tabLst>
            </a:pPr>
            <a:r>
              <a:rPr lang="en-US" sz="2400" dirty="0">
                <a:solidFill>
                  <a:schemeClr val="tx1"/>
                </a:solidFill>
                <a:latin typeface="Times New Roman" pitchFamily="18" charset="0"/>
                <a:cs typeface="Times New Roman" pitchFamily="18" charset="0"/>
              </a:rPr>
              <a:t>	return </a:t>
            </a:r>
            <a:r>
              <a:rPr lang="en-US" sz="2400" dirty="0" err="1">
                <a:solidFill>
                  <a:schemeClr val="tx1"/>
                </a:solidFill>
                <a:latin typeface="Times New Roman" pitchFamily="18" charset="0"/>
                <a:cs typeface="Times New Roman" pitchFamily="18" charset="0"/>
              </a:rPr>
              <a:t>si</a:t>
            </a:r>
            <a:r>
              <a:rPr lang="en-US" sz="2400" dirty="0">
                <a:solidFill>
                  <a:schemeClr val="tx1"/>
                </a:solidFill>
                <a:latin typeface="Times New Roman" pitchFamily="18" charset="0"/>
                <a:cs typeface="Times New Roman" pitchFamily="18" charset="0"/>
              </a:rPr>
              <a:t>  	#calling the function  		   </a:t>
            </a:r>
          </a:p>
          <a:p>
            <a:pPr marL="1828800" algn="just">
              <a:tabLst>
                <a:tab pos="457200" algn="l"/>
              </a:tabLst>
            </a:pPr>
            <a:r>
              <a:rPr lang="en-US" sz="2400" dirty="0">
                <a:solidFill>
                  <a:schemeClr val="tx1"/>
                </a:solidFill>
                <a:latin typeface="Times New Roman" pitchFamily="18" charset="0"/>
                <a:cs typeface="Times New Roman" pitchFamily="18" charset="0"/>
              </a:rPr>
              <a:t>s=</a:t>
            </a:r>
            <a:r>
              <a:rPr lang="en-US" sz="2400" dirty="0" err="1">
                <a:solidFill>
                  <a:schemeClr val="tx1"/>
                </a:solidFill>
                <a:latin typeface="Times New Roman" pitchFamily="18" charset="0"/>
                <a:cs typeface="Times New Roman" pitchFamily="18" charset="0"/>
              </a:rPr>
              <a:t>si_intst</a:t>
            </a:r>
            <a:r>
              <a:rPr lang="en-US" sz="2400" dirty="0">
                <a:solidFill>
                  <a:schemeClr val="tx1"/>
                </a:solidFill>
                <a:latin typeface="Times New Roman" pitchFamily="18" charset="0"/>
                <a:cs typeface="Times New Roman" pitchFamily="18" charset="0"/>
              </a:rPr>
              <a:t>(20000,8.5,3)</a:t>
            </a:r>
          </a:p>
          <a:p>
            <a:pPr marL="1828800" algn="just">
              <a:tabLst>
                <a:tab pos="457200" algn="l"/>
              </a:tabLst>
            </a:pPr>
            <a:r>
              <a:rPr lang="en-US" sz="2400" dirty="0">
                <a:solidFill>
                  <a:schemeClr val="tx1"/>
                </a:solidFill>
                <a:latin typeface="Times New Roman" pitchFamily="18" charset="0"/>
                <a:cs typeface="Times New Roman" pitchFamily="18" charset="0"/>
              </a:rPr>
              <a:t>print("Simple Interest=",s)</a:t>
            </a:r>
          </a:p>
          <a:p>
            <a:pPr marL="1828800" algn="just">
              <a:spcAft>
                <a:spcPts val="600"/>
              </a:spcAft>
              <a:tabLst>
                <a:tab pos="457200" algn="l"/>
              </a:tabLst>
            </a:pPr>
            <a:r>
              <a:rPr lang="en-US" sz="2400" dirty="0">
                <a:solidFill>
                  <a:schemeClr val="tx1"/>
                </a:solidFill>
                <a:latin typeface="Times New Roman" pitchFamily="18" charset="0"/>
                <a:cs typeface="Times New Roman" pitchFamily="18" charset="0"/>
              </a:rPr>
              <a:t>print("Simple Interest=",</a:t>
            </a:r>
            <a:r>
              <a:rPr lang="en-US" sz="2400" dirty="0" err="1">
                <a:solidFill>
                  <a:schemeClr val="tx1"/>
                </a:solidFill>
                <a:latin typeface="Times New Roman" pitchFamily="18" charset="0"/>
                <a:cs typeface="Times New Roman" pitchFamily="18" charset="0"/>
              </a:rPr>
              <a:t>si_intst</a:t>
            </a:r>
            <a:r>
              <a:rPr lang="en-US" sz="2400" dirty="0">
                <a:solidFill>
                  <a:schemeClr val="tx1"/>
                </a:solidFill>
                <a:latin typeface="Times New Roman" pitchFamily="18" charset="0"/>
                <a:cs typeface="Times New Roman" pitchFamily="18" charset="0"/>
              </a:rPr>
              <a:t>(50000,7.5,5</a:t>
            </a:r>
            <a:r>
              <a:rPr lang="en-US" sz="2400" dirty="0" smtClean="0">
                <a:solidFill>
                  <a:schemeClr val="tx1"/>
                </a:solidFill>
                <a:latin typeface="Times New Roman" pitchFamily="18" charset="0"/>
                <a:cs typeface="Times New Roman" pitchFamily="18" charset="0"/>
              </a:rPr>
              <a:t>))</a:t>
            </a:r>
          </a:p>
          <a:p>
            <a:pPr marL="1828800" algn="jus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9375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rmAutofit/>
          </a:bodyPr>
          <a:lstStyle/>
          <a:p>
            <a:pPr algn="just">
              <a:spcAft>
                <a:spcPts val="600"/>
              </a:spcAft>
              <a:tabLst>
                <a:tab pos="457200" algn="l"/>
              </a:tabLst>
            </a:pPr>
            <a:r>
              <a:rPr lang="en-US" sz="2400" b="1" dirty="0" smtClean="0">
                <a:solidFill>
                  <a:schemeClr val="tx1"/>
                </a:solidFill>
                <a:latin typeface="Times New Roman" pitchFamily="18" charset="0"/>
                <a:cs typeface="Times New Roman" pitchFamily="18" charset="0"/>
              </a:rPr>
              <a:t>         Types </a:t>
            </a:r>
            <a:r>
              <a:rPr lang="en-US" sz="2400" b="1" dirty="0">
                <a:solidFill>
                  <a:schemeClr val="tx1"/>
                </a:solidFill>
                <a:latin typeface="Times New Roman" pitchFamily="18" charset="0"/>
                <a:cs typeface="Times New Roman" pitchFamily="18" charset="0"/>
              </a:rPr>
              <a:t>of arguments</a:t>
            </a:r>
          </a:p>
          <a:p>
            <a:pPr algn="just">
              <a:tabLst>
                <a:tab pos="457200" algn="l"/>
              </a:tabLst>
            </a:pPr>
            <a:r>
              <a:rPr lang="en-US" sz="2400" dirty="0">
                <a:solidFill>
                  <a:schemeClr val="tx1"/>
                </a:solidFill>
                <a:latin typeface="Times New Roman" pitchFamily="18" charset="0"/>
                <a:cs typeface="Times New Roman" pitchFamily="18" charset="0"/>
              </a:rPr>
              <a:t>There may be several types of arguments which can be passed at the time of function calling</a:t>
            </a:r>
            <a:r>
              <a:rPr lang="en-US" sz="2400" dirty="0" smtClean="0">
                <a:solidFill>
                  <a:schemeClr val="tx1"/>
                </a:solidFill>
                <a:latin typeface="Times New Roman" pitchFamily="18" charset="0"/>
                <a:cs typeface="Times New Roman" pitchFamily="18" charset="0"/>
              </a:rPr>
              <a:t>.</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spcBef>
                <a:spcPts val="1200"/>
              </a:spcBef>
              <a:tabLst>
                <a:tab pos="457200" algn="l"/>
              </a:tabLst>
            </a:pPr>
            <a:r>
              <a:rPr lang="en-US" sz="2400" dirty="0">
                <a:solidFill>
                  <a:schemeClr val="tx1"/>
                </a:solidFill>
                <a:latin typeface="Times New Roman" pitchFamily="18" charset="0"/>
                <a:cs typeface="Times New Roman" pitchFamily="18" charset="0"/>
              </a:rPr>
              <a:t>1.	Required arguments</a:t>
            </a:r>
          </a:p>
          <a:p>
            <a:pPr algn="just">
              <a:spcBef>
                <a:spcPts val="1200"/>
              </a:spcBef>
              <a:tabLst>
                <a:tab pos="457200" algn="l"/>
              </a:tabLst>
            </a:pPr>
            <a:r>
              <a:rPr lang="en-US" sz="2400" dirty="0">
                <a:solidFill>
                  <a:schemeClr val="tx1"/>
                </a:solidFill>
                <a:latin typeface="Times New Roman" pitchFamily="18" charset="0"/>
                <a:cs typeface="Times New Roman" pitchFamily="18" charset="0"/>
              </a:rPr>
              <a:t>2.	Keyword arguments</a:t>
            </a:r>
          </a:p>
          <a:p>
            <a:pPr algn="just">
              <a:spcBef>
                <a:spcPts val="1200"/>
              </a:spcBef>
              <a:tabLst>
                <a:tab pos="457200" algn="l"/>
              </a:tabLst>
            </a:pPr>
            <a:r>
              <a:rPr lang="en-US" sz="2400" dirty="0">
                <a:solidFill>
                  <a:schemeClr val="tx1"/>
                </a:solidFill>
                <a:latin typeface="Times New Roman" pitchFamily="18" charset="0"/>
                <a:cs typeface="Times New Roman" pitchFamily="18" charset="0"/>
              </a:rPr>
              <a:t>3.	Default arguments</a:t>
            </a:r>
          </a:p>
          <a:p>
            <a:pPr algn="just">
              <a:spcBef>
                <a:spcPts val="1200"/>
              </a:spcBef>
              <a:tabLst>
                <a:tab pos="457200" algn="l"/>
              </a:tabLst>
            </a:pPr>
            <a:r>
              <a:rPr lang="en-US" sz="2400" dirty="0">
                <a:solidFill>
                  <a:schemeClr val="tx1"/>
                </a:solidFill>
                <a:latin typeface="Times New Roman" pitchFamily="18" charset="0"/>
                <a:cs typeface="Times New Roman" pitchFamily="18" charset="0"/>
              </a:rPr>
              <a:t>4.	Variable-length arguments</a:t>
            </a:r>
          </a:p>
          <a:p>
            <a:pPr algn="just">
              <a:tabLst>
                <a:tab pos="457200" algn="l"/>
              </a:tabLst>
            </a:pPr>
            <a:endParaRPr lang="en-US" sz="2400" dirty="0">
              <a:solidFill>
                <a:schemeClr val="tx1"/>
              </a:solidFill>
              <a:latin typeface="Times New Roman" pitchFamily="18" charset="0"/>
              <a:cs typeface="Times New Roman" pitchFamily="18" charset="0"/>
            </a:endParaRPr>
          </a:p>
          <a:p>
            <a:pPr marL="1828800" algn="jus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24353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rmAutofit/>
          </a:bodyPr>
          <a:lstStyle/>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       Required </a:t>
            </a:r>
            <a:r>
              <a:rPr lang="en-US" sz="2800" b="1" dirty="0">
                <a:solidFill>
                  <a:schemeClr val="tx1"/>
                </a:solidFill>
                <a:latin typeface="Times New Roman" pitchFamily="18" charset="0"/>
                <a:cs typeface="Times New Roman" pitchFamily="18" charset="0"/>
              </a:rPr>
              <a:t>Arguments</a:t>
            </a:r>
          </a:p>
          <a:p>
            <a:pPr algn="just">
              <a:spcAft>
                <a:spcPts val="600"/>
              </a:spcAft>
              <a:tabLst>
                <a:tab pos="457200" algn="l"/>
              </a:tabLst>
            </a:pPr>
            <a:r>
              <a:rPr lang="en-US" sz="2400" dirty="0">
                <a:solidFill>
                  <a:schemeClr val="tx1"/>
                </a:solidFill>
                <a:latin typeface="Times New Roman" pitchFamily="18" charset="0"/>
                <a:cs typeface="Times New Roman" pitchFamily="18" charset="0"/>
              </a:rPr>
              <a:t>The required arguments are required to be passed at the time of function calling with the exact match of their positions in the function call and function definition. If either of the arguments is not provided in the function call, or the position of the arguments is changed, then the python interpreter will show the error.</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800" b="1" dirty="0">
                <a:solidFill>
                  <a:schemeClr val="tx1"/>
                </a:solidFill>
                <a:latin typeface="Times New Roman" pitchFamily="18" charset="0"/>
                <a:cs typeface="Times New Roman" pitchFamily="18" charset="0"/>
              </a:rPr>
              <a:t>Example </a:t>
            </a:r>
          </a:p>
          <a:p>
            <a:pPr algn="just">
              <a:tabLst>
                <a:tab pos="457200" algn="l"/>
              </a:tabLst>
            </a:pPr>
            <a:r>
              <a:rPr lang="en-US" sz="28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def</a:t>
            </a:r>
            <a:r>
              <a:rPr lang="en-US" sz="2400" dirty="0">
                <a:solidFill>
                  <a:schemeClr val="tx1"/>
                </a:solidFill>
                <a:latin typeface="Times New Roman" pitchFamily="18" charset="0"/>
                <a:cs typeface="Times New Roman" pitchFamily="18" charset="0"/>
              </a:rPr>
              <a:t> calculate(</a:t>
            </a:r>
            <a:r>
              <a:rPr lang="en-US" sz="2400" dirty="0" err="1">
                <a:solidFill>
                  <a:schemeClr val="tx1"/>
                </a:solidFill>
                <a:latin typeface="Times New Roman" pitchFamily="18" charset="0"/>
                <a:cs typeface="Times New Roman" pitchFamily="18" charset="0"/>
              </a:rPr>
              <a:t>a,b</a:t>
            </a:r>
            <a:r>
              <a:rPr lang="en-US" sz="2400" dirty="0">
                <a:solidFill>
                  <a:schemeClr val="tx1"/>
                </a:solidFill>
                <a:latin typeface="Times New Roman" pitchFamily="18" charset="0"/>
                <a:cs typeface="Times New Roman" pitchFamily="18" charset="0"/>
              </a:rPr>
              <a:t>):  </a:t>
            </a:r>
          </a:p>
          <a:p>
            <a:pPr algn="just">
              <a:tabLst>
                <a:tab pos="457200" algn="l"/>
              </a:tabLst>
            </a:pPr>
            <a:r>
              <a:rPr lang="en-US" sz="2400" dirty="0">
                <a:solidFill>
                  <a:schemeClr val="tx1"/>
                </a:solidFill>
                <a:latin typeface="Times New Roman" pitchFamily="18" charset="0"/>
                <a:cs typeface="Times New Roman" pitchFamily="18" charset="0"/>
              </a:rPr>
              <a:t>   		 return </a:t>
            </a:r>
            <a:r>
              <a:rPr lang="en-US" sz="2400" dirty="0" err="1">
                <a:solidFill>
                  <a:schemeClr val="tx1"/>
                </a:solidFill>
                <a:latin typeface="Times New Roman" pitchFamily="18" charset="0"/>
                <a:cs typeface="Times New Roman" pitchFamily="18" charset="0"/>
              </a:rPr>
              <a:t>a+b</a:t>
            </a:r>
            <a:r>
              <a:rPr lang="en-US" sz="2400" dirty="0">
                <a:solidFill>
                  <a:schemeClr val="tx1"/>
                </a:solidFill>
                <a:latin typeface="Times New Roman" pitchFamily="18" charset="0"/>
                <a:cs typeface="Times New Roman" pitchFamily="18" charset="0"/>
              </a:rPr>
              <a:t>  </a:t>
            </a:r>
          </a:p>
          <a:p>
            <a:pPr algn="just">
              <a:tabLst>
                <a:tab pos="457200" algn="l"/>
              </a:tabLst>
            </a:pPr>
            <a:r>
              <a:rPr lang="en-US" sz="2400" dirty="0">
                <a:solidFill>
                  <a:schemeClr val="tx1"/>
                </a:solidFill>
                <a:latin typeface="Times New Roman" pitchFamily="18" charset="0"/>
                <a:cs typeface="Times New Roman" pitchFamily="18" charset="0"/>
              </a:rPr>
              <a:t>	calculate(10) 	</a:t>
            </a:r>
            <a:endParaRPr lang="en-US" sz="24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this causes an error as we are missing a required arguments b.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4240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38200"/>
            <a:ext cx="9144000" cy="6858000"/>
          </a:xfrm>
        </p:spPr>
        <p:txBody>
          <a:bodyPr>
            <a:normAutofit/>
          </a:bodyPr>
          <a:lstStyle/>
          <a:p>
            <a:pPr algn="just">
              <a:tabLst>
                <a:tab pos="457200" algn="l"/>
              </a:tabLst>
            </a:pPr>
            <a:r>
              <a:rPr lang="en-US" b="1" dirty="0" smtClean="0">
                <a:solidFill>
                  <a:schemeClr val="tx1"/>
                </a:solidFill>
                <a:latin typeface="Times New Roman" pitchFamily="18" charset="0"/>
                <a:cs typeface="Times New Roman" pitchFamily="18" charset="0"/>
              </a:rPr>
              <a:t>          Keyword </a:t>
            </a:r>
            <a:r>
              <a:rPr lang="en-US" b="1" dirty="0">
                <a:solidFill>
                  <a:schemeClr val="tx1"/>
                </a:solidFill>
                <a:latin typeface="Times New Roman" pitchFamily="18" charset="0"/>
                <a:cs typeface="Times New Roman" pitchFamily="18" charset="0"/>
              </a:rPr>
              <a:t>arguments</a:t>
            </a:r>
          </a:p>
          <a:p>
            <a:pPr algn="just">
              <a:tabLst>
                <a:tab pos="457200" algn="l"/>
              </a:tabLst>
            </a:pPr>
            <a:r>
              <a:rPr lang="en-US" sz="2800" dirty="0">
                <a:solidFill>
                  <a:schemeClr val="tx1"/>
                </a:solidFill>
                <a:latin typeface="Times New Roman" pitchFamily="18" charset="0"/>
                <a:cs typeface="Times New Roman" pitchFamily="18" charset="0"/>
              </a:rPr>
              <a:t>Python allows us to call the function with the keyword arguments. This kind of function call will enable us to pass the arguments in the random order.</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Example #The function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(p, t, r) is called with the keyword arguments the order of arguments doesn't matter in this case  </a:t>
            </a:r>
          </a:p>
          <a:p>
            <a:pPr algn="just">
              <a:tabLst>
                <a:tab pos="457200" algn="l"/>
              </a:tabLst>
            </a:pPr>
            <a:r>
              <a:rPr lang="en-US" sz="2800" dirty="0" err="1">
                <a:solidFill>
                  <a:schemeClr val="tx1"/>
                </a:solidFill>
                <a:latin typeface="Times New Roman" pitchFamily="18" charset="0"/>
                <a:cs typeface="Times New Roman" pitchFamily="18" charset="0"/>
              </a:rPr>
              <a:t>def</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p,t,r</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    return (p*t*r)/100  </a:t>
            </a:r>
          </a:p>
          <a:p>
            <a:pPr algn="just">
              <a:tabLst>
                <a:tab pos="457200" algn="l"/>
              </a:tabLst>
            </a:pPr>
            <a:r>
              <a:rPr lang="en-US" sz="2800" dirty="0">
                <a:solidFill>
                  <a:schemeClr val="tx1"/>
                </a:solidFill>
                <a:latin typeface="Times New Roman" pitchFamily="18" charset="0"/>
                <a:cs typeface="Times New Roman" pitchFamily="18" charset="0"/>
              </a:rPr>
              <a:t>print("Simple Interest: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(t=10,r=10,p=1900))   </a:t>
            </a:r>
          </a:p>
          <a:p>
            <a:pPr algn="just">
              <a:tabLst>
                <a:tab pos="457200" algn="l"/>
              </a:tabLst>
            </a:pP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96666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TotalTime>
  <Words>383</Words>
  <Application>Microsoft Office PowerPoint</Application>
  <PresentationFormat>On-screen Show (4:3)</PresentationFormat>
  <Paragraphs>128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WidescreenPresentation</vt:lpstr>
      <vt:lpstr>Setting Up User Accounts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91</cp:revision>
  <dcterms:created xsi:type="dcterms:W3CDTF">2006-08-16T00:00:00Z</dcterms:created>
  <dcterms:modified xsi:type="dcterms:W3CDTF">2020-08-26T09:48:49Z</dcterms:modified>
</cp:coreProperties>
</file>