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9"/>
  </p:notesMasterIdLst>
  <p:sldIdLst>
    <p:sldId id="446" r:id="rId2"/>
    <p:sldId id="363" r:id="rId3"/>
    <p:sldId id="364" r:id="rId4"/>
    <p:sldId id="372" r:id="rId5"/>
    <p:sldId id="373" r:id="rId6"/>
    <p:sldId id="365" r:id="rId7"/>
    <p:sldId id="367" r:id="rId8"/>
    <p:sldId id="370" r:id="rId9"/>
    <p:sldId id="374" r:id="rId10"/>
    <p:sldId id="375" r:id="rId11"/>
    <p:sldId id="376" r:id="rId12"/>
    <p:sldId id="377" r:id="rId13"/>
    <p:sldId id="378" r:id="rId14"/>
    <p:sldId id="379" r:id="rId15"/>
    <p:sldId id="383" r:id="rId16"/>
    <p:sldId id="384" r:id="rId17"/>
    <p:sldId id="387" r:id="rId18"/>
    <p:sldId id="388" r:id="rId19"/>
    <p:sldId id="389" r:id="rId20"/>
    <p:sldId id="390" r:id="rId21"/>
    <p:sldId id="391" r:id="rId22"/>
    <p:sldId id="392" r:id="rId23"/>
    <p:sldId id="393" r:id="rId24"/>
    <p:sldId id="394" r:id="rId25"/>
    <p:sldId id="395" r:id="rId26"/>
    <p:sldId id="396"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7" r:id="rId46"/>
    <p:sldId id="418" r:id="rId47"/>
    <p:sldId id="419" r:id="rId48"/>
    <p:sldId id="421" r:id="rId49"/>
    <p:sldId id="422" r:id="rId50"/>
    <p:sldId id="423" r:id="rId51"/>
    <p:sldId id="424" r:id="rId52"/>
    <p:sldId id="425" r:id="rId53"/>
    <p:sldId id="426" r:id="rId54"/>
    <p:sldId id="427" r:id="rId55"/>
    <p:sldId id="428" r:id="rId56"/>
    <p:sldId id="429" r:id="rId57"/>
    <p:sldId id="430" r:id="rId58"/>
    <p:sldId id="431" r:id="rId59"/>
    <p:sldId id="432" r:id="rId60"/>
    <p:sldId id="433" r:id="rId61"/>
    <p:sldId id="434" r:id="rId62"/>
    <p:sldId id="435" r:id="rId63"/>
    <p:sldId id="438" r:id="rId64"/>
    <p:sldId id="439" r:id="rId65"/>
    <p:sldId id="440" r:id="rId66"/>
    <p:sldId id="441" r:id="rId67"/>
    <p:sldId id="447"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1566"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2D7075-9DF9-4205-A2CF-762B01B4ED61}" type="datetimeFigureOut">
              <a:rPr lang="en-IN" smtClean="0"/>
              <a:t>28-08-2020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505E4F-1C93-4E9E-B5A6-0B0889D43580}" type="slidenum">
              <a:rPr lang="en-IN" smtClean="0"/>
              <a:t>‹#›</a:t>
            </a:fld>
            <a:endParaRPr lang="en-IN"/>
          </a:p>
        </p:txBody>
      </p:sp>
    </p:spTree>
    <p:extLst>
      <p:ext uri="{BB962C8B-B14F-4D97-AF65-F5344CB8AC3E}">
        <p14:creationId xmlns:p14="http://schemas.microsoft.com/office/powerpoint/2010/main" val="85788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343400"/>
            <a:ext cx="5486400" cy="4114800"/>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223" name="Google Shape;22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53941" cy="452441"/>
          </a:xfrm>
        </p:spPr>
        <p:txBody>
          <a:bodyPr/>
          <a:lstStyle>
            <a:lvl1pPr>
              <a:defRPr sz="2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214283" y="1446663"/>
            <a:ext cx="8786875" cy="4679818"/>
          </a:xfrm>
        </p:spPr>
        <p:txBody>
          <a:bodyPr>
            <a:normAutofit/>
          </a:bodyPr>
          <a:lstStyle>
            <a:lvl1pPr algn="just">
              <a:defRPr sz="2000">
                <a:latin typeface="Arial" panose="020B0604020202020204" pitchFamily="34" charset="0"/>
                <a:cs typeface="Arial" panose="020B0604020202020204" pitchFamily="34" charset="0"/>
              </a:defRPr>
            </a:lvl1pPr>
            <a:lvl2pPr algn="just">
              <a:defRPr sz="2000">
                <a:latin typeface="Arial" panose="020B0604020202020204" pitchFamily="34" charset="0"/>
                <a:cs typeface="Arial" panose="020B0604020202020204" pitchFamily="34" charset="0"/>
              </a:defRPr>
            </a:lvl2pPr>
            <a:lvl3pPr algn="just">
              <a:defRPr sz="20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 xmlns:a16="http://schemas.microsoft.com/office/drawing/2014/main" id="{8C09C269-B6D8-4B78-B217-D1B7BFD1F561}"/>
              </a:ext>
            </a:extLst>
          </p:cNvPr>
          <p:cNvSpPr>
            <a:spLocks noGrp="1"/>
          </p:cNvSpPr>
          <p:nvPr>
            <p:ph type="dt" sz="half" idx="10"/>
          </p:nvPr>
        </p:nvSpPr>
        <p:spPr/>
        <p:txBody>
          <a:bodyPr/>
          <a:lstStyle>
            <a:lvl1pPr>
              <a:defRPr/>
            </a:lvl1pPr>
          </a:lstStyle>
          <a:p>
            <a:fld id="{B2BDDDFA-A162-479D-B0F0-CCBFE77A3AFD}" type="datetime1">
              <a:rPr lang="en-US" smtClean="0">
                <a:solidFill>
                  <a:srgbClr val="464646"/>
                </a:solidFill>
              </a:rPr>
              <a:pPr/>
              <a:t>8/28/2020</a:t>
            </a:fld>
            <a:endParaRPr lang="en-US">
              <a:solidFill>
                <a:srgbClr val="464646"/>
              </a:solidFill>
            </a:endParaRPr>
          </a:p>
        </p:txBody>
      </p:sp>
      <p:sp>
        <p:nvSpPr>
          <p:cNvPr id="5" name="Footer Placeholder 21">
            <a:extLst>
              <a:ext uri="{FF2B5EF4-FFF2-40B4-BE49-F238E27FC236}">
                <a16:creationId xmlns="" xmlns:a16="http://schemas.microsoft.com/office/drawing/2014/main" id="{42ECF729-AC35-4CDB-AC23-E3BF1C776C54}"/>
              </a:ext>
            </a:extLst>
          </p:cNvPr>
          <p:cNvSpPr>
            <a:spLocks noGrp="1"/>
          </p:cNvSpPr>
          <p:nvPr>
            <p:ph type="ftr" sz="quarter" idx="11"/>
          </p:nvPr>
        </p:nvSpPr>
        <p:spPr/>
        <p:txBody>
          <a:bodyPr/>
          <a:lstStyle>
            <a:lvl1pPr>
              <a:defRPr/>
            </a:lvl1pPr>
          </a:lstStyle>
          <a:p>
            <a:endParaRPr lang="en-US">
              <a:solidFill>
                <a:srgbClr val="464646"/>
              </a:solidFill>
            </a:endParaRPr>
          </a:p>
        </p:txBody>
      </p:sp>
      <p:sp>
        <p:nvSpPr>
          <p:cNvPr id="6" name="Slide Number Placeholder 17">
            <a:extLst>
              <a:ext uri="{FF2B5EF4-FFF2-40B4-BE49-F238E27FC236}">
                <a16:creationId xmlns="" xmlns:a16="http://schemas.microsoft.com/office/drawing/2014/main" id="{16B6490E-6300-4588-A0B8-4EC9E1E00FE8}"/>
              </a:ext>
            </a:extLst>
          </p:cNvPr>
          <p:cNvSpPr>
            <a:spLocks noGrp="1"/>
          </p:cNvSpPr>
          <p:nvPr>
            <p:ph type="sldNum" sz="quarter" idx="12"/>
          </p:nvPr>
        </p:nvSpPr>
        <p:spPr/>
        <p:txBody>
          <a:bodyPr/>
          <a:lstStyle>
            <a:lvl1pPr>
              <a:defRPr>
                <a:solidFill>
                  <a:schemeClr val="bg1"/>
                </a:solidFill>
              </a:defRPr>
            </a:lvl1pPr>
          </a:lstStyle>
          <a:p>
            <a:fld id="{C1CC5C8D-1BF4-4660-8ABA-DF8203988144}"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06246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13AA0-6622-4A64-8539-BBE9FEF17BC9}" type="datetime1">
              <a:rPr lang="en-US" smtClean="0">
                <a:solidFill>
                  <a:srgbClr val="464646"/>
                </a:solidFill>
              </a:rPr>
              <a:pPr/>
              <a:t>8/28/2020</a:t>
            </a:fld>
            <a:endParaRPr lang="en-US">
              <a:solidFill>
                <a:srgbClr val="464646"/>
              </a:solidFill>
            </a:endParaRPr>
          </a:p>
        </p:txBody>
      </p:sp>
      <p:sp>
        <p:nvSpPr>
          <p:cNvPr id="3" name="Footer Placeholder 2"/>
          <p:cNvSpPr>
            <a:spLocks noGrp="1"/>
          </p:cNvSpPr>
          <p:nvPr>
            <p:ph type="ftr" sz="quarter" idx="11"/>
          </p:nvPr>
        </p:nvSpPr>
        <p:spPr/>
        <p:txBody>
          <a:bodyPr/>
          <a:lstStyle/>
          <a:p>
            <a:endParaRPr lang="en-US">
              <a:solidFill>
                <a:srgbClr val="464646"/>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fld id="{C1CC5C8D-1BF4-4660-8ABA-DF8203988144}" type="slidenum">
              <a:rPr lang="en-US" smtClean="0">
                <a:solidFill>
                  <a:srgbClr val="464646"/>
                </a:solidFill>
              </a:rPr>
              <a:pPr/>
              <a:t>‹#›</a:t>
            </a:fld>
            <a:endParaRPr lang="en-US">
              <a:solidFill>
                <a:srgbClr val="464646"/>
              </a:solidFill>
            </a:endParaRPr>
          </a:p>
        </p:txBody>
      </p:sp>
    </p:spTree>
    <p:extLst>
      <p:ext uri="{BB962C8B-B14F-4D97-AF65-F5344CB8AC3E}">
        <p14:creationId xmlns:p14="http://schemas.microsoft.com/office/powerpoint/2010/main" val="3743981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B14110-7EC2-41EA-8FF9-0753AEC3C9E3}" type="datetime1">
              <a:rPr lang="en-US" smtClean="0">
                <a:solidFill>
                  <a:prstClr val="black">
                    <a:tint val="75000"/>
                  </a:prstClr>
                </a:solidFill>
              </a:rPr>
              <a:t>8/28/2020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err="1" smtClean="0">
                <a:solidFill>
                  <a:prstClr val="black">
                    <a:tint val="75000"/>
                  </a:prstClr>
                </a:solidFill>
              </a:rPr>
              <a:t>Ghanshyam</a:t>
            </a:r>
            <a:r>
              <a:rPr lang="en-US" dirty="0" smtClean="0">
                <a:solidFill>
                  <a:prstClr val="black">
                    <a:tint val="75000"/>
                  </a:prstClr>
                </a:solidFill>
              </a:rPr>
              <a:t> </a:t>
            </a:r>
            <a:r>
              <a:rPr lang="en-US" dirty="0" err="1" smtClean="0">
                <a:solidFill>
                  <a:prstClr val="black">
                    <a:tint val="75000"/>
                  </a:prstClr>
                </a:solidFill>
              </a:rPr>
              <a:t>Shivhare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0328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 Target="../slides/slide10.xml"/><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14282" y="1214423"/>
            <a:ext cx="8786875"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3071803" y="6207149"/>
            <a:ext cx="2667000" cy="365125"/>
          </a:xfrm>
          <a:prstGeom prst="rect">
            <a:avLst/>
          </a:prstGeom>
        </p:spPr>
        <p:txBody>
          <a:bodyPr vert="horz" lIns="107287" tIns="53643" rIns="107287" bIns="53643" anchor="ctr" anchorCtr="0"/>
          <a:lstStyle>
            <a:lvl1pPr algn="l">
              <a:defRPr sz="1600">
                <a:solidFill>
                  <a:schemeClr val="tx2"/>
                </a:solidFill>
              </a:defRPr>
            </a:lvl1pPr>
            <a:extLst/>
          </a:lstStyle>
          <a:p>
            <a:pPr eaLnBrk="0" fontAlgn="base" hangingPunct="0">
              <a:spcBef>
                <a:spcPct val="0"/>
              </a:spcBef>
              <a:spcAft>
                <a:spcPct val="0"/>
              </a:spcAft>
            </a:pPr>
            <a:fld id="{F981C527-D219-4637-83D7-AFF491849E65}" type="datetime1">
              <a:rPr lang="en-US" smtClean="0">
                <a:solidFill>
                  <a:srgbClr val="464646"/>
                </a:solidFill>
                <a:latin typeface="Arial" panose="020B0604020202020204" pitchFamily="34" charset="0"/>
                <a:ea typeface="ＭＳ Ｐゴシック" panose="020B0600070205080204" pitchFamily="34" charset="-128"/>
              </a:rPr>
              <a:pPr eaLnBrk="0" fontAlgn="base" hangingPunct="0">
                <a:spcBef>
                  <a:spcPct val="0"/>
                </a:spcBef>
                <a:spcAft>
                  <a:spcPct val="0"/>
                </a:spcAft>
              </a:pPr>
              <a:t>8/28/2020</a:t>
            </a:fld>
            <a:endParaRPr lang="en-US">
              <a:solidFill>
                <a:srgbClr val="464646"/>
              </a:solidFill>
              <a:latin typeface="Arial" panose="020B0604020202020204" pitchFamily="34" charset="0"/>
              <a:ea typeface="ＭＳ Ｐゴシック" panose="020B0600070205080204" pitchFamily="34" charset="-128"/>
            </a:endParaRPr>
          </a:p>
        </p:txBody>
      </p:sp>
      <p:sp>
        <p:nvSpPr>
          <p:cNvPr id="3" name="Footer Placeholder 2"/>
          <p:cNvSpPr>
            <a:spLocks noGrp="1"/>
          </p:cNvSpPr>
          <p:nvPr>
            <p:ph type="ftr" sz="quarter" idx="3"/>
          </p:nvPr>
        </p:nvSpPr>
        <p:spPr>
          <a:xfrm>
            <a:off x="609602" y="6248209"/>
            <a:ext cx="2176449" cy="365125"/>
          </a:xfrm>
          <a:prstGeom prst="rect">
            <a:avLst/>
          </a:prstGeom>
        </p:spPr>
        <p:txBody>
          <a:bodyPr vert="horz" lIns="107287" tIns="53643" rIns="107287" bIns="53643" anchor="ctr"/>
          <a:lstStyle>
            <a:lvl1pPr algn="l">
              <a:defRPr sz="1600">
                <a:solidFill>
                  <a:schemeClr val="tx2"/>
                </a:solidFill>
              </a:defRPr>
            </a:lvl1pPr>
            <a:extLst/>
          </a:lstStyle>
          <a:p>
            <a:pPr eaLnBrk="0" fontAlgn="base" hangingPunct="0">
              <a:spcBef>
                <a:spcPct val="0"/>
              </a:spcBef>
              <a:spcAft>
                <a:spcPct val="0"/>
              </a:spcAft>
            </a:pPr>
            <a:endParaRPr lang="en-US">
              <a:solidFill>
                <a:srgbClr val="464646"/>
              </a:solidFill>
              <a:latin typeface="Arial" panose="020B0604020202020204" pitchFamily="34" charset="0"/>
              <a:ea typeface="ＭＳ Ｐゴシック" panose="020B0600070205080204" pitchFamily="34" charset="-128"/>
            </a:endParaRPr>
          </a:p>
        </p:txBody>
      </p:sp>
      <p:sp>
        <p:nvSpPr>
          <p:cNvPr id="8" name="Rectangle 7"/>
          <p:cNvSpPr/>
          <p:nvPr/>
        </p:nvSpPr>
        <p:spPr>
          <a:xfrm>
            <a:off x="0" y="761981"/>
            <a:ext cx="5334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eaLnBrk="0" fontAlgn="base" hangingPunct="0">
              <a:spcBef>
                <a:spcPct val="0"/>
              </a:spcBef>
              <a:spcAft>
                <a:spcPct val="0"/>
              </a:spcAft>
            </a:pPr>
            <a:endParaRPr lang="en-US" sz="2400">
              <a:solidFill>
                <a:prstClr val="white"/>
              </a:solidFill>
            </a:endParaRPr>
          </a:p>
        </p:txBody>
      </p:sp>
      <p:sp>
        <p:nvSpPr>
          <p:cNvPr id="9" name="Rectangle 8"/>
          <p:cNvSpPr/>
          <p:nvPr/>
        </p:nvSpPr>
        <p:spPr>
          <a:xfrm>
            <a:off x="590549" y="761983"/>
            <a:ext cx="8410607"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eaLnBrk="0" fontAlgn="base" hangingPunct="0">
              <a:spcBef>
                <a:spcPct val="0"/>
              </a:spcBef>
              <a:spcAft>
                <a:spcPct val="0"/>
              </a:spcAft>
            </a:pPr>
            <a:endParaRPr lang="en-US" sz="2400">
              <a:solidFill>
                <a:prstClr val="white"/>
              </a:solidFill>
            </a:endParaRPr>
          </a:p>
        </p:txBody>
      </p:sp>
      <p:sp>
        <p:nvSpPr>
          <p:cNvPr id="23" name="Slide Number Placeholder 22"/>
          <p:cNvSpPr>
            <a:spLocks noGrp="1"/>
          </p:cNvSpPr>
          <p:nvPr>
            <p:ph type="sldNum" sz="quarter" idx="4"/>
          </p:nvPr>
        </p:nvSpPr>
        <p:spPr>
          <a:xfrm>
            <a:off x="0" y="761983"/>
            <a:ext cx="533400" cy="457200"/>
          </a:xfrm>
          <a:prstGeom prst="rect">
            <a:avLst/>
          </a:prstGeom>
        </p:spPr>
        <p:txBody>
          <a:bodyPr vert="horz" lIns="107287" tIns="53643" rIns="107287" bIns="53643" anchor="ctr" anchorCtr="0">
            <a:noAutofit/>
          </a:bodyPr>
          <a:lstStyle>
            <a:lvl1pPr algn="ctr">
              <a:defRPr sz="2000" b="0">
                <a:solidFill>
                  <a:srgbClr val="002060"/>
                </a:solidFill>
                <a:latin typeface="Times New Roman" pitchFamily="18" charset="0"/>
                <a:cs typeface="Times New Roman" pitchFamily="18" charset="0"/>
              </a:defRPr>
            </a:lvl1pPr>
            <a:extLst/>
          </a:lstStyle>
          <a:p>
            <a:pPr eaLnBrk="0" fontAlgn="base" hangingPunct="0">
              <a:spcBef>
                <a:spcPct val="0"/>
              </a:spcBef>
              <a:spcAft>
                <a:spcPct val="0"/>
              </a:spcAft>
            </a:pPr>
            <a:fld id="{C1CC5C8D-1BF4-4660-8ABA-DF8203988144}" type="slidenum">
              <a:rPr lang="en-US" smtClean="0">
                <a:ea typeface="ＭＳ Ｐゴシック" panose="020B0600070205080204" pitchFamily="34" charset="-128"/>
              </a:rPr>
              <a:pPr eaLnBrk="0" fontAlgn="base" hangingPunct="0">
                <a:spcBef>
                  <a:spcPct val="0"/>
                </a:spcBef>
                <a:spcAft>
                  <a:spcPct val="0"/>
                </a:spcAft>
              </a:pPr>
              <a:t>‹#›</a:t>
            </a:fld>
            <a:endParaRPr lang="en-US" dirty="0">
              <a:ea typeface="ＭＳ Ｐゴシック" panose="020B0600070205080204" pitchFamily="34" charset="-128"/>
            </a:endParaRPr>
          </a:p>
        </p:txBody>
      </p:sp>
      <p:sp>
        <p:nvSpPr>
          <p:cNvPr id="22" name="Title Placeholder 21"/>
          <p:cNvSpPr>
            <a:spLocks noGrp="1"/>
          </p:cNvSpPr>
          <p:nvPr>
            <p:ph type="title"/>
          </p:nvPr>
        </p:nvSpPr>
        <p:spPr>
          <a:xfrm>
            <a:off x="990600" y="761983"/>
            <a:ext cx="8010556" cy="452441"/>
          </a:xfrm>
          <a:prstGeom prst="rect">
            <a:avLst/>
          </a:prstGeom>
        </p:spPr>
        <p:txBody>
          <a:bodyPr vert="horz" lIns="107287" tIns="53643" rIns="107287" bIns="53643" anchor="b">
            <a:noAutofit/>
          </a:bodyPr>
          <a:lstStyle/>
          <a:p>
            <a:r>
              <a:rPr lang="en-US" dirty="0"/>
              <a:t>Click to edit Master title style</a:t>
            </a:r>
          </a:p>
        </p:txBody>
      </p:sp>
      <p:pic>
        <p:nvPicPr>
          <p:cNvPr id="15" name="Picture 2" descr="C:\Users\PHOENIX\Pictures\nielit-logo.png"/>
          <p:cNvPicPr>
            <a:picLocks noChangeAspect="1" noChangeArrowheads="1"/>
          </p:cNvPicPr>
          <p:nvPr/>
        </p:nvPicPr>
        <p:blipFill>
          <a:blip r:embed="rId5" cstate="print"/>
          <a:srcRect/>
          <a:stretch>
            <a:fillRect/>
          </a:stretch>
        </p:blipFill>
        <p:spPr bwMode="auto">
          <a:xfrm>
            <a:off x="56562" y="-24"/>
            <a:ext cx="1203291" cy="691893"/>
          </a:xfrm>
          <a:prstGeom prst="rect">
            <a:avLst/>
          </a:prstGeom>
          <a:noFill/>
        </p:spPr>
      </p:pic>
      <p:pic>
        <p:nvPicPr>
          <p:cNvPr id="16" name="Picture 15" descr="home-2741413_960_720.png">
            <a:hlinkClick r:id="rId6" action="ppaction://hlinksldjump"/>
          </p:cNvPr>
          <p:cNvPicPr>
            <a:picLocks noChangeAspect="1"/>
          </p:cNvPicPr>
          <p:nvPr/>
        </p:nvPicPr>
        <p:blipFill>
          <a:blip r:embed="rId7" cstate="print"/>
          <a:stretch>
            <a:fillRect/>
          </a:stretch>
        </p:blipFill>
        <p:spPr>
          <a:xfrm>
            <a:off x="8502192" y="785794"/>
            <a:ext cx="422031" cy="457200"/>
          </a:xfrm>
          <a:prstGeom prst="rect">
            <a:avLst/>
          </a:prstGeom>
        </p:spPr>
      </p:pic>
      <p:sp>
        <p:nvSpPr>
          <p:cNvPr id="18" name="TextBox 17">
            <a:extLst>
              <a:ext uri="{FF2B5EF4-FFF2-40B4-BE49-F238E27FC236}">
                <a16:creationId xmlns:a16="http://schemas.microsoft.com/office/drawing/2014/main" xmlns="" id="{7F887B87-4CD7-45D3-9688-C0CCE813D8C8}"/>
              </a:ext>
            </a:extLst>
          </p:cNvPr>
          <p:cNvSpPr txBox="1"/>
          <p:nvPr userDrawn="1"/>
        </p:nvSpPr>
        <p:spPr>
          <a:xfrm>
            <a:off x="3810001" y="69800"/>
            <a:ext cx="4903208" cy="707886"/>
          </a:xfrm>
          <a:prstGeom prst="rect">
            <a:avLst/>
          </a:prstGeom>
          <a:noFill/>
        </p:spPr>
        <p:txBody>
          <a:bodyPr wrap="square" rtlCol="0">
            <a:spAutoFit/>
          </a:bodyPr>
          <a:lstStyle/>
          <a:p>
            <a:pPr algn="r" eaLnBrk="0" fontAlgn="base" hangingPunct="0">
              <a:spcBef>
                <a:spcPct val="0"/>
              </a:spcBef>
              <a:spcAft>
                <a:spcPct val="0"/>
              </a:spcAft>
            </a:pPr>
            <a:r>
              <a:rPr lang="en-US" sz="2000" dirty="0">
                <a:solidFill>
                  <a:prstClr val="black"/>
                </a:solidFill>
                <a:latin typeface="Arial" panose="020B0604020202020204" pitchFamily="34" charset="0"/>
                <a:ea typeface="ＭＳ Ｐゴシック" panose="020B0600070205080204" pitchFamily="34" charset="-128"/>
              </a:rPr>
              <a:t>Course: </a:t>
            </a:r>
            <a:r>
              <a:rPr lang="en-US" sz="2000" dirty="0" smtClean="0">
                <a:solidFill>
                  <a:prstClr val="black"/>
                </a:solidFill>
                <a:latin typeface="Arial" panose="020B0604020202020204" pitchFamily="34" charset="0"/>
                <a:ea typeface="ＭＳ Ｐゴシック" panose="020B0600070205080204" pitchFamily="34" charset="-128"/>
              </a:rPr>
              <a:t>Machine Learning using Python</a:t>
            </a:r>
          </a:p>
          <a:p>
            <a:pPr algn="r" eaLnBrk="0" fontAlgn="base" hangingPunct="0">
              <a:spcBef>
                <a:spcPct val="0"/>
              </a:spcBef>
              <a:spcAft>
                <a:spcPct val="0"/>
              </a:spcAft>
            </a:pPr>
            <a:r>
              <a:rPr lang="en-US" sz="2000" dirty="0" smtClean="0">
                <a:solidFill>
                  <a:srgbClr val="C00000"/>
                </a:solidFill>
                <a:latin typeface="Arial" panose="020B0604020202020204" pitchFamily="34" charset="0"/>
                <a:ea typeface="ＭＳ Ｐゴシック" panose="020B0600070205080204" pitchFamily="34" charset="-128"/>
              </a:rPr>
              <a:t>Day : </a:t>
            </a:r>
            <a:r>
              <a:rPr lang="en-US" sz="2000" dirty="0" smtClean="0">
                <a:solidFill>
                  <a:srgbClr val="C00000"/>
                </a:solidFill>
                <a:latin typeface="Arial" panose="020B0604020202020204" pitchFamily="34" charset="0"/>
                <a:ea typeface="ＭＳ Ｐゴシック" panose="020B0600070205080204" pitchFamily="34" charset="-128"/>
              </a:rPr>
              <a:t>6</a:t>
            </a:r>
            <a:endParaRPr lang="en-US" sz="2000" dirty="0">
              <a:solidFill>
                <a:srgbClr val="C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766400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just" rtl="0" eaLnBrk="1" latinLnBrk="0" hangingPunct="1">
        <a:spcBef>
          <a:spcPts val="821"/>
        </a:spcBef>
        <a:buClr>
          <a:schemeClr val="accent2"/>
        </a:buClr>
        <a:buSzPct val="60000"/>
        <a:buFont typeface="Wingdings"/>
        <a:buChar char=""/>
        <a:defRPr sz="2000" kern="1200">
          <a:solidFill>
            <a:schemeClr val="tx1"/>
          </a:solidFill>
          <a:latin typeface="Arial" panose="020B0604020202020204" pitchFamily="34" charset="0"/>
          <a:ea typeface="+mn-ea"/>
          <a:cs typeface="Arial" panose="020B0604020202020204" pitchFamily="34" charset="0"/>
        </a:defRPr>
      </a:lvl1pPr>
      <a:lvl2pPr marL="751006" indent="-321860" algn="just" rtl="0" eaLnBrk="1" latinLnBrk="0" hangingPunct="1">
        <a:spcBef>
          <a:spcPts val="645"/>
        </a:spcBef>
        <a:buClr>
          <a:schemeClr val="accent1"/>
        </a:buClr>
        <a:buSzPct val="70000"/>
        <a:buFont typeface="Wingdings 2"/>
        <a:buChar char=""/>
        <a:defRPr sz="2000" kern="1200">
          <a:solidFill>
            <a:schemeClr val="tx1"/>
          </a:solidFill>
          <a:latin typeface="Arial" panose="020B0604020202020204" pitchFamily="34" charset="0"/>
          <a:ea typeface="+mn-ea"/>
          <a:cs typeface="Arial" panose="020B0604020202020204" pitchFamily="34" charset="0"/>
        </a:defRPr>
      </a:lvl2pPr>
      <a:lvl3pPr marL="1072866" indent="-268216" algn="just" rtl="0" eaLnBrk="1" latinLnBrk="0" hangingPunct="1">
        <a:spcBef>
          <a:spcPts val="587"/>
        </a:spcBef>
        <a:buClr>
          <a:schemeClr val="accent2"/>
        </a:buClr>
        <a:buSzPct val="75000"/>
        <a:buFont typeface="Wingdings"/>
        <a:buChar char=""/>
        <a:defRPr sz="2000" kern="1200">
          <a:solidFill>
            <a:schemeClr val="tx1"/>
          </a:solidFill>
          <a:latin typeface="Arial" panose="020B0604020202020204" pitchFamily="34" charset="0"/>
          <a:ea typeface="+mn-ea"/>
          <a:cs typeface="Arial" panose="020B0604020202020204" pitchFamily="34" charset="0"/>
        </a:defRPr>
      </a:lvl3pPr>
      <a:lvl4pPr marL="1609298" indent="-268216" algn="just" rtl="0" eaLnBrk="1" latinLnBrk="0" hangingPunct="1">
        <a:spcBef>
          <a:spcPts val="469"/>
        </a:spcBef>
        <a:buClr>
          <a:schemeClr val="accent3"/>
        </a:buClr>
        <a:buSzPct val="75000"/>
        <a:buFont typeface="Wingdings"/>
        <a:buChar char=""/>
        <a:defRPr sz="2000" kern="1200">
          <a:solidFill>
            <a:schemeClr val="tx1"/>
          </a:solidFill>
          <a:latin typeface="Arial" panose="020B0604020202020204" pitchFamily="34" charset="0"/>
          <a:ea typeface="+mn-ea"/>
          <a:cs typeface="Arial" panose="020B0604020202020204" pitchFamily="34" charset="0"/>
        </a:defRPr>
      </a:lvl4pPr>
      <a:lvl5pPr marL="2145731" indent="-268216" algn="just" rtl="0" eaLnBrk="1" latinLnBrk="0" hangingPunct="1">
        <a:spcBef>
          <a:spcPts val="469"/>
        </a:spcBef>
        <a:buClr>
          <a:schemeClr val="accent4"/>
        </a:buClr>
        <a:buSzPct val="65000"/>
        <a:buFont typeface="Wingdings"/>
        <a:buChar char=""/>
        <a:defRPr sz="2000" kern="1200">
          <a:solidFill>
            <a:schemeClr val="tx1"/>
          </a:solidFill>
          <a:latin typeface="Arial" panose="020B0604020202020204" pitchFamily="34" charset="0"/>
          <a:ea typeface="+mn-ea"/>
          <a:cs typeface="Arial" panose="020B0604020202020204" pitchFamily="34"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92500" lnSpcReduction="10000"/>
          </a:bodyPr>
          <a:lstStyle/>
          <a:p>
            <a:fld id="{C1CC5C8D-1BF4-4660-8ABA-DF8203988144}" type="slidenum">
              <a:rPr lang="en-US" smtClean="0">
                <a:solidFill>
                  <a:srgbClr val="464646"/>
                </a:solidFill>
              </a:rPr>
              <a:pPr/>
              <a:t>1</a:t>
            </a:fld>
            <a:endParaRPr lang="en-US">
              <a:solidFill>
                <a:srgbClr val="464646"/>
              </a:solidFill>
            </a:endParaRPr>
          </a:p>
        </p:txBody>
      </p:sp>
      <p:sp>
        <p:nvSpPr>
          <p:cNvPr id="2" name="Title 1">
            <a:extLst>
              <a:ext uri="{FF2B5EF4-FFF2-40B4-BE49-F238E27FC236}">
                <a16:creationId xmlns="" xmlns:a16="http://schemas.microsoft.com/office/drawing/2014/main" id="{4204BF39-0DD5-4F38-8BA7-49D5A724F32B}"/>
              </a:ext>
            </a:extLst>
          </p:cNvPr>
          <p:cNvSpPr>
            <a:spLocks noGrp="1"/>
          </p:cNvSpPr>
          <p:nvPr>
            <p:ph type="ctrTitle" idx="4294967295"/>
          </p:nvPr>
        </p:nvSpPr>
        <p:spPr>
          <a:xfrm>
            <a:off x="0" y="1400175"/>
            <a:ext cx="7851775" cy="1828800"/>
          </a:xfrm>
        </p:spPr>
        <p:txBody>
          <a:bodyPr/>
          <a:lstStyle/>
          <a:p>
            <a:r>
              <a:rPr lang="en-US" dirty="0"/>
              <a:t>Setting Up User Accounts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858000"/>
          </a:xfrm>
          <a:prstGeom prst="rect">
            <a:avLst/>
          </a:prstGeom>
        </p:spPr>
      </p:pic>
      <p:sp>
        <p:nvSpPr>
          <p:cNvPr id="5" name="TextBox 4"/>
          <p:cNvSpPr txBox="1"/>
          <p:nvPr/>
        </p:nvSpPr>
        <p:spPr>
          <a:xfrm>
            <a:off x="1443251" y="0"/>
            <a:ext cx="8996149" cy="369332"/>
          </a:xfrm>
          <a:prstGeom prst="rect">
            <a:avLst/>
          </a:prstGeom>
          <a:noFill/>
        </p:spPr>
        <p:txBody>
          <a:bodyPr wrap="square" rtlCol="0">
            <a:spAutoFit/>
          </a:bodyPr>
          <a:lstStyle/>
          <a:p>
            <a:r>
              <a:rPr lang="en-US" b="1" dirty="0">
                <a:solidFill>
                  <a:prstClr val="black"/>
                </a:solidFill>
              </a:rPr>
              <a:t>NATIONAL INSTITUTE OF ELECTRONICS AND INFORMATION TECHNOLOGY</a:t>
            </a:r>
          </a:p>
        </p:txBody>
      </p:sp>
      <p:sp>
        <p:nvSpPr>
          <p:cNvPr id="7" name="TextBox 6"/>
          <p:cNvSpPr txBox="1"/>
          <p:nvPr/>
        </p:nvSpPr>
        <p:spPr>
          <a:xfrm>
            <a:off x="228600" y="4800600"/>
            <a:ext cx="8915400" cy="1446550"/>
          </a:xfrm>
          <a:prstGeom prst="rect">
            <a:avLst/>
          </a:prstGeom>
          <a:noFill/>
        </p:spPr>
        <p:txBody>
          <a:bodyPr wrap="square" rtlCol="0">
            <a:spAutoFit/>
          </a:bodyPr>
          <a:lstStyle/>
          <a:p>
            <a:pPr algn="ctr"/>
            <a:r>
              <a:rPr lang="en-US" sz="4400" b="1" dirty="0" smtClean="0">
                <a:solidFill>
                  <a:prstClr val="black"/>
                </a:solidFill>
                <a:effectLst>
                  <a:outerShdw blurRad="38100" dist="38100" dir="2700000" algn="tl">
                    <a:srgbClr val="000000">
                      <a:alpha val="43137"/>
                    </a:srgbClr>
                  </a:outerShdw>
                </a:effectLst>
              </a:rPr>
              <a:t>Machine Learning Using Python</a:t>
            </a:r>
          </a:p>
          <a:p>
            <a:pPr algn="ctr"/>
            <a:r>
              <a:rPr lang="en-US" sz="4400" b="1" dirty="0" smtClean="0">
                <a:solidFill>
                  <a:srgbClr val="C00000"/>
                </a:solidFill>
                <a:effectLst>
                  <a:outerShdw blurRad="38100" dist="38100" dir="2700000" algn="tl">
                    <a:srgbClr val="000000">
                      <a:alpha val="43137"/>
                    </a:srgbClr>
                  </a:outerShdw>
                </a:effectLst>
              </a:rPr>
              <a:t>Day </a:t>
            </a:r>
            <a:r>
              <a:rPr lang="en-US" sz="4400" b="1" dirty="0" smtClean="0">
                <a:solidFill>
                  <a:srgbClr val="C00000"/>
                </a:solidFill>
                <a:effectLst>
                  <a:outerShdw blurRad="38100" dist="38100" dir="2700000" algn="tl">
                    <a:srgbClr val="000000">
                      <a:alpha val="43137"/>
                    </a:srgbClr>
                  </a:outerShdw>
                </a:effectLst>
              </a:rPr>
              <a:t>6</a:t>
            </a:r>
            <a:endParaRPr lang="en-US" sz="4400" dirty="0">
              <a:solidFill>
                <a:srgbClr val="C00000"/>
              </a:solidFill>
            </a:endParaRPr>
          </a:p>
        </p:txBody>
      </p:sp>
    </p:spTree>
    <p:extLst>
      <p:ext uri="{BB962C8B-B14F-4D97-AF65-F5344CB8AC3E}">
        <p14:creationId xmlns:p14="http://schemas.microsoft.com/office/powerpoint/2010/main" val="83848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1102"/>
            <a:ext cx="8229600" cy="778098"/>
          </a:xfrm>
        </p:spPr>
        <p:txBody>
          <a:bodyPr>
            <a:normAutofit/>
          </a:bodyPr>
          <a:lstStyle/>
          <a:p>
            <a:pPr algn="ctr"/>
            <a:r>
              <a:rPr lang="en-US" sz="3200" b="1" dirty="0">
                <a:solidFill>
                  <a:srgbClr val="C00000"/>
                </a:solidFill>
                <a:latin typeface="+mn-lt"/>
              </a:rPr>
              <a:t>What is </a:t>
            </a:r>
            <a:r>
              <a:rPr lang="en-US" sz="3200" b="1" dirty="0" err="1">
                <a:solidFill>
                  <a:srgbClr val="C00000"/>
                </a:solidFill>
                <a:latin typeface="+mn-lt"/>
              </a:rPr>
              <a:t>Numpy</a:t>
            </a:r>
            <a:endParaRPr lang="en-US" sz="3200" b="1" dirty="0">
              <a:solidFill>
                <a:srgbClr val="C00000"/>
              </a:solidFill>
              <a:latin typeface="+mn-lt"/>
            </a:endParaRPr>
          </a:p>
        </p:txBody>
      </p:sp>
      <p:sp>
        <p:nvSpPr>
          <p:cNvPr id="5" name="Content Placeholder 4"/>
          <p:cNvSpPr>
            <a:spLocks noGrp="1"/>
          </p:cNvSpPr>
          <p:nvPr>
            <p:ph idx="1"/>
          </p:nvPr>
        </p:nvSpPr>
        <p:spPr>
          <a:xfrm>
            <a:off x="457200" y="1052736"/>
            <a:ext cx="8229600" cy="4954555"/>
          </a:xfrm>
        </p:spPr>
        <p:txBody>
          <a:bodyPr>
            <a:noAutofit/>
          </a:bodyPr>
          <a:lstStyle/>
          <a:p>
            <a:pPr marL="109728" indent="0" algn="just">
              <a:buNone/>
            </a:pPr>
            <a:endParaRPr lang="en-US" sz="3200" dirty="0"/>
          </a:p>
          <a:p>
            <a:pPr marL="109728" indent="0" algn="just">
              <a:buNone/>
            </a:pPr>
            <a:r>
              <a:rPr lang="en-US" sz="2800" dirty="0" err="1"/>
              <a:t>NumPy</a:t>
            </a:r>
            <a:r>
              <a:rPr lang="en-US" sz="2800" dirty="0"/>
              <a:t> stands for numeric python which is a python package for the computation and processing of the multidimensional and single dimensional array elements.</a:t>
            </a:r>
          </a:p>
          <a:p>
            <a:pPr marL="109728" indent="0" algn="just">
              <a:buNone/>
            </a:pPr>
            <a:endParaRPr lang="en-US" sz="2800" dirty="0"/>
          </a:p>
          <a:p>
            <a:pPr marL="109728" indent="0" algn="just">
              <a:buNone/>
            </a:pPr>
            <a:r>
              <a:rPr lang="en-US" sz="2800" b="1" dirty="0"/>
              <a:t>Travis Oliphant</a:t>
            </a:r>
            <a:r>
              <a:rPr lang="en-US" sz="2800" dirty="0"/>
              <a:t> created </a:t>
            </a:r>
            <a:r>
              <a:rPr lang="en-US" sz="2800" dirty="0" err="1"/>
              <a:t>NumPy</a:t>
            </a:r>
            <a:r>
              <a:rPr lang="en-US" sz="2800" dirty="0"/>
              <a:t> package in 2005 by injecting the features of the ancestor module Numeric into another module </a:t>
            </a:r>
            <a:r>
              <a:rPr lang="en-US" sz="2800" dirty="0" err="1"/>
              <a:t>Numarray</a:t>
            </a:r>
            <a:r>
              <a:rPr lang="en-US" sz="2800" dirty="0"/>
              <a:t>.</a:t>
            </a:r>
          </a:p>
          <a:p>
            <a:pPr marL="109728" indent="0">
              <a:buNone/>
            </a:pPr>
            <a:endParaRPr lang="en-US" sz="3200" dirty="0"/>
          </a:p>
        </p:txBody>
      </p:sp>
    </p:spTree>
    <p:extLst>
      <p:ext uri="{BB962C8B-B14F-4D97-AF65-F5344CB8AC3E}">
        <p14:creationId xmlns:p14="http://schemas.microsoft.com/office/powerpoint/2010/main" val="4948803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1102"/>
            <a:ext cx="8229600" cy="778098"/>
          </a:xfrm>
        </p:spPr>
        <p:txBody>
          <a:bodyPr>
            <a:normAutofit/>
          </a:bodyPr>
          <a:lstStyle/>
          <a:p>
            <a:pPr algn="ctr"/>
            <a:r>
              <a:rPr lang="en-US" sz="3200" b="1" dirty="0">
                <a:solidFill>
                  <a:srgbClr val="C00000"/>
                </a:solidFill>
                <a:latin typeface="+mn-lt"/>
              </a:rPr>
              <a:t>Why </a:t>
            </a:r>
            <a:r>
              <a:rPr lang="en-US" sz="3200" b="1" dirty="0" err="1">
                <a:solidFill>
                  <a:srgbClr val="C00000"/>
                </a:solidFill>
                <a:latin typeface="+mn-lt"/>
              </a:rPr>
              <a:t>Numpy</a:t>
            </a:r>
            <a:endParaRPr lang="en-US" sz="3200" b="1" dirty="0">
              <a:solidFill>
                <a:srgbClr val="C00000"/>
              </a:solidFill>
              <a:latin typeface="+mn-lt"/>
            </a:endParaRPr>
          </a:p>
        </p:txBody>
      </p:sp>
      <p:sp>
        <p:nvSpPr>
          <p:cNvPr id="5" name="Content Placeholder 4"/>
          <p:cNvSpPr>
            <a:spLocks noGrp="1"/>
          </p:cNvSpPr>
          <p:nvPr>
            <p:ph idx="1"/>
          </p:nvPr>
        </p:nvSpPr>
        <p:spPr>
          <a:xfrm>
            <a:off x="457200" y="1052736"/>
            <a:ext cx="8229600" cy="4954555"/>
          </a:xfrm>
        </p:spPr>
        <p:txBody>
          <a:bodyPr>
            <a:normAutofit fontScale="92500" lnSpcReduction="10000"/>
          </a:bodyPr>
          <a:lstStyle/>
          <a:p>
            <a:pPr marL="109728" indent="0" algn="just">
              <a:buNone/>
            </a:pPr>
            <a:endParaRPr lang="en-US" sz="2400" dirty="0"/>
          </a:p>
          <a:p>
            <a:pPr marL="109728" indent="0" algn="just">
              <a:buNone/>
            </a:pPr>
            <a:r>
              <a:rPr lang="en-US" sz="2800" dirty="0"/>
              <a:t>With the revolution of data science, data analysis libraries like </a:t>
            </a:r>
            <a:r>
              <a:rPr lang="en-US" sz="2800" dirty="0" err="1"/>
              <a:t>NumPy</a:t>
            </a:r>
            <a:r>
              <a:rPr lang="en-US" sz="2800" dirty="0"/>
              <a:t>, </a:t>
            </a:r>
            <a:r>
              <a:rPr lang="en-US" sz="2800" dirty="0" err="1"/>
              <a:t>SciPy</a:t>
            </a:r>
            <a:r>
              <a:rPr lang="en-US" sz="2800" dirty="0"/>
              <a:t>, Pandas, etc. have seen a lot of growth. With a much easier syntax than other programming languages, python is the first choice language for the data scientist.</a:t>
            </a:r>
          </a:p>
          <a:p>
            <a:pPr marL="109728" indent="0" algn="just">
              <a:buNone/>
            </a:pPr>
            <a:endParaRPr lang="en-US" sz="2800" dirty="0"/>
          </a:p>
          <a:p>
            <a:pPr marL="109728" indent="0" algn="just">
              <a:buNone/>
            </a:pPr>
            <a:r>
              <a:rPr lang="en-US" sz="2800" dirty="0" err="1"/>
              <a:t>NumPy</a:t>
            </a:r>
            <a:r>
              <a:rPr lang="en-US" sz="2800" dirty="0"/>
              <a:t> provides a convenient and efficient way to handle the vast amount of data. </a:t>
            </a:r>
            <a:r>
              <a:rPr lang="en-US" sz="2800" dirty="0" err="1"/>
              <a:t>NumPy</a:t>
            </a:r>
            <a:r>
              <a:rPr lang="en-US" sz="2800" dirty="0"/>
              <a:t> is also very convenient with Matrix </a:t>
            </a:r>
            <a:r>
              <a:rPr lang="en-US" sz="2800" dirty="0" smtClean="0"/>
              <a:t>operations </a:t>
            </a:r>
            <a:r>
              <a:rPr lang="en-US" sz="2800" dirty="0"/>
              <a:t>and data reshaping. </a:t>
            </a:r>
            <a:r>
              <a:rPr lang="en-US" sz="2800" dirty="0" err="1"/>
              <a:t>NumPy</a:t>
            </a:r>
            <a:r>
              <a:rPr lang="en-US" sz="2800" dirty="0"/>
              <a:t> is fast which makes it reasonable to work with a large set of data.</a:t>
            </a:r>
          </a:p>
          <a:p>
            <a:pPr marL="109728" indent="0" algn="just">
              <a:buNone/>
            </a:pPr>
            <a:endParaRPr lang="en-US" dirty="0"/>
          </a:p>
        </p:txBody>
      </p:sp>
    </p:spTree>
    <p:extLst>
      <p:ext uri="{BB962C8B-B14F-4D97-AF65-F5344CB8AC3E}">
        <p14:creationId xmlns:p14="http://schemas.microsoft.com/office/powerpoint/2010/main" val="991670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17302"/>
            <a:ext cx="8229600" cy="778098"/>
          </a:xfrm>
        </p:spPr>
        <p:txBody>
          <a:bodyPr>
            <a:normAutofit/>
          </a:bodyPr>
          <a:lstStyle/>
          <a:p>
            <a:pPr algn="ctr"/>
            <a:r>
              <a:rPr lang="en-US" sz="3200" b="1" dirty="0">
                <a:solidFill>
                  <a:srgbClr val="C00000"/>
                </a:solidFill>
                <a:latin typeface="+mn-lt"/>
              </a:rPr>
              <a:t>Why </a:t>
            </a:r>
            <a:r>
              <a:rPr lang="en-US" sz="3200" b="1" dirty="0" err="1">
                <a:solidFill>
                  <a:srgbClr val="C00000"/>
                </a:solidFill>
                <a:latin typeface="+mn-lt"/>
              </a:rPr>
              <a:t>Numpy</a:t>
            </a:r>
            <a:endParaRPr lang="en-US" sz="3200" b="1" dirty="0">
              <a:solidFill>
                <a:srgbClr val="C00000"/>
              </a:solidFill>
              <a:latin typeface="+mn-lt"/>
            </a:endParaRPr>
          </a:p>
        </p:txBody>
      </p:sp>
      <p:sp>
        <p:nvSpPr>
          <p:cNvPr id="5" name="Content Placeholder 4"/>
          <p:cNvSpPr>
            <a:spLocks noGrp="1"/>
          </p:cNvSpPr>
          <p:nvPr>
            <p:ph idx="1"/>
          </p:nvPr>
        </p:nvSpPr>
        <p:spPr>
          <a:xfrm>
            <a:off x="457200" y="1217645"/>
            <a:ext cx="8229600" cy="4954555"/>
          </a:xfrm>
        </p:spPr>
        <p:txBody>
          <a:bodyPr>
            <a:noAutofit/>
          </a:bodyPr>
          <a:lstStyle/>
          <a:p>
            <a:pPr marL="109728" indent="0" algn="just">
              <a:buNone/>
            </a:pPr>
            <a:r>
              <a:rPr lang="en-US" sz="2800" dirty="0"/>
              <a:t>There are the following advantages of using </a:t>
            </a:r>
            <a:r>
              <a:rPr lang="en-US" sz="2800" dirty="0" err="1"/>
              <a:t>NumPy</a:t>
            </a:r>
            <a:r>
              <a:rPr lang="en-US" sz="2800" dirty="0"/>
              <a:t> for data analysis.</a:t>
            </a:r>
          </a:p>
          <a:p>
            <a:pPr lvl="0" algn="just">
              <a:buClrTx/>
              <a:buFont typeface="Wingdings" panose="05000000000000000000" pitchFamily="2" charset="2"/>
              <a:buChar char="Ø"/>
            </a:pPr>
            <a:r>
              <a:rPr lang="en-US" sz="2800" dirty="0" err="1"/>
              <a:t>NumPy</a:t>
            </a:r>
            <a:r>
              <a:rPr lang="en-US" sz="2800" dirty="0"/>
              <a:t> performs array-oriented computing.</a:t>
            </a:r>
          </a:p>
          <a:p>
            <a:pPr lvl="0" algn="just">
              <a:buClrTx/>
              <a:buFont typeface="Wingdings" panose="05000000000000000000" pitchFamily="2" charset="2"/>
              <a:buChar char="Ø"/>
            </a:pPr>
            <a:r>
              <a:rPr lang="en-US" sz="2800" dirty="0"/>
              <a:t>It efficiently implements the multidimensional arrays.</a:t>
            </a:r>
          </a:p>
          <a:p>
            <a:pPr lvl="0" algn="just">
              <a:buClrTx/>
              <a:buFont typeface="Wingdings" panose="05000000000000000000" pitchFamily="2" charset="2"/>
              <a:buChar char="Ø"/>
            </a:pPr>
            <a:r>
              <a:rPr lang="en-US" sz="2800" dirty="0"/>
              <a:t>It performs scientific computations.</a:t>
            </a:r>
          </a:p>
          <a:p>
            <a:pPr lvl="0" algn="just">
              <a:buClrTx/>
              <a:buFont typeface="Wingdings" panose="05000000000000000000" pitchFamily="2" charset="2"/>
              <a:buChar char="Ø"/>
            </a:pPr>
            <a:r>
              <a:rPr lang="en-US" sz="2800" dirty="0"/>
              <a:t>It is capable of </a:t>
            </a:r>
            <a:r>
              <a:rPr lang="en-US" sz="2800" dirty="0" smtClean="0"/>
              <a:t>reshaping </a:t>
            </a:r>
            <a:r>
              <a:rPr lang="en-US" sz="2800" dirty="0"/>
              <a:t>the data stored in multidimensional arrays.</a:t>
            </a:r>
          </a:p>
          <a:p>
            <a:pPr marL="109728" indent="0">
              <a:buClrTx/>
              <a:buNone/>
            </a:pPr>
            <a:endParaRPr lang="en-US" sz="2800" dirty="0"/>
          </a:p>
        </p:txBody>
      </p:sp>
    </p:spTree>
    <p:extLst>
      <p:ext uri="{BB962C8B-B14F-4D97-AF65-F5344CB8AC3E}">
        <p14:creationId xmlns:p14="http://schemas.microsoft.com/office/powerpoint/2010/main" val="13532983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052736"/>
            <a:ext cx="8229600" cy="4954555"/>
          </a:xfrm>
        </p:spPr>
        <p:txBody>
          <a:bodyPr>
            <a:normAutofit/>
          </a:bodyPr>
          <a:lstStyle/>
          <a:p>
            <a:pPr marL="109728" indent="0" algn="just">
              <a:buNone/>
            </a:pPr>
            <a:endParaRPr lang="en-US" sz="2000" dirty="0"/>
          </a:p>
          <a:p>
            <a:pPr marL="109728" indent="0" algn="just">
              <a:buNone/>
            </a:pPr>
            <a:r>
              <a:rPr lang="en-US" dirty="0" err="1"/>
              <a:t>NumPy</a:t>
            </a:r>
            <a:r>
              <a:rPr lang="en-US" dirty="0"/>
              <a:t> doesn't come bundled with Python. We have to install it by using following  step</a:t>
            </a:r>
          </a:p>
          <a:p>
            <a:pPr marL="566928" indent="-457200" algn="just">
              <a:buClrTx/>
              <a:buFont typeface="Wingdings" panose="05000000000000000000" pitchFamily="2" charset="2"/>
              <a:buChar char="Ø"/>
            </a:pPr>
            <a:r>
              <a:rPr lang="en-US" dirty="0"/>
              <a:t>Open  “</a:t>
            </a:r>
            <a:r>
              <a:rPr lang="en-US" dirty="0" err="1"/>
              <a:t>cmd</a:t>
            </a:r>
            <a:r>
              <a:rPr lang="en-US" dirty="0"/>
              <a:t>” </a:t>
            </a:r>
          </a:p>
          <a:p>
            <a:pPr marL="566928" indent="-457200" algn="just">
              <a:buClrTx/>
              <a:buFont typeface="Wingdings" panose="05000000000000000000" pitchFamily="2" charset="2"/>
              <a:buChar char="Ø"/>
            </a:pPr>
            <a:r>
              <a:rPr lang="en-US" dirty="0"/>
              <a:t>Type “ pip install </a:t>
            </a:r>
            <a:r>
              <a:rPr lang="en-US" dirty="0" err="1"/>
              <a:t>numpy</a:t>
            </a:r>
            <a:r>
              <a:rPr lang="en-US" dirty="0"/>
              <a:t>” on </a:t>
            </a:r>
            <a:r>
              <a:rPr lang="en-US" dirty="0" err="1"/>
              <a:t>cmd</a:t>
            </a:r>
            <a:r>
              <a:rPr lang="en-US" dirty="0"/>
              <a:t> then press enter.</a:t>
            </a:r>
          </a:p>
          <a:p>
            <a:pPr marL="452628" indent="-342900" algn="just">
              <a:buClrTx/>
            </a:pPr>
            <a:endParaRPr lang="en-US" sz="2000" dirty="0"/>
          </a:p>
          <a:p>
            <a:pPr marL="109728" indent="0" algn="just">
              <a:buNone/>
            </a:pPr>
            <a:endParaRPr lang="en-US" sz="2000" dirty="0"/>
          </a:p>
          <a:p>
            <a:pPr marL="109728" indent="0" algn="just">
              <a:buNone/>
            </a:pPr>
            <a:r>
              <a:rPr lang="en-US" dirty="0"/>
              <a:t> </a:t>
            </a:r>
          </a:p>
          <a:p>
            <a:pPr marL="109728" indent="0" algn="just">
              <a:buNone/>
            </a:pPr>
            <a:endParaRPr lang="en-US" dirty="0"/>
          </a:p>
          <a:p>
            <a:pPr marL="109728" indent="0" algn="just">
              <a:buNone/>
            </a:pPr>
            <a:endParaRPr lang="en-US" dirty="0"/>
          </a:p>
        </p:txBody>
      </p:sp>
      <p:sp>
        <p:nvSpPr>
          <p:cNvPr id="6" name="Title 3"/>
          <p:cNvSpPr txBox="1">
            <a:spLocks/>
          </p:cNvSpPr>
          <p:nvPr/>
        </p:nvSpPr>
        <p:spPr>
          <a:xfrm>
            <a:off x="3048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Environment Setup</a:t>
            </a:r>
          </a:p>
        </p:txBody>
      </p:sp>
      <p:grpSp>
        <p:nvGrpSpPr>
          <p:cNvPr id="9" name="Group 8"/>
          <p:cNvGrpSpPr/>
          <p:nvPr/>
        </p:nvGrpSpPr>
        <p:grpSpPr>
          <a:xfrm>
            <a:off x="381000" y="3200400"/>
            <a:ext cx="8229600" cy="3276600"/>
            <a:chOff x="548811" y="3124200"/>
            <a:chExt cx="8229600" cy="3276600"/>
          </a:xfrm>
        </p:grpSpPr>
        <p:pic>
          <p:nvPicPr>
            <p:cNvPr id="2051" name="Picture 3" descr="\\192.168.0.11\Users\Public\sandeep\day 27 numpy\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11" y="3429000"/>
              <a:ext cx="82296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295400" y="3810000"/>
              <a:ext cx="1371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p:nvPr/>
          </p:nvCxnSpPr>
          <p:spPr>
            <a:xfrm flipH="1">
              <a:off x="2286000" y="3124200"/>
              <a:ext cx="381000" cy="685800"/>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9663426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052736"/>
            <a:ext cx="8229600" cy="4954555"/>
          </a:xfrm>
        </p:spPr>
        <p:txBody>
          <a:bodyPr>
            <a:noAutofit/>
          </a:bodyPr>
          <a:lstStyle/>
          <a:p>
            <a:pPr marL="109728" indent="0" algn="just">
              <a:buNone/>
            </a:pPr>
            <a:endParaRPr lang="en-US" sz="2800" dirty="0"/>
          </a:p>
          <a:p>
            <a:pPr marL="566928" indent="-457200" algn="just">
              <a:buClr>
                <a:schemeClr val="tx1"/>
              </a:buClr>
              <a:buFont typeface="Wingdings" panose="05000000000000000000" pitchFamily="2" charset="2"/>
              <a:buChar char="Ø"/>
            </a:pPr>
            <a:r>
              <a:rPr lang="en-US" sz="2800" dirty="0" err="1"/>
              <a:t>Ndarray</a:t>
            </a:r>
            <a:r>
              <a:rPr lang="en-US" sz="2800" dirty="0"/>
              <a:t> is the n-dimensional array object defined in the </a:t>
            </a:r>
            <a:r>
              <a:rPr lang="en-US" sz="2800" dirty="0" err="1"/>
              <a:t>numpy</a:t>
            </a:r>
            <a:r>
              <a:rPr lang="en-US" sz="2800" dirty="0"/>
              <a:t> which stores the collection of the similar type of elements. In other words, we can define a </a:t>
            </a:r>
            <a:r>
              <a:rPr lang="en-US" sz="2800" dirty="0" err="1"/>
              <a:t>ndarray</a:t>
            </a:r>
            <a:r>
              <a:rPr lang="en-US" sz="2800" dirty="0"/>
              <a:t> as the collection of the data type (</a:t>
            </a:r>
            <a:r>
              <a:rPr lang="en-US" sz="2800" dirty="0" err="1"/>
              <a:t>dtype</a:t>
            </a:r>
            <a:r>
              <a:rPr lang="en-US" sz="2800" dirty="0"/>
              <a:t>) objects.</a:t>
            </a:r>
          </a:p>
          <a:p>
            <a:pPr marL="566928" indent="-457200">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r>
              <a:rPr lang="en-US" sz="2800" dirty="0"/>
              <a:t>The </a:t>
            </a:r>
            <a:r>
              <a:rPr lang="en-US" sz="2800" dirty="0" err="1"/>
              <a:t>ndarray</a:t>
            </a:r>
            <a:r>
              <a:rPr lang="en-US" sz="2800" dirty="0"/>
              <a:t> object can be accessed by using the </a:t>
            </a:r>
            <a:r>
              <a:rPr lang="en-US" sz="2800" b="1" dirty="0"/>
              <a:t>0</a:t>
            </a:r>
            <a:r>
              <a:rPr lang="en-US" sz="2800" dirty="0"/>
              <a:t> based indexing. Each element of the Array object contains the same size in the memory.</a:t>
            </a:r>
          </a:p>
          <a:p>
            <a:pPr marL="109728" indent="0">
              <a:buClr>
                <a:schemeClr val="tx1"/>
              </a:buClr>
              <a:buNone/>
            </a:pPr>
            <a:r>
              <a:rPr lang="en-US" sz="2800" dirty="0"/>
              <a:t> </a:t>
            </a:r>
          </a:p>
          <a:p>
            <a:pPr marL="109728" indent="0">
              <a:buNone/>
            </a:pPr>
            <a:endParaRPr lang="en-US" sz="2800" dirty="0"/>
          </a:p>
          <a:p>
            <a:pPr marL="109728" indent="0">
              <a:buNone/>
            </a:pPr>
            <a:endParaRPr lang="en-US" sz="2800" dirty="0"/>
          </a:p>
        </p:txBody>
      </p:sp>
      <p:sp>
        <p:nvSpPr>
          <p:cNvPr id="6" name="Title 3"/>
          <p:cNvSpPr txBox="1">
            <a:spLocks/>
          </p:cNvSpPr>
          <p:nvPr/>
        </p:nvSpPr>
        <p:spPr>
          <a:xfrm>
            <a:off x="611312"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rPr>
              <a:t>Numpy</a:t>
            </a:r>
            <a:r>
              <a:rPr lang="en-US" sz="3200" dirty="0">
                <a:solidFill>
                  <a:srgbClr val="C00000"/>
                </a:solidFill>
              </a:rPr>
              <a:t> </a:t>
            </a:r>
            <a:r>
              <a:rPr lang="en-US" sz="3200" dirty="0" err="1">
                <a:solidFill>
                  <a:srgbClr val="C00000"/>
                </a:solidFill>
              </a:rPr>
              <a:t>Ndarray</a:t>
            </a:r>
            <a:endParaRPr lang="en-US" sz="3200" dirty="0">
              <a:solidFill>
                <a:srgbClr val="C00000"/>
              </a:solidFill>
            </a:endParaRPr>
          </a:p>
        </p:txBody>
      </p:sp>
    </p:spTree>
    <p:extLst>
      <p:ext uri="{BB962C8B-B14F-4D97-AF65-F5344CB8AC3E}">
        <p14:creationId xmlns:p14="http://schemas.microsoft.com/office/powerpoint/2010/main" val="14145480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141445"/>
            <a:ext cx="8229600" cy="4954555"/>
          </a:xfrm>
        </p:spPr>
        <p:txBody>
          <a:bodyPr>
            <a:noAutofit/>
          </a:bodyPr>
          <a:lstStyle/>
          <a:p>
            <a:pPr marL="109728" indent="0" algn="just">
              <a:buNone/>
            </a:pPr>
            <a:endParaRPr lang="en-US" sz="2800" dirty="0"/>
          </a:p>
          <a:p>
            <a:pPr marL="109728" indent="0" algn="just">
              <a:buNone/>
            </a:pPr>
            <a:r>
              <a:rPr lang="en-US" sz="2800" dirty="0"/>
              <a:t>To create an array using the list, use the following syntax. </a:t>
            </a:r>
          </a:p>
          <a:p>
            <a:pPr marL="109728" indent="0" algn="just">
              <a:buNone/>
            </a:pPr>
            <a:r>
              <a:rPr lang="en-US" sz="2800" dirty="0">
                <a:solidFill>
                  <a:srgbClr val="FF0000"/>
                </a:solidFill>
              </a:rPr>
              <a:t>import </a:t>
            </a:r>
            <a:r>
              <a:rPr lang="en-US" sz="2800" dirty="0" err="1">
                <a:solidFill>
                  <a:srgbClr val="FF0000"/>
                </a:solidFill>
              </a:rPr>
              <a:t>numpy</a:t>
            </a:r>
            <a:r>
              <a:rPr lang="en-US" sz="2800" dirty="0">
                <a:solidFill>
                  <a:srgbClr val="FF0000"/>
                </a:solidFill>
              </a:rPr>
              <a:t> as np </a:t>
            </a:r>
          </a:p>
          <a:p>
            <a:pPr marL="109728" indent="0" algn="just">
              <a:buNone/>
            </a:pPr>
            <a:r>
              <a:rPr lang="en-US" sz="2800" dirty="0">
                <a:solidFill>
                  <a:srgbClr val="FF0000"/>
                </a:solidFill>
              </a:rPr>
              <a:t>a = </a:t>
            </a:r>
            <a:r>
              <a:rPr lang="en-US" sz="2800" dirty="0" err="1">
                <a:solidFill>
                  <a:srgbClr val="FF0000"/>
                </a:solidFill>
              </a:rPr>
              <a:t>np.array</a:t>
            </a:r>
            <a:r>
              <a:rPr lang="en-US" sz="2800" dirty="0">
                <a:solidFill>
                  <a:srgbClr val="FF0000"/>
                </a:solidFill>
              </a:rPr>
              <a:t>([value1,value2,………]) </a:t>
            </a:r>
          </a:p>
          <a:p>
            <a:pPr marL="109728" indent="0" algn="just">
              <a:buNone/>
            </a:pPr>
            <a:r>
              <a:rPr lang="en-US" sz="2800" dirty="0">
                <a:solidFill>
                  <a:srgbClr val="FF0000"/>
                </a:solidFill>
              </a:rPr>
              <a:t>print (a)</a:t>
            </a:r>
          </a:p>
          <a:p>
            <a:pPr marL="109728" indent="0" algn="just">
              <a:buNone/>
            </a:pPr>
            <a:endParaRPr lang="en-US" sz="2800" dirty="0"/>
          </a:p>
          <a:p>
            <a:pPr marL="109728" indent="0" algn="just">
              <a:buNone/>
            </a:pPr>
            <a:r>
              <a:rPr lang="en-US" sz="2800" dirty="0"/>
              <a:t> </a:t>
            </a:r>
          </a:p>
          <a:p>
            <a:pPr marL="109728" indent="0" algn="just">
              <a:buNone/>
            </a:pPr>
            <a:endParaRPr lang="en-US" sz="2800" dirty="0"/>
          </a:p>
          <a:p>
            <a:pPr marL="109728" indent="0" algn="just">
              <a:buNone/>
            </a:pPr>
            <a:endParaRPr lang="en-US" sz="2800" dirty="0"/>
          </a:p>
        </p:txBody>
      </p:sp>
      <p:sp>
        <p:nvSpPr>
          <p:cNvPr id="6" name="Title 3"/>
          <p:cNvSpPr txBox="1">
            <a:spLocks/>
          </p:cNvSpPr>
          <p:nvPr/>
        </p:nvSpPr>
        <p:spPr>
          <a:xfrm>
            <a:off x="589908" y="6096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Creating </a:t>
            </a:r>
            <a:r>
              <a:rPr lang="en-US" sz="3200" dirty="0" err="1">
                <a:solidFill>
                  <a:srgbClr val="C00000"/>
                </a:solidFill>
                <a:latin typeface="+mn-lt"/>
              </a:rPr>
              <a:t>Ndarray</a:t>
            </a:r>
            <a:endParaRPr lang="en-US" sz="3200" dirty="0">
              <a:solidFill>
                <a:srgbClr val="C00000"/>
              </a:solidFill>
              <a:latin typeface="+mn-lt"/>
            </a:endParaRPr>
          </a:p>
        </p:txBody>
      </p:sp>
    </p:spTree>
    <p:extLst>
      <p:ext uri="{BB962C8B-B14F-4D97-AF65-F5344CB8AC3E}">
        <p14:creationId xmlns:p14="http://schemas.microsoft.com/office/powerpoint/2010/main" val="39528726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052736"/>
            <a:ext cx="8229600" cy="4954555"/>
          </a:xfrm>
        </p:spPr>
        <p:txBody>
          <a:bodyPr>
            <a:noAutofit/>
          </a:bodyPr>
          <a:lstStyle/>
          <a:p>
            <a:pPr marL="109728" indent="0" algn="just">
              <a:buNone/>
            </a:pPr>
            <a:endParaRPr lang="en-US" sz="2800" dirty="0"/>
          </a:p>
          <a:p>
            <a:pPr marL="109728" indent="0" algn="just">
              <a:buNone/>
            </a:pPr>
            <a:r>
              <a:rPr lang="en-US" sz="2800" dirty="0"/>
              <a:t>To create a multi-dimensional array object, use the following syntax. </a:t>
            </a:r>
          </a:p>
          <a:p>
            <a:pPr marL="109728" indent="0" algn="just">
              <a:buNone/>
            </a:pPr>
            <a:r>
              <a:rPr lang="en-US" sz="2800" dirty="0"/>
              <a:t># more than one dimensions </a:t>
            </a:r>
          </a:p>
          <a:p>
            <a:pPr marL="109728" indent="0" algn="just">
              <a:buNone/>
            </a:pPr>
            <a:endParaRPr lang="en-US" sz="2800" dirty="0"/>
          </a:p>
          <a:p>
            <a:pPr marL="109728" indent="0" algn="just">
              <a:buNone/>
            </a:pPr>
            <a:r>
              <a:rPr lang="en-US" sz="2800" dirty="0">
                <a:solidFill>
                  <a:srgbClr val="FF0000"/>
                </a:solidFill>
              </a:rPr>
              <a:t>import </a:t>
            </a:r>
            <a:r>
              <a:rPr lang="en-US" sz="2800" dirty="0" err="1">
                <a:solidFill>
                  <a:srgbClr val="FF0000"/>
                </a:solidFill>
              </a:rPr>
              <a:t>numpy</a:t>
            </a:r>
            <a:r>
              <a:rPr lang="en-US" sz="2800" dirty="0">
                <a:solidFill>
                  <a:srgbClr val="FF0000"/>
                </a:solidFill>
              </a:rPr>
              <a:t> as </a:t>
            </a:r>
            <a:r>
              <a:rPr lang="en-US" sz="2800" dirty="0" err="1">
                <a:solidFill>
                  <a:srgbClr val="FF0000"/>
                </a:solidFill>
              </a:rPr>
              <a:t>np</a:t>
            </a:r>
            <a:r>
              <a:rPr lang="en-US" sz="2800" dirty="0">
                <a:solidFill>
                  <a:srgbClr val="FF0000"/>
                </a:solidFill>
              </a:rPr>
              <a:t> </a:t>
            </a:r>
          </a:p>
          <a:p>
            <a:pPr marL="109728" indent="0" algn="just">
              <a:buNone/>
            </a:pPr>
            <a:r>
              <a:rPr lang="en-US" sz="2800" dirty="0">
                <a:solidFill>
                  <a:srgbClr val="FF0000"/>
                </a:solidFill>
              </a:rPr>
              <a:t>	a = </a:t>
            </a:r>
            <a:r>
              <a:rPr lang="en-US" sz="2800" dirty="0" err="1">
                <a:solidFill>
                  <a:srgbClr val="FF0000"/>
                </a:solidFill>
              </a:rPr>
              <a:t>np.array</a:t>
            </a:r>
            <a:r>
              <a:rPr lang="en-US" sz="2800" dirty="0">
                <a:solidFill>
                  <a:srgbClr val="FF0000"/>
                </a:solidFill>
              </a:rPr>
              <a:t>([[values…..], [values…..]]) </a:t>
            </a:r>
          </a:p>
          <a:p>
            <a:pPr marL="109728" indent="0" algn="just">
              <a:buNone/>
            </a:pPr>
            <a:r>
              <a:rPr lang="en-US" sz="2800" dirty="0">
                <a:solidFill>
                  <a:srgbClr val="FF0000"/>
                </a:solidFill>
              </a:rPr>
              <a:t>	</a:t>
            </a:r>
            <a:r>
              <a:rPr lang="en-US" sz="2800" dirty="0"/>
              <a:t> </a:t>
            </a:r>
          </a:p>
          <a:p>
            <a:pPr marL="109728" indent="0" algn="just">
              <a:buNone/>
            </a:pPr>
            <a:endParaRPr lang="en-US" sz="2800" dirty="0"/>
          </a:p>
          <a:p>
            <a:pPr marL="109728" indent="0" algn="just">
              <a:buNone/>
            </a:pPr>
            <a:endParaRPr lang="en-US" sz="2800" dirty="0"/>
          </a:p>
        </p:txBody>
      </p:sp>
      <p:sp>
        <p:nvSpPr>
          <p:cNvPr id="6" name="Title 3"/>
          <p:cNvSpPr txBox="1">
            <a:spLocks/>
          </p:cNvSpPr>
          <p:nvPr/>
        </p:nvSpPr>
        <p:spPr>
          <a:xfrm>
            <a:off x="609600" y="5935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rPr>
              <a:t>Creating </a:t>
            </a:r>
            <a:r>
              <a:rPr lang="en-US" sz="3200" dirty="0" err="1">
                <a:solidFill>
                  <a:srgbClr val="C00000"/>
                </a:solidFill>
              </a:rPr>
              <a:t>Ndarray</a:t>
            </a:r>
            <a:endParaRPr lang="en-US" sz="3200" dirty="0">
              <a:solidFill>
                <a:srgbClr val="C00000"/>
              </a:solidFill>
            </a:endParaRPr>
          </a:p>
        </p:txBody>
      </p:sp>
    </p:spTree>
    <p:extLst>
      <p:ext uri="{BB962C8B-B14F-4D97-AF65-F5344CB8AC3E}">
        <p14:creationId xmlns:p14="http://schemas.microsoft.com/office/powerpoint/2010/main" val="7063189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583915" y="1752600"/>
            <a:ext cx="8229600" cy="4954555"/>
          </a:xfrm>
        </p:spPr>
        <p:txBody>
          <a:bodyPr>
            <a:noAutofit/>
          </a:bodyPr>
          <a:lstStyle/>
          <a:p>
            <a:pPr marL="109728" indent="0" algn="just">
              <a:buNone/>
            </a:pPr>
            <a:r>
              <a:rPr lang="en-US" sz="2800" dirty="0"/>
              <a:t>The </a:t>
            </a:r>
            <a:r>
              <a:rPr lang="en-US" sz="2800" dirty="0" err="1"/>
              <a:t>itemsize</a:t>
            </a:r>
            <a:r>
              <a:rPr lang="en-US" sz="2800" dirty="0"/>
              <a:t> function is used to get the size of each </a:t>
            </a:r>
          </a:p>
          <a:p>
            <a:pPr marL="109728" indent="0" algn="just">
              <a:buNone/>
            </a:pPr>
            <a:r>
              <a:rPr lang="en-US" sz="2800" dirty="0"/>
              <a:t>array item. It returns the number of bytes taken by</a:t>
            </a:r>
          </a:p>
          <a:p>
            <a:pPr marL="109728" indent="0" algn="just">
              <a:buNone/>
            </a:pPr>
            <a:r>
              <a:rPr lang="en-US" sz="2800" dirty="0"/>
              <a:t> each array element.</a:t>
            </a:r>
          </a:p>
          <a:p>
            <a:pPr marL="109728" indent="0" algn="just">
              <a:buNone/>
            </a:pPr>
            <a:endParaRPr lang="en-US" sz="2800" dirty="0"/>
          </a:p>
          <a:p>
            <a:pPr marL="109728" indent="0">
              <a:buNone/>
            </a:pPr>
            <a:r>
              <a:rPr lang="en-US" sz="2800" dirty="0"/>
              <a:t>Syntax:</a:t>
            </a:r>
          </a:p>
          <a:p>
            <a:pPr marL="109728" indent="0">
              <a:buNone/>
            </a:pPr>
            <a:r>
              <a:rPr lang="en-US" sz="2800" b="1" dirty="0"/>
              <a:t>	</a:t>
            </a:r>
            <a:r>
              <a:rPr lang="en-US" sz="2800" b="1" dirty="0" err="1"/>
              <a:t>array.itemsize</a:t>
            </a:r>
            <a:r>
              <a:rPr lang="en-US" sz="2800" dirty="0"/>
              <a:t> </a:t>
            </a:r>
          </a:p>
          <a:p>
            <a:pPr marL="109728" indent="0" algn="just">
              <a:buNone/>
            </a:pPr>
            <a:endParaRPr lang="en-US" sz="2800" dirty="0"/>
          </a:p>
          <a:p>
            <a:pPr marL="109728" indent="0">
              <a:buNone/>
            </a:pPr>
            <a:endParaRPr lang="en-US" sz="2800" dirty="0"/>
          </a:p>
          <a:p>
            <a:pPr marL="109728" indent="0">
              <a:buNone/>
            </a:pPr>
            <a:endParaRPr lang="en-US" sz="2800" dirty="0"/>
          </a:p>
        </p:txBody>
      </p:sp>
      <p:sp>
        <p:nvSpPr>
          <p:cNvPr id="6" name="Title 3"/>
          <p:cNvSpPr txBox="1">
            <a:spLocks/>
          </p:cNvSpPr>
          <p:nvPr/>
        </p:nvSpPr>
        <p:spPr>
          <a:xfrm>
            <a:off x="609600" y="6096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rPr>
              <a:t>Finding the size of each array element </a:t>
            </a:r>
          </a:p>
        </p:txBody>
      </p:sp>
    </p:spTree>
    <p:extLst>
      <p:ext uri="{BB962C8B-B14F-4D97-AF65-F5344CB8AC3E}">
        <p14:creationId xmlns:p14="http://schemas.microsoft.com/office/powerpoint/2010/main" val="16304576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583915" y="1752600"/>
            <a:ext cx="8229600" cy="4954555"/>
          </a:xfrm>
        </p:spPr>
        <p:txBody>
          <a:bodyPr>
            <a:noAutofit/>
          </a:bodyPr>
          <a:lstStyle/>
          <a:p>
            <a:pPr marL="109728" indent="0">
              <a:buNone/>
            </a:pPr>
            <a:r>
              <a:rPr lang="en-US" sz="2800" b="1" dirty="0">
                <a:solidFill>
                  <a:srgbClr val="C00000"/>
                </a:solidFill>
              </a:rPr>
              <a:t>Example</a:t>
            </a:r>
          </a:p>
          <a:p>
            <a:pPr marL="109728" indent="0" algn="just">
              <a:buNone/>
            </a:pPr>
            <a:r>
              <a:rPr lang="en-US" sz="2800" dirty="0"/>
              <a:t>#finding the size of each item in the array  </a:t>
            </a:r>
          </a:p>
          <a:p>
            <a:pPr marL="109728" indent="0" algn="just">
              <a:buNone/>
            </a:pPr>
            <a:r>
              <a:rPr lang="en-US" sz="2800" dirty="0"/>
              <a:t>import </a:t>
            </a:r>
            <a:r>
              <a:rPr lang="en-US" sz="2800" dirty="0" err="1"/>
              <a:t>numpy</a:t>
            </a:r>
            <a:r>
              <a:rPr lang="en-US" sz="2800" dirty="0"/>
              <a:t> as </a:t>
            </a:r>
            <a:r>
              <a:rPr lang="en-US" sz="2800" dirty="0" err="1"/>
              <a:t>np</a:t>
            </a:r>
            <a:r>
              <a:rPr lang="en-US" sz="2800" dirty="0"/>
              <a:t>  </a:t>
            </a:r>
          </a:p>
          <a:p>
            <a:pPr marL="109728" indent="0" algn="just">
              <a:buNone/>
            </a:pPr>
            <a:r>
              <a:rPr lang="en-US" sz="2800" dirty="0"/>
              <a:t>a = </a:t>
            </a:r>
            <a:r>
              <a:rPr lang="en-US" sz="2800" dirty="0" err="1"/>
              <a:t>np.array</a:t>
            </a:r>
            <a:r>
              <a:rPr lang="en-US" sz="2800" dirty="0"/>
              <a:t>([[1,2,3]])  </a:t>
            </a:r>
          </a:p>
          <a:p>
            <a:pPr marL="109728" indent="0" algn="just">
              <a:buNone/>
            </a:pPr>
            <a:r>
              <a:rPr lang="en-US" sz="2800" dirty="0"/>
              <a:t>print("Each item contains",a.</a:t>
            </a:r>
            <a:r>
              <a:rPr lang="en-US" sz="2800" dirty="0" err="1"/>
              <a:t>itemsize</a:t>
            </a:r>
            <a:r>
              <a:rPr lang="en-US" sz="2800" dirty="0"/>
              <a:t>,"bytes")  </a:t>
            </a:r>
          </a:p>
          <a:p>
            <a:pPr marL="109728" indent="0">
              <a:buNone/>
            </a:pPr>
            <a:r>
              <a:rPr lang="en-US" sz="2800" b="1" dirty="0">
                <a:solidFill>
                  <a:srgbClr val="C00000"/>
                </a:solidFill>
              </a:rPr>
              <a:t>Output:</a:t>
            </a:r>
            <a:endParaRPr lang="en-US" sz="2800" dirty="0">
              <a:solidFill>
                <a:srgbClr val="C00000"/>
              </a:solidFill>
            </a:endParaRPr>
          </a:p>
          <a:p>
            <a:pPr marL="109728" indent="0">
              <a:buNone/>
            </a:pPr>
            <a:r>
              <a:rPr lang="en-US" sz="2800" dirty="0"/>
              <a:t>Each item contains </a:t>
            </a:r>
            <a:r>
              <a:rPr lang="en-US" sz="2800" dirty="0" smtClean="0"/>
              <a:t>4 </a:t>
            </a:r>
            <a:r>
              <a:rPr lang="en-US" sz="2800" dirty="0"/>
              <a:t>bytes.</a:t>
            </a:r>
          </a:p>
        </p:txBody>
      </p:sp>
      <p:sp>
        <p:nvSpPr>
          <p:cNvPr id="6" name="Title 3"/>
          <p:cNvSpPr txBox="1">
            <a:spLocks/>
          </p:cNvSpPr>
          <p:nvPr/>
        </p:nvSpPr>
        <p:spPr>
          <a:xfrm>
            <a:off x="609600" y="5334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Finding the size of each array element </a:t>
            </a:r>
          </a:p>
        </p:txBody>
      </p:sp>
    </p:spTree>
    <p:extLst>
      <p:ext uri="{BB962C8B-B14F-4D97-AF65-F5344CB8AC3E}">
        <p14:creationId xmlns:p14="http://schemas.microsoft.com/office/powerpoint/2010/main" val="20039122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Autofit/>
          </a:bodyPr>
          <a:lstStyle/>
          <a:p>
            <a:pPr algn="ctr"/>
            <a:r>
              <a:rPr lang="en-US" sz="3200" u="sng" dirty="0">
                <a:effectLst/>
              </a:rPr>
              <a:t/>
            </a:r>
            <a:br>
              <a:rPr lang="en-US" sz="3200" u="sng" dirty="0">
                <a:effectLst/>
              </a:rPr>
            </a:br>
            <a:r>
              <a:rPr lang="en-US" sz="3200" dirty="0">
                <a:effectLst/>
              </a:rPr>
              <a:t/>
            </a:r>
            <a:br>
              <a:rPr lang="en-US" sz="3200" dirty="0">
                <a:effectLst/>
              </a:rPr>
            </a:br>
            <a:endParaRPr lang="en-US" sz="3200" dirty="0"/>
          </a:p>
        </p:txBody>
      </p:sp>
      <p:sp>
        <p:nvSpPr>
          <p:cNvPr id="5" name="Content Placeholder 4"/>
          <p:cNvSpPr>
            <a:spLocks noGrp="1"/>
          </p:cNvSpPr>
          <p:nvPr>
            <p:ph idx="1"/>
          </p:nvPr>
        </p:nvSpPr>
        <p:spPr>
          <a:xfrm>
            <a:off x="609600" y="1219200"/>
            <a:ext cx="8229600" cy="4954555"/>
          </a:xfrm>
        </p:spPr>
        <p:txBody>
          <a:bodyPr>
            <a:noAutofit/>
          </a:bodyPr>
          <a:lstStyle/>
          <a:p>
            <a:pPr marL="109728" indent="0" algn="just">
              <a:buNone/>
            </a:pPr>
            <a:r>
              <a:rPr lang="en-US" sz="2800" dirty="0"/>
              <a:t>To check the data type of each array item, the </a:t>
            </a:r>
            <a:r>
              <a:rPr lang="en-US" sz="2800" dirty="0" err="1"/>
              <a:t>dtype</a:t>
            </a:r>
            <a:endParaRPr lang="en-US" sz="2800" dirty="0"/>
          </a:p>
          <a:p>
            <a:pPr marL="109728" indent="0" algn="just">
              <a:buNone/>
            </a:pPr>
            <a:r>
              <a:rPr lang="en-US" sz="2800" dirty="0"/>
              <a:t> function is used. Consider the following example to</a:t>
            </a:r>
          </a:p>
          <a:p>
            <a:pPr marL="109728" indent="0" algn="just">
              <a:buNone/>
            </a:pPr>
            <a:r>
              <a:rPr lang="en-US" sz="2800" dirty="0"/>
              <a:t> check the data type of the array items. </a:t>
            </a:r>
          </a:p>
          <a:p>
            <a:pPr marL="109728" indent="0" algn="just">
              <a:buNone/>
            </a:pPr>
            <a:r>
              <a:rPr lang="en-US" sz="2800" b="1" dirty="0">
                <a:solidFill>
                  <a:srgbClr val="C00000"/>
                </a:solidFill>
              </a:rPr>
              <a:t>Example</a:t>
            </a:r>
          </a:p>
          <a:p>
            <a:pPr marL="109728" indent="0" algn="just">
              <a:buNone/>
            </a:pPr>
            <a:r>
              <a:rPr lang="en-US" sz="2800" dirty="0"/>
              <a:t>#finding the data type of each array item  </a:t>
            </a:r>
          </a:p>
          <a:p>
            <a:pPr marL="109728" indent="0" algn="just">
              <a:buNone/>
            </a:pPr>
            <a:r>
              <a:rPr lang="en-US" sz="2800" dirty="0"/>
              <a:t>import </a:t>
            </a:r>
            <a:r>
              <a:rPr lang="en-US" sz="2800" dirty="0" err="1"/>
              <a:t>numpy</a:t>
            </a:r>
            <a:r>
              <a:rPr lang="en-US" sz="2800" dirty="0"/>
              <a:t> as </a:t>
            </a:r>
            <a:r>
              <a:rPr lang="en-US" sz="2800" dirty="0" err="1"/>
              <a:t>np</a:t>
            </a:r>
            <a:r>
              <a:rPr lang="en-US" sz="2800" dirty="0"/>
              <a:t>  </a:t>
            </a:r>
          </a:p>
          <a:p>
            <a:pPr marL="109728" indent="0" algn="just">
              <a:buNone/>
            </a:pPr>
            <a:r>
              <a:rPr lang="en-US" sz="2800" dirty="0"/>
              <a:t>a = </a:t>
            </a:r>
            <a:r>
              <a:rPr lang="en-US" sz="2800" dirty="0" err="1"/>
              <a:t>np.array</a:t>
            </a:r>
            <a:r>
              <a:rPr lang="en-US" sz="2800" dirty="0"/>
              <a:t>([[1,2,3]])  </a:t>
            </a:r>
          </a:p>
          <a:p>
            <a:pPr marL="109728" indent="0" algn="just">
              <a:buNone/>
            </a:pPr>
            <a:r>
              <a:rPr lang="en-US" sz="2800" dirty="0"/>
              <a:t>print("Each item is of the type",</a:t>
            </a:r>
            <a:r>
              <a:rPr lang="en-US" sz="2800" dirty="0" err="1"/>
              <a:t>a.dtype</a:t>
            </a:r>
            <a:r>
              <a:rPr lang="en-US" sz="2800" dirty="0"/>
              <a:t>) </a:t>
            </a:r>
          </a:p>
          <a:p>
            <a:pPr marL="109728" indent="0" algn="just">
              <a:buNone/>
            </a:pPr>
            <a:r>
              <a:rPr lang="en-US" sz="2800" dirty="0">
                <a:solidFill>
                  <a:srgbClr val="FF0000"/>
                </a:solidFill>
              </a:rPr>
              <a:t>Result: </a:t>
            </a:r>
            <a:r>
              <a:rPr lang="en-US" sz="2800" dirty="0"/>
              <a:t>Each item is the type of </a:t>
            </a:r>
            <a:r>
              <a:rPr lang="en-US" sz="2800" b="1" dirty="0"/>
              <a:t>int32 </a:t>
            </a:r>
          </a:p>
          <a:p>
            <a:pPr marL="109728" indent="0" algn="just">
              <a:buNone/>
            </a:pPr>
            <a:r>
              <a:rPr lang="en-US" sz="2800" dirty="0"/>
              <a:t> </a:t>
            </a:r>
          </a:p>
          <a:p>
            <a:pPr marL="109728" indent="0" algn="just">
              <a:buNone/>
            </a:pPr>
            <a:endParaRPr lang="en-US" sz="2800" b="1" dirty="0"/>
          </a:p>
          <a:p>
            <a:pPr marL="109728" indent="0" algn="just">
              <a:buNone/>
            </a:pPr>
            <a:endParaRPr lang="en-US" sz="2800" dirty="0"/>
          </a:p>
        </p:txBody>
      </p:sp>
      <p:sp>
        <p:nvSpPr>
          <p:cNvPr id="6" name="Title 3"/>
          <p:cNvSpPr txBox="1">
            <a:spLocks/>
          </p:cNvSpPr>
          <p:nvPr/>
        </p:nvSpPr>
        <p:spPr>
          <a:xfrm>
            <a:off x="762000" y="5334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Finding the data type of each array item</a:t>
            </a:r>
          </a:p>
        </p:txBody>
      </p:sp>
    </p:spTree>
    <p:extLst>
      <p:ext uri="{BB962C8B-B14F-4D97-AF65-F5344CB8AC3E}">
        <p14:creationId xmlns:p14="http://schemas.microsoft.com/office/powerpoint/2010/main" val="29556706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10625"/>
            <a:ext cx="8458200" cy="584775"/>
          </a:xfrm>
          <a:prstGeom prst="rect">
            <a:avLst/>
          </a:prstGeom>
        </p:spPr>
        <p:txBody>
          <a:bodyPr wrap="square">
            <a:spAutoFit/>
          </a:bodyPr>
          <a:lstStyle/>
          <a:p>
            <a:pPr algn="ctr"/>
            <a:r>
              <a:rPr lang="en-US" sz="3200" b="1" dirty="0"/>
              <a:t>Python - Modules</a:t>
            </a:r>
          </a:p>
        </p:txBody>
      </p:sp>
      <p:sp>
        <p:nvSpPr>
          <p:cNvPr id="6" name="TextBox 5"/>
          <p:cNvSpPr txBox="1"/>
          <p:nvPr/>
        </p:nvSpPr>
        <p:spPr>
          <a:xfrm>
            <a:off x="527154" y="1676400"/>
            <a:ext cx="8165892" cy="3970318"/>
          </a:xfrm>
          <a:prstGeom prst="rect">
            <a:avLst/>
          </a:prstGeom>
          <a:noFill/>
        </p:spPr>
        <p:txBody>
          <a:bodyPr wrap="square" rtlCol="0">
            <a:spAutoFit/>
          </a:bodyPr>
          <a:lstStyle/>
          <a:p>
            <a:pPr algn="just"/>
            <a:r>
              <a:rPr lang="en-US" sz="2800" dirty="0"/>
              <a:t>A module allows you to logically organize your Python code. Grouping related code into a module makes the code easier to understand and use. A module is a Python object with arbitrarily named attributes that you can bind and reference</a:t>
            </a:r>
            <a:r>
              <a:rPr lang="en-US" sz="2800" dirty="0" smtClean="0"/>
              <a:t>.</a:t>
            </a:r>
          </a:p>
          <a:p>
            <a:pPr algn="just"/>
            <a:endParaRPr lang="en-US" sz="2800" dirty="0"/>
          </a:p>
          <a:p>
            <a:pPr algn="just"/>
            <a:r>
              <a:rPr lang="en-US" sz="2800" dirty="0"/>
              <a:t>Simply, a module is a file consisting of Python code. A module can define functions, classes and variables. A module can also include runnable code.</a:t>
            </a:r>
          </a:p>
        </p:txBody>
      </p:sp>
    </p:spTree>
    <p:extLst>
      <p:ext uri="{BB962C8B-B14F-4D97-AF65-F5344CB8AC3E}">
        <p14:creationId xmlns:p14="http://schemas.microsoft.com/office/powerpoint/2010/main" val="15663327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600200"/>
            <a:ext cx="8229600" cy="4968552"/>
          </a:xfrm>
        </p:spPr>
        <p:txBody>
          <a:bodyPr>
            <a:noAutofit/>
          </a:bodyPr>
          <a:lstStyle/>
          <a:p>
            <a:pPr marL="109728" indent="0" algn="just">
              <a:buNone/>
            </a:pPr>
            <a:r>
              <a:rPr lang="en-US" sz="2800" dirty="0"/>
              <a:t>To get the shape and size of the array, the size and shape function associated with the </a:t>
            </a:r>
            <a:r>
              <a:rPr lang="en-US" sz="2800" dirty="0" err="1"/>
              <a:t>numpy</a:t>
            </a:r>
            <a:r>
              <a:rPr lang="en-US" sz="2800" dirty="0"/>
              <a:t> array is used. </a:t>
            </a:r>
          </a:p>
          <a:p>
            <a:pPr marL="566928" indent="-457200" algn="just">
              <a:buClr>
                <a:schemeClr val="tx1"/>
              </a:buClr>
              <a:buFont typeface="Wingdings" panose="05000000000000000000" pitchFamily="2" charset="2"/>
              <a:buChar char="Ø"/>
            </a:pPr>
            <a:r>
              <a:rPr lang="en-IN" sz="2800" b="1" dirty="0" err="1"/>
              <a:t>ndarray.shape</a:t>
            </a:r>
            <a:r>
              <a:rPr lang="en-IN" sz="2800" b="1" dirty="0"/>
              <a:t>():</a:t>
            </a:r>
            <a:r>
              <a:rPr lang="en-US" sz="2800" b="1" dirty="0"/>
              <a:t>	</a:t>
            </a:r>
          </a:p>
          <a:p>
            <a:pPr marL="109728" indent="0">
              <a:buNone/>
            </a:pPr>
            <a:r>
              <a:rPr lang="en-US" sz="2800" b="1" dirty="0">
                <a:solidFill>
                  <a:srgbClr val="C00000"/>
                </a:solidFill>
              </a:rPr>
              <a:t>Example</a:t>
            </a:r>
          </a:p>
          <a:p>
            <a:pPr marL="109728" indent="0" algn="just">
              <a:buNone/>
            </a:pPr>
            <a:r>
              <a:rPr lang="en-US" sz="2800" dirty="0"/>
              <a:t>	import </a:t>
            </a:r>
            <a:r>
              <a:rPr lang="en-US" sz="2800" dirty="0" err="1"/>
              <a:t>numpy</a:t>
            </a:r>
            <a:r>
              <a:rPr lang="en-US" sz="2800" dirty="0"/>
              <a:t> as </a:t>
            </a:r>
            <a:r>
              <a:rPr lang="en-US" sz="2800" dirty="0" err="1"/>
              <a:t>np</a:t>
            </a:r>
            <a:r>
              <a:rPr lang="en-US" sz="2800" dirty="0"/>
              <a:t>  </a:t>
            </a:r>
          </a:p>
          <a:p>
            <a:pPr marL="109728" indent="0" algn="just">
              <a:buNone/>
            </a:pPr>
            <a:r>
              <a:rPr lang="en-US" sz="2800" dirty="0"/>
              <a:t>	a = </a:t>
            </a:r>
            <a:r>
              <a:rPr lang="en-US" sz="2800" dirty="0" err="1"/>
              <a:t>np.array</a:t>
            </a:r>
            <a:r>
              <a:rPr lang="en-US" sz="2800" dirty="0"/>
              <a:t>([[1,2,3,4,5,6,7]])  </a:t>
            </a:r>
          </a:p>
          <a:p>
            <a:pPr marL="109728" indent="0" algn="just">
              <a:buNone/>
            </a:pPr>
            <a:r>
              <a:rPr lang="en-US" sz="2800" dirty="0"/>
              <a:t>	print("Shape:",</a:t>
            </a:r>
            <a:r>
              <a:rPr lang="en-US" sz="2800" dirty="0" err="1"/>
              <a:t>a.shape</a:t>
            </a:r>
            <a:r>
              <a:rPr lang="en-US" sz="2800" dirty="0"/>
              <a:t>)  </a:t>
            </a:r>
          </a:p>
          <a:p>
            <a:pPr marL="109728" indent="0">
              <a:buNone/>
            </a:pPr>
            <a:r>
              <a:rPr lang="en-US" sz="2800" b="1" dirty="0">
                <a:solidFill>
                  <a:srgbClr val="C00000"/>
                </a:solidFill>
              </a:rPr>
              <a:t>	Output:</a:t>
            </a:r>
            <a:endParaRPr lang="en-US" sz="2800" dirty="0">
              <a:solidFill>
                <a:srgbClr val="C00000"/>
              </a:solidFill>
            </a:endParaRPr>
          </a:p>
          <a:p>
            <a:pPr marL="109728" indent="0">
              <a:buNone/>
            </a:pPr>
            <a:r>
              <a:rPr lang="en-US" sz="2800" dirty="0"/>
              <a:t>		Shape: (1, 7) </a:t>
            </a:r>
          </a:p>
          <a:p>
            <a:pPr marL="109728" indent="0">
              <a:buNone/>
            </a:pPr>
            <a:endParaRPr lang="en-US" sz="2800" dirty="0"/>
          </a:p>
          <a:p>
            <a:pPr marL="109728" indent="0">
              <a:buNone/>
            </a:pPr>
            <a:endParaRPr lang="en-US" sz="2800" dirty="0"/>
          </a:p>
        </p:txBody>
      </p:sp>
      <p:sp>
        <p:nvSpPr>
          <p:cNvPr id="6" name="Title 3"/>
          <p:cNvSpPr txBox="1">
            <a:spLocks/>
          </p:cNvSpPr>
          <p:nvPr/>
        </p:nvSpPr>
        <p:spPr>
          <a:xfrm>
            <a:off x="604463" y="5334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Finding the shape and size of the array</a:t>
            </a:r>
          </a:p>
        </p:txBody>
      </p:sp>
    </p:spTree>
    <p:extLst>
      <p:ext uri="{BB962C8B-B14F-4D97-AF65-F5344CB8AC3E}">
        <p14:creationId xmlns:p14="http://schemas.microsoft.com/office/powerpoint/2010/main" val="21113106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600200"/>
            <a:ext cx="8229600" cy="4968552"/>
          </a:xfrm>
        </p:spPr>
        <p:txBody>
          <a:bodyPr>
            <a:noAutofit/>
          </a:bodyPr>
          <a:lstStyle/>
          <a:p>
            <a:pPr marL="109728" indent="0" algn="just">
              <a:buNone/>
            </a:pPr>
            <a:r>
              <a:rPr lang="en-US" sz="2800" dirty="0"/>
              <a:t>To get the shape and size of the array, the size and shape function associated with the </a:t>
            </a:r>
            <a:r>
              <a:rPr lang="en-US" sz="2800" dirty="0" err="1"/>
              <a:t>numpy</a:t>
            </a:r>
            <a:r>
              <a:rPr lang="en-US" sz="2800" dirty="0"/>
              <a:t> array is used. </a:t>
            </a:r>
          </a:p>
          <a:p>
            <a:pPr marL="566928" indent="-457200" algn="just">
              <a:buClr>
                <a:schemeClr val="tx1"/>
              </a:buClr>
              <a:buFont typeface="Wingdings" panose="05000000000000000000" pitchFamily="2" charset="2"/>
              <a:buChar char="Ø"/>
            </a:pPr>
            <a:r>
              <a:rPr lang="en-IN" sz="2800" b="1" dirty="0" err="1"/>
              <a:t>ndarray.size</a:t>
            </a:r>
            <a:r>
              <a:rPr lang="en-IN" sz="2800" b="1" dirty="0"/>
              <a:t>():</a:t>
            </a:r>
            <a:r>
              <a:rPr lang="en-US" sz="2800" b="1" dirty="0"/>
              <a:t>	</a:t>
            </a:r>
          </a:p>
          <a:p>
            <a:pPr marL="109728" indent="0">
              <a:buNone/>
            </a:pPr>
            <a:r>
              <a:rPr lang="en-US" sz="2800" b="1" dirty="0">
                <a:solidFill>
                  <a:srgbClr val="C00000"/>
                </a:solidFill>
              </a:rPr>
              <a:t>Example</a:t>
            </a:r>
          </a:p>
          <a:p>
            <a:pPr marL="109728" indent="0" algn="just">
              <a:buNone/>
            </a:pPr>
            <a:r>
              <a:rPr lang="en-US" sz="2800" dirty="0"/>
              <a:t>	import </a:t>
            </a:r>
            <a:r>
              <a:rPr lang="en-US" sz="2800" dirty="0" err="1"/>
              <a:t>numpy</a:t>
            </a:r>
            <a:r>
              <a:rPr lang="en-US" sz="2800" dirty="0"/>
              <a:t> as </a:t>
            </a:r>
            <a:r>
              <a:rPr lang="en-US" sz="2800" dirty="0" err="1"/>
              <a:t>np</a:t>
            </a:r>
            <a:r>
              <a:rPr lang="en-US" sz="2800" dirty="0"/>
              <a:t>  </a:t>
            </a:r>
          </a:p>
          <a:p>
            <a:pPr marL="109728" indent="0" algn="just">
              <a:buNone/>
            </a:pPr>
            <a:r>
              <a:rPr lang="en-US" sz="2800" dirty="0"/>
              <a:t>	a = </a:t>
            </a:r>
            <a:r>
              <a:rPr lang="en-US" sz="2800" dirty="0" err="1"/>
              <a:t>np.array</a:t>
            </a:r>
            <a:r>
              <a:rPr lang="en-US" sz="2800" dirty="0"/>
              <a:t>([[1,2,3,4,5,6,7]])  </a:t>
            </a:r>
          </a:p>
          <a:p>
            <a:pPr marL="109728" indent="0" algn="just">
              <a:buNone/>
            </a:pPr>
            <a:r>
              <a:rPr lang="en-US" sz="2800" dirty="0"/>
              <a:t>	print("Array Size:",</a:t>
            </a:r>
            <a:r>
              <a:rPr lang="en-US" sz="2800" dirty="0" err="1"/>
              <a:t>a.size</a:t>
            </a:r>
            <a:r>
              <a:rPr lang="en-US" sz="2800" dirty="0"/>
              <a:t>)  </a:t>
            </a:r>
          </a:p>
          <a:p>
            <a:pPr marL="109728" indent="0">
              <a:buNone/>
            </a:pPr>
            <a:r>
              <a:rPr lang="en-US" sz="2800" b="1" dirty="0">
                <a:solidFill>
                  <a:srgbClr val="C00000"/>
                </a:solidFill>
              </a:rPr>
              <a:t>	Output:</a:t>
            </a:r>
            <a:endParaRPr lang="en-US" sz="2800" dirty="0">
              <a:solidFill>
                <a:srgbClr val="C00000"/>
              </a:solidFill>
            </a:endParaRPr>
          </a:p>
          <a:p>
            <a:pPr marL="109728" indent="0">
              <a:buNone/>
            </a:pPr>
            <a:r>
              <a:rPr lang="en-US" sz="2800" dirty="0"/>
              <a:t>		Array Size: 7</a:t>
            </a:r>
          </a:p>
          <a:p>
            <a:pPr marL="109728" indent="0">
              <a:buNone/>
            </a:pPr>
            <a:endParaRPr lang="en-US" sz="2800" dirty="0"/>
          </a:p>
        </p:txBody>
      </p:sp>
      <p:sp>
        <p:nvSpPr>
          <p:cNvPr id="6" name="Title 3"/>
          <p:cNvSpPr txBox="1">
            <a:spLocks/>
          </p:cNvSpPr>
          <p:nvPr/>
        </p:nvSpPr>
        <p:spPr>
          <a:xfrm>
            <a:off x="604463" y="6096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Finding the shape and size of the array</a:t>
            </a:r>
          </a:p>
        </p:txBody>
      </p:sp>
    </p:spTree>
    <p:extLst>
      <p:ext uri="{BB962C8B-B14F-4D97-AF65-F5344CB8AC3E}">
        <p14:creationId xmlns:p14="http://schemas.microsoft.com/office/powerpoint/2010/main" val="4328257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65762" y="1219200"/>
            <a:ext cx="8229600" cy="4968552"/>
          </a:xfrm>
        </p:spPr>
        <p:txBody>
          <a:bodyPr>
            <a:noAutofit/>
          </a:bodyPr>
          <a:lstStyle/>
          <a:p>
            <a:pPr marL="109728" indent="0" algn="just">
              <a:buNone/>
            </a:pPr>
            <a:endParaRPr lang="en-US" sz="2800" dirty="0"/>
          </a:p>
          <a:p>
            <a:pPr marL="109728" indent="0" algn="just">
              <a:lnSpc>
                <a:spcPct val="150000"/>
              </a:lnSpc>
              <a:buNone/>
            </a:pPr>
            <a:r>
              <a:rPr lang="en-US" sz="2800" dirty="0"/>
              <a:t>By the shape of the array, we mean the number of rows and columns of a multi-dimensional array. </a:t>
            </a:r>
          </a:p>
          <a:p>
            <a:pPr marL="109728" indent="0" algn="just">
              <a:lnSpc>
                <a:spcPct val="150000"/>
              </a:lnSpc>
              <a:buNone/>
            </a:pPr>
            <a:r>
              <a:rPr lang="en-US" sz="2800" dirty="0"/>
              <a:t>However, the </a:t>
            </a:r>
            <a:r>
              <a:rPr lang="en-US" sz="2800" dirty="0" err="1"/>
              <a:t>numpy</a:t>
            </a:r>
            <a:r>
              <a:rPr lang="en-US" sz="2800" dirty="0"/>
              <a:t> module provides us the way to</a:t>
            </a:r>
          </a:p>
          <a:p>
            <a:pPr marL="109728" indent="0" algn="just">
              <a:lnSpc>
                <a:spcPct val="150000"/>
              </a:lnSpc>
              <a:buNone/>
            </a:pPr>
            <a:r>
              <a:rPr lang="en-US" sz="2800" dirty="0"/>
              <a:t>reshape the array by changing the number of rows</a:t>
            </a:r>
          </a:p>
          <a:p>
            <a:pPr marL="109728" indent="0" algn="just">
              <a:lnSpc>
                <a:spcPct val="150000"/>
              </a:lnSpc>
              <a:buNone/>
            </a:pPr>
            <a:r>
              <a:rPr lang="en-US" sz="2800" dirty="0"/>
              <a:t>and columns of the multi-dimensional array.</a:t>
            </a:r>
          </a:p>
          <a:p>
            <a:pPr marL="109728" indent="0" algn="just">
              <a:buNone/>
            </a:pPr>
            <a:r>
              <a:rPr lang="en-US" sz="2800" dirty="0"/>
              <a:t>. </a:t>
            </a:r>
          </a:p>
          <a:p>
            <a:pPr marL="109728" indent="0" algn="just">
              <a:buNone/>
            </a:pPr>
            <a:endParaRPr lang="en-US" sz="2800" b="1" dirty="0"/>
          </a:p>
          <a:p>
            <a:pPr marL="109728" indent="0" algn="just">
              <a:buNone/>
            </a:pPr>
            <a:endParaRPr lang="en-US" sz="2800" dirty="0"/>
          </a:p>
          <a:p>
            <a:pPr marL="109728" indent="0" algn="just">
              <a:buNone/>
            </a:pPr>
            <a:endParaRPr lang="en-US" sz="2800" dirty="0"/>
          </a:p>
        </p:txBody>
      </p:sp>
      <p:sp>
        <p:nvSpPr>
          <p:cNvPr id="6" name="Title 3"/>
          <p:cNvSpPr txBox="1">
            <a:spLocks/>
          </p:cNvSpPr>
          <p:nvPr/>
        </p:nvSpPr>
        <p:spPr>
          <a:xfrm>
            <a:off x="4572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Reshaping the array objects</a:t>
            </a:r>
          </a:p>
        </p:txBody>
      </p:sp>
    </p:spTree>
    <p:extLst>
      <p:ext uri="{BB962C8B-B14F-4D97-AF65-F5344CB8AC3E}">
        <p14:creationId xmlns:p14="http://schemas.microsoft.com/office/powerpoint/2010/main" val="36573456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524000"/>
            <a:ext cx="8229600" cy="2133600"/>
          </a:xfrm>
        </p:spPr>
        <p:txBody>
          <a:bodyPr>
            <a:noAutofit/>
          </a:bodyPr>
          <a:lstStyle/>
          <a:p>
            <a:pPr marL="109728" indent="0" algn="just">
              <a:lnSpc>
                <a:spcPct val="150000"/>
              </a:lnSpc>
              <a:buNone/>
            </a:pPr>
            <a:r>
              <a:rPr lang="en-US" sz="2800" dirty="0"/>
              <a:t>The </a:t>
            </a:r>
            <a:r>
              <a:rPr lang="en-US" sz="2800" b="1" dirty="0"/>
              <a:t>reshape() </a:t>
            </a:r>
            <a:r>
              <a:rPr lang="en-US" sz="2800" dirty="0"/>
              <a:t>function associated with the </a:t>
            </a:r>
            <a:r>
              <a:rPr lang="en-US" sz="2800" dirty="0" err="1"/>
              <a:t>ndarray</a:t>
            </a:r>
            <a:r>
              <a:rPr lang="en-US" sz="2800" dirty="0"/>
              <a:t> object is used to reshape the array. It accepts the two parameters indicating the row and columns of the new shape of the array</a:t>
            </a:r>
          </a:p>
          <a:p>
            <a:pPr marL="109728" indent="0" algn="just">
              <a:lnSpc>
                <a:spcPct val="150000"/>
              </a:lnSpc>
              <a:buNone/>
            </a:pPr>
            <a:r>
              <a:rPr lang="en-US" sz="2800" b="1" dirty="0"/>
              <a:t>Syntax:</a:t>
            </a:r>
            <a:r>
              <a:rPr lang="en-US" sz="2800" dirty="0"/>
              <a:t> </a:t>
            </a:r>
            <a:r>
              <a:rPr lang="en-US" sz="2800" dirty="0" err="1"/>
              <a:t>numpy.reshape</a:t>
            </a:r>
            <a:r>
              <a:rPr lang="en-US" sz="2800" dirty="0"/>
              <a:t>(a, </a:t>
            </a:r>
            <a:r>
              <a:rPr lang="en-US" sz="2800" dirty="0" err="1"/>
              <a:t>newshape</a:t>
            </a:r>
            <a:r>
              <a:rPr lang="en-US" sz="2800" dirty="0"/>
              <a:t>,)</a:t>
            </a:r>
          </a:p>
          <a:p>
            <a:pPr marL="109728" indent="0" algn="just">
              <a:lnSpc>
                <a:spcPct val="150000"/>
              </a:lnSpc>
              <a:buNone/>
            </a:pPr>
            <a:r>
              <a:rPr lang="en-US" sz="2800" dirty="0"/>
              <a:t>This function helps to get a new shape to an array without changing its data.</a:t>
            </a:r>
          </a:p>
        </p:txBody>
      </p:sp>
      <p:sp>
        <p:nvSpPr>
          <p:cNvPr id="6" name="Title 3"/>
          <p:cNvSpPr txBox="1">
            <a:spLocks/>
          </p:cNvSpPr>
          <p:nvPr/>
        </p:nvSpPr>
        <p:spPr>
          <a:xfrm>
            <a:off x="4572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Reshaping the array objects</a:t>
            </a:r>
          </a:p>
        </p:txBody>
      </p:sp>
    </p:spTree>
    <p:extLst>
      <p:ext uri="{BB962C8B-B14F-4D97-AF65-F5344CB8AC3E}">
        <p14:creationId xmlns:p14="http://schemas.microsoft.com/office/powerpoint/2010/main" val="32293860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447800"/>
            <a:ext cx="8229600" cy="4968552"/>
          </a:xfrm>
        </p:spPr>
        <p:txBody>
          <a:bodyPr>
            <a:normAutofit/>
          </a:bodyPr>
          <a:lstStyle/>
          <a:p>
            <a:pPr marL="109728" indent="0">
              <a:buNone/>
            </a:pPr>
            <a:r>
              <a:rPr lang="en-US" sz="2800" dirty="0"/>
              <a:t>Let's reshape the array given in the following image.</a:t>
            </a:r>
          </a:p>
          <a:p>
            <a:pPr marL="109728" indent="0" algn="ctr">
              <a:buNone/>
            </a:pPr>
            <a:endParaRPr lang="en-US" sz="2800" b="1" dirty="0"/>
          </a:p>
          <a:p>
            <a:pPr marL="109728" indent="0">
              <a:buNone/>
            </a:pPr>
            <a:endParaRPr lang="en-US" sz="2800" dirty="0"/>
          </a:p>
          <a:p>
            <a:pPr marL="109728" indent="0">
              <a:buNone/>
            </a:pPr>
            <a:endParaRPr lang="en-US" sz="2800" dirty="0"/>
          </a:p>
        </p:txBody>
      </p:sp>
      <p:sp>
        <p:nvSpPr>
          <p:cNvPr id="6" name="Title 3"/>
          <p:cNvSpPr txBox="1">
            <a:spLocks/>
          </p:cNvSpPr>
          <p:nvPr/>
        </p:nvSpPr>
        <p:spPr>
          <a:xfrm>
            <a:off x="6096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Reshaping the array objects</a:t>
            </a:r>
          </a:p>
        </p:txBody>
      </p:sp>
      <p:pic>
        <p:nvPicPr>
          <p:cNvPr id="7172" name="Picture 4" descr="https://static.javatpoint.com/tutorial/numpy/images/numpy-ndarray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7118176" cy="3730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2786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9697"/>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371600"/>
            <a:ext cx="8229600" cy="4968552"/>
          </a:xfrm>
        </p:spPr>
        <p:txBody>
          <a:bodyPr>
            <a:noAutofit/>
          </a:bodyPr>
          <a:lstStyle/>
          <a:p>
            <a:pPr marL="109728" indent="0">
              <a:buNone/>
            </a:pPr>
            <a:r>
              <a:rPr lang="en-US" sz="2800" b="1" dirty="0">
                <a:solidFill>
                  <a:srgbClr val="C00000"/>
                </a:solidFill>
              </a:rPr>
              <a:t>Example</a:t>
            </a:r>
          </a:p>
          <a:p>
            <a:pPr marL="109728" indent="0">
              <a:buNone/>
            </a:pPr>
            <a:r>
              <a:rPr lang="en-US" sz="2800" dirty="0"/>
              <a:t>import </a:t>
            </a:r>
            <a:r>
              <a:rPr lang="en-US" sz="2800" dirty="0" err="1"/>
              <a:t>numpy</a:t>
            </a:r>
            <a:r>
              <a:rPr lang="en-US" sz="2800" dirty="0"/>
              <a:t> as </a:t>
            </a:r>
            <a:r>
              <a:rPr lang="en-US" sz="2800" dirty="0" err="1"/>
              <a:t>np</a:t>
            </a:r>
            <a:r>
              <a:rPr lang="en-US" sz="2800" dirty="0"/>
              <a:t>  </a:t>
            </a:r>
          </a:p>
          <a:p>
            <a:pPr marL="109728" indent="0">
              <a:buNone/>
            </a:pPr>
            <a:r>
              <a:rPr lang="en-US" sz="2800" dirty="0"/>
              <a:t>a = </a:t>
            </a:r>
            <a:r>
              <a:rPr lang="en-US" sz="2800" dirty="0" err="1"/>
              <a:t>np.array</a:t>
            </a:r>
            <a:r>
              <a:rPr lang="en-US" sz="2800" dirty="0"/>
              <a:t>([[1,2],[3,4],[5,6]])  </a:t>
            </a:r>
          </a:p>
          <a:p>
            <a:pPr marL="109728" indent="0">
              <a:buNone/>
            </a:pPr>
            <a:r>
              <a:rPr lang="en-US" sz="2800" dirty="0"/>
              <a:t>print("printing the original array..")  </a:t>
            </a:r>
          </a:p>
          <a:p>
            <a:pPr marL="109728" indent="0">
              <a:buNone/>
            </a:pPr>
            <a:r>
              <a:rPr lang="en-US" sz="2800" dirty="0"/>
              <a:t>print(a)  </a:t>
            </a:r>
          </a:p>
          <a:p>
            <a:pPr marL="109728" indent="0">
              <a:buNone/>
            </a:pPr>
            <a:r>
              <a:rPr lang="en-US" sz="2800" dirty="0"/>
              <a:t>a=</a:t>
            </a:r>
            <a:r>
              <a:rPr lang="en-US" sz="2800" dirty="0" err="1"/>
              <a:t>a.reshape</a:t>
            </a:r>
            <a:r>
              <a:rPr lang="en-US" sz="2800" dirty="0"/>
              <a:t>(2,3)  </a:t>
            </a:r>
          </a:p>
          <a:p>
            <a:pPr marL="109728" indent="0">
              <a:buNone/>
            </a:pPr>
            <a:r>
              <a:rPr lang="en-US" sz="2800" dirty="0"/>
              <a:t>print("printing the reshaped array..")  </a:t>
            </a:r>
          </a:p>
          <a:p>
            <a:pPr marL="109728" indent="0">
              <a:buNone/>
            </a:pPr>
            <a:r>
              <a:rPr lang="en-US" sz="2800" dirty="0"/>
              <a:t>print(a)  </a:t>
            </a:r>
          </a:p>
          <a:p>
            <a:pPr marL="109728" indent="0">
              <a:buNone/>
            </a:pPr>
            <a:endParaRPr lang="en-US" sz="2800" b="1" dirty="0"/>
          </a:p>
          <a:p>
            <a:pPr marL="109728" indent="0">
              <a:buNone/>
            </a:pPr>
            <a:endParaRPr lang="en-US" sz="2800" b="1" dirty="0"/>
          </a:p>
          <a:p>
            <a:pPr marL="109728" indent="0">
              <a:buNone/>
            </a:pPr>
            <a:endParaRPr lang="en-US" sz="2800" dirty="0"/>
          </a:p>
          <a:p>
            <a:pPr marL="109728" indent="0">
              <a:buNone/>
            </a:pPr>
            <a:endParaRPr lang="en-US" sz="2800" dirty="0"/>
          </a:p>
        </p:txBody>
      </p:sp>
      <p:sp>
        <p:nvSpPr>
          <p:cNvPr id="6" name="Title 3"/>
          <p:cNvSpPr txBox="1">
            <a:spLocks/>
          </p:cNvSpPr>
          <p:nvPr/>
        </p:nvSpPr>
        <p:spPr>
          <a:xfrm>
            <a:off x="435429" y="5935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Reshaping the array objects</a:t>
            </a:r>
          </a:p>
        </p:txBody>
      </p:sp>
    </p:spTree>
    <p:extLst>
      <p:ext uri="{BB962C8B-B14F-4D97-AF65-F5344CB8AC3E}">
        <p14:creationId xmlns:p14="http://schemas.microsoft.com/office/powerpoint/2010/main" val="9014535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524000"/>
            <a:ext cx="8229600" cy="4968552"/>
          </a:xfrm>
        </p:spPr>
        <p:txBody>
          <a:bodyPr>
            <a:noAutofit/>
          </a:bodyPr>
          <a:lstStyle/>
          <a:p>
            <a:pPr marL="109728" indent="0">
              <a:buNone/>
            </a:pPr>
            <a:r>
              <a:rPr lang="en-US" sz="2800" b="1" dirty="0">
                <a:solidFill>
                  <a:srgbClr val="C00000"/>
                </a:solidFill>
              </a:rPr>
              <a:t>Output:</a:t>
            </a:r>
            <a:endParaRPr lang="en-US" sz="2800" dirty="0">
              <a:solidFill>
                <a:srgbClr val="C00000"/>
              </a:solidFill>
            </a:endParaRPr>
          </a:p>
          <a:p>
            <a:pPr marL="109728" indent="0">
              <a:buNone/>
            </a:pPr>
            <a:r>
              <a:rPr lang="en-US" sz="2800" dirty="0"/>
              <a:t>printing the original array.. [[1 2] [3 4] [5 6]]</a:t>
            </a:r>
          </a:p>
          <a:p>
            <a:pPr marL="109728" indent="0">
              <a:buNone/>
            </a:pPr>
            <a:r>
              <a:rPr lang="en-US" sz="2800" dirty="0"/>
              <a:t>printing the reshaped array.. [[1 2 3] [4 5 6]] </a:t>
            </a:r>
          </a:p>
        </p:txBody>
      </p:sp>
      <p:sp>
        <p:nvSpPr>
          <p:cNvPr id="6" name="Title 3"/>
          <p:cNvSpPr txBox="1">
            <a:spLocks/>
          </p:cNvSpPr>
          <p:nvPr/>
        </p:nvSpPr>
        <p:spPr>
          <a:xfrm>
            <a:off x="685800" y="6096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Reshaping the array objects</a:t>
            </a:r>
          </a:p>
        </p:txBody>
      </p:sp>
    </p:spTree>
    <p:extLst>
      <p:ext uri="{BB962C8B-B14F-4D97-AF65-F5344CB8AC3E}">
        <p14:creationId xmlns:p14="http://schemas.microsoft.com/office/powerpoint/2010/main" val="10188656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990600"/>
            <a:ext cx="8229600" cy="4968552"/>
          </a:xfrm>
        </p:spPr>
        <p:txBody>
          <a:bodyPr>
            <a:noAutofit/>
          </a:bodyPr>
          <a:lstStyle/>
          <a:p>
            <a:pPr marL="566928" indent="-457200" algn="just">
              <a:buClrTx/>
              <a:buFont typeface="Wingdings" panose="05000000000000000000" pitchFamily="2" charset="2"/>
              <a:buChar char="Ø"/>
            </a:pPr>
            <a:r>
              <a:rPr lang="en-US" sz="2800" dirty="0"/>
              <a:t>Consider the following example to print a particular element of the array. </a:t>
            </a:r>
          </a:p>
          <a:p>
            <a:pPr marL="109728" indent="0">
              <a:buNone/>
            </a:pPr>
            <a:r>
              <a:rPr lang="en-US" sz="2800" b="1" dirty="0">
                <a:solidFill>
                  <a:srgbClr val="C00000"/>
                </a:solidFill>
              </a:rPr>
              <a:t>Example</a:t>
            </a:r>
            <a:endParaRPr lang="en-US" sz="2800" b="1" dirty="0"/>
          </a:p>
          <a:p>
            <a:pPr marL="109728" indent="0" algn="just">
              <a:buNone/>
            </a:pPr>
            <a:r>
              <a:rPr lang="en-US" sz="2800" dirty="0"/>
              <a:t>import </a:t>
            </a:r>
            <a:r>
              <a:rPr lang="en-US" sz="2800" dirty="0" err="1"/>
              <a:t>numpy</a:t>
            </a:r>
            <a:r>
              <a:rPr lang="en-US" sz="2800" dirty="0"/>
              <a:t> as </a:t>
            </a:r>
            <a:r>
              <a:rPr lang="en-US" sz="2800" dirty="0" err="1"/>
              <a:t>np</a:t>
            </a:r>
            <a:r>
              <a:rPr lang="en-US" sz="2800" dirty="0"/>
              <a:t>  </a:t>
            </a:r>
          </a:p>
          <a:p>
            <a:pPr marL="109728" indent="0" algn="just">
              <a:buNone/>
            </a:pPr>
            <a:r>
              <a:rPr lang="en-US" sz="2800" dirty="0"/>
              <a:t>a = </a:t>
            </a:r>
            <a:r>
              <a:rPr lang="en-US" sz="2800" dirty="0" err="1"/>
              <a:t>np.array</a:t>
            </a:r>
            <a:r>
              <a:rPr lang="en-US" sz="2800" dirty="0"/>
              <a:t>([[1,2],[3,4],[5,6]])  </a:t>
            </a:r>
          </a:p>
          <a:p>
            <a:pPr marL="109728" indent="0" algn="just">
              <a:buNone/>
            </a:pPr>
            <a:r>
              <a:rPr lang="en-US" sz="2800" dirty="0"/>
              <a:t>print(a[0,1])  </a:t>
            </a:r>
          </a:p>
          <a:p>
            <a:pPr marL="109728" indent="0" algn="just">
              <a:buNone/>
            </a:pPr>
            <a:r>
              <a:rPr lang="en-US" sz="2800" dirty="0"/>
              <a:t>print(a[2,0]) </a:t>
            </a:r>
          </a:p>
          <a:p>
            <a:pPr marL="109728" indent="0">
              <a:buNone/>
            </a:pPr>
            <a:r>
              <a:rPr lang="en-US" sz="2800" b="1" dirty="0">
                <a:solidFill>
                  <a:srgbClr val="C00000"/>
                </a:solidFill>
              </a:rPr>
              <a:t>Output:</a:t>
            </a:r>
            <a:endParaRPr lang="en-US" sz="2800" dirty="0">
              <a:solidFill>
                <a:srgbClr val="C00000"/>
              </a:solidFill>
            </a:endParaRPr>
          </a:p>
          <a:p>
            <a:pPr marL="109728" indent="0">
              <a:buNone/>
            </a:pPr>
            <a:r>
              <a:rPr lang="en-US" sz="2800" dirty="0"/>
              <a:t>2 5 </a:t>
            </a:r>
          </a:p>
          <a:p>
            <a:pPr marL="109728" indent="0" algn="just">
              <a:buNone/>
            </a:pPr>
            <a:r>
              <a:rPr lang="en-US" sz="2800" dirty="0"/>
              <a:t>The above program prints the 2</a:t>
            </a:r>
            <a:r>
              <a:rPr lang="en-US" sz="2800" baseline="30000" dirty="0"/>
              <a:t>nd</a:t>
            </a:r>
            <a:r>
              <a:rPr lang="en-US" sz="2800" dirty="0"/>
              <a:t> element from the 0</a:t>
            </a:r>
            <a:r>
              <a:rPr lang="en-US" sz="2800" baseline="30000" dirty="0"/>
              <a:t>th</a:t>
            </a:r>
            <a:r>
              <a:rPr lang="en-US" sz="2800" dirty="0"/>
              <a:t> index and 0</a:t>
            </a:r>
            <a:r>
              <a:rPr lang="en-US" sz="2800" baseline="30000" dirty="0"/>
              <a:t>th</a:t>
            </a:r>
            <a:r>
              <a:rPr lang="en-US" sz="2800" dirty="0"/>
              <a:t> element from the 2</a:t>
            </a:r>
            <a:r>
              <a:rPr lang="en-US" sz="2800" baseline="30000" dirty="0"/>
              <a:t>nd</a:t>
            </a:r>
            <a:r>
              <a:rPr lang="en-US" sz="2800" dirty="0"/>
              <a:t> index of the array. </a:t>
            </a:r>
          </a:p>
          <a:p>
            <a:pPr marL="109728" indent="0">
              <a:buNone/>
            </a:pPr>
            <a:endParaRPr lang="en-US" sz="2800" b="1" dirty="0"/>
          </a:p>
          <a:p>
            <a:pPr marL="109728" indent="0">
              <a:buNone/>
            </a:pPr>
            <a:endParaRPr lang="en-US" sz="2800" dirty="0"/>
          </a:p>
          <a:p>
            <a:pPr marL="109728" indent="0">
              <a:buNone/>
            </a:pPr>
            <a:endParaRPr lang="en-US" sz="2800" dirty="0"/>
          </a:p>
        </p:txBody>
      </p:sp>
      <p:sp>
        <p:nvSpPr>
          <p:cNvPr id="6" name="Title 3"/>
          <p:cNvSpPr txBox="1">
            <a:spLocks/>
          </p:cNvSpPr>
          <p:nvPr/>
        </p:nvSpPr>
        <p:spPr>
          <a:xfrm>
            <a:off x="609600" y="5173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Slicing in the Array</a:t>
            </a:r>
          </a:p>
        </p:txBody>
      </p:sp>
    </p:spTree>
    <p:extLst>
      <p:ext uri="{BB962C8B-B14F-4D97-AF65-F5344CB8AC3E}">
        <p14:creationId xmlns:p14="http://schemas.microsoft.com/office/powerpoint/2010/main" val="15978143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77520" y="1981200"/>
            <a:ext cx="8229600" cy="4968552"/>
          </a:xfrm>
        </p:spPr>
        <p:txBody>
          <a:bodyPr>
            <a:noAutofit/>
          </a:bodyPr>
          <a:lstStyle/>
          <a:p>
            <a:pPr marL="109728" indent="0" algn="just">
              <a:buNone/>
            </a:pPr>
            <a:r>
              <a:rPr lang="en-US" sz="2800" dirty="0"/>
              <a:t>The </a:t>
            </a:r>
            <a:r>
              <a:rPr lang="en-US" sz="2800" dirty="0" err="1"/>
              <a:t>NumPy</a:t>
            </a:r>
            <a:r>
              <a:rPr lang="en-US" sz="2800" dirty="0"/>
              <a:t> provides the max(), min(), and sum() functions which are used to find the maximum, minimum, and sum of the array elements respectively.</a:t>
            </a:r>
            <a:endParaRPr lang="en-US" sz="2800" b="1" dirty="0"/>
          </a:p>
          <a:p>
            <a:pPr marL="566928" indent="-457200" algn="just">
              <a:buClr>
                <a:schemeClr val="tx1"/>
              </a:buClr>
              <a:buFont typeface="Wingdings" panose="05000000000000000000" pitchFamily="2" charset="2"/>
              <a:buChar char="Ø"/>
            </a:pPr>
            <a:r>
              <a:rPr lang="en-US" sz="2800" b="1" dirty="0"/>
              <a:t>max()</a:t>
            </a:r>
            <a:r>
              <a:rPr lang="en-US" sz="2800" dirty="0"/>
              <a:t> </a:t>
            </a:r>
          </a:p>
          <a:p>
            <a:pPr marL="109728" indent="0" algn="just">
              <a:buNone/>
            </a:pPr>
            <a:r>
              <a:rPr lang="en-US" sz="2800" dirty="0"/>
              <a:t>Max function is used to display largest value from a given array list.</a:t>
            </a:r>
          </a:p>
          <a:p>
            <a:pPr marL="109728" indent="0" algn="just">
              <a:buNone/>
            </a:pPr>
            <a:r>
              <a:rPr lang="en-US" sz="2800" b="1" dirty="0"/>
              <a:t>a = </a:t>
            </a:r>
            <a:r>
              <a:rPr lang="en-US" sz="2800" b="1" dirty="0" err="1"/>
              <a:t>np.array</a:t>
            </a:r>
            <a:r>
              <a:rPr lang="en-US" sz="2800" b="1" dirty="0"/>
              <a:t>([1,2,3,10,15,4])  </a:t>
            </a:r>
          </a:p>
          <a:p>
            <a:pPr marL="109728" indent="0" algn="just">
              <a:buNone/>
            </a:pPr>
            <a:r>
              <a:rPr lang="en-US" sz="2800" b="1" dirty="0"/>
              <a:t>print("The maximum element:",</a:t>
            </a:r>
            <a:r>
              <a:rPr lang="en-US" sz="2800" b="1" dirty="0" err="1"/>
              <a:t>a.max</a:t>
            </a:r>
            <a:r>
              <a:rPr lang="en-US" sz="2800" b="1" dirty="0"/>
              <a:t>())</a:t>
            </a:r>
            <a:r>
              <a:rPr lang="en-US" sz="2800" dirty="0">
                <a:solidFill>
                  <a:srgbClr val="FF0000"/>
                </a:solidFill>
              </a:rPr>
              <a:t> </a:t>
            </a:r>
          </a:p>
          <a:p>
            <a:pPr marL="109728" indent="0" algn="just">
              <a:buNone/>
            </a:pPr>
            <a:r>
              <a:rPr lang="en-US" sz="2800" dirty="0"/>
              <a:t> </a:t>
            </a:r>
            <a:endParaRPr lang="en-US" sz="2800" b="1" dirty="0"/>
          </a:p>
          <a:p>
            <a:pPr marL="109728" indent="0">
              <a:buNone/>
            </a:pPr>
            <a:endParaRPr lang="en-US" sz="2800" dirty="0"/>
          </a:p>
          <a:p>
            <a:pPr marL="109728" indent="0">
              <a:buNone/>
            </a:pPr>
            <a:endParaRPr lang="en-US" sz="2800" dirty="0"/>
          </a:p>
        </p:txBody>
      </p:sp>
      <p:sp>
        <p:nvSpPr>
          <p:cNvPr id="6" name="Title 3"/>
          <p:cNvSpPr txBox="1">
            <a:spLocks/>
          </p:cNvSpPr>
          <p:nvPr/>
        </p:nvSpPr>
        <p:spPr>
          <a:xfrm>
            <a:off x="457200" y="7620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Finding the maximum, minimum, and sum of the array elements </a:t>
            </a:r>
          </a:p>
        </p:txBody>
      </p:sp>
    </p:spTree>
    <p:extLst>
      <p:ext uri="{BB962C8B-B14F-4D97-AF65-F5344CB8AC3E}">
        <p14:creationId xmlns:p14="http://schemas.microsoft.com/office/powerpoint/2010/main" val="829782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828800"/>
            <a:ext cx="8229600" cy="4968552"/>
          </a:xfrm>
        </p:spPr>
        <p:txBody>
          <a:bodyPr>
            <a:noAutofit/>
          </a:bodyPr>
          <a:lstStyle/>
          <a:p>
            <a:pPr marL="566928" indent="-457200" algn="just">
              <a:buClr>
                <a:schemeClr val="tx1"/>
              </a:buClr>
              <a:buFont typeface="Wingdings" panose="05000000000000000000" pitchFamily="2" charset="2"/>
              <a:buChar char="Ø"/>
            </a:pPr>
            <a:r>
              <a:rPr lang="en-US" sz="2800" b="1" dirty="0"/>
              <a:t>min()</a:t>
            </a:r>
          </a:p>
          <a:p>
            <a:pPr marL="109728" indent="0" algn="just">
              <a:buNone/>
            </a:pPr>
            <a:r>
              <a:rPr lang="en-US" sz="2800" dirty="0"/>
              <a:t>min function is used to </a:t>
            </a:r>
            <a:r>
              <a:rPr lang="en-US" sz="2800" dirty="0" err="1"/>
              <a:t>dispay</a:t>
            </a:r>
            <a:r>
              <a:rPr lang="en-US" sz="2800" dirty="0"/>
              <a:t> smallest value from a given array list.</a:t>
            </a:r>
          </a:p>
          <a:p>
            <a:pPr marL="109728" indent="0" algn="just">
              <a:buNone/>
            </a:pPr>
            <a:r>
              <a:rPr lang="en-US" sz="2800" b="1" dirty="0"/>
              <a:t>a = </a:t>
            </a:r>
            <a:r>
              <a:rPr lang="en-US" sz="2800" b="1" dirty="0" err="1"/>
              <a:t>np.array</a:t>
            </a:r>
            <a:r>
              <a:rPr lang="en-US" sz="2800" b="1" dirty="0"/>
              <a:t>([1,2,3,10,15,4])  </a:t>
            </a:r>
          </a:p>
          <a:p>
            <a:pPr marL="109728" indent="0" algn="just">
              <a:buNone/>
            </a:pPr>
            <a:r>
              <a:rPr lang="en-US" sz="2800" b="1" dirty="0"/>
              <a:t>print("The minimum element:",</a:t>
            </a:r>
            <a:r>
              <a:rPr lang="en-US" sz="2800" b="1" dirty="0" err="1"/>
              <a:t>a.min</a:t>
            </a:r>
            <a:r>
              <a:rPr lang="en-US" sz="2800" b="1" dirty="0"/>
              <a:t>())</a:t>
            </a:r>
            <a:r>
              <a:rPr lang="en-US" sz="2800" dirty="0">
                <a:solidFill>
                  <a:srgbClr val="FF0000"/>
                </a:solidFill>
              </a:rPr>
              <a:t> </a:t>
            </a:r>
            <a:r>
              <a:rPr lang="en-US" sz="2800" dirty="0"/>
              <a:t> </a:t>
            </a:r>
          </a:p>
          <a:p>
            <a:pPr marL="566928" indent="-457200">
              <a:buClr>
                <a:schemeClr val="tx1"/>
              </a:buClr>
              <a:buFont typeface="Wingdings" panose="05000000000000000000" pitchFamily="2" charset="2"/>
              <a:buChar char="Ø"/>
            </a:pPr>
            <a:r>
              <a:rPr lang="en-US" sz="2800" b="1" dirty="0"/>
              <a:t>sum()</a:t>
            </a:r>
          </a:p>
          <a:p>
            <a:pPr marL="109728" indent="0">
              <a:buNone/>
            </a:pPr>
            <a:r>
              <a:rPr lang="en-US" sz="2800" dirty="0"/>
              <a:t>sum function is used to display total of the values.</a:t>
            </a:r>
          </a:p>
          <a:p>
            <a:pPr marL="109728" indent="0" algn="just">
              <a:buNone/>
            </a:pPr>
            <a:r>
              <a:rPr lang="en-US" sz="2800" b="1" dirty="0"/>
              <a:t>a = </a:t>
            </a:r>
            <a:r>
              <a:rPr lang="en-US" sz="2800" b="1" dirty="0" err="1"/>
              <a:t>np.array</a:t>
            </a:r>
            <a:r>
              <a:rPr lang="en-US" sz="2800" b="1" dirty="0"/>
              <a:t>([1,2,3,10,15,4])  </a:t>
            </a:r>
          </a:p>
          <a:p>
            <a:pPr marL="109728" indent="0" algn="just">
              <a:buNone/>
            </a:pPr>
            <a:r>
              <a:rPr lang="en-US" sz="2800" b="1" dirty="0"/>
              <a:t>print("The </a:t>
            </a:r>
            <a:r>
              <a:rPr lang="en-US" sz="2800" b="1" dirty="0" smtClean="0"/>
              <a:t>sum is :",</a:t>
            </a:r>
            <a:r>
              <a:rPr lang="en-US" sz="2800" b="1" dirty="0" err="1"/>
              <a:t>a.sum</a:t>
            </a:r>
            <a:r>
              <a:rPr lang="en-US" sz="2800" b="1" dirty="0"/>
              <a:t>()) </a:t>
            </a:r>
            <a:r>
              <a:rPr lang="en-US" sz="2800" dirty="0">
                <a:solidFill>
                  <a:srgbClr val="FF0000"/>
                </a:solidFill>
              </a:rPr>
              <a:t> </a:t>
            </a:r>
          </a:p>
          <a:p>
            <a:pPr marL="109728" indent="0">
              <a:buNone/>
            </a:pPr>
            <a:endParaRPr lang="en-US" sz="2800" dirty="0"/>
          </a:p>
        </p:txBody>
      </p:sp>
      <p:sp>
        <p:nvSpPr>
          <p:cNvPr id="6" name="Title 3"/>
          <p:cNvSpPr txBox="1">
            <a:spLocks/>
          </p:cNvSpPr>
          <p:nvPr/>
        </p:nvSpPr>
        <p:spPr>
          <a:xfrm>
            <a:off x="457200" y="8382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Finding the maximum, minimum, and sum of the array elements </a:t>
            </a:r>
          </a:p>
        </p:txBody>
      </p:sp>
    </p:spTree>
    <p:extLst>
      <p:ext uri="{BB962C8B-B14F-4D97-AF65-F5344CB8AC3E}">
        <p14:creationId xmlns:p14="http://schemas.microsoft.com/office/powerpoint/2010/main" val="27354262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a:t>Python - Modules</a:t>
            </a:r>
          </a:p>
        </p:txBody>
      </p:sp>
      <p:sp>
        <p:nvSpPr>
          <p:cNvPr id="6" name="TextBox 5"/>
          <p:cNvSpPr txBox="1"/>
          <p:nvPr/>
        </p:nvSpPr>
        <p:spPr>
          <a:xfrm>
            <a:off x="527154" y="1161157"/>
            <a:ext cx="8165892" cy="6001643"/>
          </a:xfrm>
          <a:prstGeom prst="rect">
            <a:avLst/>
          </a:prstGeom>
          <a:noFill/>
        </p:spPr>
        <p:txBody>
          <a:bodyPr wrap="square" rtlCol="0">
            <a:spAutoFit/>
          </a:bodyPr>
          <a:lstStyle/>
          <a:p>
            <a:r>
              <a:rPr lang="en-US" sz="2400" b="1" dirty="0"/>
              <a:t>Create a </a:t>
            </a:r>
            <a:r>
              <a:rPr lang="en-US" sz="2400" b="1" dirty="0" smtClean="0"/>
              <a:t>Module</a:t>
            </a:r>
          </a:p>
          <a:p>
            <a:r>
              <a:rPr lang="en-US" sz="2400" dirty="0"/>
              <a:t>Save this code in a file named mymodule.py</a:t>
            </a:r>
          </a:p>
          <a:p>
            <a:endParaRPr lang="en-US" sz="2400" dirty="0" smtClean="0"/>
          </a:p>
          <a:p>
            <a:r>
              <a:rPr lang="en-US" sz="2400" dirty="0" err="1" smtClean="0"/>
              <a:t>def</a:t>
            </a:r>
            <a:r>
              <a:rPr lang="en-US" sz="2400" dirty="0" smtClean="0"/>
              <a:t> </a:t>
            </a:r>
            <a:r>
              <a:rPr lang="en-US" sz="2400" dirty="0"/>
              <a:t>greeting(name):</a:t>
            </a:r>
            <a:br>
              <a:rPr lang="en-US" sz="2400" dirty="0"/>
            </a:br>
            <a:r>
              <a:rPr lang="en-US" sz="2400" dirty="0"/>
              <a:t>  print("Hello, " + name) </a:t>
            </a:r>
          </a:p>
          <a:p>
            <a:endParaRPr lang="en-US" sz="2400" b="1" dirty="0" smtClean="0"/>
          </a:p>
          <a:p>
            <a:r>
              <a:rPr lang="en-US" sz="2400" b="1" dirty="0"/>
              <a:t>Use a Module</a:t>
            </a:r>
          </a:p>
          <a:p>
            <a:r>
              <a:rPr lang="en-US" sz="2400" dirty="0"/>
              <a:t>Now we can use the module we just created, by using the import statement:</a:t>
            </a:r>
          </a:p>
          <a:p>
            <a:r>
              <a:rPr lang="en-US" sz="2400" b="1" dirty="0"/>
              <a:t>Example</a:t>
            </a:r>
          </a:p>
          <a:p>
            <a:r>
              <a:rPr lang="en-US" sz="2400" dirty="0"/>
              <a:t>Import the module named </a:t>
            </a:r>
            <a:r>
              <a:rPr lang="en-US" sz="2400" dirty="0" err="1"/>
              <a:t>mymodule</a:t>
            </a:r>
            <a:r>
              <a:rPr lang="en-US" sz="2400" dirty="0"/>
              <a:t>, and call the greeting function:</a:t>
            </a:r>
          </a:p>
          <a:p>
            <a:endParaRPr lang="en-US" sz="2400" dirty="0" smtClean="0"/>
          </a:p>
          <a:p>
            <a:r>
              <a:rPr lang="en-US" sz="2400" dirty="0" smtClean="0"/>
              <a:t>import </a:t>
            </a:r>
            <a:r>
              <a:rPr lang="en-US" sz="2400" dirty="0" err="1"/>
              <a:t>mymodule</a:t>
            </a:r>
            <a:r>
              <a:rPr lang="en-US" sz="2400" dirty="0"/>
              <a:t/>
            </a:r>
            <a:br>
              <a:rPr lang="en-US" sz="2400" dirty="0"/>
            </a:br>
            <a:r>
              <a:rPr lang="en-US" sz="2400" dirty="0" err="1" smtClean="0"/>
              <a:t>mymodule.greeting</a:t>
            </a:r>
            <a:r>
              <a:rPr lang="en-US" sz="2400" dirty="0"/>
              <a:t>("Jonathan")</a:t>
            </a:r>
          </a:p>
          <a:p>
            <a:endParaRPr lang="en-US" sz="2400" b="1" dirty="0"/>
          </a:p>
        </p:txBody>
      </p:sp>
    </p:spTree>
    <p:extLst>
      <p:ext uri="{BB962C8B-B14F-4D97-AF65-F5344CB8AC3E}">
        <p14:creationId xmlns:p14="http://schemas.microsoft.com/office/powerpoint/2010/main" val="1979895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676400"/>
            <a:ext cx="8229600" cy="4968552"/>
          </a:xfrm>
        </p:spPr>
        <p:txBody>
          <a:bodyPr>
            <a:normAutofit/>
          </a:bodyPr>
          <a:lstStyle/>
          <a:p>
            <a:pPr marL="109728" indent="0" algn="just">
              <a:buNone/>
            </a:pPr>
            <a:r>
              <a:rPr lang="en-US" sz="2800" dirty="0"/>
              <a:t>A </a:t>
            </a:r>
            <a:r>
              <a:rPr lang="en-US" sz="2800" dirty="0" err="1"/>
              <a:t>NumPy</a:t>
            </a:r>
            <a:r>
              <a:rPr lang="en-US" sz="2800" dirty="0"/>
              <a:t> multi-dimensional array is represented by the axis where axis-0 represents the columns and axis-1 represents the rows. </a:t>
            </a:r>
          </a:p>
        </p:txBody>
      </p:sp>
      <p:sp>
        <p:nvSpPr>
          <p:cNvPr id="6" name="Title 3"/>
          <p:cNvSpPr txBox="1">
            <a:spLocks/>
          </p:cNvSpPr>
          <p:nvPr/>
        </p:nvSpPr>
        <p:spPr>
          <a:xfrm>
            <a:off x="539456"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Axis </a:t>
            </a:r>
          </a:p>
        </p:txBody>
      </p:sp>
      <p:pic>
        <p:nvPicPr>
          <p:cNvPr id="17412" name="Picture 4" descr="C:\Users\Administrator\Desktop\numpy-array-ax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5452111"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6606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219200"/>
            <a:ext cx="8229600" cy="4968552"/>
          </a:xfrm>
        </p:spPr>
        <p:txBody>
          <a:bodyPr>
            <a:noAutofit/>
          </a:bodyPr>
          <a:lstStyle/>
          <a:p>
            <a:pPr marL="109728" indent="0">
              <a:buNone/>
            </a:pPr>
            <a:endParaRPr lang="en-US" sz="2800" dirty="0"/>
          </a:p>
          <a:p>
            <a:pPr marL="681228" indent="-571500" algn="just">
              <a:buClr>
                <a:schemeClr val="tx1"/>
              </a:buClr>
              <a:buFont typeface="Wingdings" panose="05000000000000000000" pitchFamily="2" charset="2"/>
              <a:buChar char="Ø"/>
            </a:pPr>
            <a:r>
              <a:rPr lang="en-US" sz="2800" dirty="0"/>
              <a:t>To calculate the maximum element among each column.</a:t>
            </a:r>
          </a:p>
          <a:p>
            <a:pPr marL="109728" indent="0" algn="just">
              <a:buClr>
                <a:schemeClr val="tx1"/>
              </a:buClr>
              <a:buNone/>
            </a:pPr>
            <a:r>
              <a:rPr lang="en-US" sz="2800" dirty="0"/>
              <a:t>       consider the following example.</a:t>
            </a:r>
          </a:p>
          <a:p>
            <a:pPr marL="109728" indent="0" algn="just">
              <a:buNone/>
            </a:pPr>
            <a:r>
              <a:rPr lang="en-US" sz="2800" b="1" dirty="0">
                <a:solidFill>
                  <a:srgbClr val="C00000"/>
                </a:solidFill>
              </a:rPr>
              <a:t>Example</a:t>
            </a:r>
          </a:p>
          <a:p>
            <a:pPr marL="109728" indent="0" algn="just">
              <a:buNone/>
            </a:pPr>
            <a:r>
              <a:rPr lang="en-US" sz="2800" dirty="0"/>
              <a:t>a = </a:t>
            </a:r>
            <a:r>
              <a:rPr lang="en-US" sz="2800" dirty="0" err="1"/>
              <a:t>np.array</a:t>
            </a:r>
            <a:r>
              <a:rPr lang="en-US" sz="2800" dirty="0"/>
              <a:t>([[1,2,30],[10,15,4]])  </a:t>
            </a:r>
          </a:p>
          <a:p>
            <a:pPr marL="109728" indent="0" algn="just">
              <a:buNone/>
            </a:pPr>
            <a:r>
              <a:rPr lang="en-US" sz="2800" dirty="0"/>
              <a:t>print("The maximum elements of columns:",</a:t>
            </a:r>
            <a:r>
              <a:rPr lang="en-US" sz="2800" dirty="0" err="1"/>
              <a:t>a.max</a:t>
            </a:r>
            <a:r>
              <a:rPr lang="en-US" sz="2800" dirty="0"/>
              <a:t>(axis = 0))   </a:t>
            </a:r>
          </a:p>
          <a:p>
            <a:pPr marL="109728" indent="0" algn="just">
              <a:buNone/>
            </a:pPr>
            <a:r>
              <a:rPr lang="en-US" sz="2800" b="1" dirty="0">
                <a:solidFill>
                  <a:srgbClr val="C00000"/>
                </a:solidFill>
              </a:rPr>
              <a:t>Output:</a:t>
            </a:r>
            <a:endParaRPr lang="en-US" sz="2800" dirty="0">
              <a:solidFill>
                <a:srgbClr val="C00000"/>
              </a:solidFill>
            </a:endParaRPr>
          </a:p>
          <a:p>
            <a:pPr marL="109728" indent="0" algn="just">
              <a:buNone/>
            </a:pPr>
            <a:r>
              <a:rPr lang="en-US" sz="2800" dirty="0"/>
              <a:t> maximum elements of columns: [10 15 30] . </a:t>
            </a:r>
          </a:p>
          <a:p>
            <a:pPr marL="109728" indent="0">
              <a:buNone/>
            </a:pPr>
            <a:endParaRPr lang="en-US" sz="2800" dirty="0"/>
          </a:p>
        </p:txBody>
      </p:sp>
      <p:sp>
        <p:nvSpPr>
          <p:cNvPr id="6" name="Title 3"/>
          <p:cNvSpPr txBox="1">
            <a:spLocks/>
          </p:cNvSpPr>
          <p:nvPr/>
        </p:nvSpPr>
        <p:spPr>
          <a:xfrm>
            <a:off x="3810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Axis </a:t>
            </a:r>
          </a:p>
        </p:txBody>
      </p:sp>
    </p:spTree>
    <p:extLst>
      <p:ext uri="{BB962C8B-B14F-4D97-AF65-F5344CB8AC3E}">
        <p14:creationId xmlns:p14="http://schemas.microsoft.com/office/powerpoint/2010/main" val="10697926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373316"/>
            <a:ext cx="8229600" cy="4968552"/>
          </a:xfrm>
        </p:spPr>
        <p:txBody>
          <a:bodyPr>
            <a:normAutofit/>
          </a:bodyPr>
          <a:lstStyle/>
          <a:p>
            <a:pPr marL="109728" indent="0" algn="just">
              <a:buNone/>
            </a:pPr>
            <a:endParaRPr lang="en-US" sz="2800" dirty="0"/>
          </a:p>
          <a:p>
            <a:pPr marL="566928" indent="-457200" algn="just">
              <a:buClr>
                <a:schemeClr val="tx1"/>
              </a:buClr>
              <a:buFont typeface="Wingdings" panose="05000000000000000000" pitchFamily="2" charset="2"/>
              <a:buChar char="Ø"/>
            </a:pPr>
            <a:r>
              <a:rPr lang="en-US" sz="2800" dirty="0"/>
              <a:t>The </a:t>
            </a:r>
            <a:r>
              <a:rPr lang="en-US" sz="2800" b="1" dirty="0" err="1"/>
              <a:t>sqrt</a:t>
            </a:r>
            <a:r>
              <a:rPr lang="en-US" sz="2800" b="1" dirty="0"/>
              <a:t>() </a:t>
            </a:r>
            <a:r>
              <a:rPr lang="en-US" sz="2800" dirty="0"/>
              <a:t>and </a:t>
            </a:r>
            <a:r>
              <a:rPr lang="en-US" sz="2800" b="1" dirty="0" err="1"/>
              <a:t>std</a:t>
            </a:r>
            <a:r>
              <a:rPr lang="en-US" sz="2800" b="1" dirty="0"/>
              <a:t>() </a:t>
            </a:r>
            <a:r>
              <a:rPr lang="en-US" sz="2800" dirty="0"/>
              <a:t>functions associated with the </a:t>
            </a:r>
            <a:r>
              <a:rPr lang="en-US" sz="2800" dirty="0" err="1"/>
              <a:t>numpy</a:t>
            </a:r>
            <a:r>
              <a:rPr lang="en-US" sz="2800" dirty="0"/>
              <a:t> array are used to find the square root and standard deviation of the array elements respectively. Standard deviation means how much each element of the array varies from the mean value of the </a:t>
            </a:r>
            <a:r>
              <a:rPr lang="en-US" sz="2800" dirty="0" err="1"/>
              <a:t>numpy</a:t>
            </a:r>
            <a:r>
              <a:rPr lang="en-US" sz="2800" dirty="0"/>
              <a:t> array.</a:t>
            </a:r>
          </a:p>
          <a:p>
            <a:pPr marL="109728" indent="0" algn="just">
              <a:buClr>
                <a:schemeClr val="tx1"/>
              </a:buClr>
              <a:buNone/>
            </a:pPr>
            <a:r>
              <a:rPr lang="en-US" sz="2800" dirty="0"/>
              <a:t>     </a:t>
            </a:r>
            <a:r>
              <a:rPr lang="en-US" sz="2800" b="1" dirty="0"/>
              <a:t>Syntax:</a:t>
            </a:r>
          </a:p>
          <a:p>
            <a:pPr marL="109728" indent="0" algn="just">
              <a:buNone/>
            </a:pPr>
            <a:r>
              <a:rPr lang="en-US" sz="2800" dirty="0"/>
              <a:t>	</a:t>
            </a:r>
            <a:r>
              <a:rPr lang="en-US" sz="2800" b="1" dirty="0" err="1"/>
              <a:t>numpy.sqrt</a:t>
            </a:r>
            <a:r>
              <a:rPr lang="en-US" sz="2800" b="1" dirty="0"/>
              <a:t> </a:t>
            </a:r>
            <a:r>
              <a:rPr lang="en-US" sz="2800" dirty="0"/>
              <a:t>or</a:t>
            </a:r>
            <a:r>
              <a:rPr lang="en-US" sz="2800" b="1" dirty="0"/>
              <a:t> </a:t>
            </a:r>
            <a:r>
              <a:rPr lang="en-US" sz="2800" b="1" dirty="0" err="1"/>
              <a:t>std</a:t>
            </a:r>
            <a:r>
              <a:rPr lang="en-US" sz="2800" b="1" dirty="0"/>
              <a:t>(</a:t>
            </a:r>
            <a:r>
              <a:rPr lang="en-US" sz="2800" b="1" dirty="0" err="1"/>
              <a:t>array_name</a:t>
            </a:r>
            <a:r>
              <a:rPr lang="en-US" sz="2800" b="1" dirty="0"/>
              <a:t>))</a:t>
            </a:r>
          </a:p>
          <a:p>
            <a:pPr marL="109728" indent="0">
              <a:buNone/>
            </a:pPr>
            <a:endParaRPr lang="en-US" sz="2800" dirty="0"/>
          </a:p>
        </p:txBody>
      </p:sp>
      <p:sp>
        <p:nvSpPr>
          <p:cNvPr id="6" name="Title 3"/>
          <p:cNvSpPr txBox="1">
            <a:spLocks/>
          </p:cNvSpPr>
          <p:nvPr/>
        </p:nvSpPr>
        <p:spPr>
          <a:xfrm>
            <a:off x="609600" y="533400"/>
            <a:ext cx="85344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a:solidFill>
                  <a:srgbClr val="C00000"/>
                </a:solidFill>
                <a:latin typeface="+mn-lt"/>
              </a:rPr>
              <a:t>Finding square root and standard deviation</a:t>
            </a:r>
          </a:p>
        </p:txBody>
      </p:sp>
    </p:spTree>
    <p:extLst>
      <p:ext uri="{BB962C8B-B14F-4D97-AF65-F5344CB8AC3E}">
        <p14:creationId xmlns:p14="http://schemas.microsoft.com/office/powerpoint/2010/main" val="23742549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52736"/>
            <a:ext cx="8229600" cy="4968552"/>
          </a:xfrm>
        </p:spPr>
        <p:txBody>
          <a:bodyPr>
            <a:noAutofit/>
          </a:bodyPr>
          <a:lstStyle/>
          <a:p>
            <a:pPr marL="109728" indent="0">
              <a:buNone/>
            </a:pPr>
            <a:endParaRPr lang="en-US" sz="2800" dirty="0"/>
          </a:p>
          <a:p>
            <a:pPr marL="109728" indent="0" algn="just">
              <a:buNone/>
            </a:pPr>
            <a:r>
              <a:rPr lang="en-US" sz="2800" dirty="0"/>
              <a:t>The </a:t>
            </a:r>
            <a:r>
              <a:rPr lang="en-US" sz="2800" dirty="0" err="1"/>
              <a:t>numpy</a:t>
            </a:r>
            <a:r>
              <a:rPr lang="en-US" sz="2800" dirty="0"/>
              <a:t> module allows us to perform the arithmetic operations on multi-dimensional arrays directly.</a:t>
            </a:r>
          </a:p>
          <a:p>
            <a:pPr marL="109728" indent="0">
              <a:buNone/>
            </a:pPr>
            <a:r>
              <a:rPr lang="en-US" sz="2800" b="1" dirty="0">
                <a:solidFill>
                  <a:srgbClr val="C00000"/>
                </a:solidFill>
              </a:rPr>
              <a:t>Example</a:t>
            </a:r>
          </a:p>
          <a:p>
            <a:pPr marL="109728" indent="0">
              <a:buNone/>
            </a:pPr>
            <a:r>
              <a:rPr lang="en-US" sz="2800" dirty="0"/>
              <a:t>	import </a:t>
            </a:r>
            <a:r>
              <a:rPr lang="en-US" sz="2800" dirty="0" err="1"/>
              <a:t>numpy</a:t>
            </a:r>
            <a:r>
              <a:rPr lang="en-US" sz="2800" dirty="0"/>
              <a:t> as np  </a:t>
            </a:r>
          </a:p>
          <a:p>
            <a:pPr marL="109728" indent="0">
              <a:buNone/>
            </a:pPr>
            <a:r>
              <a:rPr lang="en-US" sz="2800" dirty="0"/>
              <a:t>	a = </a:t>
            </a:r>
            <a:r>
              <a:rPr lang="en-US" sz="2800" dirty="0" err="1"/>
              <a:t>np.array</a:t>
            </a:r>
            <a:r>
              <a:rPr lang="en-US" sz="2800" dirty="0"/>
              <a:t>([[1,2,30],[10,15,4]])  </a:t>
            </a:r>
          </a:p>
          <a:p>
            <a:pPr marL="109728" indent="0">
              <a:buNone/>
            </a:pPr>
            <a:r>
              <a:rPr lang="en-US" sz="2800" dirty="0"/>
              <a:t>	b = </a:t>
            </a:r>
            <a:r>
              <a:rPr lang="en-US" sz="2800" dirty="0" err="1"/>
              <a:t>np.array</a:t>
            </a:r>
            <a:r>
              <a:rPr lang="en-US" sz="2800" dirty="0"/>
              <a:t>([[1,2,3],[12, 19, 29]])  </a:t>
            </a:r>
          </a:p>
          <a:p>
            <a:pPr marL="109728" indent="0">
              <a:buNone/>
            </a:pPr>
            <a:r>
              <a:rPr lang="en-US" sz="2800" dirty="0"/>
              <a:t>	print("Sum of array a and b\n",</a:t>
            </a:r>
            <a:r>
              <a:rPr lang="en-US" sz="2800" dirty="0" err="1"/>
              <a:t>a+b</a:t>
            </a:r>
            <a:r>
              <a:rPr lang="en-US" sz="2800" dirty="0"/>
              <a:t>)      </a:t>
            </a:r>
          </a:p>
          <a:p>
            <a:pPr marL="109728" indent="0">
              <a:buNone/>
            </a:pPr>
            <a:endParaRPr lang="en-US" sz="2800" dirty="0"/>
          </a:p>
        </p:txBody>
      </p:sp>
      <p:sp>
        <p:nvSpPr>
          <p:cNvPr id="6" name="Title 3"/>
          <p:cNvSpPr txBox="1">
            <a:spLocks/>
          </p:cNvSpPr>
          <p:nvPr/>
        </p:nvSpPr>
        <p:spPr>
          <a:xfrm>
            <a:off x="2286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Arithmetic operations on the array </a:t>
            </a:r>
          </a:p>
        </p:txBody>
      </p:sp>
    </p:spTree>
    <p:extLst>
      <p:ext uri="{BB962C8B-B14F-4D97-AF65-F5344CB8AC3E}">
        <p14:creationId xmlns:p14="http://schemas.microsoft.com/office/powerpoint/2010/main" val="42353272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2120" y="1447800"/>
            <a:ext cx="8229600" cy="4968552"/>
          </a:xfrm>
        </p:spPr>
        <p:txBody>
          <a:bodyPr>
            <a:noAutofit/>
          </a:bodyPr>
          <a:lstStyle/>
          <a:p>
            <a:pPr marL="109728" indent="0" algn="just">
              <a:buNone/>
            </a:pPr>
            <a:r>
              <a:rPr lang="en-US" sz="2800" dirty="0"/>
              <a:t>The </a:t>
            </a:r>
            <a:r>
              <a:rPr lang="en-US" sz="2800" dirty="0" err="1"/>
              <a:t>numpy</a:t>
            </a:r>
            <a:r>
              <a:rPr lang="en-US" sz="2800" dirty="0"/>
              <a:t> provides us with the vertical stacking and horizontal stacking which allows us to concatenate two multi-dimensional arrays vertically or horizontally. </a:t>
            </a:r>
          </a:p>
          <a:p>
            <a:pPr marL="109728" indent="0" algn="just">
              <a:buNone/>
            </a:pPr>
            <a:r>
              <a:rPr lang="en-US" sz="2800" dirty="0"/>
              <a:t>Consider the following example.</a:t>
            </a:r>
          </a:p>
          <a:p>
            <a:pPr marL="109728" indent="0" algn="just">
              <a:buNone/>
            </a:pPr>
            <a:r>
              <a:rPr lang="en-US" sz="2800" b="1" dirty="0">
                <a:solidFill>
                  <a:srgbClr val="C00000"/>
                </a:solidFill>
              </a:rPr>
              <a:t>Example</a:t>
            </a:r>
          </a:p>
          <a:p>
            <a:pPr marL="109728" indent="0" algn="just">
              <a:buNone/>
            </a:pPr>
            <a:r>
              <a:rPr lang="en-US" sz="2800" dirty="0"/>
              <a:t>import </a:t>
            </a:r>
            <a:r>
              <a:rPr lang="en-US" sz="2800" dirty="0" err="1"/>
              <a:t>numpy</a:t>
            </a:r>
            <a:r>
              <a:rPr lang="en-US" sz="2800" dirty="0"/>
              <a:t> as </a:t>
            </a:r>
            <a:r>
              <a:rPr lang="en-US" sz="2800" dirty="0" err="1"/>
              <a:t>np</a:t>
            </a:r>
            <a:r>
              <a:rPr lang="en-US" sz="2800" dirty="0"/>
              <a:t>  </a:t>
            </a:r>
          </a:p>
          <a:p>
            <a:pPr marL="109728" indent="0" algn="just">
              <a:buNone/>
            </a:pPr>
            <a:r>
              <a:rPr lang="en-US" sz="2800" dirty="0"/>
              <a:t>a = </a:t>
            </a:r>
            <a:r>
              <a:rPr lang="en-US" sz="2800" dirty="0" err="1"/>
              <a:t>np.array</a:t>
            </a:r>
            <a:r>
              <a:rPr lang="en-US" sz="2800" dirty="0"/>
              <a:t>([[1,2,30],[10,15,4]])  </a:t>
            </a:r>
          </a:p>
          <a:p>
            <a:pPr marL="109728" indent="0" algn="just">
              <a:buNone/>
            </a:pPr>
            <a:r>
              <a:rPr lang="en-US" sz="2800" dirty="0"/>
              <a:t>b = </a:t>
            </a:r>
            <a:r>
              <a:rPr lang="en-US" sz="2800" dirty="0" err="1"/>
              <a:t>np.array</a:t>
            </a:r>
            <a:r>
              <a:rPr lang="en-US" sz="2800" dirty="0"/>
              <a:t>([[1,2,3],[12, 19, 29]])  </a:t>
            </a:r>
          </a:p>
          <a:p>
            <a:pPr marL="109728" indent="0">
              <a:buNone/>
            </a:pPr>
            <a:endParaRPr lang="en-US" sz="2800" dirty="0"/>
          </a:p>
        </p:txBody>
      </p:sp>
      <p:sp>
        <p:nvSpPr>
          <p:cNvPr id="6" name="Title 3"/>
          <p:cNvSpPr txBox="1">
            <a:spLocks/>
          </p:cNvSpPr>
          <p:nvPr/>
        </p:nvSpPr>
        <p:spPr>
          <a:xfrm>
            <a:off x="5334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Array Concatenation </a:t>
            </a:r>
          </a:p>
        </p:txBody>
      </p:sp>
    </p:spTree>
    <p:extLst>
      <p:ext uri="{BB962C8B-B14F-4D97-AF65-F5344CB8AC3E}">
        <p14:creationId xmlns:p14="http://schemas.microsoft.com/office/powerpoint/2010/main" val="21726124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2120" y="1447800"/>
            <a:ext cx="8229600" cy="4968552"/>
          </a:xfrm>
        </p:spPr>
        <p:txBody>
          <a:bodyPr>
            <a:noAutofit/>
          </a:bodyPr>
          <a:lstStyle/>
          <a:p>
            <a:pPr marL="109728" indent="0" algn="just">
              <a:buNone/>
            </a:pPr>
            <a:r>
              <a:rPr lang="en-US" sz="2800" dirty="0"/>
              <a:t>print("Arrays vertically concatenated\n",</a:t>
            </a:r>
            <a:r>
              <a:rPr lang="en-US" sz="2800" dirty="0" err="1"/>
              <a:t>np.vstack</a:t>
            </a:r>
            <a:r>
              <a:rPr lang="en-US" sz="2800" dirty="0"/>
              <a:t>((</a:t>
            </a:r>
            <a:r>
              <a:rPr lang="en-US" sz="2800" dirty="0" err="1"/>
              <a:t>a,b</a:t>
            </a:r>
            <a:r>
              <a:rPr lang="en-US" sz="2800" dirty="0"/>
              <a:t>)));  </a:t>
            </a:r>
          </a:p>
          <a:p>
            <a:pPr marL="109728" indent="0" algn="just">
              <a:buNone/>
            </a:pPr>
            <a:r>
              <a:rPr lang="en-US" sz="2800" dirty="0"/>
              <a:t>print("Arrays horizontally concatenated\n",</a:t>
            </a:r>
            <a:r>
              <a:rPr lang="en-US" sz="2800" dirty="0" err="1"/>
              <a:t>np.hstack</a:t>
            </a:r>
            <a:r>
              <a:rPr lang="en-US" sz="2800" dirty="0"/>
              <a:t>((</a:t>
            </a:r>
            <a:r>
              <a:rPr lang="en-US" sz="2800" dirty="0" err="1"/>
              <a:t>a,b</a:t>
            </a:r>
            <a:r>
              <a:rPr lang="en-US" sz="2800" dirty="0"/>
              <a:t>))) </a:t>
            </a:r>
          </a:p>
          <a:p>
            <a:pPr marL="109728" indent="0" algn="just">
              <a:buNone/>
            </a:pPr>
            <a:r>
              <a:rPr lang="en-US" sz="2800" dirty="0"/>
              <a:t> </a:t>
            </a:r>
            <a:r>
              <a:rPr lang="en-US" sz="2800" b="1" dirty="0">
                <a:solidFill>
                  <a:srgbClr val="C00000"/>
                </a:solidFill>
              </a:rPr>
              <a:t>Output:</a:t>
            </a:r>
            <a:endParaRPr lang="en-US" sz="2800" dirty="0">
              <a:solidFill>
                <a:srgbClr val="C00000"/>
              </a:solidFill>
            </a:endParaRPr>
          </a:p>
          <a:p>
            <a:pPr marL="109728" indent="0" algn="just">
              <a:buNone/>
            </a:pPr>
            <a:r>
              <a:rPr lang="en-US" sz="2800" dirty="0"/>
              <a:t>Arrays vertically concatenated [[ 1 2 30] [10 15 4] [ 1 2 3] [12 19 29]] </a:t>
            </a:r>
          </a:p>
          <a:p>
            <a:pPr marL="109728" indent="0" algn="just">
              <a:buNone/>
            </a:pPr>
            <a:r>
              <a:rPr lang="en-US" sz="2800" dirty="0"/>
              <a:t>Arrays horizontally concatenated [[ 1 2 30 1 2 3] [10 15 4 12 19 29]] </a:t>
            </a:r>
          </a:p>
        </p:txBody>
      </p:sp>
      <p:sp>
        <p:nvSpPr>
          <p:cNvPr id="6" name="Title 3"/>
          <p:cNvSpPr txBox="1">
            <a:spLocks/>
          </p:cNvSpPr>
          <p:nvPr/>
        </p:nvSpPr>
        <p:spPr>
          <a:xfrm>
            <a:off x="533400" y="6096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Array Concatenation </a:t>
            </a:r>
          </a:p>
        </p:txBody>
      </p:sp>
      <p:cxnSp>
        <p:nvCxnSpPr>
          <p:cNvPr id="3" name="Straight Arrow Connector 2"/>
          <p:cNvCxnSpPr/>
          <p:nvPr/>
        </p:nvCxnSpPr>
        <p:spPr>
          <a:xfrm flipH="1">
            <a:off x="5105400" y="1828800"/>
            <a:ext cx="2362200" cy="21336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flipH="1">
            <a:off x="5770880" y="2819400"/>
            <a:ext cx="2362200" cy="21336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016485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432248"/>
            <a:ext cx="8229600" cy="4968552"/>
          </a:xfrm>
        </p:spPr>
        <p:txBody>
          <a:bodyPr>
            <a:noAutofit/>
          </a:bodyPr>
          <a:lstStyle/>
          <a:p>
            <a:pPr marL="109728" indent="0" algn="just">
              <a:buClr>
                <a:schemeClr val="tx1"/>
              </a:buClr>
              <a:buNone/>
            </a:pPr>
            <a:r>
              <a:rPr lang="en-US" sz="2800" dirty="0"/>
              <a:t>The </a:t>
            </a:r>
            <a:r>
              <a:rPr lang="en-US" sz="2800" dirty="0" err="1"/>
              <a:t>ndarray</a:t>
            </a:r>
            <a:r>
              <a:rPr lang="en-US" sz="2800" dirty="0"/>
              <a:t> object can be constructed by using     the following routines. </a:t>
            </a:r>
          </a:p>
          <a:p>
            <a:pPr marL="566928" indent="-457200" algn="just">
              <a:buClr>
                <a:schemeClr val="tx1"/>
              </a:buClr>
              <a:buFont typeface="Wingdings" panose="05000000000000000000" pitchFamily="2" charset="2"/>
              <a:buChar char="Ø"/>
            </a:pPr>
            <a:r>
              <a:rPr lang="en-US" sz="2800" b="1" dirty="0" err="1"/>
              <a:t>Numpy.empty</a:t>
            </a:r>
            <a:r>
              <a:rPr lang="en-US" sz="2800" b="1" dirty="0"/>
              <a:t> </a:t>
            </a:r>
          </a:p>
          <a:p>
            <a:pPr marL="109728" indent="0" algn="just">
              <a:buClr>
                <a:schemeClr val="tx1"/>
              </a:buClr>
              <a:buNone/>
            </a:pPr>
            <a:r>
              <a:rPr lang="en-US" sz="2800" dirty="0"/>
              <a:t> As the name specifies, The empty routine is used to create an uninitialized array of specified shape and data type. </a:t>
            </a:r>
          </a:p>
          <a:p>
            <a:pPr marL="109728" indent="0" algn="just">
              <a:buClr>
                <a:schemeClr val="tx1"/>
              </a:buClr>
              <a:buNone/>
            </a:pPr>
            <a:r>
              <a:rPr lang="en-US" sz="2800" dirty="0"/>
              <a:t>The syntax is given below. </a:t>
            </a:r>
          </a:p>
          <a:p>
            <a:pPr marL="109728" indent="0" algn="just">
              <a:buClr>
                <a:schemeClr val="tx1"/>
              </a:buClr>
              <a:buNone/>
            </a:pPr>
            <a:r>
              <a:rPr lang="en-US" sz="2800" dirty="0" err="1"/>
              <a:t>numpy.empty</a:t>
            </a:r>
            <a:r>
              <a:rPr lang="en-US" sz="2800" dirty="0"/>
              <a:t>(shape, </a:t>
            </a:r>
            <a:r>
              <a:rPr lang="en-US" sz="2800" dirty="0" err="1"/>
              <a:t>dtype</a:t>
            </a:r>
            <a:r>
              <a:rPr lang="en-US" sz="2800" dirty="0"/>
              <a:t> = float, order = 'C')  </a:t>
            </a:r>
          </a:p>
          <a:p>
            <a:pPr marL="566928" indent="-457200" algn="just">
              <a:buClr>
                <a:schemeClr val="tx1"/>
              </a:buClr>
              <a:buFont typeface="Wingdings" panose="05000000000000000000" pitchFamily="2" charset="2"/>
              <a:buChar char="Ø"/>
            </a:pPr>
            <a:r>
              <a:rPr lang="en-US" sz="2800" b="1" dirty="0"/>
              <a:t>Shape:</a:t>
            </a:r>
            <a:r>
              <a:rPr lang="en-US" sz="2800" dirty="0"/>
              <a:t> The desired shape of the specified array.</a:t>
            </a:r>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endParaRPr lang="en-US" sz="2800" dirty="0"/>
          </a:p>
        </p:txBody>
      </p:sp>
      <p:sp>
        <p:nvSpPr>
          <p:cNvPr id="6" name="Title 3"/>
          <p:cNvSpPr txBox="1">
            <a:spLocks/>
          </p:cNvSpPr>
          <p:nvPr/>
        </p:nvSpPr>
        <p:spPr>
          <a:xfrm>
            <a:off x="6096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Creation</a:t>
            </a:r>
          </a:p>
        </p:txBody>
      </p:sp>
    </p:spTree>
    <p:extLst>
      <p:ext uri="{BB962C8B-B14F-4D97-AF65-F5344CB8AC3E}">
        <p14:creationId xmlns:p14="http://schemas.microsoft.com/office/powerpoint/2010/main" val="7883731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524000"/>
            <a:ext cx="8229600" cy="4968552"/>
          </a:xfrm>
        </p:spPr>
        <p:txBody>
          <a:bodyPr>
            <a:noAutofit/>
          </a:bodyPr>
          <a:lstStyle/>
          <a:p>
            <a:pPr marL="566928" indent="-457200">
              <a:buClr>
                <a:schemeClr val="tx1"/>
              </a:buClr>
              <a:buFont typeface="Wingdings" panose="05000000000000000000" pitchFamily="2" charset="2"/>
              <a:buChar char="Ø"/>
            </a:pPr>
            <a:r>
              <a:rPr lang="en-US" sz="2800" b="1" dirty="0" err="1"/>
              <a:t>dtype</a:t>
            </a:r>
            <a:r>
              <a:rPr lang="en-US" sz="2800" b="1" dirty="0"/>
              <a:t>:</a:t>
            </a:r>
            <a:r>
              <a:rPr lang="en-US" sz="2800" dirty="0"/>
              <a:t> The data type of the array items. The default is the float.</a:t>
            </a:r>
          </a:p>
          <a:p>
            <a:pPr marL="566928" indent="-457200">
              <a:buClr>
                <a:schemeClr val="tx1"/>
              </a:buClr>
              <a:buFont typeface="Wingdings" panose="05000000000000000000" pitchFamily="2" charset="2"/>
              <a:buChar char="Ø"/>
            </a:pPr>
            <a:r>
              <a:rPr lang="en-US" sz="2800" b="1" dirty="0"/>
              <a:t>Order:</a:t>
            </a:r>
            <a:r>
              <a:rPr lang="en-US" sz="2800" dirty="0"/>
              <a:t> The default order is the c-style row-major order. It can be set to F for FORTRAN-style column-major order.</a:t>
            </a:r>
          </a:p>
          <a:p>
            <a:pPr marL="566928" indent="-457200">
              <a:buClr>
                <a:schemeClr val="tx1"/>
              </a:buClr>
              <a:buFont typeface="Wingdings" panose="05000000000000000000" pitchFamily="2" charset="2"/>
              <a:buChar char="Ø"/>
            </a:pPr>
            <a:r>
              <a:rPr lang="en-US" sz="2800" b="1" dirty="0">
                <a:solidFill>
                  <a:srgbClr val="C00000"/>
                </a:solidFill>
              </a:rPr>
              <a:t>Example</a:t>
            </a:r>
            <a:endParaRPr lang="en-US" sz="2800" b="1" dirty="0"/>
          </a:p>
          <a:p>
            <a:pPr marL="109728" indent="0">
              <a:buClr>
                <a:schemeClr val="tx1"/>
              </a:buClr>
              <a:buNone/>
            </a:pPr>
            <a:r>
              <a:rPr lang="en-US" sz="2800" dirty="0"/>
              <a:t>		import </a:t>
            </a:r>
            <a:r>
              <a:rPr lang="en-US" sz="2800" dirty="0" err="1"/>
              <a:t>numpy</a:t>
            </a:r>
            <a:r>
              <a:rPr lang="en-US" sz="2800" dirty="0"/>
              <a:t> as np  </a:t>
            </a:r>
          </a:p>
          <a:p>
            <a:pPr marL="109728" indent="0">
              <a:buClr>
                <a:schemeClr val="tx1"/>
              </a:buClr>
              <a:buNone/>
            </a:pPr>
            <a:r>
              <a:rPr lang="en-US" sz="2800" dirty="0"/>
              <a:t>		</a:t>
            </a:r>
            <a:r>
              <a:rPr lang="en-US" sz="2800" dirty="0" err="1"/>
              <a:t>arr</a:t>
            </a:r>
            <a:r>
              <a:rPr lang="en-US" sz="2800" dirty="0"/>
              <a:t> = </a:t>
            </a:r>
            <a:r>
              <a:rPr lang="en-US" sz="2800" dirty="0" err="1"/>
              <a:t>np.empty</a:t>
            </a:r>
            <a:r>
              <a:rPr lang="en-US" sz="2800" dirty="0"/>
              <a:t>((3,2), </a:t>
            </a:r>
            <a:r>
              <a:rPr lang="en-US" sz="2800" dirty="0" err="1"/>
              <a:t>dtype</a:t>
            </a:r>
            <a:r>
              <a:rPr lang="en-US" sz="2800" dirty="0"/>
              <a:t> = </a:t>
            </a:r>
            <a:r>
              <a:rPr lang="en-US" sz="2800" dirty="0" err="1"/>
              <a:t>int</a:t>
            </a:r>
            <a:r>
              <a:rPr lang="en-US" sz="2800" dirty="0"/>
              <a:t>)  </a:t>
            </a:r>
          </a:p>
          <a:p>
            <a:pPr marL="109728" indent="0">
              <a:buClr>
                <a:schemeClr val="tx1"/>
              </a:buClr>
              <a:buNone/>
            </a:pPr>
            <a:r>
              <a:rPr lang="en-US" sz="2800" dirty="0"/>
              <a:t>		print(</a:t>
            </a:r>
            <a:r>
              <a:rPr lang="en-US" sz="2800" dirty="0" err="1"/>
              <a:t>arr</a:t>
            </a:r>
            <a:r>
              <a:rPr lang="en-US" sz="2800" dirty="0"/>
              <a:t>)  </a:t>
            </a:r>
          </a:p>
          <a:p>
            <a:pPr marL="109728" indent="0">
              <a:buClr>
                <a:schemeClr val="tx1"/>
              </a:buClr>
              <a:buNone/>
            </a:pPr>
            <a:r>
              <a:rPr lang="en-US" sz="2800" dirty="0"/>
              <a:t> </a:t>
            </a:r>
          </a:p>
          <a:p>
            <a:pPr marL="566928" indent="-457200" algn="just">
              <a:buClr>
                <a:schemeClr val="tx1"/>
              </a:buClr>
              <a:buFont typeface="Wingdings" panose="05000000000000000000" pitchFamily="2" charset="2"/>
              <a:buChar char="Ø"/>
            </a:pPr>
            <a:endParaRPr lang="en-US" sz="2800" dirty="0"/>
          </a:p>
          <a:p>
            <a:pPr marL="566928" indent="-457200">
              <a:buClr>
                <a:schemeClr val="tx1"/>
              </a:buClr>
              <a:buFont typeface="Wingdings" panose="05000000000000000000" pitchFamily="2" charset="2"/>
              <a:buChar char="Ø"/>
            </a:pPr>
            <a:endParaRPr lang="en-US" sz="2800" dirty="0"/>
          </a:p>
          <a:p>
            <a:pPr marL="566928" indent="-457200">
              <a:buClr>
                <a:schemeClr val="tx1"/>
              </a:buClr>
              <a:buFont typeface="Wingdings" panose="05000000000000000000" pitchFamily="2" charset="2"/>
              <a:buChar char="Ø"/>
            </a:pPr>
            <a:endParaRPr lang="en-US" sz="2800" dirty="0"/>
          </a:p>
        </p:txBody>
      </p:sp>
      <p:sp>
        <p:nvSpPr>
          <p:cNvPr id="6" name="Title 3"/>
          <p:cNvSpPr txBox="1">
            <a:spLocks/>
          </p:cNvSpPr>
          <p:nvPr/>
        </p:nvSpPr>
        <p:spPr>
          <a:xfrm>
            <a:off x="6858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Creation</a:t>
            </a:r>
          </a:p>
        </p:txBody>
      </p:sp>
    </p:spTree>
    <p:extLst>
      <p:ext uri="{BB962C8B-B14F-4D97-AF65-F5344CB8AC3E}">
        <p14:creationId xmlns:p14="http://schemas.microsoft.com/office/powerpoint/2010/main" val="6339860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052736"/>
            <a:ext cx="8229600" cy="4968552"/>
          </a:xfrm>
        </p:spPr>
        <p:txBody>
          <a:bodyPr>
            <a:normAutofit/>
          </a:bodyPr>
          <a:lstStyle/>
          <a:p>
            <a:pPr marL="109728" indent="0" algn="just">
              <a:buNone/>
            </a:pPr>
            <a:endParaRPr lang="en-US" sz="2800" b="1" dirty="0">
              <a:solidFill>
                <a:srgbClr val="C00000"/>
              </a:solidFill>
            </a:endParaRPr>
          </a:p>
          <a:p>
            <a:pPr marL="109728" indent="0" algn="just">
              <a:buNone/>
            </a:pPr>
            <a:r>
              <a:rPr lang="en-US" sz="2800" b="1" dirty="0">
                <a:solidFill>
                  <a:srgbClr val="C00000"/>
                </a:solidFill>
              </a:rPr>
              <a:t>Output:</a:t>
            </a:r>
            <a:endParaRPr lang="en-US" sz="2800" dirty="0"/>
          </a:p>
          <a:p>
            <a:pPr marL="109728" indent="0" algn="just">
              <a:buNone/>
            </a:pPr>
            <a:r>
              <a:rPr lang="en-US" sz="2800" dirty="0"/>
              <a:t>[[ 140482883954664 36917984] [ 140482883954648 140482883954648] [6497921830368665435 172026472699604272]] </a:t>
            </a:r>
          </a:p>
        </p:txBody>
      </p:sp>
      <p:sp>
        <p:nvSpPr>
          <p:cNvPr id="6" name="Title 3"/>
          <p:cNvSpPr txBox="1">
            <a:spLocks/>
          </p:cNvSpPr>
          <p:nvPr/>
        </p:nvSpPr>
        <p:spPr>
          <a:xfrm>
            <a:off x="4572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Creation</a:t>
            </a:r>
          </a:p>
        </p:txBody>
      </p:sp>
    </p:spTree>
    <p:extLst>
      <p:ext uri="{BB962C8B-B14F-4D97-AF65-F5344CB8AC3E}">
        <p14:creationId xmlns:p14="http://schemas.microsoft.com/office/powerpoint/2010/main" val="31492552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0975"/>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600200"/>
            <a:ext cx="8229600" cy="5105400"/>
          </a:xfrm>
        </p:spPr>
        <p:txBody>
          <a:bodyPr>
            <a:noAutofit/>
          </a:bodyPr>
          <a:lstStyle/>
          <a:p>
            <a:pPr marL="566928" indent="-457200" algn="just">
              <a:buClr>
                <a:schemeClr val="tx1"/>
              </a:buClr>
              <a:buFont typeface="Wingdings" panose="05000000000000000000" pitchFamily="2" charset="2"/>
              <a:buChar char="Ø"/>
            </a:pPr>
            <a:r>
              <a:rPr lang="en-US" sz="2800" b="1" dirty="0" err="1"/>
              <a:t>NumPy.Zeros</a:t>
            </a:r>
            <a:r>
              <a:rPr lang="en-US" sz="2800" b="1" dirty="0"/>
              <a:t>: </a:t>
            </a:r>
            <a:r>
              <a:rPr lang="en-US" sz="2800" dirty="0"/>
              <a:t>This routine is used to create the </a:t>
            </a:r>
            <a:r>
              <a:rPr lang="en-US" sz="2800" dirty="0" err="1"/>
              <a:t>numpy</a:t>
            </a:r>
            <a:r>
              <a:rPr lang="en-US" sz="2800" dirty="0"/>
              <a:t> array with the specified shape where each </a:t>
            </a:r>
            <a:r>
              <a:rPr lang="en-US" sz="2800" dirty="0" err="1"/>
              <a:t>numpy</a:t>
            </a:r>
            <a:r>
              <a:rPr lang="en-US" sz="2800" dirty="0"/>
              <a:t> array item is initialized to 0. </a:t>
            </a:r>
          </a:p>
          <a:p>
            <a:pPr marL="109728" indent="0" algn="just">
              <a:buClr>
                <a:schemeClr val="tx1"/>
              </a:buClr>
              <a:buNone/>
            </a:pPr>
            <a:r>
              <a:rPr lang="en-US" sz="2800" dirty="0"/>
              <a:t>     The syntax is given below.</a:t>
            </a:r>
          </a:p>
          <a:p>
            <a:pPr marL="109728" indent="0" algn="just">
              <a:buClr>
                <a:schemeClr val="tx1"/>
              </a:buClr>
              <a:buNone/>
            </a:pPr>
            <a:r>
              <a:rPr lang="en-US" sz="2800" dirty="0"/>
              <a:t>     </a:t>
            </a:r>
            <a:r>
              <a:rPr lang="en-US" sz="2800" dirty="0" err="1"/>
              <a:t>numpy.zeros</a:t>
            </a:r>
            <a:r>
              <a:rPr lang="en-US" sz="2800" dirty="0"/>
              <a:t>(shape, </a:t>
            </a:r>
            <a:r>
              <a:rPr lang="en-US" sz="2800" dirty="0" err="1"/>
              <a:t>dtype</a:t>
            </a:r>
            <a:r>
              <a:rPr lang="en-US" sz="2800" dirty="0"/>
              <a:t> = float, order = 'C')   </a:t>
            </a:r>
          </a:p>
          <a:p>
            <a:pPr marL="109728" indent="0" algn="just">
              <a:buClr>
                <a:schemeClr val="tx1"/>
              </a:buClr>
              <a:buNone/>
            </a:pPr>
            <a:r>
              <a:rPr lang="en-US" sz="2800" dirty="0"/>
              <a:t>     It accepts the following parameters. </a:t>
            </a:r>
          </a:p>
          <a:p>
            <a:pPr marL="566928" indent="-457200" algn="just">
              <a:buClr>
                <a:schemeClr val="tx1"/>
              </a:buClr>
              <a:buFont typeface="Wingdings" panose="05000000000000000000" pitchFamily="2" charset="2"/>
              <a:buChar char="Ø"/>
            </a:pPr>
            <a:r>
              <a:rPr lang="en-US" sz="2800" b="1" dirty="0"/>
              <a:t>Shape:</a:t>
            </a:r>
            <a:r>
              <a:rPr lang="en-US" sz="2800" dirty="0"/>
              <a:t> The desired shape of the specified array.</a:t>
            </a:r>
          </a:p>
          <a:p>
            <a:pPr marL="566928" indent="-457200" algn="just">
              <a:buClr>
                <a:schemeClr val="tx1"/>
              </a:buClr>
              <a:buFont typeface="Wingdings" panose="05000000000000000000" pitchFamily="2" charset="2"/>
              <a:buChar char="Ø"/>
            </a:pPr>
            <a:r>
              <a:rPr lang="en-US" sz="2800" b="1" dirty="0" err="1"/>
              <a:t>dtype</a:t>
            </a:r>
            <a:r>
              <a:rPr lang="en-US" sz="2800" b="1" dirty="0"/>
              <a:t>:</a:t>
            </a:r>
            <a:r>
              <a:rPr lang="en-US" sz="2800" dirty="0"/>
              <a:t> The data type of the array items. The default is the float.</a:t>
            </a:r>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endParaRPr lang="en-US" sz="2800" dirty="0"/>
          </a:p>
        </p:txBody>
      </p:sp>
      <p:sp>
        <p:nvSpPr>
          <p:cNvPr id="6" name="Title 3"/>
          <p:cNvSpPr txBox="1">
            <a:spLocks/>
          </p:cNvSpPr>
          <p:nvPr/>
        </p:nvSpPr>
        <p:spPr>
          <a:xfrm>
            <a:off x="5334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Creation</a:t>
            </a:r>
          </a:p>
        </p:txBody>
      </p:sp>
    </p:spTree>
    <p:extLst>
      <p:ext uri="{BB962C8B-B14F-4D97-AF65-F5344CB8AC3E}">
        <p14:creationId xmlns:p14="http://schemas.microsoft.com/office/powerpoint/2010/main" val="39241949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10625"/>
            <a:ext cx="8458200" cy="584775"/>
          </a:xfrm>
          <a:prstGeom prst="rect">
            <a:avLst/>
          </a:prstGeom>
        </p:spPr>
        <p:txBody>
          <a:bodyPr wrap="square">
            <a:spAutoFit/>
          </a:bodyPr>
          <a:lstStyle/>
          <a:p>
            <a:pPr algn="ctr"/>
            <a:r>
              <a:rPr lang="en-US" sz="3200" b="1" dirty="0"/>
              <a:t>Import with renaming</a:t>
            </a:r>
          </a:p>
        </p:txBody>
      </p:sp>
      <p:sp>
        <p:nvSpPr>
          <p:cNvPr id="6" name="TextBox 5"/>
          <p:cNvSpPr txBox="1"/>
          <p:nvPr/>
        </p:nvSpPr>
        <p:spPr>
          <a:xfrm>
            <a:off x="527154" y="1466195"/>
            <a:ext cx="8165892" cy="4401205"/>
          </a:xfrm>
          <a:prstGeom prst="rect">
            <a:avLst/>
          </a:prstGeom>
          <a:noFill/>
        </p:spPr>
        <p:txBody>
          <a:bodyPr wrap="square" rtlCol="0">
            <a:spAutoFit/>
          </a:bodyPr>
          <a:lstStyle/>
          <a:p>
            <a:r>
              <a:rPr lang="en-US" sz="2800" dirty="0"/>
              <a:t>We can import a module by renaming it as follows</a:t>
            </a:r>
            <a:r>
              <a:rPr lang="en-US" sz="2800" dirty="0" smtClean="0"/>
              <a:t>.</a:t>
            </a:r>
          </a:p>
          <a:p>
            <a:endParaRPr lang="en-US" sz="2800" b="1" dirty="0"/>
          </a:p>
          <a:p>
            <a:r>
              <a:rPr lang="en-US" sz="2800" dirty="0"/>
              <a:t># import module by renaming </a:t>
            </a:r>
            <a:r>
              <a:rPr lang="en-US" sz="2800" dirty="0" smtClean="0"/>
              <a:t>it</a:t>
            </a:r>
          </a:p>
          <a:p>
            <a:r>
              <a:rPr lang="en-US" sz="2800" dirty="0" smtClean="0"/>
              <a:t>import </a:t>
            </a:r>
            <a:r>
              <a:rPr lang="en-US" sz="2800" dirty="0"/>
              <a:t>math as </a:t>
            </a:r>
            <a:r>
              <a:rPr lang="en-US" sz="2800" dirty="0" smtClean="0"/>
              <a:t>m</a:t>
            </a:r>
          </a:p>
          <a:p>
            <a:r>
              <a:rPr lang="en-US" sz="2800" dirty="0" smtClean="0"/>
              <a:t>print</a:t>
            </a:r>
            <a:r>
              <a:rPr lang="en-US" sz="2800" dirty="0"/>
              <a:t>("The value of pi is", </a:t>
            </a:r>
            <a:r>
              <a:rPr lang="en-US" sz="2800" dirty="0" err="1"/>
              <a:t>m.pi</a:t>
            </a:r>
            <a:r>
              <a:rPr lang="en-US" sz="2800" dirty="0" smtClean="0"/>
              <a:t>)</a:t>
            </a:r>
          </a:p>
          <a:p>
            <a:endParaRPr lang="en-US" sz="2800" dirty="0"/>
          </a:p>
          <a:p>
            <a:r>
              <a:rPr lang="en-US" sz="2800" dirty="0"/>
              <a:t>We have renamed the math module as m. This can save us typing time in some cases</a:t>
            </a:r>
            <a:r>
              <a:rPr lang="en-US" sz="2800" dirty="0" smtClean="0"/>
              <a:t>.</a:t>
            </a:r>
          </a:p>
          <a:p>
            <a:endParaRPr lang="en-US" sz="2800" dirty="0"/>
          </a:p>
          <a:p>
            <a:endParaRPr lang="en-US" sz="2800" dirty="0"/>
          </a:p>
        </p:txBody>
      </p:sp>
    </p:spTree>
    <p:extLst>
      <p:ext uri="{BB962C8B-B14F-4D97-AF65-F5344CB8AC3E}">
        <p14:creationId xmlns:p14="http://schemas.microsoft.com/office/powerpoint/2010/main" val="11167197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0975"/>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752600"/>
            <a:ext cx="8229600" cy="5105400"/>
          </a:xfrm>
        </p:spPr>
        <p:txBody>
          <a:bodyPr>
            <a:noAutofit/>
          </a:bodyPr>
          <a:lstStyle/>
          <a:p>
            <a:pPr marL="566928" indent="-457200">
              <a:buClr>
                <a:schemeClr val="tx1"/>
              </a:buClr>
              <a:buFont typeface="Wingdings" panose="05000000000000000000" pitchFamily="2" charset="2"/>
              <a:buChar char="Ø"/>
            </a:pPr>
            <a:r>
              <a:rPr lang="en-US" sz="2800" b="1" dirty="0"/>
              <a:t>Order:</a:t>
            </a:r>
            <a:r>
              <a:rPr lang="en-US" sz="2800" dirty="0"/>
              <a:t> The default order is the c-style row-major order. It can be set to F for FORTRAN-style column-major order.</a:t>
            </a:r>
          </a:p>
          <a:p>
            <a:pPr marL="109728" indent="0">
              <a:buNone/>
            </a:pPr>
            <a:r>
              <a:rPr lang="en-US" sz="2800" b="1" dirty="0">
                <a:solidFill>
                  <a:srgbClr val="C00000"/>
                </a:solidFill>
              </a:rPr>
              <a:t>Example</a:t>
            </a:r>
          </a:p>
          <a:p>
            <a:pPr marL="109728" indent="0">
              <a:buNone/>
            </a:pPr>
            <a:r>
              <a:rPr lang="en-US" sz="2800" dirty="0"/>
              <a:t>import </a:t>
            </a:r>
            <a:r>
              <a:rPr lang="en-US" sz="2800" dirty="0" err="1"/>
              <a:t>numpy</a:t>
            </a:r>
            <a:r>
              <a:rPr lang="en-US" sz="2800" dirty="0"/>
              <a:t> as np  </a:t>
            </a:r>
          </a:p>
          <a:p>
            <a:pPr marL="109728" indent="0">
              <a:buNone/>
            </a:pPr>
            <a:r>
              <a:rPr lang="en-US" sz="2800" dirty="0" err="1"/>
              <a:t>arr</a:t>
            </a:r>
            <a:r>
              <a:rPr lang="en-US" sz="2800" dirty="0"/>
              <a:t> = </a:t>
            </a:r>
            <a:r>
              <a:rPr lang="en-US" sz="2800" dirty="0" err="1"/>
              <a:t>np.zeros</a:t>
            </a:r>
            <a:r>
              <a:rPr lang="en-US" sz="2800" dirty="0"/>
              <a:t>((3,2), </a:t>
            </a:r>
            <a:r>
              <a:rPr lang="en-US" sz="2800" dirty="0" err="1"/>
              <a:t>dtype</a:t>
            </a:r>
            <a:r>
              <a:rPr lang="en-US" sz="2800" dirty="0"/>
              <a:t> = </a:t>
            </a:r>
            <a:r>
              <a:rPr lang="en-US" sz="2800" dirty="0" err="1"/>
              <a:t>int</a:t>
            </a:r>
            <a:r>
              <a:rPr lang="en-US" sz="2800" dirty="0"/>
              <a:t>)  </a:t>
            </a:r>
          </a:p>
          <a:p>
            <a:pPr marL="109728" indent="0">
              <a:buNone/>
            </a:pPr>
            <a:r>
              <a:rPr lang="en-US" sz="2800" dirty="0"/>
              <a:t>print(</a:t>
            </a:r>
            <a:r>
              <a:rPr lang="en-US" sz="2800" dirty="0" err="1"/>
              <a:t>arr</a:t>
            </a:r>
            <a:r>
              <a:rPr lang="en-US" sz="2800" dirty="0"/>
              <a:t>)  </a:t>
            </a:r>
          </a:p>
          <a:p>
            <a:pPr marL="109728" indent="0">
              <a:buNone/>
            </a:pPr>
            <a:r>
              <a:rPr lang="en-US" sz="2800" b="1" dirty="0">
                <a:solidFill>
                  <a:srgbClr val="C00000"/>
                </a:solidFill>
              </a:rPr>
              <a:t>Output:</a:t>
            </a:r>
            <a:endParaRPr lang="en-US" sz="2800" dirty="0"/>
          </a:p>
          <a:p>
            <a:pPr marL="109728" indent="0">
              <a:buNone/>
            </a:pPr>
            <a:r>
              <a:rPr lang="en-US" sz="2800" dirty="0"/>
              <a:t>[[0 0] [0 0] [0 0]] </a:t>
            </a:r>
          </a:p>
        </p:txBody>
      </p:sp>
      <p:sp>
        <p:nvSpPr>
          <p:cNvPr id="6" name="Title 3"/>
          <p:cNvSpPr txBox="1">
            <a:spLocks/>
          </p:cNvSpPr>
          <p:nvPr/>
        </p:nvSpPr>
        <p:spPr>
          <a:xfrm>
            <a:off x="5334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Creation</a:t>
            </a:r>
          </a:p>
        </p:txBody>
      </p:sp>
    </p:spTree>
    <p:extLst>
      <p:ext uri="{BB962C8B-B14F-4D97-AF65-F5344CB8AC3E}">
        <p14:creationId xmlns:p14="http://schemas.microsoft.com/office/powerpoint/2010/main" val="9981559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608381"/>
            <a:ext cx="8229600" cy="5184576"/>
          </a:xfrm>
        </p:spPr>
        <p:txBody>
          <a:bodyPr>
            <a:noAutofit/>
          </a:bodyPr>
          <a:lstStyle/>
          <a:p>
            <a:pPr marL="566928" indent="-457200" algn="just">
              <a:buClr>
                <a:schemeClr val="tx1"/>
              </a:buClr>
              <a:buFont typeface="Wingdings" panose="05000000000000000000" pitchFamily="2" charset="2"/>
              <a:buChar char="Ø"/>
            </a:pPr>
            <a:r>
              <a:rPr lang="en-US" sz="2800" b="1" dirty="0" err="1"/>
              <a:t>NumPy.ones</a:t>
            </a:r>
            <a:r>
              <a:rPr lang="en-US" sz="2800" b="1" dirty="0"/>
              <a:t> </a:t>
            </a:r>
          </a:p>
          <a:p>
            <a:pPr marL="109728" indent="0" algn="just">
              <a:buNone/>
            </a:pPr>
            <a:r>
              <a:rPr lang="en-US" sz="2800" dirty="0"/>
              <a:t>This routine is used to create the </a:t>
            </a:r>
            <a:r>
              <a:rPr lang="en-US" sz="2800" dirty="0" err="1"/>
              <a:t>numpy</a:t>
            </a:r>
            <a:r>
              <a:rPr lang="en-US" sz="2800" dirty="0"/>
              <a:t> array with the specified shape where each </a:t>
            </a:r>
            <a:r>
              <a:rPr lang="en-US" sz="2800" dirty="0" err="1"/>
              <a:t>numpy</a:t>
            </a:r>
            <a:r>
              <a:rPr lang="en-US" sz="2800" dirty="0"/>
              <a:t> array item is initialized to 1.</a:t>
            </a:r>
          </a:p>
          <a:p>
            <a:pPr marL="109728" indent="0" algn="just">
              <a:buNone/>
            </a:pPr>
            <a:r>
              <a:rPr lang="en-US" sz="2800" dirty="0"/>
              <a:t>The syntax to use this module is given below. </a:t>
            </a:r>
          </a:p>
          <a:p>
            <a:pPr marL="109728" indent="0" algn="just">
              <a:buNone/>
            </a:pPr>
            <a:r>
              <a:rPr lang="en-US" sz="2800" b="1" dirty="0" err="1"/>
              <a:t>numpy.ones</a:t>
            </a:r>
            <a:r>
              <a:rPr lang="en-US" sz="2800" b="1" dirty="0"/>
              <a:t>(shape, </a:t>
            </a:r>
            <a:r>
              <a:rPr lang="en-US" sz="2800" b="1" dirty="0" err="1"/>
              <a:t>dtype</a:t>
            </a:r>
            <a:r>
              <a:rPr lang="en-US" sz="2800" b="1" dirty="0"/>
              <a:t> = none, order = 'C')  </a:t>
            </a:r>
          </a:p>
          <a:p>
            <a:pPr marL="109728" indent="0" algn="just">
              <a:buNone/>
            </a:pPr>
            <a:r>
              <a:rPr lang="en-US" sz="2800" dirty="0"/>
              <a:t>	</a:t>
            </a:r>
          </a:p>
          <a:p>
            <a:pPr marL="109728" indent="0" algn="just">
              <a:buNone/>
            </a:pPr>
            <a:r>
              <a:rPr lang="en-US" sz="2800" dirty="0"/>
              <a:t>	All parameter are same as previous order.</a:t>
            </a:r>
          </a:p>
          <a:p>
            <a:pPr marL="109728" indent="0" algn="just">
              <a:buNone/>
            </a:pPr>
            <a:endParaRPr lang="en-US" sz="2800" dirty="0"/>
          </a:p>
          <a:p>
            <a:pPr marL="109728" indent="0">
              <a:buNone/>
            </a:pPr>
            <a:endParaRPr lang="en-US" sz="2800" dirty="0"/>
          </a:p>
        </p:txBody>
      </p:sp>
      <p:sp>
        <p:nvSpPr>
          <p:cNvPr id="6" name="Title 3"/>
          <p:cNvSpPr txBox="1">
            <a:spLocks/>
          </p:cNvSpPr>
          <p:nvPr/>
        </p:nvSpPr>
        <p:spPr>
          <a:xfrm>
            <a:off x="6858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Creation</a:t>
            </a:r>
          </a:p>
        </p:txBody>
      </p:sp>
    </p:spTree>
    <p:extLst>
      <p:ext uri="{BB962C8B-B14F-4D97-AF65-F5344CB8AC3E}">
        <p14:creationId xmlns:p14="http://schemas.microsoft.com/office/powerpoint/2010/main" val="28961843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304800" y="1673424"/>
            <a:ext cx="8229600" cy="5184576"/>
          </a:xfrm>
        </p:spPr>
        <p:txBody>
          <a:bodyPr>
            <a:noAutofit/>
          </a:bodyPr>
          <a:lstStyle/>
          <a:p>
            <a:pPr marL="566928" indent="-457200" algn="just">
              <a:buClr>
                <a:schemeClr val="tx1"/>
              </a:buClr>
              <a:buFont typeface="Wingdings" panose="05000000000000000000" pitchFamily="2" charset="2"/>
              <a:buChar char="Ø"/>
            </a:pPr>
            <a:r>
              <a:rPr lang="en-US" sz="2800" b="1" dirty="0" err="1"/>
              <a:t>numpy.asarray</a:t>
            </a:r>
            <a:endParaRPr lang="en-US" sz="2800" b="1" dirty="0"/>
          </a:p>
          <a:p>
            <a:pPr marL="109728" indent="0" algn="just">
              <a:buNone/>
            </a:pPr>
            <a:r>
              <a:rPr lang="en-US" sz="2800" dirty="0"/>
              <a:t>This routine is used to create an array by using the existing data in the form of lists, or tuples. This routine is useful in the scenario where we need to convert a python sequence into the </a:t>
            </a:r>
            <a:r>
              <a:rPr lang="en-US" sz="2800" dirty="0" err="1"/>
              <a:t>numpy</a:t>
            </a:r>
            <a:r>
              <a:rPr lang="en-US" sz="2800" dirty="0"/>
              <a:t> array object.</a:t>
            </a:r>
          </a:p>
          <a:p>
            <a:pPr marL="109728" indent="0" algn="just">
              <a:buNone/>
            </a:pPr>
            <a:r>
              <a:rPr lang="en-US" sz="2800" dirty="0"/>
              <a:t>Syntax:</a:t>
            </a:r>
          </a:p>
          <a:p>
            <a:pPr marL="109728" indent="0" algn="just">
              <a:buNone/>
            </a:pPr>
            <a:r>
              <a:rPr lang="en-US" sz="2800" dirty="0" err="1"/>
              <a:t>numpy.asarray</a:t>
            </a:r>
            <a:r>
              <a:rPr lang="en-US" sz="2800" dirty="0"/>
              <a:t>(sequence,  </a:t>
            </a:r>
            <a:r>
              <a:rPr lang="en-US" sz="2800" dirty="0" err="1"/>
              <a:t>dtype</a:t>
            </a:r>
            <a:r>
              <a:rPr lang="en-US" sz="2800" dirty="0"/>
              <a:t> = None, order = None)</a:t>
            </a:r>
          </a:p>
          <a:p>
            <a:pPr marL="109728" indent="0" algn="just">
              <a:buNone/>
            </a:pPr>
            <a:r>
              <a:rPr lang="en-US" sz="2800" dirty="0"/>
              <a:t> </a:t>
            </a:r>
          </a:p>
          <a:p>
            <a:pPr marL="109728" indent="0" algn="just">
              <a:buNone/>
            </a:pPr>
            <a:endParaRPr lang="en-US" sz="2800" dirty="0"/>
          </a:p>
          <a:p>
            <a:pPr marL="109728" indent="0" algn="just">
              <a:buNone/>
            </a:pPr>
            <a:endParaRPr lang="en-US" sz="2800" dirty="0"/>
          </a:p>
          <a:p>
            <a:pPr marL="109728" indent="0" algn="just">
              <a:buNone/>
            </a:pPr>
            <a:endParaRPr lang="en-US" sz="2800" dirty="0"/>
          </a:p>
          <a:p>
            <a:pPr marL="109728" indent="0">
              <a:buNone/>
            </a:pPr>
            <a:endParaRPr lang="en-US" sz="2800" dirty="0"/>
          </a:p>
        </p:txBody>
      </p:sp>
      <p:sp>
        <p:nvSpPr>
          <p:cNvPr id="6" name="Title 3"/>
          <p:cNvSpPr txBox="1">
            <a:spLocks/>
          </p:cNvSpPr>
          <p:nvPr/>
        </p:nvSpPr>
        <p:spPr>
          <a:xfrm>
            <a:off x="5334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from existing data</a:t>
            </a:r>
          </a:p>
        </p:txBody>
      </p:sp>
    </p:spTree>
    <p:extLst>
      <p:ext uri="{BB962C8B-B14F-4D97-AF65-F5344CB8AC3E}">
        <p14:creationId xmlns:p14="http://schemas.microsoft.com/office/powerpoint/2010/main" val="31232510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371600"/>
            <a:ext cx="8229600" cy="5184576"/>
          </a:xfrm>
        </p:spPr>
        <p:txBody>
          <a:bodyPr>
            <a:noAutofit/>
          </a:bodyPr>
          <a:lstStyle/>
          <a:p>
            <a:pPr marL="566928" indent="-457200" algn="just">
              <a:buClr>
                <a:schemeClr val="tx1"/>
              </a:buClr>
              <a:buFont typeface="Wingdings" panose="05000000000000000000" pitchFamily="2" charset="2"/>
              <a:buChar char="Ø"/>
            </a:pPr>
            <a:endParaRPr lang="en-US" sz="2800" dirty="0"/>
          </a:p>
          <a:p>
            <a:pPr marL="109728" indent="0" algn="just">
              <a:buClr>
                <a:schemeClr val="tx1"/>
              </a:buClr>
              <a:buNone/>
            </a:pPr>
            <a:r>
              <a:rPr lang="en-US" sz="2800" dirty="0"/>
              <a:t>It accepts the following parameters. </a:t>
            </a:r>
          </a:p>
          <a:p>
            <a:pPr marL="566928" indent="-457200" algn="just">
              <a:buClr>
                <a:schemeClr val="tx1"/>
              </a:buClr>
              <a:buFont typeface="Wingdings" panose="05000000000000000000" pitchFamily="2" charset="2"/>
              <a:buChar char="Ø"/>
            </a:pPr>
            <a:r>
              <a:rPr lang="en-US" sz="2800" b="1" dirty="0"/>
              <a:t>sequence:</a:t>
            </a:r>
            <a:r>
              <a:rPr lang="en-US" sz="2800" dirty="0"/>
              <a:t> It is the python sequence which is to be converted into the python array.</a:t>
            </a:r>
          </a:p>
          <a:p>
            <a:pPr marL="566928" indent="-457200" algn="just">
              <a:buClr>
                <a:schemeClr val="tx1"/>
              </a:buClr>
              <a:buFont typeface="Wingdings" panose="05000000000000000000" pitchFamily="2" charset="2"/>
              <a:buChar char="Ø"/>
            </a:pPr>
            <a:r>
              <a:rPr lang="en-US" sz="2800" b="1" dirty="0" err="1"/>
              <a:t>dtype</a:t>
            </a:r>
            <a:r>
              <a:rPr lang="en-US" sz="2800" b="1" dirty="0"/>
              <a:t>:</a:t>
            </a:r>
            <a:r>
              <a:rPr lang="en-US" sz="2800" dirty="0"/>
              <a:t> It is the data type of each item of the array. </a:t>
            </a:r>
          </a:p>
          <a:p>
            <a:pPr marL="566928" indent="-457200" algn="just">
              <a:buClr>
                <a:schemeClr val="tx1"/>
              </a:buClr>
              <a:buFont typeface="Wingdings" panose="05000000000000000000" pitchFamily="2" charset="2"/>
              <a:buChar char="Ø"/>
            </a:pPr>
            <a:r>
              <a:rPr lang="en-US" sz="2800" b="1" dirty="0"/>
              <a:t>order:</a:t>
            </a:r>
            <a:r>
              <a:rPr lang="en-US" sz="2800" dirty="0"/>
              <a:t> It can be set to C or F. The default is C.</a:t>
            </a:r>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endParaRPr lang="en-US" sz="2800" dirty="0"/>
          </a:p>
        </p:txBody>
      </p:sp>
      <p:sp>
        <p:nvSpPr>
          <p:cNvPr id="6" name="Title 3"/>
          <p:cNvSpPr txBox="1">
            <a:spLocks/>
          </p:cNvSpPr>
          <p:nvPr/>
        </p:nvSpPr>
        <p:spPr>
          <a:xfrm>
            <a:off x="609600" y="6096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from existing data</a:t>
            </a:r>
          </a:p>
        </p:txBody>
      </p:sp>
    </p:spTree>
    <p:extLst>
      <p:ext uri="{BB962C8B-B14F-4D97-AF65-F5344CB8AC3E}">
        <p14:creationId xmlns:p14="http://schemas.microsoft.com/office/powerpoint/2010/main" val="26988534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524000"/>
            <a:ext cx="8229600" cy="5184576"/>
          </a:xfrm>
        </p:spPr>
        <p:txBody>
          <a:bodyPr>
            <a:noAutofit/>
          </a:bodyPr>
          <a:lstStyle/>
          <a:p>
            <a:pPr marL="109728" indent="0" algn="just">
              <a:buNone/>
            </a:pPr>
            <a:r>
              <a:rPr lang="en-US" sz="2800" b="1" dirty="0">
                <a:solidFill>
                  <a:srgbClr val="C00000"/>
                </a:solidFill>
              </a:rPr>
              <a:t>Example: </a:t>
            </a:r>
          </a:p>
          <a:p>
            <a:pPr marL="109728" indent="0" algn="just">
              <a:buNone/>
            </a:pPr>
            <a:r>
              <a:rPr lang="en-US" sz="2800" b="1" dirty="0">
                <a:solidFill>
                  <a:srgbClr val="C00000"/>
                </a:solidFill>
              </a:rPr>
              <a:t>creating a </a:t>
            </a:r>
            <a:r>
              <a:rPr lang="en-US" sz="2800" b="1" dirty="0" err="1">
                <a:solidFill>
                  <a:srgbClr val="C00000"/>
                </a:solidFill>
              </a:rPr>
              <a:t>numpy</a:t>
            </a:r>
            <a:r>
              <a:rPr lang="en-US" sz="2800" b="1" dirty="0">
                <a:solidFill>
                  <a:srgbClr val="C00000"/>
                </a:solidFill>
              </a:rPr>
              <a:t> array using Tuple</a:t>
            </a:r>
          </a:p>
          <a:p>
            <a:pPr marL="109728" indent="0" algn="just">
              <a:buNone/>
            </a:pPr>
            <a:r>
              <a:rPr lang="en-US" sz="2800" dirty="0"/>
              <a:t>import </a:t>
            </a:r>
            <a:r>
              <a:rPr lang="en-US" sz="2800" dirty="0" err="1"/>
              <a:t>numpy</a:t>
            </a:r>
            <a:r>
              <a:rPr lang="en-US" sz="2800" dirty="0"/>
              <a:t> as </a:t>
            </a:r>
            <a:r>
              <a:rPr lang="en-US" sz="2800" dirty="0" err="1"/>
              <a:t>np</a:t>
            </a:r>
            <a:r>
              <a:rPr lang="en-US" sz="2800" dirty="0"/>
              <a:t>  </a:t>
            </a:r>
          </a:p>
          <a:p>
            <a:pPr marL="109728" indent="0" algn="just">
              <a:buNone/>
            </a:pPr>
            <a:r>
              <a:rPr lang="en-US" sz="2800" dirty="0"/>
              <a:t>l=(1,2,3,4,5,6,7)     </a:t>
            </a:r>
          </a:p>
          <a:p>
            <a:pPr marL="109728" indent="0" algn="just">
              <a:buNone/>
            </a:pPr>
            <a:r>
              <a:rPr lang="en-US" sz="2800" dirty="0"/>
              <a:t>a = </a:t>
            </a:r>
            <a:r>
              <a:rPr lang="en-US" sz="2800" dirty="0" err="1"/>
              <a:t>np.asarray</a:t>
            </a:r>
            <a:r>
              <a:rPr lang="en-US" sz="2800" dirty="0"/>
              <a:t>(l);  </a:t>
            </a:r>
          </a:p>
          <a:p>
            <a:pPr marL="109728" indent="0" algn="just">
              <a:buNone/>
            </a:pPr>
            <a:r>
              <a:rPr lang="en-US" sz="2800" dirty="0"/>
              <a:t>print(type(a))  </a:t>
            </a:r>
          </a:p>
          <a:p>
            <a:pPr marL="109728" indent="0" algn="just">
              <a:buNone/>
            </a:pPr>
            <a:r>
              <a:rPr lang="en-US" sz="2800" dirty="0"/>
              <a:t>print(a)  </a:t>
            </a:r>
            <a:endParaRPr lang="en-US" sz="2800" b="1" dirty="0"/>
          </a:p>
          <a:p>
            <a:pPr marL="109728" indent="0" algn="just">
              <a:buNone/>
            </a:pPr>
            <a:r>
              <a:rPr lang="en-US" sz="2800" b="1" dirty="0">
                <a:solidFill>
                  <a:srgbClr val="C00000"/>
                </a:solidFill>
              </a:rPr>
              <a:t>Output:</a:t>
            </a:r>
            <a:endParaRPr lang="en-US" sz="2800" dirty="0">
              <a:solidFill>
                <a:srgbClr val="C00000"/>
              </a:solidFill>
            </a:endParaRPr>
          </a:p>
          <a:p>
            <a:pPr marL="109728" indent="0" algn="just">
              <a:buNone/>
            </a:pPr>
            <a:r>
              <a:rPr lang="en-US" sz="2800" dirty="0"/>
              <a:t>&lt;class '</a:t>
            </a:r>
            <a:r>
              <a:rPr lang="en-US" sz="2800" dirty="0" err="1"/>
              <a:t>numpy.ndarray</a:t>
            </a:r>
            <a:r>
              <a:rPr lang="en-US" sz="2800" dirty="0"/>
              <a:t>'&gt; [1 2 3 4 5 6 7] </a:t>
            </a:r>
          </a:p>
          <a:p>
            <a:pPr marL="109728" indent="0" algn="just">
              <a:buNone/>
            </a:pPr>
            <a:r>
              <a:rPr lang="en-US" sz="2800" dirty="0"/>
              <a:t> </a:t>
            </a:r>
          </a:p>
          <a:p>
            <a:pPr marL="109728" indent="0" algn="just">
              <a:buNone/>
            </a:pPr>
            <a:endParaRPr lang="en-US" sz="2800" dirty="0"/>
          </a:p>
          <a:p>
            <a:pPr marL="109728" indent="0">
              <a:buNone/>
            </a:pPr>
            <a:endParaRPr lang="en-US" sz="2800" dirty="0"/>
          </a:p>
        </p:txBody>
      </p:sp>
      <p:sp>
        <p:nvSpPr>
          <p:cNvPr id="6" name="Title 3"/>
          <p:cNvSpPr txBox="1">
            <a:spLocks/>
          </p:cNvSpPr>
          <p:nvPr/>
        </p:nvSpPr>
        <p:spPr>
          <a:xfrm>
            <a:off x="6096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from existing data</a:t>
            </a:r>
          </a:p>
        </p:txBody>
      </p:sp>
    </p:spTree>
    <p:extLst>
      <p:ext uri="{BB962C8B-B14F-4D97-AF65-F5344CB8AC3E}">
        <p14:creationId xmlns:p14="http://schemas.microsoft.com/office/powerpoint/2010/main" val="23812801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72440" y="1600200"/>
            <a:ext cx="8229600" cy="5184576"/>
          </a:xfrm>
        </p:spPr>
        <p:txBody>
          <a:bodyPr>
            <a:noAutofit/>
          </a:bodyPr>
          <a:lstStyle/>
          <a:p>
            <a:pPr marL="109728" lvl="0" indent="0" algn="just">
              <a:buNone/>
            </a:pPr>
            <a:r>
              <a:rPr lang="en-US" sz="2800" dirty="0" err="1"/>
              <a:t>numpy.arange</a:t>
            </a:r>
            <a:r>
              <a:rPr lang="en-US" sz="2800" dirty="0"/>
              <a:t>(start, stop, step, </a:t>
            </a:r>
            <a:r>
              <a:rPr lang="en-US" sz="2800" dirty="0" err="1"/>
              <a:t>dtype</a:t>
            </a:r>
            <a:r>
              <a:rPr lang="en-US" sz="2800" dirty="0"/>
              <a:t>)  </a:t>
            </a:r>
          </a:p>
          <a:p>
            <a:pPr marL="109728" indent="0" algn="just">
              <a:buNone/>
            </a:pPr>
            <a:r>
              <a:rPr lang="en-US" sz="2800" dirty="0"/>
              <a:t>It accepts the following parameters. </a:t>
            </a:r>
          </a:p>
          <a:p>
            <a:pPr marL="566928" lvl="0" indent="-457200" algn="just">
              <a:buClr>
                <a:schemeClr val="tx1"/>
              </a:buClr>
              <a:buFont typeface="Wingdings" panose="05000000000000000000" pitchFamily="2" charset="2"/>
              <a:buChar char="Ø"/>
            </a:pPr>
            <a:r>
              <a:rPr lang="en-US" sz="2800" b="1" dirty="0"/>
              <a:t>start:</a:t>
            </a:r>
            <a:r>
              <a:rPr lang="en-US" sz="2800" dirty="0"/>
              <a:t> The starting of an interval. The default is 0.</a:t>
            </a:r>
          </a:p>
          <a:p>
            <a:pPr marL="566928" lvl="0" indent="-457200" algn="just">
              <a:buClr>
                <a:schemeClr val="tx1"/>
              </a:buClr>
              <a:buFont typeface="Wingdings" panose="05000000000000000000" pitchFamily="2" charset="2"/>
              <a:buChar char="Ø"/>
            </a:pPr>
            <a:r>
              <a:rPr lang="en-US" sz="2800" b="1" dirty="0"/>
              <a:t>stop:</a:t>
            </a:r>
            <a:r>
              <a:rPr lang="en-US" sz="2800" dirty="0"/>
              <a:t> represents the value at which the interval ends excluding this value.</a:t>
            </a:r>
          </a:p>
          <a:p>
            <a:pPr marL="566928" lvl="0" indent="-457200" algn="just">
              <a:buClr>
                <a:schemeClr val="tx1"/>
              </a:buClr>
              <a:buFont typeface="Wingdings" panose="05000000000000000000" pitchFamily="2" charset="2"/>
              <a:buChar char="Ø"/>
            </a:pPr>
            <a:r>
              <a:rPr lang="en-US" sz="2800" b="1" dirty="0"/>
              <a:t>step:</a:t>
            </a:r>
            <a:r>
              <a:rPr lang="en-US" sz="2800" dirty="0"/>
              <a:t> The number by which the interval values change.</a:t>
            </a:r>
          </a:p>
          <a:p>
            <a:pPr marL="566928" lvl="0" indent="-457200" algn="just">
              <a:buClr>
                <a:schemeClr val="tx1"/>
              </a:buClr>
              <a:buFont typeface="Wingdings" panose="05000000000000000000" pitchFamily="2" charset="2"/>
              <a:buChar char="Ø"/>
            </a:pPr>
            <a:r>
              <a:rPr lang="en-US" sz="2800" b="1" dirty="0" err="1"/>
              <a:t>dtype</a:t>
            </a:r>
            <a:r>
              <a:rPr lang="en-US" sz="2800" b="1" dirty="0"/>
              <a:t>:</a:t>
            </a:r>
            <a:r>
              <a:rPr lang="en-US" sz="2800" dirty="0"/>
              <a:t> the data type of the </a:t>
            </a:r>
            <a:r>
              <a:rPr lang="en-US" sz="2800" dirty="0" err="1"/>
              <a:t>numpy</a:t>
            </a:r>
            <a:r>
              <a:rPr lang="en-US" sz="2800" dirty="0"/>
              <a:t> array items.</a:t>
            </a:r>
          </a:p>
          <a:p>
            <a:pPr marL="109728" indent="0" algn="just">
              <a:buClr>
                <a:schemeClr val="tx1"/>
              </a:buClr>
              <a:buNone/>
            </a:pPr>
            <a:r>
              <a:rPr lang="en-US" sz="2800" dirty="0"/>
              <a:t>      group</a:t>
            </a:r>
          </a:p>
        </p:txBody>
      </p:sp>
      <p:sp>
        <p:nvSpPr>
          <p:cNvPr id="6" name="Title 3"/>
          <p:cNvSpPr txBox="1">
            <a:spLocks/>
          </p:cNvSpPr>
          <p:nvPr/>
        </p:nvSpPr>
        <p:spPr>
          <a:xfrm>
            <a:off x="609600" y="5334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Arrays within the numerical range</a:t>
            </a:r>
          </a:p>
        </p:txBody>
      </p:sp>
    </p:spTree>
    <p:extLst>
      <p:ext uri="{BB962C8B-B14F-4D97-AF65-F5344CB8AC3E}">
        <p14:creationId xmlns:p14="http://schemas.microsoft.com/office/powerpoint/2010/main" val="3953819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26720" y="1673424"/>
            <a:ext cx="8229600" cy="5184576"/>
          </a:xfrm>
        </p:spPr>
        <p:txBody>
          <a:bodyPr>
            <a:normAutofit/>
          </a:bodyPr>
          <a:lstStyle/>
          <a:p>
            <a:pPr marL="566928" indent="-457200" algn="just">
              <a:buClr>
                <a:schemeClr val="tx1"/>
              </a:buClr>
              <a:buFont typeface="Wingdings" panose="05000000000000000000" pitchFamily="2" charset="2"/>
              <a:buChar char="Ø"/>
            </a:pPr>
            <a:r>
              <a:rPr lang="en-US" sz="2800" dirty="0"/>
              <a:t>In Mathematical operations, we may need to consider the arrays of different shapes. </a:t>
            </a:r>
            <a:r>
              <a:rPr lang="en-US" sz="2800" dirty="0" err="1"/>
              <a:t>NumPy</a:t>
            </a:r>
            <a:r>
              <a:rPr lang="en-US" sz="2800" dirty="0"/>
              <a:t> can perform such operations where the array of different shapes are involved.</a:t>
            </a:r>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r>
              <a:rPr lang="en-US" sz="2800" dirty="0"/>
              <a:t>For example, if we consider the matrix multiplication operation, if the shape of the two matrices is the same then this operation will be easily performed. However, we may also need to operate if the shape is not similar.</a:t>
            </a:r>
          </a:p>
          <a:p>
            <a:pPr marL="109728" indent="0" algn="just">
              <a:buNone/>
            </a:pPr>
            <a:endParaRPr lang="en-US" sz="2800" dirty="0"/>
          </a:p>
        </p:txBody>
      </p:sp>
      <p:sp>
        <p:nvSpPr>
          <p:cNvPr id="6" name="Title 3"/>
          <p:cNvSpPr txBox="1">
            <a:spLocks/>
          </p:cNvSpPr>
          <p:nvPr/>
        </p:nvSpPr>
        <p:spPr>
          <a:xfrm>
            <a:off x="6096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effectLst/>
                <a:latin typeface="+mn-lt"/>
              </a:rPr>
              <a:t>NumPy</a:t>
            </a:r>
            <a:r>
              <a:rPr lang="en-US" sz="3200" dirty="0">
                <a:solidFill>
                  <a:srgbClr val="C00000"/>
                </a:solidFill>
                <a:effectLst/>
                <a:latin typeface="+mn-lt"/>
              </a:rPr>
              <a:t> Broadcasting </a:t>
            </a:r>
          </a:p>
        </p:txBody>
      </p:sp>
    </p:spTree>
    <p:extLst>
      <p:ext uri="{BB962C8B-B14F-4D97-AF65-F5344CB8AC3E}">
        <p14:creationId xmlns:p14="http://schemas.microsoft.com/office/powerpoint/2010/main" val="33469761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295400"/>
            <a:ext cx="8229600" cy="5184576"/>
          </a:xfrm>
        </p:spPr>
        <p:txBody>
          <a:bodyPr>
            <a:noAutofit/>
          </a:bodyPr>
          <a:lstStyle/>
          <a:p>
            <a:pPr marL="109728" indent="0">
              <a:buNone/>
            </a:pPr>
            <a:endParaRPr lang="en-US" dirty="0"/>
          </a:p>
          <a:p>
            <a:pPr marL="109728" indent="0">
              <a:buNone/>
            </a:pPr>
            <a:r>
              <a:rPr lang="en-US" dirty="0"/>
              <a:t>Consider the following example to multiply two arrays.</a:t>
            </a:r>
          </a:p>
          <a:p>
            <a:pPr marL="109728" indent="0">
              <a:buNone/>
            </a:pPr>
            <a:r>
              <a:rPr lang="en-US" b="1" dirty="0">
                <a:solidFill>
                  <a:srgbClr val="C00000"/>
                </a:solidFill>
              </a:rPr>
              <a:t>Example</a:t>
            </a:r>
          </a:p>
          <a:p>
            <a:pPr marL="109728" lvl="0" indent="0">
              <a:buNone/>
            </a:pPr>
            <a:r>
              <a:rPr lang="en-US" dirty="0"/>
              <a:t>import </a:t>
            </a:r>
            <a:r>
              <a:rPr lang="en-US" dirty="0" err="1"/>
              <a:t>numpy</a:t>
            </a:r>
            <a:r>
              <a:rPr lang="en-US" dirty="0"/>
              <a:t> as </a:t>
            </a:r>
            <a:r>
              <a:rPr lang="en-US" dirty="0" err="1"/>
              <a:t>np</a:t>
            </a:r>
            <a:r>
              <a:rPr lang="en-US" dirty="0"/>
              <a:t>  </a:t>
            </a:r>
          </a:p>
          <a:p>
            <a:pPr marL="109728" lvl="0" indent="0">
              <a:buNone/>
            </a:pPr>
            <a:r>
              <a:rPr lang="en-US" dirty="0"/>
              <a:t>a = </a:t>
            </a:r>
            <a:r>
              <a:rPr lang="en-US" dirty="0" err="1"/>
              <a:t>np.array</a:t>
            </a:r>
            <a:r>
              <a:rPr lang="en-US" dirty="0"/>
              <a:t>([1,2,3,4,5,6,7])  </a:t>
            </a:r>
          </a:p>
          <a:p>
            <a:pPr marL="109728" lvl="0" indent="0">
              <a:buNone/>
            </a:pPr>
            <a:r>
              <a:rPr lang="en-US" dirty="0"/>
              <a:t>b = </a:t>
            </a:r>
            <a:r>
              <a:rPr lang="en-US" dirty="0" err="1"/>
              <a:t>np.array</a:t>
            </a:r>
            <a:r>
              <a:rPr lang="en-US" dirty="0"/>
              <a:t>([2,4,6,8,10,12,14])  </a:t>
            </a:r>
          </a:p>
          <a:p>
            <a:pPr marL="109728" lvl="0" indent="0">
              <a:buNone/>
            </a:pPr>
            <a:r>
              <a:rPr lang="en-US" dirty="0"/>
              <a:t>c = a*b;  </a:t>
            </a:r>
          </a:p>
          <a:p>
            <a:pPr marL="109728" lvl="0" indent="0">
              <a:buNone/>
            </a:pPr>
            <a:r>
              <a:rPr lang="en-US" dirty="0"/>
              <a:t>print(c)</a:t>
            </a:r>
            <a:r>
              <a:rPr lang="en-US" sz="2800" dirty="0"/>
              <a:t> //result [ 2  8 18 32 50 72 98] </a:t>
            </a:r>
          </a:p>
          <a:p>
            <a:pPr marL="109728" lvl="0" indent="0">
              <a:buNone/>
            </a:pPr>
            <a:endParaRPr lang="en-US" dirty="0"/>
          </a:p>
          <a:p>
            <a:pPr marL="109728" indent="0" algn="just">
              <a:buNone/>
            </a:pPr>
            <a:endParaRPr lang="en-US" dirty="0"/>
          </a:p>
        </p:txBody>
      </p:sp>
      <p:sp>
        <p:nvSpPr>
          <p:cNvPr id="6" name="Title 3"/>
          <p:cNvSpPr txBox="1">
            <a:spLocks/>
          </p:cNvSpPr>
          <p:nvPr/>
        </p:nvSpPr>
        <p:spPr>
          <a:xfrm>
            <a:off x="6096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effectLst/>
                <a:latin typeface="+mn-lt"/>
              </a:rPr>
              <a:t>NumPy</a:t>
            </a:r>
            <a:r>
              <a:rPr lang="en-US" sz="3200" dirty="0">
                <a:solidFill>
                  <a:srgbClr val="C00000"/>
                </a:solidFill>
                <a:effectLst/>
                <a:latin typeface="+mn-lt"/>
              </a:rPr>
              <a:t> Broadcasting </a:t>
            </a:r>
          </a:p>
        </p:txBody>
      </p:sp>
    </p:spTree>
    <p:extLst>
      <p:ext uri="{BB962C8B-B14F-4D97-AF65-F5344CB8AC3E}">
        <p14:creationId xmlns:p14="http://schemas.microsoft.com/office/powerpoint/2010/main" val="11267608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43000"/>
            <a:ext cx="8229600" cy="5184576"/>
          </a:xfrm>
        </p:spPr>
        <p:txBody>
          <a:bodyPr>
            <a:noAutofit/>
          </a:bodyPr>
          <a:lstStyle/>
          <a:p>
            <a:pPr marL="109728" indent="0" algn="just">
              <a:buNone/>
            </a:pPr>
            <a:endParaRPr lang="en-US" sz="2800" dirty="0"/>
          </a:p>
          <a:p>
            <a:pPr marL="566928" indent="-457200" algn="just">
              <a:buClr>
                <a:schemeClr val="tx1"/>
              </a:buClr>
              <a:buFont typeface="Wingdings" panose="05000000000000000000" pitchFamily="2" charset="2"/>
              <a:buChar char="Ø"/>
            </a:pPr>
            <a:r>
              <a:rPr lang="en-US" sz="2800" dirty="0"/>
              <a:t>In the last  example, we can see that the shapes of the two arrays are not similar and therefore they cannot be multiplied together. </a:t>
            </a:r>
            <a:r>
              <a:rPr lang="en-US" sz="2800" dirty="0" err="1"/>
              <a:t>NumPy</a:t>
            </a:r>
            <a:r>
              <a:rPr lang="en-US" sz="2800" dirty="0"/>
              <a:t> can perform such operation by using the concept of broadcasting.</a:t>
            </a:r>
          </a:p>
          <a:p>
            <a:pPr marL="566928" indent="-457200">
              <a:buClr>
                <a:schemeClr val="tx1"/>
              </a:buClr>
              <a:buFont typeface="Wingdings" panose="05000000000000000000" pitchFamily="2" charset="2"/>
              <a:buChar char="Ø"/>
            </a:pPr>
            <a:r>
              <a:rPr lang="en-US" sz="2800" dirty="0"/>
              <a:t>In broadcasting, the smaller array is broadcast to the larger array to make their shapes compatible with each other.</a:t>
            </a:r>
          </a:p>
          <a:p>
            <a:pPr marL="109728" indent="0">
              <a:buNone/>
            </a:pPr>
            <a:endParaRPr lang="en-US" sz="2800" dirty="0"/>
          </a:p>
          <a:p>
            <a:pPr marL="109728" indent="0" algn="just">
              <a:buNone/>
            </a:pPr>
            <a:endParaRPr lang="en-US" sz="2800" dirty="0"/>
          </a:p>
        </p:txBody>
      </p:sp>
      <p:sp>
        <p:nvSpPr>
          <p:cNvPr id="6" name="Title 3"/>
          <p:cNvSpPr txBox="1">
            <a:spLocks/>
          </p:cNvSpPr>
          <p:nvPr/>
        </p:nvSpPr>
        <p:spPr>
          <a:xfrm>
            <a:off x="6096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effectLst/>
                <a:latin typeface="+mn-lt"/>
              </a:rPr>
              <a:t>NumPy</a:t>
            </a:r>
            <a:r>
              <a:rPr lang="en-US" sz="3200" dirty="0">
                <a:solidFill>
                  <a:srgbClr val="C00000"/>
                </a:solidFill>
                <a:effectLst/>
                <a:latin typeface="+mn-lt"/>
              </a:rPr>
              <a:t> Broadcasting </a:t>
            </a:r>
          </a:p>
        </p:txBody>
      </p:sp>
    </p:spTree>
    <p:extLst>
      <p:ext uri="{BB962C8B-B14F-4D97-AF65-F5344CB8AC3E}">
        <p14:creationId xmlns:p14="http://schemas.microsoft.com/office/powerpoint/2010/main" val="13129015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47800"/>
            <a:ext cx="8229600" cy="5184576"/>
          </a:xfrm>
        </p:spPr>
        <p:txBody>
          <a:bodyPr>
            <a:noAutofit/>
          </a:bodyPr>
          <a:lstStyle/>
          <a:p>
            <a:pPr marL="109728" indent="0">
              <a:buNone/>
            </a:pPr>
            <a:r>
              <a:rPr lang="en-US" sz="2800" b="1" dirty="0">
                <a:solidFill>
                  <a:srgbClr val="C00000"/>
                </a:solidFill>
              </a:rPr>
              <a:t>Example</a:t>
            </a:r>
            <a:endParaRPr lang="en-US" sz="2800" b="1" dirty="0"/>
          </a:p>
          <a:p>
            <a:pPr marL="109728" lvl="0" indent="0">
              <a:buNone/>
            </a:pPr>
            <a:r>
              <a:rPr lang="en-US" sz="2800" dirty="0"/>
              <a:t>import </a:t>
            </a:r>
            <a:r>
              <a:rPr lang="en-US" sz="2800" dirty="0" err="1"/>
              <a:t>numpy</a:t>
            </a:r>
            <a:r>
              <a:rPr lang="en-US" sz="2800" dirty="0"/>
              <a:t> as np  </a:t>
            </a:r>
          </a:p>
          <a:p>
            <a:pPr marL="109728" lvl="0" indent="0">
              <a:buNone/>
            </a:pPr>
            <a:r>
              <a:rPr lang="en-US" sz="2800" dirty="0"/>
              <a:t>a = </a:t>
            </a:r>
            <a:r>
              <a:rPr lang="en-US" sz="2800" dirty="0" err="1"/>
              <a:t>np.array</a:t>
            </a:r>
            <a:r>
              <a:rPr lang="en-US" sz="2800" dirty="0"/>
              <a:t>([[1,2,3,4],[2,4,5,6],[10,20,39,3]])  </a:t>
            </a:r>
          </a:p>
          <a:p>
            <a:pPr marL="109728" lvl="0" indent="0">
              <a:buNone/>
            </a:pPr>
            <a:r>
              <a:rPr lang="en-US" sz="2800" dirty="0"/>
              <a:t>b = </a:t>
            </a:r>
            <a:r>
              <a:rPr lang="en-US" sz="2800" dirty="0" err="1"/>
              <a:t>np.array</a:t>
            </a:r>
            <a:r>
              <a:rPr lang="en-US" sz="2800" dirty="0"/>
              <a:t>([2,4,6,8])  </a:t>
            </a:r>
          </a:p>
          <a:p>
            <a:pPr marL="109728" lvl="0" indent="0">
              <a:buNone/>
            </a:pPr>
            <a:r>
              <a:rPr lang="en-US" sz="2800" dirty="0"/>
              <a:t>print("\</a:t>
            </a:r>
            <a:r>
              <a:rPr lang="en-US" sz="2800" dirty="0" err="1"/>
              <a:t>nAdding</a:t>
            </a:r>
            <a:r>
              <a:rPr lang="en-US" sz="2800" dirty="0"/>
              <a:t> arrays a and b ..")  </a:t>
            </a:r>
          </a:p>
          <a:p>
            <a:pPr marL="109728" lvl="0" indent="0">
              <a:buNone/>
            </a:pPr>
            <a:r>
              <a:rPr lang="en-US" sz="2800" dirty="0"/>
              <a:t>c = a + b;  </a:t>
            </a:r>
          </a:p>
          <a:p>
            <a:pPr marL="109728" lvl="0" indent="0">
              <a:buNone/>
            </a:pPr>
            <a:r>
              <a:rPr lang="en-US" sz="2800" dirty="0"/>
              <a:t>print(c)  </a:t>
            </a:r>
          </a:p>
          <a:p>
            <a:pPr marL="109728" indent="0">
              <a:buNone/>
            </a:pPr>
            <a:r>
              <a:rPr lang="en-US" sz="2800" b="1" dirty="0">
                <a:solidFill>
                  <a:srgbClr val="C00000"/>
                </a:solidFill>
              </a:rPr>
              <a:t>Output: </a:t>
            </a:r>
            <a:r>
              <a:rPr lang="en-US" sz="2800" dirty="0"/>
              <a:t>Adding arrays a and b ..[[ 3  6  9 12] [ 4  8 11 14][12 24 45 11]]</a:t>
            </a:r>
          </a:p>
          <a:p>
            <a:pPr marL="109728" lvl="0" indent="0">
              <a:buNone/>
            </a:pPr>
            <a:endParaRPr lang="en-US" sz="2800" dirty="0"/>
          </a:p>
        </p:txBody>
      </p:sp>
      <p:sp>
        <p:nvSpPr>
          <p:cNvPr id="6" name="Title 3"/>
          <p:cNvSpPr txBox="1">
            <a:spLocks/>
          </p:cNvSpPr>
          <p:nvPr/>
        </p:nvSpPr>
        <p:spPr>
          <a:xfrm>
            <a:off x="6096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effectLst/>
                <a:latin typeface="+mn-lt"/>
              </a:rPr>
              <a:t>NumPy</a:t>
            </a:r>
            <a:r>
              <a:rPr lang="en-US" sz="3200" dirty="0">
                <a:solidFill>
                  <a:srgbClr val="C00000"/>
                </a:solidFill>
                <a:effectLst/>
                <a:latin typeface="+mn-lt"/>
              </a:rPr>
              <a:t> Broadcasting </a:t>
            </a:r>
          </a:p>
        </p:txBody>
      </p:sp>
    </p:spTree>
    <p:extLst>
      <p:ext uri="{BB962C8B-B14F-4D97-AF65-F5344CB8AC3E}">
        <p14:creationId xmlns:p14="http://schemas.microsoft.com/office/powerpoint/2010/main" val="12754382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34425"/>
            <a:ext cx="8458200" cy="584775"/>
          </a:xfrm>
          <a:prstGeom prst="rect">
            <a:avLst/>
          </a:prstGeom>
        </p:spPr>
        <p:txBody>
          <a:bodyPr wrap="square">
            <a:spAutoFit/>
          </a:bodyPr>
          <a:lstStyle/>
          <a:p>
            <a:pPr algn="ctr"/>
            <a:r>
              <a:rPr lang="en-US" sz="3200" b="1" dirty="0"/>
              <a:t>Import all names</a:t>
            </a:r>
          </a:p>
        </p:txBody>
      </p:sp>
      <p:sp>
        <p:nvSpPr>
          <p:cNvPr id="6" name="TextBox 5"/>
          <p:cNvSpPr txBox="1"/>
          <p:nvPr/>
        </p:nvSpPr>
        <p:spPr>
          <a:xfrm>
            <a:off x="527154" y="1066800"/>
            <a:ext cx="8165892" cy="5632311"/>
          </a:xfrm>
          <a:prstGeom prst="rect">
            <a:avLst/>
          </a:prstGeom>
          <a:noFill/>
        </p:spPr>
        <p:txBody>
          <a:bodyPr wrap="square" rtlCol="0">
            <a:spAutoFit/>
          </a:bodyPr>
          <a:lstStyle/>
          <a:p>
            <a:r>
              <a:rPr lang="en-US" sz="2400" dirty="0"/>
              <a:t>We can import all names(definitions) from a module using the following construct</a:t>
            </a:r>
            <a:r>
              <a:rPr lang="en-US" sz="2400" dirty="0" smtClean="0"/>
              <a:t>.</a:t>
            </a:r>
          </a:p>
          <a:p>
            <a:endParaRPr lang="en-US" sz="2400" dirty="0"/>
          </a:p>
          <a:p>
            <a:r>
              <a:rPr lang="en-US" sz="2400" dirty="0"/>
              <a:t># import all names from the standard module </a:t>
            </a:r>
            <a:r>
              <a:rPr lang="en-US" sz="2400" dirty="0" smtClean="0"/>
              <a:t>math</a:t>
            </a:r>
          </a:p>
          <a:p>
            <a:endParaRPr lang="en-US" sz="2400" dirty="0"/>
          </a:p>
          <a:p>
            <a:r>
              <a:rPr lang="en-US" sz="2400" dirty="0" smtClean="0"/>
              <a:t>from </a:t>
            </a:r>
            <a:r>
              <a:rPr lang="en-US" sz="2400" dirty="0"/>
              <a:t>math import </a:t>
            </a:r>
            <a:r>
              <a:rPr lang="en-US" sz="2400" dirty="0" smtClean="0"/>
              <a:t>*</a:t>
            </a:r>
          </a:p>
          <a:p>
            <a:r>
              <a:rPr lang="en-US" sz="2400" dirty="0" smtClean="0"/>
              <a:t>print</a:t>
            </a:r>
            <a:r>
              <a:rPr lang="en-US" sz="2400" dirty="0"/>
              <a:t>("The value of pi is", pi</a:t>
            </a:r>
            <a:r>
              <a:rPr lang="en-US" sz="2400" dirty="0" smtClean="0"/>
              <a:t>)</a:t>
            </a:r>
          </a:p>
          <a:p>
            <a:endParaRPr lang="en-US" sz="2400" dirty="0"/>
          </a:p>
          <a:p>
            <a:pPr algn="just"/>
            <a:r>
              <a:rPr lang="en-US" sz="2400" dirty="0"/>
              <a:t>We imported all the definitions from the math module. This makes all names except those </a:t>
            </a:r>
            <a:r>
              <a:rPr lang="en-US" sz="2400" dirty="0" err="1"/>
              <a:t>beginnig</a:t>
            </a:r>
            <a:r>
              <a:rPr lang="en-US" sz="2400" dirty="0"/>
              <a:t> with an underscore, visible in our scope</a:t>
            </a:r>
            <a:r>
              <a:rPr lang="en-US" sz="2400" dirty="0" smtClean="0"/>
              <a:t>.</a:t>
            </a:r>
          </a:p>
          <a:p>
            <a:pPr algn="just"/>
            <a:endParaRPr lang="en-US" sz="2400" dirty="0"/>
          </a:p>
          <a:p>
            <a:pPr algn="just"/>
            <a:r>
              <a:rPr lang="en-US" sz="2400" dirty="0"/>
              <a:t>Importing everything with the asterisk (*) symbol is not a good programming practice. This can lead to duplicate definitions for an identifier. It also hampers the readability of our code</a:t>
            </a:r>
            <a:r>
              <a:rPr lang="en-US" sz="2400" dirty="0" smtClean="0"/>
              <a:t>.</a:t>
            </a:r>
            <a:endParaRPr lang="en-US" sz="2400" dirty="0"/>
          </a:p>
        </p:txBody>
      </p:sp>
    </p:spTree>
    <p:extLst>
      <p:ext uri="{BB962C8B-B14F-4D97-AF65-F5344CB8AC3E}">
        <p14:creationId xmlns:p14="http://schemas.microsoft.com/office/powerpoint/2010/main" val="25316858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6" name="Title 3"/>
          <p:cNvSpPr txBox="1">
            <a:spLocks/>
          </p:cNvSpPr>
          <p:nvPr/>
        </p:nvSpPr>
        <p:spPr>
          <a:xfrm>
            <a:off x="569052" y="58647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effectLst/>
                <a:latin typeface="+mn-lt"/>
              </a:rPr>
              <a:t>NumPy</a:t>
            </a:r>
            <a:r>
              <a:rPr lang="en-US" sz="3200" dirty="0">
                <a:solidFill>
                  <a:srgbClr val="C00000"/>
                </a:solidFill>
                <a:effectLst/>
                <a:latin typeface="+mn-lt"/>
              </a:rPr>
              <a:t> Broadcasting </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424" y="1676400"/>
            <a:ext cx="8066856"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7701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447800"/>
            <a:ext cx="8229600" cy="5184576"/>
          </a:xfrm>
        </p:spPr>
        <p:txBody>
          <a:bodyPr>
            <a:noAutofit/>
          </a:bodyPr>
          <a:lstStyle/>
          <a:p>
            <a:pPr marL="109728" indent="0" algn="just">
              <a:buNone/>
            </a:pPr>
            <a:r>
              <a:rPr lang="en-US" sz="2800" dirty="0" err="1"/>
              <a:t>NumPy</a:t>
            </a:r>
            <a:r>
              <a:rPr lang="en-US" sz="2800" dirty="0"/>
              <a:t> provides an iterator object, i.e., </a:t>
            </a:r>
            <a:r>
              <a:rPr lang="en-US" sz="2800" b="1" dirty="0" err="1"/>
              <a:t>nditer</a:t>
            </a:r>
            <a:r>
              <a:rPr lang="en-US" sz="2800" b="1" dirty="0"/>
              <a:t> </a:t>
            </a:r>
            <a:r>
              <a:rPr lang="en-US" sz="2800" dirty="0"/>
              <a:t>which can be used to iterate over the given array using python standard Iterator interface.</a:t>
            </a:r>
          </a:p>
          <a:p>
            <a:pPr marL="109728" indent="0" algn="just">
              <a:buNone/>
            </a:pPr>
            <a:r>
              <a:rPr lang="en-US" sz="2800" dirty="0"/>
              <a:t>Consider the following example.</a:t>
            </a:r>
          </a:p>
          <a:p>
            <a:pPr marL="109728" indent="0" algn="just">
              <a:buNone/>
            </a:pPr>
            <a:r>
              <a:rPr lang="en-US" sz="2800" b="1" dirty="0">
                <a:solidFill>
                  <a:srgbClr val="C00000"/>
                </a:solidFill>
              </a:rPr>
              <a:t>Example</a:t>
            </a:r>
          </a:p>
          <a:p>
            <a:pPr marL="109728" indent="0" algn="just">
              <a:buNone/>
            </a:pPr>
            <a:r>
              <a:rPr lang="en-US" sz="2800" dirty="0"/>
              <a:t>import </a:t>
            </a:r>
            <a:r>
              <a:rPr lang="en-US" sz="2800" dirty="0" err="1"/>
              <a:t>numpy</a:t>
            </a:r>
            <a:r>
              <a:rPr lang="en-US" sz="2800" dirty="0"/>
              <a:t> as </a:t>
            </a:r>
            <a:r>
              <a:rPr lang="en-US" sz="2800" dirty="0" err="1"/>
              <a:t>np</a:t>
            </a:r>
            <a:endParaRPr lang="en-US" sz="2800" dirty="0"/>
          </a:p>
          <a:p>
            <a:pPr marL="109728" indent="0" algn="just">
              <a:buNone/>
            </a:pPr>
            <a:r>
              <a:rPr lang="en-US" sz="2800" dirty="0"/>
              <a:t>a = </a:t>
            </a:r>
            <a:r>
              <a:rPr lang="en-US" sz="2800" dirty="0" err="1"/>
              <a:t>np.array</a:t>
            </a:r>
            <a:r>
              <a:rPr lang="en-US" sz="2800" dirty="0"/>
              <a:t>([[1,2,3,4],[2,4,5,6],[10,20,39,3]])</a:t>
            </a:r>
          </a:p>
          <a:p>
            <a:pPr marL="109728" indent="0" algn="just">
              <a:buNone/>
            </a:pPr>
            <a:r>
              <a:rPr lang="en-US" sz="2800" dirty="0"/>
              <a:t>print("Printing array:")</a:t>
            </a:r>
          </a:p>
          <a:p>
            <a:pPr marL="109728" indent="0" algn="just">
              <a:buNone/>
            </a:pPr>
            <a:endParaRPr lang="en-US" sz="2800" dirty="0"/>
          </a:p>
          <a:p>
            <a:pPr marL="109728" indent="0" algn="just">
              <a:buNone/>
            </a:pPr>
            <a:endParaRPr lang="en-US" sz="2800" dirty="0"/>
          </a:p>
        </p:txBody>
      </p:sp>
      <p:sp>
        <p:nvSpPr>
          <p:cNvPr id="6" name="Title 3"/>
          <p:cNvSpPr txBox="1">
            <a:spLocks/>
          </p:cNvSpPr>
          <p:nvPr/>
        </p:nvSpPr>
        <p:spPr>
          <a:xfrm>
            <a:off x="457200" y="6096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Iteration</a:t>
            </a:r>
          </a:p>
        </p:txBody>
      </p:sp>
    </p:spTree>
    <p:extLst>
      <p:ext uri="{BB962C8B-B14F-4D97-AF65-F5344CB8AC3E}">
        <p14:creationId xmlns:p14="http://schemas.microsoft.com/office/powerpoint/2010/main" val="11243999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600200"/>
            <a:ext cx="8229600" cy="5184576"/>
          </a:xfrm>
        </p:spPr>
        <p:txBody>
          <a:bodyPr>
            <a:normAutofit/>
          </a:bodyPr>
          <a:lstStyle/>
          <a:p>
            <a:pPr marL="109728" indent="0" algn="just">
              <a:buNone/>
            </a:pPr>
            <a:r>
              <a:rPr lang="en-US" sz="2800" dirty="0"/>
              <a:t>print(a);</a:t>
            </a:r>
          </a:p>
          <a:p>
            <a:pPr marL="109728" indent="0" algn="just">
              <a:buNone/>
            </a:pPr>
            <a:r>
              <a:rPr lang="en-US" sz="2800" dirty="0"/>
              <a:t>print("Iterating over the array:")</a:t>
            </a:r>
          </a:p>
          <a:p>
            <a:pPr marL="109728" indent="0" algn="just">
              <a:buNone/>
            </a:pPr>
            <a:r>
              <a:rPr lang="en-US" sz="2800" dirty="0"/>
              <a:t>for x in </a:t>
            </a:r>
            <a:r>
              <a:rPr lang="en-US" sz="2800" dirty="0" err="1"/>
              <a:t>np.nditer</a:t>
            </a:r>
            <a:r>
              <a:rPr lang="en-US" sz="2800" dirty="0"/>
              <a:t>(a):</a:t>
            </a:r>
          </a:p>
          <a:p>
            <a:pPr marL="109728" indent="0" algn="just">
              <a:buNone/>
            </a:pPr>
            <a:r>
              <a:rPr lang="en-US" sz="2800" dirty="0"/>
              <a:t>    print(</a:t>
            </a:r>
            <a:r>
              <a:rPr lang="en-US" sz="2800" dirty="0" err="1"/>
              <a:t>x,end</a:t>
            </a:r>
            <a:r>
              <a:rPr lang="en-US" sz="2800" dirty="0"/>
              <a:t>=' ')</a:t>
            </a:r>
          </a:p>
          <a:p>
            <a:pPr algn="just">
              <a:buNone/>
            </a:pPr>
            <a:r>
              <a:rPr lang="en-US" sz="2800" b="1" dirty="0">
                <a:solidFill>
                  <a:srgbClr val="C00000"/>
                </a:solidFill>
              </a:rPr>
              <a:t>Output:</a:t>
            </a:r>
            <a:endParaRPr lang="en-US" sz="2800" dirty="0">
              <a:solidFill>
                <a:srgbClr val="C00000"/>
              </a:solidFill>
            </a:endParaRPr>
          </a:p>
          <a:p>
            <a:pPr algn="just"/>
            <a:r>
              <a:rPr lang="en-US" sz="2800" dirty="0"/>
              <a:t>Printing array: [[ 1 2 3 4] [ 2 4 5 6] [10 20 39 3]] Iterating over the array: 1 2 3 4 2 4 5 6 10 20 39 3 </a:t>
            </a:r>
          </a:p>
        </p:txBody>
      </p:sp>
      <p:sp>
        <p:nvSpPr>
          <p:cNvPr id="6" name="Title 3"/>
          <p:cNvSpPr txBox="1">
            <a:spLocks/>
          </p:cNvSpPr>
          <p:nvPr/>
        </p:nvSpPr>
        <p:spPr>
          <a:xfrm>
            <a:off x="6096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rPr>
              <a:t>NumPy</a:t>
            </a:r>
            <a:r>
              <a:rPr lang="en-US" sz="3200" dirty="0">
                <a:solidFill>
                  <a:srgbClr val="C00000"/>
                </a:solidFill>
              </a:rPr>
              <a:t> Array Iteration</a:t>
            </a:r>
          </a:p>
        </p:txBody>
      </p:sp>
    </p:spTree>
    <p:extLst>
      <p:ext uri="{BB962C8B-B14F-4D97-AF65-F5344CB8AC3E}">
        <p14:creationId xmlns:p14="http://schemas.microsoft.com/office/powerpoint/2010/main" val="25533725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052736"/>
            <a:ext cx="8229600" cy="5184576"/>
          </a:xfrm>
        </p:spPr>
        <p:txBody>
          <a:bodyPr>
            <a:normAutofit/>
          </a:bodyPr>
          <a:lstStyle/>
          <a:p>
            <a:pPr marL="109728" indent="0">
              <a:buNone/>
            </a:pPr>
            <a:endParaRPr lang="en-US" sz="2800" dirty="0"/>
          </a:p>
          <a:p>
            <a:pPr marL="109728" indent="0">
              <a:buNone/>
            </a:pPr>
            <a:r>
              <a:rPr lang="en-US" sz="2800" dirty="0"/>
              <a:t>As we know, there are two ways of storing values into the </a:t>
            </a:r>
            <a:r>
              <a:rPr lang="en-US" sz="2800" dirty="0" err="1"/>
              <a:t>numpy</a:t>
            </a:r>
            <a:r>
              <a:rPr lang="en-US" sz="2800" dirty="0"/>
              <a:t> arrays:</a:t>
            </a:r>
          </a:p>
          <a:p>
            <a:pPr marL="109728" indent="0">
              <a:buNone/>
            </a:pPr>
            <a:endParaRPr lang="en-US" sz="2800" dirty="0"/>
          </a:p>
          <a:p>
            <a:pPr>
              <a:buClr>
                <a:schemeClr val="tx1">
                  <a:lumMod val="95000"/>
                  <a:lumOff val="5000"/>
                </a:schemeClr>
              </a:buClr>
              <a:buFont typeface="Wingdings" panose="05000000000000000000" pitchFamily="2" charset="2"/>
              <a:buChar char="Ø"/>
            </a:pPr>
            <a:r>
              <a:rPr lang="en-US" sz="2800" dirty="0"/>
              <a:t>F-style order</a:t>
            </a:r>
          </a:p>
          <a:p>
            <a:pPr>
              <a:buClr>
                <a:schemeClr val="tx1">
                  <a:lumMod val="95000"/>
                  <a:lumOff val="5000"/>
                </a:schemeClr>
              </a:buClr>
              <a:buFont typeface="Wingdings" panose="05000000000000000000" pitchFamily="2" charset="2"/>
              <a:buChar char="Ø"/>
            </a:pPr>
            <a:r>
              <a:rPr lang="en-US" sz="2800" dirty="0"/>
              <a:t>C-style order </a:t>
            </a:r>
          </a:p>
          <a:p>
            <a:pPr marL="109728" indent="0">
              <a:buClr>
                <a:schemeClr val="tx1">
                  <a:lumMod val="95000"/>
                  <a:lumOff val="5000"/>
                </a:schemeClr>
              </a:buClr>
              <a:buNone/>
            </a:pPr>
            <a:endParaRPr lang="en-US" sz="2800" dirty="0"/>
          </a:p>
          <a:p>
            <a:pPr marL="109728" indent="0">
              <a:buNone/>
            </a:pPr>
            <a:endParaRPr lang="en-US" sz="2800" dirty="0"/>
          </a:p>
        </p:txBody>
      </p:sp>
      <p:sp>
        <p:nvSpPr>
          <p:cNvPr id="6" name="Title 3"/>
          <p:cNvSpPr txBox="1">
            <a:spLocks/>
          </p:cNvSpPr>
          <p:nvPr/>
        </p:nvSpPr>
        <p:spPr>
          <a:xfrm>
            <a:off x="152400" y="5334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rPr>
              <a:t>Order of Iteration</a:t>
            </a:r>
          </a:p>
        </p:txBody>
      </p:sp>
    </p:spTree>
    <p:extLst>
      <p:ext uri="{BB962C8B-B14F-4D97-AF65-F5344CB8AC3E}">
        <p14:creationId xmlns:p14="http://schemas.microsoft.com/office/powerpoint/2010/main" val="15084013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6858000"/>
          </a:xfrm>
        </p:spPr>
        <p:txBody>
          <a:bodyPr>
            <a:noAutofit/>
          </a:bodyPr>
          <a:lstStyle/>
          <a:p>
            <a:pPr>
              <a:spcAft>
                <a:spcPts val="600"/>
              </a:spcAft>
              <a:tabLst>
                <a:tab pos="457200" algn="l"/>
              </a:tabLst>
            </a:pPr>
            <a:r>
              <a:rPr lang="en-US" sz="2400" b="1" dirty="0" err="1">
                <a:solidFill>
                  <a:schemeClr val="tx1"/>
                </a:solidFill>
                <a:latin typeface="Times New Roman" pitchFamily="18" charset="0"/>
                <a:cs typeface="Times New Roman" pitchFamily="18" charset="0"/>
              </a:rPr>
              <a:t>NumPy</a:t>
            </a:r>
            <a:r>
              <a:rPr lang="en-US" sz="2400" b="1" dirty="0">
                <a:solidFill>
                  <a:schemeClr val="tx1"/>
                </a:solidFill>
                <a:latin typeface="Times New Roman" pitchFamily="18" charset="0"/>
                <a:cs typeface="Times New Roman" pitchFamily="18" charset="0"/>
              </a:rPr>
              <a:t> Mathematical Functions</a:t>
            </a: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a:p>
            <a:pPr algn="l">
              <a:spcAft>
                <a:spcPts val="600"/>
              </a:spcAft>
              <a:tabLst>
                <a:tab pos="457200" algn="l"/>
              </a:tabLst>
            </a:pPr>
            <a:r>
              <a:rPr lang="en-US" sz="2400" b="1" dirty="0">
                <a:solidFill>
                  <a:schemeClr val="tx1"/>
                </a:solidFill>
                <a:latin typeface="Times New Roman" pitchFamily="18" charset="0"/>
                <a:cs typeface="Times New Roman" pitchFamily="18" charset="0"/>
              </a:rPr>
              <a:t>Trigonometric functions</a:t>
            </a:r>
          </a:p>
          <a:p>
            <a:pPr algn="l">
              <a:spcAft>
                <a:spcPts val="600"/>
              </a:spcAft>
              <a:tabLst>
                <a:tab pos="457200" algn="l"/>
              </a:tabLst>
            </a:pPr>
            <a:r>
              <a:rPr lang="en-US" sz="2400" dirty="0" err="1">
                <a:solidFill>
                  <a:schemeClr val="tx1"/>
                </a:solidFill>
                <a:latin typeface="Times New Roman" pitchFamily="18" charset="0"/>
                <a:cs typeface="Times New Roman" pitchFamily="18" charset="0"/>
              </a:rPr>
              <a:t>Numpy</a:t>
            </a:r>
            <a:r>
              <a:rPr lang="en-US" sz="2400" dirty="0">
                <a:solidFill>
                  <a:schemeClr val="tx1"/>
                </a:solidFill>
                <a:latin typeface="Times New Roman" pitchFamily="18" charset="0"/>
                <a:cs typeface="Times New Roman" pitchFamily="18" charset="0"/>
              </a:rPr>
              <a:t> contains the trigonometric functions which are used to calculate the sine, cosine, and tangent of the different angles in radian. The sin, </a:t>
            </a:r>
            <a:r>
              <a:rPr lang="en-US" sz="2400" dirty="0" err="1">
                <a:solidFill>
                  <a:schemeClr val="tx1"/>
                </a:solidFill>
                <a:latin typeface="Times New Roman" pitchFamily="18" charset="0"/>
                <a:cs typeface="Times New Roman" pitchFamily="18" charset="0"/>
              </a:rPr>
              <a:t>cos</a:t>
            </a:r>
            <a:r>
              <a:rPr lang="en-US" sz="2400" dirty="0">
                <a:solidFill>
                  <a:schemeClr val="tx1"/>
                </a:solidFill>
                <a:latin typeface="Times New Roman" pitchFamily="18" charset="0"/>
                <a:cs typeface="Times New Roman" pitchFamily="18" charset="0"/>
              </a:rPr>
              <a:t>, and tan functions return the trigonometric ratio for the specified angles. </a:t>
            </a: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8906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Autofit/>
          </a:bodyPr>
          <a:lstStyle/>
          <a:p>
            <a:pPr>
              <a:spcAft>
                <a:spcPts val="600"/>
              </a:spcAft>
              <a:tabLst>
                <a:tab pos="457200" algn="l"/>
              </a:tabLst>
            </a:pPr>
            <a:r>
              <a:rPr lang="en-US" sz="2400" b="1" dirty="0">
                <a:solidFill>
                  <a:schemeClr val="tx1"/>
                </a:solidFill>
                <a:latin typeface="Times New Roman" pitchFamily="18" charset="0"/>
                <a:cs typeface="Times New Roman" pitchFamily="18" charset="0"/>
              </a:rPr>
              <a:t>Example</a:t>
            </a:r>
          </a:p>
          <a:p>
            <a:pPr algn="l">
              <a:spcAft>
                <a:spcPts val="600"/>
              </a:spcAft>
              <a:tabLst>
                <a:tab pos="457200" algn="l"/>
              </a:tabLst>
            </a:pPr>
            <a:r>
              <a:rPr lang="en-US" sz="2400" dirty="0">
                <a:solidFill>
                  <a:schemeClr val="tx1"/>
                </a:solidFill>
                <a:latin typeface="Times New Roman" pitchFamily="18" charset="0"/>
                <a:cs typeface="Times New Roman" pitchFamily="18" charset="0"/>
              </a:rPr>
              <a:t>import </a:t>
            </a:r>
            <a:r>
              <a:rPr lang="en-US" sz="2400" dirty="0" err="1">
                <a:solidFill>
                  <a:schemeClr val="tx1"/>
                </a:solidFill>
                <a:latin typeface="Times New Roman" pitchFamily="18" charset="0"/>
                <a:cs typeface="Times New Roman" pitchFamily="18" charset="0"/>
              </a:rPr>
              <a:t>numpy</a:t>
            </a:r>
            <a:r>
              <a:rPr lang="en-US" sz="2400" dirty="0">
                <a:solidFill>
                  <a:schemeClr val="tx1"/>
                </a:solidFill>
                <a:latin typeface="Times New Roman" pitchFamily="18" charset="0"/>
                <a:cs typeface="Times New Roman" pitchFamily="18" charset="0"/>
              </a:rPr>
              <a:t> as </a:t>
            </a:r>
            <a:r>
              <a:rPr lang="en-US" sz="2400" dirty="0" err="1">
                <a:solidFill>
                  <a:schemeClr val="tx1"/>
                </a:solidFill>
                <a:latin typeface="Times New Roman" pitchFamily="18" charset="0"/>
                <a:cs typeface="Times New Roman" pitchFamily="18" charset="0"/>
              </a:rPr>
              <a:t>np</a:t>
            </a:r>
            <a:r>
              <a:rPr lang="en-US" sz="2400" dirty="0">
                <a:solidFill>
                  <a:schemeClr val="tx1"/>
                </a:solidFill>
                <a:latin typeface="Times New Roman" pitchFamily="18" charset="0"/>
                <a:cs typeface="Times New Roman" pitchFamily="18" charset="0"/>
              </a:rPr>
              <a:t>  </a:t>
            </a:r>
          </a:p>
          <a:p>
            <a:pPr algn="l">
              <a:spcAft>
                <a:spcPts val="600"/>
              </a:spcAft>
              <a:tabLst>
                <a:tab pos="457200" algn="l"/>
              </a:tabLst>
            </a:pP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np.array</a:t>
            </a:r>
            <a:r>
              <a:rPr lang="en-US" sz="2400" dirty="0">
                <a:solidFill>
                  <a:schemeClr val="tx1"/>
                </a:solidFill>
                <a:latin typeface="Times New Roman" pitchFamily="18" charset="0"/>
                <a:cs typeface="Times New Roman" pitchFamily="18" charset="0"/>
              </a:rPr>
              <a:t>([0, 30, 60, 90, 120, 150, 180])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nThe</a:t>
            </a:r>
            <a:r>
              <a:rPr lang="en-US" sz="2400" dirty="0">
                <a:solidFill>
                  <a:schemeClr val="tx1"/>
                </a:solidFill>
                <a:latin typeface="Times New Roman" pitchFamily="18" charset="0"/>
                <a:cs typeface="Times New Roman" pitchFamily="18" charset="0"/>
              </a:rPr>
              <a:t> sin value of the </a:t>
            </a:r>
            <a:r>
              <a:rPr lang="en-US" sz="2400" dirty="0" err="1">
                <a:solidFill>
                  <a:schemeClr val="tx1"/>
                </a:solidFill>
                <a:latin typeface="Times New Roman" pitchFamily="18" charset="0"/>
                <a:cs typeface="Times New Roman" pitchFamily="18" charset="0"/>
              </a:rPr>
              <a:t>angles",end</a:t>
            </a:r>
            <a:r>
              <a:rPr lang="en-US" sz="2400" dirty="0">
                <a:solidFill>
                  <a:schemeClr val="tx1"/>
                </a:solidFill>
                <a:latin typeface="Times New Roman" pitchFamily="18" charset="0"/>
                <a:cs typeface="Times New Roman" pitchFamily="18" charset="0"/>
              </a:rPr>
              <a:t> = " ")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np.sin</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np.pi</a:t>
            </a:r>
            <a:r>
              <a:rPr lang="en-US" sz="2400" dirty="0">
                <a:solidFill>
                  <a:schemeClr val="tx1"/>
                </a:solidFill>
                <a:latin typeface="Times New Roman" pitchFamily="18" charset="0"/>
                <a:cs typeface="Times New Roman" pitchFamily="18" charset="0"/>
              </a:rPr>
              <a:t>/180))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nThe</a:t>
            </a:r>
            <a:r>
              <a:rPr lang="en-US" sz="2400" dirty="0">
                <a:solidFill>
                  <a:schemeClr val="tx1"/>
                </a:solidFill>
                <a:latin typeface="Times New Roman" pitchFamily="18" charset="0"/>
                <a:cs typeface="Times New Roman" pitchFamily="18" charset="0"/>
              </a:rPr>
              <a:t> cosine value of the </a:t>
            </a:r>
            <a:r>
              <a:rPr lang="en-US" sz="2400" dirty="0" err="1">
                <a:solidFill>
                  <a:schemeClr val="tx1"/>
                </a:solidFill>
                <a:latin typeface="Times New Roman" pitchFamily="18" charset="0"/>
                <a:cs typeface="Times New Roman" pitchFamily="18" charset="0"/>
              </a:rPr>
              <a:t>angles",end</a:t>
            </a:r>
            <a:r>
              <a:rPr lang="en-US" sz="2400" dirty="0">
                <a:solidFill>
                  <a:schemeClr val="tx1"/>
                </a:solidFill>
                <a:latin typeface="Times New Roman" pitchFamily="18" charset="0"/>
                <a:cs typeface="Times New Roman" pitchFamily="18" charset="0"/>
              </a:rPr>
              <a:t> = " ")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np.cos</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np.pi</a:t>
            </a:r>
            <a:r>
              <a:rPr lang="en-US" sz="2400" dirty="0">
                <a:solidFill>
                  <a:schemeClr val="tx1"/>
                </a:solidFill>
                <a:latin typeface="Times New Roman" pitchFamily="18" charset="0"/>
                <a:cs typeface="Times New Roman" pitchFamily="18" charset="0"/>
              </a:rPr>
              <a:t>/180))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nThe</a:t>
            </a:r>
            <a:r>
              <a:rPr lang="en-US" sz="2400" dirty="0">
                <a:solidFill>
                  <a:schemeClr val="tx1"/>
                </a:solidFill>
                <a:latin typeface="Times New Roman" pitchFamily="18" charset="0"/>
                <a:cs typeface="Times New Roman" pitchFamily="18" charset="0"/>
              </a:rPr>
              <a:t> tangent value of the </a:t>
            </a:r>
            <a:r>
              <a:rPr lang="en-US" sz="2400" dirty="0" err="1">
                <a:solidFill>
                  <a:schemeClr val="tx1"/>
                </a:solidFill>
                <a:latin typeface="Times New Roman" pitchFamily="18" charset="0"/>
                <a:cs typeface="Times New Roman" pitchFamily="18" charset="0"/>
              </a:rPr>
              <a:t>angles",end</a:t>
            </a:r>
            <a:r>
              <a:rPr lang="en-US" sz="2400" dirty="0">
                <a:solidFill>
                  <a:schemeClr val="tx1"/>
                </a:solidFill>
                <a:latin typeface="Times New Roman" pitchFamily="18" charset="0"/>
                <a:cs typeface="Times New Roman" pitchFamily="18" charset="0"/>
              </a:rPr>
              <a:t> = " ")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np.tan</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np.pi</a:t>
            </a:r>
            <a:r>
              <a:rPr lang="en-US" sz="2400" dirty="0">
                <a:solidFill>
                  <a:schemeClr val="tx1"/>
                </a:solidFill>
                <a:latin typeface="Times New Roman" pitchFamily="18" charset="0"/>
                <a:cs typeface="Times New Roman" pitchFamily="18" charset="0"/>
              </a:rPr>
              <a:t>/180)) </a:t>
            </a:r>
          </a:p>
          <a:p>
            <a:pPr algn="l">
              <a:spcAft>
                <a:spcPts val="600"/>
              </a:spcAft>
              <a:tabLst>
                <a:tab pos="457200" algn="l"/>
              </a:tabLst>
            </a:pP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05517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Autofit/>
          </a:bodyPr>
          <a:lstStyle/>
          <a:p>
            <a:pPr>
              <a:spcAft>
                <a:spcPts val="600"/>
              </a:spcAft>
              <a:tabLst>
                <a:tab pos="457200" algn="l"/>
              </a:tabLst>
            </a:pPr>
            <a:r>
              <a:rPr lang="en-US" sz="2800" b="1" dirty="0">
                <a:solidFill>
                  <a:schemeClr val="tx1"/>
                </a:solidFill>
                <a:latin typeface="Times New Roman" pitchFamily="18" charset="0"/>
                <a:cs typeface="Times New Roman" pitchFamily="18" charset="0"/>
              </a:rPr>
              <a:t>Rounding Functions</a:t>
            </a:r>
          </a:p>
          <a:p>
            <a:pPr algn="l">
              <a:spcAft>
                <a:spcPts val="600"/>
              </a:spcAft>
              <a:tabLst>
                <a:tab pos="457200" algn="l"/>
              </a:tabLst>
            </a:pPr>
            <a:r>
              <a:rPr lang="en-US" sz="2600" b="1" dirty="0" err="1">
                <a:solidFill>
                  <a:schemeClr val="tx1"/>
                </a:solidFill>
                <a:latin typeface="Times New Roman" pitchFamily="18" charset="0"/>
                <a:cs typeface="Times New Roman" pitchFamily="18" charset="0"/>
              </a:rPr>
              <a:t>numpy.around</a:t>
            </a:r>
            <a:r>
              <a:rPr lang="en-US" sz="2600" b="1" dirty="0">
                <a:solidFill>
                  <a:schemeClr val="tx1"/>
                </a:solidFill>
                <a:latin typeface="Times New Roman" pitchFamily="18" charset="0"/>
                <a:cs typeface="Times New Roman" pitchFamily="18" charset="0"/>
              </a:rPr>
              <a:t>()</a:t>
            </a:r>
          </a:p>
          <a:p>
            <a:pPr algn="l">
              <a:spcAft>
                <a:spcPts val="600"/>
              </a:spcAft>
              <a:tabLst>
                <a:tab pos="457200" algn="l"/>
              </a:tabLst>
            </a:pPr>
            <a:r>
              <a:rPr lang="en-US" sz="2600" dirty="0">
                <a:solidFill>
                  <a:schemeClr val="tx1"/>
                </a:solidFill>
                <a:latin typeface="Times New Roman" pitchFamily="18" charset="0"/>
                <a:cs typeface="Times New Roman" pitchFamily="18" charset="0"/>
              </a:rPr>
              <a:t>This function returns a decimal value rounded to a desired position of the decimal.</a:t>
            </a:r>
          </a:p>
          <a:p>
            <a:pPr algn="l">
              <a:spcAft>
                <a:spcPts val="600"/>
              </a:spcAft>
              <a:tabLst>
                <a:tab pos="457200" algn="l"/>
              </a:tabLst>
            </a:pPr>
            <a:r>
              <a:rPr lang="en-US" sz="2600" dirty="0">
                <a:solidFill>
                  <a:schemeClr val="tx1"/>
                </a:solidFill>
                <a:latin typeface="Times New Roman" pitchFamily="18" charset="0"/>
                <a:cs typeface="Times New Roman" pitchFamily="18" charset="0"/>
              </a:rPr>
              <a:t>Syntax:	</a:t>
            </a:r>
            <a:r>
              <a:rPr lang="en-US" sz="2600" dirty="0" err="1">
                <a:solidFill>
                  <a:schemeClr val="tx1"/>
                </a:solidFill>
                <a:latin typeface="Times New Roman" pitchFamily="18" charset="0"/>
                <a:cs typeface="Times New Roman" pitchFamily="18" charset="0"/>
              </a:rPr>
              <a:t>numpy.around</a:t>
            </a:r>
            <a:r>
              <a:rPr lang="en-US" sz="2600" dirty="0">
                <a:solidFill>
                  <a:schemeClr val="tx1"/>
                </a:solidFill>
                <a:latin typeface="Times New Roman" pitchFamily="18" charset="0"/>
                <a:cs typeface="Times New Roman" pitchFamily="18" charset="0"/>
              </a:rPr>
              <a:t>(</a:t>
            </a:r>
            <a:r>
              <a:rPr lang="en-US" sz="2600" dirty="0" err="1">
                <a:solidFill>
                  <a:schemeClr val="tx1"/>
                </a:solidFill>
                <a:latin typeface="Times New Roman" pitchFamily="18" charset="0"/>
                <a:cs typeface="Times New Roman" pitchFamily="18" charset="0"/>
              </a:rPr>
              <a:t>num</a:t>
            </a:r>
            <a:r>
              <a:rPr lang="en-US" sz="2600" dirty="0">
                <a:solidFill>
                  <a:schemeClr val="tx1"/>
                </a:solidFill>
                <a:latin typeface="Times New Roman" pitchFamily="18" charset="0"/>
                <a:cs typeface="Times New Roman" pitchFamily="18" charset="0"/>
              </a:rPr>
              <a:t>, decimals)  </a:t>
            </a:r>
          </a:p>
          <a:p>
            <a:pPr algn="l">
              <a:spcAft>
                <a:spcPts val="600"/>
              </a:spcAft>
              <a:tabLst>
                <a:tab pos="457200" algn="l"/>
              </a:tabLst>
            </a:pPr>
            <a:r>
              <a:rPr lang="en-US" sz="2600" b="1" dirty="0" err="1" smtClean="0">
                <a:solidFill>
                  <a:schemeClr val="tx1"/>
                </a:solidFill>
                <a:latin typeface="Times New Roman" pitchFamily="18" charset="0"/>
                <a:cs typeface="Times New Roman" pitchFamily="18" charset="0"/>
              </a:rPr>
              <a:t>num</a:t>
            </a:r>
            <a:r>
              <a:rPr lang="en-US" sz="2600" b="1" dirty="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It is the input number.</a:t>
            </a:r>
          </a:p>
          <a:p>
            <a:pPr algn="l">
              <a:spcAft>
                <a:spcPts val="600"/>
              </a:spcAft>
              <a:tabLst>
                <a:tab pos="457200" algn="l"/>
              </a:tabLst>
            </a:pPr>
            <a:r>
              <a:rPr lang="en-US" sz="2600" b="1" dirty="0">
                <a:solidFill>
                  <a:schemeClr val="tx1"/>
                </a:solidFill>
                <a:latin typeface="Times New Roman" pitchFamily="18" charset="0"/>
                <a:cs typeface="Times New Roman" pitchFamily="18" charset="0"/>
              </a:rPr>
              <a:t>decimals</a:t>
            </a:r>
            <a:r>
              <a:rPr lang="en-US" sz="2600" dirty="0">
                <a:solidFill>
                  <a:schemeClr val="tx1"/>
                </a:solidFill>
                <a:latin typeface="Times New Roman" pitchFamily="18" charset="0"/>
                <a:cs typeface="Times New Roman" pitchFamily="18" charset="0"/>
              </a:rPr>
              <a:t>: It is the number of decimals which to which the number is to be rounded. </a:t>
            </a:r>
          </a:p>
          <a:p>
            <a:pPr algn="l">
              <a:spcAft>
                <a:spcPts val="600"/>
              </a:spcAft>
              <a:tabLst>
                <a:tab pos="457200" algn="l"/>
              </a:tabLst>
            </a:pPr>
            <a:r>
              <a:rPr lang="en-US" sz="2600" dirty="0">
                <a:solidFill>
                  <a:schemeClr val="tx1"/>
                </a:solidFill>
                <a:latin typeface="Times New Roman" pitchFamily="18" charset="0"/>
                <a:cs typeface="Times New Roman" pitchFamily="18" charset="0"/>
              </a:rPr>
              <a:t>The default value is 0. If this value is negative, then the decimal will be moved to the left.</a:t>
            </a: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a:p>
            <a:pPr algn="l">
              <a:spcAft>
                <a:spcPts val="600"/>
              </a:spcAft>
              <a:tabLst>
                <a:tab pos="457200" algn="l"/>
              </a:tabLst>
            </a:pP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796515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676400"/>
            <a:ext cx="9144000" cy="6858000"/>
          </a:xfrm>
        </p:spPr>
        <p:txBody>
          <a:bodyPr>
            <a:noAutofit/>
          </a:bodyPr>
          <a:lstStyle/>
          <a:p>
            <a:pPr algn="l">
              <a:spcAft>
                <a:spcPts val="600"/>
              </a:spcAft>
              <a:tabLst>
                <a:tab pos="457200" algn="l"/>
              </a:tabLst>
            </a:pPr>
            <a:r>
              <a:rPr lang="en-US" sz="2400" dirty="0">
                <a:solidFill>
                  <a:schemeClr val="tx1"/>
                </a:solidFill>
                <a:latin typeface="Times New Roman" pitchFamily="18" charset="0"/>
                <a:cs typeface="Times New Roman" pitchFamily="18" charset="0"/>
              </a:rPr>
              <a:t>import </a:t>
            </a:r>
            <a:r>
              <a:rPr lang="en-US" sz="2400" dirty="0" err="1">
                <a:solidFill>
                  <a:schemeClr val="tx1"/>
                </a:solidFill>
                <a:latin typeface="Times New Roman" pitchFamily="18" charset="0"/>
                <a:cs typeface="Times New Roman" pitchFamily="18" charset="0"/>
              </a:rPr>
              <a:t>numpy</a:t>
            </a:r>
            <a:r>
              <a:rPr lang="en-US" sz="2400" dirty="0">
                <a:solidFill>
                  <a:schemeClr val="tx1"/>
                </a:solidFill>
                <a:latin typeface="Times New Roman" pitchFamily="18" charset="0"/>
                <a:cs typeface="Times New Roman" pitchFamily="18" charset="0"/>
              </a:rPr>
              <a:t> as </a:t>
            </a:r>
            <a:r>
              <a:rPr lang="en-US" sz="2400" dirty="0" err="1">
                <a:solidFill>
                  <a:schemeClr val="tx1"/>
                </a:solidFill>
                <a:latin typeface="Times New Roman" pitchFamily="18" charset="0"/>
                <a:cs typeface="Times New Roman" pitchFamily="18" charset="0"/>
              </a:rPr>
              <a:t>np</a:t>
            </a:r>
            <a:r>
              <a:rPr lang="en-US" sz="2400" dirty="0">
                <a:solidFill>
                  <a:schemeClr val="tx1"/>
                </a:solidFill>
                <a:latin typeface="Times New Roman" pitchFamily="18" charset="0"/>
                <a:cs typeface="Times New Roman" pitchFamily="18" charset="0"/>
              </a:rPr>
              <a:t>  </a:t>
            </a:r>
          </a:p>
          <a:p>
            <a:pPr algn="l">
              <a:spcAft>
                <a:spcPts val="600"/>
              </a:spcAft>
              <a:tabLst>
                <a:tab pos="457200" algn="l"/>
              </a:tabLst>
            </a:pP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np.array</a:t>
            </a:r>
            <a:r>
              <a:rPr lang="en-US" sz="2400" dirty="0">
                <a:solidFill>
                  <a:schemeClr val="tx1"/>
                </a:solidFill>
                <a:latin typeface="Times New Roman" pitchFamily="18" charset="0"/>
                <a:cs typeface="Times New Roman" pitchFamily="18" charset="0"/>
              </a:rPr>
              <a:t>([12.202, 90.23120, 123.020, 23.202])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print("printing the original array </a:t>
            </a:r>
            <a:r>
              <a:rPr lang="en-US" sz="2400" dirty="0" err="1">
                <a:solidFill>
                  <a:schemeClr val="tx1"/>
                </a:solidFill>
                <a:latin typeface="Times New Roman" pitchFamily="18" charset="0"/>
                <a:cs typeface="Times New Roman" pitchFamily="18" charset="0"/>
              </a:rPr>
              <a:t>values:",end</a:t>
            </a:r>
            <a:r>
              <a:rPr lang="en-US" sz="2400" dirty="0">
                <a:solidFill>
                  <a:schemeClr val="tx1"/>
                </a:solidFill>
                <a:latin typeface="Times New Roman" pitchFamily="18" charset="0"/>
                <a:cs typeface="Times New Roman" pitchFamily="18" charset="0"/>
              </a:rPr>
              <a:t> = " ")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print("Array values rounded off to 2 decimal position",</a:t>
            </a:r>
            <a:r>
              <a:rPr lang="en-US" sz="2400" dirty="0" err="1">
                <a:solidFill>
                  <a:schemeClr val="tx1"/>
                </a:solidFill>
                <a:latin typeface="Times New Roman" pitchFamily="18" charset="0"/>
                <a:cs typeface="Times New Roman" pitchFamily="18" charset="0"/>
              </a:rPr>
              <a:t>np.around</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2))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print("Array values rounded off to -1 decimal position",</a:t>
            </a:r>
            <a:r>
              <a:rPr lang="en-US" sz="2400" dirty="0" err="1">
                <a:solidFill>
                  <a:schemeClr val="tx1"/>
                </a:solidFill>
                <a:latin typeface="Times New Roman" pitchFamily="18" charset="0"/>
                <a:cs typeface="Times New Roman" pitchFamily="18" charset="0"/>
              </a:rPr>
              <a:t>np.around</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-1)) </a:t>
            </a: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14392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Autofit/>
          </a:bodyPr>
          <a:lstStyle/>
          <a:p>
            <a:pPr>
              <a:spcAft>
                <a:spcPts val="600"/>
              </a:spcAft>
              <a:tabLst>
                <a:tab pos="457200" algn="l"/>
              </a:tabLst>
            </a:pPr>
            <a:r>
              <a:rPr lang="en-US" sz="2800" b="1" dirty="0">
                <a:solidFill>
                  <a:schemeClr val="tx1"/>
                </a:solidFill>
                <a:latin typeface="Times New Roman" pitchFamily="18" charset="0"/>
                <a:cs typeface="Times New Roman" pitchFamily="18" charset="0"/>
              </a:rPr>
              <a:t>The </a:t>
            </a:r>
            <a:r>
              <a:rPr lang="en-US" sz="2800" b="1" dirty="0" err="1">
                <a:solidFill>
                  <a:schemeClr val="tx1"/>
                </a:solidFill>
                <a:latin typeface="Times New Roman" pitchFamily="18" charset="0"/>
                <a:cs typeface="Times New Roman" pitchFamily="18" charset="0"/>
              </a:rPr>
              <a:t>numpy.floor</a:t>
            </a:r>
            <a:r>
              <a:rPr lang="en-US" sz="2800" b="1" dirty="0">
                <a:solidFill>
                  <a:schemeClr val="tx1"/>
                </a:solidFill>
                <a:latin typeface="Times New Roman" pitchFamily="18" charset="0"/>
                <a:cs typeface="Times New Roman" pitchFamily="18" charset="0"/>
              </a:rPr>
              <a:t>() function</a:t>
            </a:r>
          </a:p>
          <a:p>
            <a:pPr algn="l">
              <a:spcAft>
                <a:spcPts val="600"/>
              </a:spcAft>
              <a:tabLst>
                <a:tab pos="457200" algn="l"/>
              </a:tabLst>
            </a:pPr>
            <a:r>
              <a:rPr lang="en-US" sz="2600" dirty="0">
                <a:solidFill>
                  <a:schemeClr val="tx1"/>
                </a:solidFill>
                <a:latin typeface="Times New Roman" pitchFamily="18" charset="0"/>
                <a:cs typeface="Times New Roman" pitchFamily="18" charset="0"/>
              </a:rPr>
              <a:t>This function is used to return the floor value of the input data which is the largest integer not greater than the input value. </a:t>
            </a:r>
          </a:p>
          <a:p>
            <a:pPr algn="l">
              <a:spcAft>
                <a:spcPts val="600"/>
              </a:spcAft>
              <a:tabLst>
                <a:tab pos="457200" algn="l"/>
              </a:tabLst>
            </a:pPr>
            <a:r>
              <a:rPr lang="en-US" sz="2600" b="1" dirty="0">
                <a:solidFill>
                  <a:schemeClr val="tx1"/>
                </a:solidFill>
                <a:latin typeface="Times New Roman" pitchFamily="18" charset="0"/>
                <a:cs typeface="Times New Roman" pitchFamily="18" charset="0"/>
              </a:rPr>
              <a:t>Example</a:t>
            </a:r>
          </a:p>
          <a:p>
            <a:pPr algn="l">
              <a:spcAft>
                <a:spcPts val="600"/>
              </a:spcAft>
              <a:tabLst>
                <a:tab pos="457200" algn="l"/>
              </a:tabLst>
            </a:pPr>
            <a:r>
              <a:rPr lang="en-US" sz="2600" dirty="0">
                <a:solidFill>
                  <a:schemeClr val="tx1"/>
                </a:solidFill>
                <a:latin typeface="Times New Roman" pitchFamily="18" charset="0"/>
                <a:cs typeface="Times New Roman" pitchFamily="18" charset="0"/>
              </a:rPr>
              <a:t>import </a:t>
            </a:r>
            <a:r>
              <a:rPr lang="en-US" sz="2600" dirty="0" err="1">
                <a:solidFill>
                  <a:schemeClr val="tx1"/>
                </a:solidFill>
                <a:latin typeface="Times New Roman" pitchFamily="18" charset="0"/>
                <a:cs typeface="Times New Roman" pitchFamily="18" charset="0"/>
              </a:rPr>
              <a:t>numpy</a:t>
            </a:r>
            <a:r>
              <a:rPr lang="en-US" sz="2600" dirty="0">
                <a:solidFill>
                  <a:schemeClr val="tx1"/>
                </a:solidFill>
                <a:latin typeface="Times New Roman" pitchFamily="18" charset="0"/>
                <a:cs typeface="Times New Roman" pitchFamily="18" charset="0"/>
              </a:rPr>
              <a:t> as </a:t>
            </a:r>
            <a:r>
              <a:rPr lang="en-US" sz="2600" dirty="0" err="1">
                <a:solidFill>
                  <a:schemeClr val="tx1"/>
                </a:solidFill>
                <a:latin typeface="Times New Roman" pitchFamily="18" charset="0"/>
                <a:cs typeface="Times New Roman" pitchFamily="18" charset="0"/>
              </a:rPr>
              <a:t>np</a:t>
            </a:r>
            <a:r>
              <a:rPr lang="en-US" sz="2600" dirty="0">
                <a:solidFill>
                  <a:schemeClr val="tx1"/>
                </a:solidFill>
                <a:latin typeface="Times New Roman" pitchFamily="18" charset="0"/>
                <a:cs typeface="Times New Roman" pitchFamily="18" charset="0"/>
              </a:rPr>
              <a:t>  </a:t>
            </a:r>
          </a:p>
          <a:p>
            <a:pPr algn="l">
              <a:spcAft>
                <a:spcPts val="600"/>
              </a:spcAft>
              <a:tabLst>
                <a:tab pos="457200" algn="l"/>
              </a:tabLst>
            </a:pPr>
            <a:r>
              <a:rPr lang="en-US" sz="2600" dirty="0" err="1">
                <a:solidFill>
                  <a:schemeClr val="tx1"/>
                </a:solidFill>
                <a:latin typeface="Times New Roman" pitchFamily="18" charset="0"/>
                <a:cs typeface="Times New Roman" pitchFamily="18" charset="0"/>
              </a:rPr>
              <a:t>arr</a:t>
            </a:r>
            <a:r>
              <a:rPr lang="en-US" sz="2600" dirty="0">
                <a:solidFill>
                  <a:schemeClr val="tx1"/>
                </a:solidFill>
                <a:latin typeface="Times New Roman" pitchFamily="18" charset="0"/>
                <a:cs typeface="Times New Roman" pitchFamily="18" charset="0"/>
              </a:rPr>
              <a:t> = </a:t>
            </a:r>
            <a:r>
              <a:rPr lang="en-US" sz="2600" dirty="0" err="1">
                <a:solidFill>
                  <a:schemeClr val="tx1"/>
                </a:solidFill>
                <a:latin typeface="Times New Roman" pitchFamily="18" charset="0"/>
                <a:cs typeface="Times New Roman" pitchFamily="18" charset="0"/>
              </a:rPr>
              <a:t>np.array</a:t>
            </a:r>
            <a:r>
              <a:rPr lang="en-US" sz="2600" dirty="0">
                <a:solidFill>
                  <a:schemeClr val="tx1"/>
                </a:solidFill>
                <a:latin typeface="Times New Roman" pitchFamily="18" charset="0"/>
                <a:cs typeface="Times New Roman" pitchFamily="18" charset="0"/>
              </a:rPr>
              <a:t>([12.202, 90.23120, 123.020, 23.202])  </a:t>
            </a:r>
          </a:p>
          <a:p>
            <a:pPr algn="l">
              <a:spcAft>
                <a:spcPts val="600"/>
              </a:spcAft>
              <a:tabLst>
                <a:tab pos="457200" algn="l"/>
              </a:tabLst>
            </a:pPr>
            <a:r>
              <a:rPr lang="en-US" sz="2600" dirty="0">
                <a:solidFill>
                  <a:schemeClr val="tx1"/>
                </a:solidFill>
                <a:latin typeface="Times New Roman" pitchFamily="18" charset="0"/>
                <a:cs typeface="Times New Roman" pitchFamily="18" charset="0"/>
              </a:rPr>
              <a:t>print(</a:t>
            </a:r>
            <a:r>
              <a:rPr lang="en-US" sz="2600" dirty="0" err="1">
                <a:solidFill>
                  <a:schemeClr val="tx1"/>
                </a:solidFill>
                <a:latin typeface="Times New Roman" pitchFamily="18" charset="0"/>
                <a:cs typeface="Times New Roman" pitchFamily="18" charset="0"/>
              </a:rPr>
              <a:t>np.floor</a:t>
            </a:r>
            <a:r>
              <a:rPr lang="en-US" sz="2600" dirty="0">
                <a:solidFill>
                  <a:schemeClr val="tx1"/>
                </a:solidFill>
                <a:latin typeface="Times New Roman" pitchFamily="18" charset="0"/>
                <a:cs typeface="Times New Roman" pitchFamily="18" charset="0"/>
              </a:rPr>
              <a:t>(</a:t>
            </a:r>
            <a:r>
              <a:rPr lang="en-US" sz="2600" dirty="0" err="1">
                <a:solidFill>
                  <a:schemeClr val="tx1"/>
                </a:solidFill>
                <a:latin typeface="Times New Roman" pitchFamily="18" charset="0"/>
                <a:cs typeface="Times New Roman" pitchFamily="18" charset="0"/>
              </a:rPr>
              <a:t>arr</a:t>
            </a:r>
            <a:r>
              <a:rPr lang="en-US" sz="2600" dirty="0">
                <a:solidFill>
                  <a:schemeClr val="tx1"/>
                </a:solidFill>
                <a:latin typeface="Times New Roman" pitchFamily="18" charset="0"/>
                <a:cs typeface="Times New Roman" pitchFamily="18" charset="0"/>
              </a:rPr>
              <a:t>)) </a:t>
            </a:r>
            <a:endParaRPr lang="en-US" sz="2600" dirty="0" smtClean="0">
              <a:solidFill>
                <a:schemeClr val="tx1"/>
              </a:solidFill>
              <a:latin typeface="Times New Roman" pitchFamily="18" charset="0"/>
              <a:cs typeface="Times New Roman" pitchFamily="18" charset="0"/>
            </a:endParaRP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915730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Autofit/>
          </a:bodyPr>
          <a:lstStyle/>
          <a:p>
            <a:pPr>
              <a:spcAft>
                <a:spcPts val="600"/>
              </a:spcAft>
              <a:tabLst>
                <a:tab pos="457200" algn="l"/>
              </a:tabLst>
            </a:pPr>
            <a:r>
              <a:rPr lang="en-US" sz="2800" b="1" dirty="0">
                <a:solidFill>
                  <a:schemeClr val="tx1"/>
                </a:solidFill>
                <a:latin typeface="Times New Roman" pitchFamily="18" charset="0"/>
                <a:cs typeface="Times New Roman" pitchFamily="18" charset="0"/>
              </a:rPr>
              <a:t>The </a:t>
            </a:r>
            <a:r>
              <a:rPr lang="en-US" sz="2800" b="1" dirty="0" err="1">
                <a:solidFill>
                  <a:schemeClr val="tx1"/>
                </a:solidFill>
                <a:latin typeface="Times New Roman" pitchFamily="18" charset="0"/>
                <a:cs typeface="Times New Roman" pitchFamily="18" charset="0"/>
              </a:rPr>
              <a:t>numpy.ceil</a:t>
            </a:r>
            <a:r>
              <a:rPr lang="en-US" sz="2800" b="1" dirty="0">
                <a:solidFill>
                  <a:schemeClr val="tx1"/>
                </a:solidFill>
                <a:latin typeface="Times New Roman" pitchFamily="18" charset="0"/>
                <a:cs typeface="Times New Roman" pitchFamily="18" charset="0"/>
              </a:rPr>
              <a:t>() function</a:t>
            </a:r>
          </a:p>
          <a:p>
            <a:pPr algn="l">
              <a:spcAft>
                <a:spcPts val="600"/>
              </a:spcAft>
              <a:tabLst>
                <a:tab pos="457200" algn="l"/>
              </a:tabLst>
            </a:pPr>
            <a:r>
              <a:rPr lang="en-US" sz="2600" dirty="0">
                <a:solidFill>
                  <a:schemeClr val="tx1"/>
                </a:solidFill>
                <a:latin typeface="Times New Roman" pitchFamily="18" charset="0"/>
                <a:cs typeface="Times New Roman" pitchFamily="18" charset="0"/>
              </a:rPr>
              <a:t>This function is used to return the ceiling value of the array values which is the smallest integer value greater than the array element. </a:t>
            </a:r>
          </a:p>
          <a:p>
            <a:pPr algn="l">
              <a:spcAft>
                <a:spcPts val="600"/>
              </a:spcAft>
              <a:tabLst>
                <a:tab pos="457200" algn="l"/>
              </a:tabLst>
            </a:pPr>
            <a:r>
              <a:rPr lang="en-US" sz="2600" b="1" dirty="0">
                <a:solidFill>
                  <a:schemeClr val="tx1"/>
                </a:solidFill>
                <a:latin typeface="Times New Roman" pitchFamily="18" charset="0"/>
                <a:cs typeface="Times New Roman" pitchFamily="18" charset="0"/>
              </a:rPr>
              <a:t>Example</a:t>
            </a:r>
          </a:p>
          <a:p>
            <a:pPr algn="l">
              <a:spcAft>
                <a:spcPts val="600"/>
              </a:spcAft>
              <a:tabLst>
                <a:tab pos="457200" algn="l"/>
              </a:tabLst>
            </a:pPr>
            <a:r>
              <a:rPr lang="en-US" sz="2600" dirty="0">
                <a:solidFill>
                  <a:schemeClr val="tx1"/>
                </a:solidFill>
                <a:latin typeface="Times New Roman" pitchFamily="18" charset="0"/>
                <a:cs typeface="Times New Roman" pitchFamily="18" charset="0"/>
              </a:rPr>
              <a:t>import </a:t>
            </a:r>
            <a:r>
              <a:rPr lang="en-US" sz="2600" dirty="0" err="1">
                <a:solidFill>
                  <a:schemeClr val="tx1"/>
                </a:solidFill>
                <a:latin typeface="Times New Roman" pitchFamily="18" charset="0"/>
                <a:cs typeface="Times New Roman" pitchFamily="18" charset="0"/>
              </a:rPr>
              <a:t>numpy</a:t>
            </a:r>
            <a:r>
              <a:rPr lang="en-US" sz="2600" dirty="0">
                <a:solidFill>
                  <a:schemeClr val="tx1"/>
                </a:solidFill>
                <a:latin typeface="Times New Roman" pitchFamily="18" charset="0"/>
                <a:cs typeface="Times New Roman" pitchFamily="18" charset="0"/>
              </a:rPr>
              <a:t> as </a:t>
            </a:r>
            <a:r>
              <a:rPr lang="en-US" sz="2600" dirty="0" err="1">
                <a:solidFill>
                  <a:schemeClr val="tx1"/>
                </a:solidFill>
                <a:latin typeface="Times New Roman" pitchFamily="18" charset="0"/>
                <a:cs typeface="Times New Roman" pitchFamily="18" charset="0"/>
              </a:rPr>
              <a:t>np</a:t>
            </a:r>
            <a:r>
              <a:rPr lang="en-US" sz="2600" dirty="0">
                <a:solidFill>
                  <a:schemeClr val="tx1"/>
                </a:solidFill>
                <a:latin typeface="Times New Roman" pitchFamily="18" charset="0"/>
                <a:cs typeface="Times New Roman" pitchFamily="18" charset="0"/>
              </a:rPr>
              <a:t>  </a:t>
            </a:r>
          </a:p>
          <a:p>
            <a:pPr algn="l">
              <a:spcAft>
                <a:spcPts val="600"/>
              </a:spcAft>
              <a:tabLst>
                <a:tab pos="457200" algn="l"/>
              </a:tabLst>
            </a:pPr>
            <a:r>
              <a:rPr lang="en-US" sz="2600" dirty="0" err="1">
                <a:solidFill>
                  <a:schemeClr val="tx1"/>
                </a:solidFill>
                <a:latin typeface="Times New Roman" pitchFamily="18" charset="0"/>
                <a:cs typeface="Times New Roman" pitchFamily="18" charset="0"/>
              </a:rPr>
              <a:t>arr</a:t>
            </a:r>
            <a:r>
              <a:rPr lang="en-US" sz="2600" dirty="0">
                <a:solidFill>
                  <a:schemeClr val="tx1"/>
                </a:solidFill>
                <a:latin typeface="Times New Roman" pitchFamily="18" charset="0"/>
                <a:cs typeface="Times New Roman" pitchFamily="18" charset="0"/>
              </a:rPr>
              <a:t> = </a:t>
            </a:r>
            <a:r>
              <a:rPr lang="en-US" sz="2600" dirty="0" err="1">
                <a:solidFill>
                  <a:schemeClr val="tx1"/>
                </a:solidFill>
                <a:latin typeface="Times New Roman" pitchFamily="18" charset="0"/>
                <a:cs typeface="Times New Roman" pitchFamily="18" charset="0"/>
              </a:rPr>
              <a:t>np.array</a:t>
            </a:r>
            <a:r>
              <a:rPr lang="en-US" sz="2600" dirty="0">
                <a:solidFill>
                  <a:schemeClr val="tx1"/>
                </a:solidFill>
                <a:latin typeface="Times New Roman" pitchFamily="18" charset="0"/>
                <a:cs typeface="Times New Roman" pitchFamily="18" charset="0"/>
              </a:rPr>
              <a:t>([12.202, 90.23120, 123.020, 23.202])  </a:t>
            </a:r>
          </a:p>
          <a:p>
            <a:pPr algn="l">
              <a:spcAft>
                <a:spcPts val="600"/>
              </a:spcAft>
              <a:tabLst>
                <a:tab pos="457200" algn="l"/>
              </a:tabLst>
            </a:pPr>
            <a:r>
              <a:rPr lang="en-US" sz="2600" dirty="0">
                <a:solidFill>
                  <a:schemeClr val="tx1"/>
                </a:solidFill>
                <a:latin typeface="Times New Roman" pitchFamily="18" charset="0"/>
                <a:cs typeface="Times New Roman" pitchFamily="18" charset="0"/>
              </a:rPr>
              <a:t>print(</a:t>
            </a:r>
            <a:r>
              <a:rPr lang="en-US" sz="2600" dirty="0" err="1">
                <a:solidFill>
                  <a:schemeClr val="tx1"/>
                </a:solidFill>
                <a:latin typeface="Times New Roman" pitchFamily="18" charset="0"/>
                <a:cs typeface="Times New Roman" pitchFamily="18" charset="0"/>
              </a:rPr>
              <a:t>np.ceil</a:t>
            </a:r>
            <a:r>
              <a:rPr lang="en-US" sz="2600" dirty="0">
                <a:solidFill>
                  <a:schemeClr val="tx1"/>
                </a:solidFill>
                <a:latin typeface="Times New Roman" pitchFamily="18" charset="0"/>
                <a:cs typeface="Times New Roman" pitchFamily="18" charset="0"/>
              </a:rPr>
              <a:t>(</a:t>
            </a:r>
            <a:r>
              <a:rPr lang="en-US" sz="2600" dirty="0" err="1">
                <a:solidFill>
                  <a:schemeClr val="tx1"/>
                </a:solidFill>
                <a:latin typeface="Times New Roman" pitchFamily="18" charset="0"/>
                <a:cs typeface="Times New Roman" pitchFamily="18" charset="0"/>
              </a:rPr>
              <a:t>arr</a:t>
            </a:r>
            <a:r>
              <a:rPr lang="en-US" sz="2600"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202143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10625"/>
            <a:ext cx="8458200" cy="584775"/>
          </a:xfrm>
          <a:prstGeom prst="rect">
            <a:avLst/>
          </a:prstGeom>
        </p:spPr>
        <p:txBody>
          <a:bodyPr wrap="square">
            <a:spAutoFit/>
          </a:bodyPr>
          <a:lstStyle/>
          <a:p>
            <a:pPr algn="ctr"/>
            <a:r>
              <a:rPr lang="en-US" sz="3200" b="1" dirty="0"/>
              <a:t>The </a:t>
            </a:r>
            <a:r>
              <a:rPr lang="en-US" sz="3200" b="1" i="1" dirty="0"/>
              <a:t>from import </a:t>
            </a:r>
            <a:r>
              <a:rPr lang="en-US" sz="3200" b="1" dirty="0"/>
              <a:t>Statement</a:t>
            </a:r>
          </a:p>
        </p:txBody>
      </p:sp>
      <p:sp>
        <p:nvSpPr>
          <p:cNvPr id="6" name="TextBox 5"/>
          <p:cNvSpPr txBox="1"/>
          <p:nvPr/>
        </p:nvSpPr>
        <p:spPr>
          <a:xfrm>
            <a:off x="152400" y="1149489"/>
            <a:ext cx="8839200" cy="5632311"/>
          </a:xfrm>
          <a:prstGeom prst="rect">
            <a:avLst/>
          </a:prstGeom>
          <a:noFill/>
        </p:spPr>
        <p:txBody>
          <a:bodyPr wrap="square" rtlCol="0">
            <a:spAutoFit/>
          </a:bodyPr>
          <a:lstStyle/>
          <a:p>
            <a:r>
              <a:rPr lang="en-US" sz="2400" dirty="0"/>
              <a:t>Python’s </a:t>
            </a:r>
            <a:r>
              <a:rPr lang="en-US" sz="2400" i="1" dirty="0"/>
              <a:t>from </a:t>
            </a:r>
            <a:r>
              <a:rPr lang="en-US" sz="2400" dirty="0"/>
              <a:t>statement lets you import specific attributes from a module. </a:t>
            </a:r>
            <a:endParaRPr lang="en-US" sz="2400" b="1" dirty="0"/>
          </a:p>
          <a:p>
            <a:r>
              <a:rPr lang="en-US" sz="2400" dirty="0"/>
              <a:t>The module named </a:t>
            </a:r>
            <a:r>
              <a:rPr lang="en-US" sz="2400" dirty="0" err="1"/>
              <a:t>mymodule</a:t>
            </a:r>
            <a:r>
              <a:rPr lang="en-US" sz="2400" dirty="0"/>
              <a:t> has one function and one dictionary:</a:t>
            </a:r>
          </a:p>
          <a:p>
            <a:endParaRPr lang="en-US" sz="2400" dirty="0" smtClean="0"/>
          </a:p>
          <a:p>
            <a:r>
              <a:rPr lang="en-US" sz="2400" dirty="0" err="1" smtClean="0"/>
              <a:t>def</a:t>
            </a:r>
            <a:r>
              <a:rPr lang="en-US" sz="2400" dirty="0" smtClean="0"/>
              <a:t> </a:t>
            </a:r>
            <a:r>
              <a:rPr lang="en-US" sz="2400" dirty="0"/>
              <a:t>greeting(name):</a:t>
            </a:r>
            <a:br>
              <a:rPr lang="en-US" sz="2400" dirty="0"/>
            </a:br>
            <a:r>
              <a:rPr lang="en-US" sz="2400" dirty="0"/>
              <a:t>  print("Hello, " + name)</a:t>
            </a:r>
            <a:br>
              <a:rPr lang="en-US" sz="2400" dirty="0"/>
            </a:br>
            <a:r>
              <a:rPr lang="en-US" sz="2400" dirty="0"/>
              <a:t/>
            </a:r>
            <a:br>
              <a:rPr lang="en-US" sz="2400" dirty="0"/>
            </a:br>
            <a:r>
              <a:rPr lang="en-US" sz="2400" dirty="0"/>
              <a:t>person1 = {</a:t>
            </a:r>
            <a:br>
              <a:rPr lang="en-US" sz="2400" dirty="0"/>
            </a:br>
            <a:r>
              <a:rPr lang="en-US" sz="2400" dirty="0"/>
              <a:t>  "name": "John",</a:t>
            </a:r>
            <a:br>
              <a:rPr lang="en-US" sz="2400" dirty="0"/>
            </a:br>
            <a:r>
              <a:rPr lang="en-US" sz="2400" dirty="0"/>
              <a:t>  "age": 36,</a:t>
            </a:r>
            <a:br>
              <a:rPr lang="en-US" sz="2400" dirty="0"/>
            </a:br>
            <a:r>
              <a:rPr lang="en-US" sz="2400" dirty="0"/>
              <a:t>  "country": "Norway"</a:t>
            </a:r>
            <a:br>
              <a:rPr lang="en-US" sz="2400" dirty="0"/>
            </a:br>
            <a:r>
              <a:rPr lang="en-US" sz="2400" dirty="0"/>
              <a:t>}</a:t>
            </a:r>
          </a:p>
          <a:p>
            <a:r>
              <a:rPr lang="en-US" sz="2400" dirty="0" smtClean="0">
                <a:solidFill>
                  <a:srgbClr val="002060"/>
                </a:solidFill>
              </a:rPr>
              <a:t>Import </a:t>
            </a:r>
            <a:r>
              <a:rPr lang="en-US" sz="2400" dirty="0">
                <a:solidFill>
                  <a:srgbClr val="002060"/>
                </a:solidFill>
              </a:rPr>
              <a:t>only the person1 dictionary from the module:</a:t>
            </a:r>
          </a:p>
          <a:p>
            <a:r>
              <a:rPr lang="en-US" sz="2400" b="1" dirty="0" smtClean="0">
                <a:solidFill>
                  <a:srgbClr val="FF0000"/>
                </a:solidFill>
              </a:rPr>
              <a:t>from </a:t>
            </a:r>
            <a:r>
              <a:rPr lang="en-US" sz="2400" b="1" dirty="0" err="1">
                <a:solidFill>
                  <a:srgbClr val="FF0000"/>
                </a:solidFill>
              </a:rPr>
              <a:t>mymodule</a:t>
            </a:r>
            <a:r>
              <a:rPr lang="en-US" sz="2400" b="1" dirty="0">
                <a:solidFill>
                  <a:srgbClr val="FF0000"/>
                </a:solidFill>
              </a:rPr>
              <a:t> import person1</a:t>
            </a:r>
            <a:br>
              <a:rPr lang="en-US" sz="2400" b="1" dirty="0">
                <a:solidFill>
                  <a:srgbClr val="FF0000"/>
                </a:solidFill>
              </a:rPr>
            </a:br>
            <a:r>
              <a:rPr lang="en-US" sz="2400" dirty="0" smtClean="0"/>
              <a:t>print </a:t>
            </a:r>
            <a:r>
              <a:rPr lang="en-US" sz="2400" dirty="0"/>
              <a:t>(person1["age</a:t>
            </a:r>
            <a:r>
              <a:rPr lang="en-US" sz="2400" dirty="0" smtClean="0"/>
              <a:t>"])</a:t>
            </a:r>
            <a:endParaRPr lang="en-US" sz="2400" b="1" dirty="0"/>
          </a:p>
        </p:txBody>
      </p:sp>
    </p:spTree>
    <p:extLst>
      <p:ext uri="{BB962C8B-B14F-4D97-AF65-F5344CB8AC3E}">
        <p14:creationId xmlns:p14="http://schemas.microsoft.com/office/powerpoint/2010/main" val="31368043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248400"/>
          </a:xfrm>
        </p:spPr>
        <p:txBody>
          <a:bodyPr>
            <a:noAutofit/>
          </a:bodyPr>
          <a:lstStyle/>
          <a:p>
            <a:pPr>
              <a:spcAft>
                <a:spcPts val="600"/>
              </a:spcAft>
              <a:tabLst>
                <a:tab pos="457200" algn="l"/>
              </a:tabLst>
            </a:pPr>
            <a:r>
              <a:rPr lang="en-US" sz="2800" b="1" dirty="0" err="1">
                <a:solidFill>
                  <a:schemeClr val="tx1"/>
                </a:solidFill>
                <a:latin typeface="Times New Roman" pitchFamily="18" charset="0"/>
                <a:cs typeface="Times New Roman" pitchFamily="18" charset="0"/>
              </a:rPr>
              <a:t>Numpy</a:t>
            </a:r>
            <a:r>
              <a:rPr lang="en-US" sz="2800" b="1" dirty="0">
                <a:solidFill>
                  <a:schemeClr val="tx1"/>
                </a:solidFill>
                <a:latin typeface="Times New Roman" pitchFamily="18" charset="0"/>
                <a:cs typeface="Times New Roman" pitchFamily="18" charset="0"/>
              </a:rPr>
              <a:t> statistical functions</a:t>
            </a: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a:p>
            <a:pPr algn="l">
              <a:spcAft>
                <a:spcPts val="600"/>
              </a:spcAft>
              <a:tabLst>
                <a:tab pos="457200" algn="l"/>
              </a:tabLst>
            </a:pPr>
            <a:r>
              <a:rPr lang="en-US" sz="2800" b="1" dirty="0">
                <a:solidFill>
                  <a:schemeClr val="tx1"/>
                </a:solidFill>
                <a:latin typeface="Times New Roman" pitchFamily="18" charset="0"/>
                <a:cs typeface="Times New Roman" pitchFamily="18" charset="0"/>
              </a:rPr>
              <a:t>The </a:t>
            </a:r>
            <a:r>
              <a:rPr lang="en-US" sz="2800" b="1" dirty="0" err="1">
                <a:solidFill>
                  <a:schemeClr val="tx1"/>
                </a:solidFill>
                <a:latin typeface="Times New Roman" pitchFamily="18" charset="0"/>
                <a:cs typeface="Times New Roman" pitchFamily="18" charset="0"/>
              </a:rPr>
              <a:t>numpy.amin</a:t>
            </a:r>
            <a:r>
              <a:rPr lang="en-US" sz="2800" b="1" dirty="0">
                <a:solidFill>
                  <a:schemeClr val="tx1"/>
                </a:solidFill>
                <a:latin typeface="Times New Roman" pitchFamily="18" charset="0"/>
                <a:cs typeface="Times New Roman" pitchFamily="18" charset="0"/>
              </a:rPr>
              <a:t>() and </a:t>
            </a:r>
            <a:r>
              <a:rPr lang="en-US" sz="2800" b="1" dirty="0" err="1">
                <a:solidFill>
                  <a:schemeClr val="tx1"/>
                </a:solidFill>
                <a:latin typeface="Times New Roman" pitchFamily="18" charset="0"/>
                <a:cs typeface="Times New Roman" pitchFamily="18" charset="0"/>
              </a:rPr>
              <a:t>numpy.amax</a:t>
            </a:r>
            <a:r>
              <a:rPr lang="en-US" sz="2800" b="1" dirty="0">
                <a:solidFill>
                  <a:schemeClr val="tx1"/>
                </a:solidFill>
                <a:latin typeface="Times New Roman" pitchFamily="18" charset="0"/>
                <a:cs typeface="Times New Roman" pitchFamily="18" charset="0"/>
              </a:rPr>
              <a:t>()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These functions are used to find the minimum and maximum of the array elements along the specified axis respectively.</a:t>
            </a:r>
          </a:p>
          <a:p>
            <a:pPr algn="l">
              <a:spcAft>
                <a:spcPts val="600"/>
              </a:spcAft>
              <a:tabLst>
                <a:tab pos="457200" algn="l"/>
              </a:tabLst>
            </a:pPr>
            <a:endParaRPr lang="en-US" sz="2400" dirty="0" smtClean="0">
              <a:solidFill>
                <a:schemeClr val="tx1"/>
              </a:solidFill>
              <a:latin typeface="Times New Roman" pitchFamily="18" charset="0"/>
              <a:cs typeface="Times New Roman" pitchFamily="18" charset="0"/>
            </a:endParaRPr>
          </a:p>
          <a:p>
            <a:pPr algn="l">
              <a:spcAft>
                <a:spcPts val="600"/>
              </a:spcAft>
              <a:tabLst>
                <a:tab pos="457200" algn="l"/>
              </a:tabLst>
            </a:pPr>
            <a:r>
              <a:rPr lang="en-US" sz="2400" dirty="0" smtClean="0">
                <a:solidFill>
                  <a:schemeClr val="tx1"/>
                </a:solidFill>
                <a:latin typeface="Times New Roman" pitchFamily="18" charset="0"/>
                <a:cs typeface="Times New Roman" pitchFamily="18" charset="0"/>
              </a:rPr>
              <a:t>Syntax:	</a:t>
            </a:r>
            <a:r>
              <a:rPr lang="en-US" sz="2400" dirty="0" err="1" smtClean="0">
                <a:solidFill>
                  <a:schemeClr val="tx1"/>
                </a:solidFill>
                <a:latin typeface="Times New Roman" pitchFamily="18" charset="0"/>
                <a:cs typeface="Times New Roman" pitchFamily="18" charset="0"/>
              </a:rPr>
              <a:t>amin</a:t>
            </a:r>
            <a:r>
              <a:rPr lang="en-US" sz="2400" dirty="0" smtClean="0">
                <a:solidFill>
                  <a:schemeClr val="tx1"/>
                </a:solidFill>
                <a:latin typeface="Times New Roman" pitchFamily="18" charset="0"/>
                <a:cs typeface="Times New Roman" pitchFamily="18" charset="0"/>
              </a:rPr>
              <a:t>(</a:t>
            </a:r>
            <a:r>
              <a:rPr lang="en-US" sz="2400" dirty="0" err="1" smtClean="0">
                <a:solidFill>
                  <a:schemeClr val="tx1"/>
                </a:solidFill>
                <a:latin typeface="Times New Roman" pitchFamily="18" charset="0"/>
                <a:cs typeface="Times New Roman" pitchFamily="18" charset="0"/>
              </a:rPr>
              <a:t>array_name</a:t>
            </a:r>
            <a:r>
              <a:rPr lang="en-US" sz="2400" dirty="0" smtClean="0">
                <a:solidFill>
                  <a:schemeClr val="tx1"/>
                </a:solidFill>
                <a:latin typeface="Times New Roman" pitchFamily="18" charset="0"/>
                <a:cs typeface="Times New Roman" pitchFamily="18" charset="0"/>
              </a:rPr>
              <a:t>, axis)</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amax</a:t>
            </a:r>
            <a:r>
              <a:rPr lang="en-US" sz="2400" dirty="0" smtClean="0">
                <a:solidFill>
                  <a:schemeClr val="tx1"/>
                </a:solidFill>
                <a:latin typeface="Times New Roman" pitchFamily="18" charset="0"/>
                <a:cs typeface="Times New Roman" pitchFamily="18" charset="0"/>
              </a:rPr>
              <a:t>(</a:t>
            </a:r>
            <a:r>
              <a:rPr lang="en-US" sz="2400" dirty="0" err="1" smtClean="0">
                <a:solidFill>
                  <a:schemeClr val="tx1"/>
                </a:solidFill>
                <a:latin typeface="Times New Roman" pitchFamily="18" charset="0"/>
                <a:cs typeface="Times New Roman" pitchFamily="18" charset="0"/>
              </a:rPr>
              <a:t>array_name</a:t>
            </a:r>
            <a:r>
              <a:rPr lang="en-US" sz="2400" dirty="0">
                <a:solidFill>
                  <a:schemeClr val="tx1"/>
                </a:solidFill>
                <a:latin typeface="Times New Roman" pitchFamily="18" charset="0"/>
                <a:cs typeface="Times New Roman" pitchFamily="18" charset="0"/>
              </a:rPr>
              <a:t>, axis)</a:t>
            </a:r>
            <a:endParaRPr lang="en-US" sz="2400" dirty="0" smtClean="0">
              <a:solidFill>
                <a:schemeClr val="tx1"/>
              </a:solidFill>
              <a:latin typeface="Times New Roman" pitchFamily="18" charset="0"/>
              <a:cs typeface="Times New Roman" pitchFamily="18" charset="0"/>
            </a:endParaRPr>
          </a:p>
          <a:p>
            <a:pPr algn="l">
              <a:spcAft>
                <a:spcPts val="600"/>
              </a:spcAft>
              <a:tabLst>
                <a:tab pos="457200" algn="l"/>
              </a:tabLst>
            </a:pPr>
            <a:r>
              <a:rPr lang="en-US" sz="2400" b="1" dirty="0" smtClean="0">
                <a:solidFill>
                  <a:schemeClr val="tx1"/>
                </a:solidFill>
                <a:latin typeface="Times New Roman" pitchFamily="18" charset="0"/>
                <a:cs typeface="Times New Roman" pitchFamily="18" charset="0"/>
              </a:rPr>
              <a:t>The </a:t>
            </a:r>
            <a:r>
              <a:rPr lang="en-US" sz="2400" b="1" dirty="0" smtClean="0">
                <a:solidFill>
                  <a:schemeClr val="tx1"/>
                </a:solidFill>
                <a:latin typeface="Times New Roman" pitchFamily="18" charset="0"/>
                <a:cs typeface="Times New Roman" pitchFamily="18" charset="0"/>
              </a:rPr>
              <a:t>axis will be</a:t>
            </a:r>
          </a:p>
          <a:p>
            <a:pPr marL="914400" algn="l">
              <a:spcAft>
                <a:spcPts val="600"/>
              </a:spcAft>
              <a:tabLst>
                <a:tab pos="457200" algn="l"/>
              </a:tabLst>
            </a:pPr>
            <a:r>
              <a:rPr lang="en-US" sz="2400" b="1" dirty="0" smtClean="0">
                <a:solidFill>
                  <a:schemeClr val="tx1"/>
                </a:solidFill>
                <a:latin typeface="Times New Roman" pitchFamily="18" charset="0"/>
                <a:cs typeface="Times New Roman" pitchFamily="18" charset="0"/>
              </a:rPr>
              <a:t>1: </a:t>
            </a:r>
            <a:r>
              <a:rPr lang="en-US" sz="2400" dirty="0" smtClean="0">
                <a:solidFill>
                  <a:schemeClr val="tx1"/>
                </a:solidFill>
                <a:latin typeface="Times New Roman" pitchFamily="18" charset="0"/>
                <a:cs typeface="Times New Roman" pitchFamily="18" charset="0"/>
              </a:rPr>
              <a:t>for row wise operation</a:t>
            </a:r>
          </a:p>
          <a:p>
            <a:pPr marL="914400" algn="l">
              <a:spcAft>
                <a:spcPts val="600"/>
              </a:spcAft>
              <a:tabLst>
                <a:tab pos="457200" algn="l"/>
              </a:tabLst>
            </a:pPr>
            <a:r>
              <a:rPr lang="en-US" sz="2400" b="1" dirty="0">
                <a:solidFill>
                  <a:schemeClr val="tx1"/>
                </a:solidFill>
                <a:latin typeface="Times New Roman" pitchFamily="18" charset="0"/>
                <a:cs typeface="Times New Roman" pitchFamily="18" charset="0"/>
              </a:rPr>
              <a:t>0: </a:t>
            </a:r>
            <a:r>
              <a:rPr lang="en-US" sz="2400" dirty="0">
                <a:solidFill>
                  <a:schemeClr val="tx1"/>
                </a:solidFill>
                <a:latin typeface="Times New Roman" pitchFamily="18" charset="0"/>
                <a:cs typeface="Times New Roman" pitchFamily="18" charset="0"/>
              </a:rPr>
              <a:t>for column wise operation</a:t>
            </a:r>
          </a:p>
          <a:p>
            <a:pPr marL="914400" algn="l">
              <a:spcAft>
                <a:spcPts val="600"/>
              </a:spcAft>
              <a:tabLst>
                <a:tab pos="457200" algn="l"/>
              </a:tabLst>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180623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6858000"/>
          </a:xfrm>
        </p:spPr>
        <p:txBody>
          <a:bodyPr>
            <a:noAutofit/>
          </a:bodyPr>
          <a:lstStyle/>
          <a:p>
            <a:pPr>
              <a:spcAft>
                <a:spcPts val="600"/>
              </a:spcAft>
              <a:tabLst>
                <a:tab pos="457200" algn="l"/>
              </a:tabLst>
            </a:pPr>
            <a:r>
              <a:rPr lang="en-US" sz="2400" b="1" dirty="0" smtClean="0">
                <a:solidFill>
                  <a:schemeClr val="tx1"/>
                </a:solidFill>
                <a:latin typeface="Times New Roman" pitchFamily="18" charset="0"/>
                <a:cs typeface="Times New Roman" pitchFamily="18" charset="0"/>
              </a:rPr>
              <a:t>Example:</a:t>
            </a:r>
          </a:p>
          <a:p>
            <a:pPr algn="l">
              <a:spcAft>
                <a:spcPts val="600"/>
              </a:spcAft>
              <a:tabLst>
                <a:tab pos="457200" algn="l"/>
              </a:tabLst>
            </a:pPr>
            <a:r>
              <a:rPr lang="en-US" sz="2400" dirty="0" smtClean="0">
                <a:solidFill>
                  <a:schemeClr val="tx1"/>
                </a:solidFill>
                <a:latin typeface="Times New Roman" pitchFamily="18" charset="0"/>
                <a:cs typeface="Times New Roman" pitchFamily="18" charset="0"/>
              </a:rPr>
              <a:t>a </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np.array</a:t>
            </a:r>
            <a:r>
              <a:rPr lang="en-US" sz="2400" dirty="0">
                <a:solidFill>
                  <a:schemeClr val="tx1"/>
                </a:solidFill>
                <a:latin typeface="Times New Roman" pitchFamily="18" charset="0"/>
                <a:cs typeface="Times New Roman" pitchFamily="18" charset="0"/>
              </a:rPr>
              <a:t>([[2,10,20],[80,43,31],[22,90,18]])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print("The original array:\n")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  </a:t>
            </a:r>
          </a:p>
          <a:p>
            <a:pPr algn="l">
              <a:spcAft>
                <a:spcPts val="600"/>
              </a:spcAft>
              <a:tabLst>
                <a:tab pos="457200" algn="l"/>
                <a:tab pos="8912225" algn="l"/>
              </a:tabLst>
            </a:pPr>
            <a:r>
              <a:rPr lang="en-US" sz="2400" dirty="0" smtClean="0">
                <a:solidFill>
                  <a:schemeClr val="tx1"/>
                </a:solidFill>
                <a:latin typeface="Times New Roman" pitchFamily="18" charset="0"/>
                <a:cs typeface="Times New Roman" pitchFamily="18" charset="0"/>
              </a:rPr>
              <a:t>print</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nThe</a:t>
            </a:r>
            <a:r>
              <a:rPr lang="en-US" sz="2400" dirty="0">
                <a:solidFill>
                  <a:schemeClr val="tx1"/>
                </a:solidFill>
                <a:latin typeface="Times New Roman" pitchFamily="18" charset="0"/>
                <a:cs typeface="Times New Roman" pitchFamily="18" charset="0"/>
              </a:rPr>
              <a:t> minimum element among the columns </a:t>
            </a:r>
            <a:r>
              <a:rPr lang="en-US" sz="2400" dirty="0" smtClean="0">
                <a:solidFill>
                  <a:schemeClr val="tx1"/>
                </a:solidFill>
                <a:latin typeface="Times New Roman" pitchFamily="18" charset="0"/>
                <a:cs typeface="Times New Roman" pitchFamily="18" charset="0"/>
              </a:rPr>
              <a:t>of  array</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np.amin</a:t>
            </a:r>
            <a:r>
              <a:rPr lang="en-US" sz="2400" dirty="0">
                <a:solidFill>
                  <a:schemeClr val="tx1"/>
                </a:solidFill>
                <a:latin typeface="Times New Roman" pitchFamily="18" charset="0"/>
                <a:cs typeface="Times New Roman" pitchFamily="18" charset="0"/>
              </a:rPr>
              <a:t>(a,0))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print("The maximum element among the columns of array",</a:t>
            </a:r>
            <a:r>
              <a:rPr lang="en-US" sz="2400" dirty="0" err="1">
                <a:solidFill>
                  <a:schemeClr val="tx1"/>
                </a:solidFill>
                <a:latin typeface="Times New Roman" pitchFamily="18" charset="0"/>
                <a:cs typeface="Times New Roman" pitchFamily="18" charset="0"/>
              </a:rPr>
              <a:t>np.amax</a:t>
            </a:r>
            <a:r>
              <a:rPr lang="en-US" sz="2400" dirty="0">
                <a:solidFill>
                  <a:schemeClr val="tx1"/>
                </a:solidFill>
                <a:latin typeface="Times New Roman" pitchFamily="18" charset="0"/>
                <a:cs typeface="Times New Roman" pitchFamily="18" charset="0"/>
              </a:rPr>
              <a:t>(a,0))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nThe</a:t>
            </a:r>
            <a:r>
              <a:rPr lang="en-US" sz="2400" dirty="0">
                <a:solidFill>
                  <a:schemeClr val="tx1"/>
                </a:solidFill>
                <a:latin typeface="Times New Roman" pitchFamily="18" charset="0"/>
                <a:cs typeface="Times New Roman" pitchFamily="18" charset="0"/>
              </a:rPr>
              <a:t> minimum element among the rows of array",</a:t>
            </a:r>
            <a:r>
              <a:rPr lang="en-US" sz="2400" dirty="0" err="1">
                <a:solidFill>
                  <a:schemeClr val="tx1"/>
                </a:solidFill>
                <a:latin typeface="Times New Roman" pitchFamily="18" charset="0"/>
                <a:cs typeface="Times New Roman" pitchFamily="18" charset="0"/>
              </a:rPr>
              <a:t>np.amin</a:t>
            </a:r>
            <a:r>
              <a:rPr lang="en-US" sz="2400" dirty="0">
                <a:solidFill>
                  <a:schemeClr val="tx1"/>
                </a:solidFill>
                <a:latin typeface="Times New Roman" pitchFamily="18" charset="0"/>
                <a:cs typeface="Times New Roman" pitchFamily="18" charset="0"/>
              </a:rPr>
              <a:t>(a,1))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print("The maximum element among the rows of array",</a:t>
            </a:r>
            <a:r>
              <a:rPr lang="en-US" sz="2400" dirty="0" err="1">
                <a:solidFill>
                  <a:schemeClr val="tx1"/>
                </a:solidFill>
                <a:latin typeface="Times New Roman" pitchFamily="18" charset="0"/>
                <a:cs typeface="Times New Roman" pitchFamily="18" charset="0"/>
              </a:rPr>
              <a:t>np.amax</a:t>
            </a:r>
            <a:r>
              <a:rPr lang="en-US" sz="2400" dirty="0">
                <a:solidFill>
                  <a:schemeClr val="tx1"/>
                </a:solidFill>
                <a:latin typeface="Times New Roman" pitchFamily="18" charset="0"/>
                <a:cs typeface="Times New Roman" pitchFamily="18" charset="0"/>
              </a:rPr>
              <a:t>(a,1)) </a:t>
            </a: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187633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Autofit/>
          </a:bodyPr>
          <a:lstStyle/>
          <a:p>
            <a:pPr>
              <a:spcAft>
                <a:spcPts val="600"/>
              </a:spcAft>
              <a:tabLst>
                <a:tab pos="457200" algn="l"/>
              </a:tabLst>
            </a:pPr>
            <a:r>
              <a:rPr lang="en-US" sz="2800" b="1" dirty="0" err="1">
                <a:solidFill>
                  <a:schemeClr val="tx1"/>
                </a:solidFill>
                <a:latin typeface="Times New Roman" pitchFamily="18" charset="0"/>
                <a:cs typeface="Times New Roman" pitchFamily="18" charset="0"/>
              </a:rPr>
              <a:t>numpy.ptp</a:t>
            </a:r>
            <a:r>
              <a:rPr lang="en-US" sz="2800" b="1" dirty="0">
                <a:solidFill>
                  <a:schemeClr val="tx1"/>
                </a:solidFill>
                <a:latin typeface="Times New Roman" pitchFamily="18" charset="0"/>
                <a:cs typeface="Times New Roman" pitchFamily="18" charset="0"/>
              </a:rPr>
              <a:t>() function</a:t>
            </a:r>
          </a:p>
          <a:p>
            <a:pPr algn="just">
              <a:spcAft>
                <a:spcPts val="600"/>
              </a:spcAft>
              <a:tabLst>
                <a:tab pos="457200" algn="l"/>
              </a:tabLst>
            </a:pPr>
            <a:r>
              <a:rPr lang="en-US" sz="2600" dirty="0">
                <a:solidFill>
                  <a:schemeClr val="tx1"/>
                </a:solidFill>
                <a:latin typeface="Times New Roman" pitchFamily="18" charset="0"/>
                <a:cs typeface="Times New Roman" pitchFamily="18" charset="0"/>
              </a:rPr>
              <a:t>The name of the function </a:t>
            </a:r>
            <a:r>
              <a:rPr lang="en-US" sz="2600" dirty="0" err="1">
                <a:solidFill>
                  <a:schemeClr val="tx1"/>
                </a:solidFill>
                <a:latin typeface="Times New Roman" pitchFamily="18" charset="0"/>
                <a:cs typeface="Times New Roman" pitchFamily="18" charset="0"/>
              </a:rPr>
              <a:t>numpy.ptp</a:t>
            </a:r>
            <a:r>
              <a:rPr lang="en-US" sz="2600" dirty="0">
                <a:solidFill>
                  <a:schemeClr val="tx1"/>
                </a:solidFill>
                <a:latin typeface="Times New Roman" pitchFamily="18" charset="0"/>
                <a:cs typeface="Times New Roman" pitchFamily="18" charset="0"/>
              </a:rPr>
              <a:t>() is derived from the name peak-to-peak. It is used to return the range of values along an axis</a:t>
            </a:r>
            <a:r>
              <a:rPr lang="en-US" sz="2600" dirty="0" smtClean="0">
                <a:solidFill>
                  <a:schemeClr val="tx1"/>
                </a:solidFill>
                <a:latin typeface="Times New Roman" pitchFamily="18" charset="0"/>
                <a:cs typeface="Times New Roman" pitchFamily="18" charset="0"/>
              </a:rPr>
              <a:t>.</a:t>
            </a:r>
          </a:p>
          <a:p>
            <a:pPr algn="just">
              <a:spcAft>
                <a:spcPts val="600"/>
              </a:spcAft>
              <a:tabLst>
                <a:tab pos="457200" algn="l"/>
              </a:tabLst>
            </a:pPr>
            <a:r>
              <a:rPr lang="en-US" sz="2600" b="1" dirty="0" smtClean="0">
                <a:solidFill>
                  <a:schemeClr val="tx1"/>
                </a:solidFill>
                <a:latin typeface="Times New Roman" pitchFamily="18" charset="0"/>
                <a:cs typeface="Times New Roman" pitchFamily="18" charset="0"/>
              </a:rPr>
              <a:t>	Syntax:	</a:t>
            </a:r>
            <a:r>
              <a:rPr lang="en-US" sz="2600" b="1" dirty="0" err="1" smtClean="0">
                <a:solidFill>
                  <a:schemeClr val="tx1"/>
                </a:solidFill>
                <a:latin typeface="Times New Roman" pitchFamily="18" charset="0"/>
                <a:cs typeface="Times New Roman" pitchFamily="18" charset="0"/>
              </a:rPr>
              <a:t>numpy.ptp</a:t>
            </a:r>
            <a:r>
              <a:rPr lang="en-US" sz="2600" b="1" dirty="0" smtClean="0">
                <a:solidFill>
                  <a:schemeClr val="tx1"/>
                </a:solidFill>
                <a:latin typeface="Times New Roman" pitchFamily="18" charset="0"/>
                <a:cs typeface="Times New Roman" pitchFamily="18" charset="0"/>
              </a:rPr>
              <a:t>(array, axis)</a:t>
            </a:r>
          </a:p>
          <a:p>
            <a:pPr algn="just">
              <a:spcAft>
                <a:spcPts val="600"/>
              </a:spcAft>
              <a:tabLst>
                <a:tab pos="457200" algn="l"/>
              </a:tabLst>
            </a:pPr>
            <a:r>
              <a:rPr lang="en-US" sz="2600" b="1" dirty="0">
                <a:solidFill>
                  <a:schemeClr val="tx1"/>
                </a:solidFill>
                <a:latin typeface="Times New Roman" pitchFamily="18" charset="0"/>
                <a:cs typeface="Times New Roman" pitchFamily="18" charset="0"/>
              </a:rPr>
              <a:t>	</a:t>
            </a:r>
            <a:r>
              <a:rPr lang="en-US" sz="2600" b="1" dirty="0" smtClean="0">
                <a:solidFill>
                  <a:schemeClr val="tx1"/>
                </a:solidFill>
                <a:latin typeface="Times New Roman" pitchFamily="18" charset="0"/>
                <a:cs typeface="Times New Roman" pitchFamily="18" charset="0"/>
              </a:rPr>
              <a:t>		Range=max value-min value </a:t>
            </a:r>
          </a:p>
          <a:p>
            <a:pPr algn="just">
              <a:spcAft>
                <a:spcPts val="600"/>
              </a:spcAft>
              <a:tabLst>
                <a:tab pos="457200" algn="l"/>
              </a:tabLst>
            </a:pPr>
            <a:r>
              <a:rPr lang="en-US" sz="2800" b="1" dirty="0" smtClean="0">
                <a:solidFill>
                  <a:schemeClr val="tx1"/>
                </a:solidFill>
                <a:latin typeface="Times New Roman" pitchFamily="18" charset="0"/>
                <a:cs typeface="Times New Roman" pitchFamily="18" charset="0"/>
              </a:rPr>
              <a:t>Example</a:t>
            </a:r>
            <a:endParaRPr lang="en-US" sz="2400" b="1" dirty="0">
              <a:solidFill>
                <a:schemeClr val="tx1"/>
              </a:solidFill>
              <a:latin typeface="Times New Roman" pitchFamily="18" charset="0"/>
              <a:cs typeface="Times New Roman" pitchFamily="18" charset="0"/>
            </a:endParaRPr>
          </a:p>
          <a:p>
            <a:pPr marL="914400" algn="l">
              <a:spcAft>
                <a:spcPts val="600"/>
              </a:spcAft>
              <a:tabLst>
                <a:tab pos="457200" algn="l"/>
              </a:tabLst>
            </a:pPr>
            <a:r>
              <a:rPr lang="en-US" sz="2600" dirty="0">
                <a:solidFill>
                  <a:schemeClr val="tx1"/>
                </a:solidFill>
                <a:latin typeface="Times New Roman" pitchFamily="18" charset="0"/>
                <a:cs typeface="Times New Roman" pitchFamily="18" charset="0"/>
              </a:rPr>
              <a:t>import </a:t>
            </a:r>
            <a:r>
              <a:rPr lang="en-US" sz="2600" dirty="0" err="1">
                <a:solidFill>
                  <a:schemeClr val="tx1"/>
                </a:solidFill>
                <a:latin typeface="Times New Roman" pitchFamily="18" charset="0"/>
                <a:cs typeface="Times New Roman" pitchFamily="18" charset="0"/>
              </a:rPr>
              <a:t>numpy</a:t>
            </a:r>
            <a:r>
              <a:rPr lang="en-US" sz="2600" dirty="0">
                <a:solidFill>
                  <a:schemeClr val="tx1"/>
                </a:solidFill>
                <a:latin typeface="Times New Roman" pitchFamily="18" charset="0"/>
                <a:cs typeface="Times New Roman" pitchFamily="18" charset="0"/>
              </a:rPr>
              <a:t> as </a:t>
            </a:r>
            <a:r>
              <a:rPr lang="en-US" sz="2600" dirty="0" err="1">
                <a:solidFill>
                  <a:schemeClr val="tx1"/>
                </a:solidFill>
                <a:latin typeface="Times New Roman" pitchFamily="18" charset="0"/>
                <a:cs typeface="Times New Roman" pitchFamily="18" charset="0"/>
              </a:rPr>
              <a:t>np</a:t>
            </a:r>
            <a:r>
              <a:rPr lang="en-US" sz="2600" dirty="0">
                <a:solidFill>
                  <a:schemeClr val="tx1"/>
                </a:solidFill>
                <a:latin typeface="Times New Roman" pitchFamily="18" charset="0"/>
                <a:cs typeface="Times New Roman" pitchFamily="18" charset="0"/>
              </a:rPr>
              <a:t>  </a:t>
            </a:r>
          </a:p>
          <a:p>
            <a:pPr marL="914400" algn="l">
              <a:spcAft>
                <a:spcPts val="600"/>
              </a:spcAft>
              <a:tabLst>
                <a:tab pos="457200" algn="l"/>
              </a:tabLst>
            </a:pPr>
            <a:r>
              <a:rPr lang="en-US" sz="2600" dirty="0">
                <a:solidFill>
                  <a:schemeClr val="tx1"/>
                </a:solidFill>
                <a:latin typeface="Times New Roman" pitchFamily="18" charset="0"/>
                <a:cs typeface="Times New Roman" pitchFamily="18" charset="0"/>
              </a:rPr>
              <a:t>a = </a:t>
            </a:r>
            <a:r>
              <a:rPr lang="en-US" sz="2600" dirty="0" err="1">
                <a:solidFill>
                  <a:schemeClr val="tx1"/>
                </a:solidFill>
                <a:latin typeface="Times New Roman" pitchFamily="18" charset="0"/>
                <a:cs typeface="Times New Roman" pitchFamily="18" charset="0"/>
              </a:rPr>
              <a:t>np.array</a:t>
            </a:r>
            <a:r>
              <a:rPr lang="en-US" sz="2600" dirty="0">
                <a:solidFill>
                  <a:schemeClr val="tx1"/>
                </a:solidFill>
                <a:latin typeface="Times New Roman" pitchFamily="18" charset="0"/>
                <a:cs typeface="Times New Roman" pitchFamily="18" charset="0"/>
              </a:rPr>
              <a:t>([[2,10,20],[80,43,31],[22,43,10]])  </a:t>
            </a:r>
          </a:p>
          <a:p>
            <a:pPr marL="914400" algn="l">
              <a:spcAft>
                <a:spcPts val="600"/>
              </a:spcAft>
              <a:tabLst>
                <a:tab pos="457200" algn="l"/>
              </a:tabLst>
            </a:pPr>
            <a:r>
              <a:rPr lang="en-US" sz="2600" dirty="0">
                <a:solidFill>
                  <a:schemeClr val="tx1"/>
                </a:solidFill>
                <a:latin typeface="Times New Roman" pitchFamily="18" charset="0"/>
                <a:cs typeface="Times New Roman" pitchFamily="18" charset="0"/>
              </a:rPr>
              <a:t>print("Original array:\</a:t>
            </a:r>
            <a:r>
              <a:rPr lang="en-US" sz="2600" dirty="0" err="1">
                <a:solidFill>
                  <a:schemeClr val="tx1"/>
                </a:solidFill>
                <a:latin typeface="Times New Roman" pitchFamily="18" charset="0"/>
                <a:cs typeface="Times New Roman" pitchFamily="18" charset="0"/>
              </a:rPr>
              <a:t>n",a</a:t>
            </a:r>
            <a:r>
              <a:rPr lang="en-US" sz="2600" dirty="0">
                <a:solidFill>
                  <a:schemeClr val="tx1"/>
                </a:solidFill>
                <a:latin typeface="Times New Roman" pitchFamily="18" charset="0"/>
                <a:cs typeface="Times New Roman" pitchFamily="18" charset="0"/>
              </a:rPr>
              <a:t>)  </a:t>
            </a:r>
          </a:p>
          <a:p>
            <a:pPr marL="914400" algn="l">
              <a:spcAft>
                <a:spcPts val="600"/>
              </a:spcAft>
              <a:tabLst>
                <a:tab pos="457200" algn="l"/>
              </a:tabLst>
            </a:pPr>
            <a:r>
              <a:rPr lang="en-US" sz="2600" dirty="0" smtClean="0">
                <a:solidFill>
                  <a:schemeClr val="tx1"/>
                </a:solidFill>
                <a:latin typeface="Times New Roman" pitchFamily="18" charset="0"/>
                <a:cs typeface="Times New Roman" pitchFamily="18" charset="0"/>
              </a:rPr>
              <a:t>print(“Row wise range:",</a:t>
            </a:r>
            <a:r>
              <a:rPr lang="en-US" sz="2600" dirty="0">
                <a:solidFill>
                  <a:schemeClr val="tx1"/>
                </a:solidFill>
                <a:latin typeface="Times New Roman" pitchFamily="18" charset="0"/>
                <a:cs typeface="Times New Roman" pitchFamily="18" charset="0"/>
              </a:rPr>
              <a:t>np.ptp(a,1))  </a:t>
            </a:r>
          </a:p>
          <a:p>
            <a:pPr marL="914400" algn="l">
              <a:spcAft>
                <a:spcPts val="600"/>
              </a:spcAft>
              <a:tabLst>
                <a:tab pos="457200" algn="l"/>
              </a:tabLst>
            </a:pPr>
            <a:r>
              <a:rPr lang="en-US" sz="2600" dirty="0">
                <a:solidFill>
                  <a:schemeClr val="tx1"/>
                </a:solidFill>
                <a:latin typeface="Times New Roman" pitchFamily="18" charset="0"/>
                <a:cs typeface="Times New Roman" pitchFamily="18" charset="0"/>
              </a:rPr>
              <a:t>print</a:t>
            </a:r>
            <a:r>
              <a:rPr lang="en-US" sz="2600" dirty="0" smtClean="0">
                <a:solidFill>
                  <a:schemeClr val="tx1"/>
                </a:solidFill>
                <a:latin typeface="Times New Roman" pitchFamily="18" charset="0"/>
                <a:cs typeface="Times New Roman" pitchFamily="18" charset="0"/>
              </a:rPr>
              <a:t>(“Column wise range:",</a:t>
            </a:r>
            <a:r>
              <a:rPr lang="en-US" sz="2600" dirty="0">
                <a:solidFill>
                  <a:schemeClr val="tx1"/>
                </a:solidFill>
                <a:latin typeface="Times New Roman" pitchFamily="18" charset="0"/>
                <a:cs typeface="Times New Roman" pitchFamily="18" charset="0"/>
              </a:rPr>
              <a:t>np.ptp(a,0)) </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340677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295400"/>
            <a:ext cx="8915400" cy="5486400"/>
          </a:xfrm>
        </p:spPr>
        <p:txBody>
          <a:bodyPr>
            <a:noAutofit/>
          </a:bodyPr>
          <a:lstStyle/>
          <a:p>
            <a:pPr algn="l">
              <a:spcAft>
                <a:spcPts val="600"/>
              </a:spcAft>
              <a:tabLst>
                <a:tab pos="457200" algn="l"/>
              </a:tabLst>
            </a:pPr>
            <a:r>
              <a:rPr lang="en-US" sz="2400" b="1" dirty="0">
                <a:solidFill>
                  <a:schemeClr val="tx1"/>
                </a:solidFill>
                <a:latin typeface="Times New Roman" pitchFamily="18" charset="0"/>
                <a:cs typeface="Times New Roman" pitchFamily="18" charset="0"/>
              </a:rPr>
              <a:t>The </a:t>
            </a:r>
            <a:r>
              <a:rPr lang="en-US" sz="2400" b="1" dirty="0" err="1">
                <a:solidFill>
                  <a:schemeClr val="tx1"/>
                </a:solidFill>
                <a:latin typeface="Times New Roman" pitchFamily="18" charset="0"/>
                <a:cs typeface="Times New Roman" pitchFamily="18" charset="0"/>
              </a:rPr>
              <a:t>numpy.median</a:t>
            </a:r>
            <a:r>
              <a:rPr lang="en-US" sz="2400" b="1" dirty="0">
                <a:solidFill>
                  <a:schemeClr val="tx1"/>
                </a:solidFill>
                <a:latin typeface="Times New Roman" pitchFamily="18" charset="0"/>
                <a:cs typeface="Times New Roman" pitchFamily="18" charset="0"/>
              </a:rPr>
              <a:t>() function:</a:t>
            </a:r>
          </a:p>
          <a:p>
            <a:pPr algn="l">
              <a:spcAft>
                <a:spcPts val="600"/>
              </a:spcAft>
              <a:tabLst>
                <a:tab pos="457200" algn="l"/>
              </a:tabLst>
            </a:pPr>
            <a:r>
              <a:rPr lang="en-US" sz="2400" dirty="0">
                <a:solidFill>
                  <a:schemeClr val="tx1"/>
                </a:solidFill>
                <a:latin typeface="Times New Roman" pitchFamily="18" charset="0"/>
                <a:cs typeface="Times New Roman" pitchFamily="18" charset="0"/>
              </a:rPr>
              <a:t>Median is defined as the value that is used to separate the higher range of data sample with a lower range of data sample. </a:t>
            </a:r>
            <a:r>
              <a:rPr lang="en-US" sz="2400" dirty="0" smtClean="0">
                <a:solidFill>
                  <a:schemeClr val="tx1"/>
                </a:solidFill>
                <a:latin typeface="Times New Roman" pitchFamily="18" charset="0"/>
                <a:cs typeface="Times New Roman" pitchFamily="18" charset="0"/>
              </a:rPr>
              <a:t>The </a:t>
            </a:r>
            <a:r>
              <a:rPr lang="en-US" sz="2400" dirty="0">
                <a:solidFill>
                  <a:schemeClr val="tx1"/>
                </a:solidFill>
                <a:latin typeface="Times New Roman" pitchFamily="18" charset="0"/>
                <a:cs typeface="Times New Roman" pitchFamily="18" charset="0"/>
              </a:rPr>
              <a:t>Median is the "middle" of a sorted list of numbers.</a:t>
            </a:r>
            <a:endParaRPr lang="en-US" sz="2400" dirty="0" smtClean="0">
              <a:solidFill>
                <a:schemeClr val="tx1"/>
              </a:solidFill>
              <a:latin typeface="Times New Roman" pitchFamily="18" charset="0"/>
              <a:cs typeface="Times New Roman" pitchFamily="18" charset="0"/>
            </a:endParaRPr>
          </a:p>
          <a:p>
            <a:pPr algn="l">
              <a:spcAft>
                <a:spcPts val="600"/>
              </a:spcAft>
              <a:tabLst>
                <a:tab pos="457200" algn="l"/>
              </a:tabLst>
            </a:pPr>
            <a:r>
              <a:rPr lang="en-US" sz="2400" b="1" dirty="0" err="1" smtClean="0">
                <a:solidFill>
                  <a:schemeClr val="tx1"/>
                </a:solidFill>
                <a:latin typeface="Times New Roman" pitchFamily="18" charset="0"/>
                <a:cs typeface="Times New Roman" pitchFamily="18" charset="0"/>
              </a:rPr>
              <a:t>numpy.median</a:t>
            </a:r>
            <a:r>
              <a:rPr lang="en-US" sz="2400"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used </a:t>
            </a:r>
            <a:r>
              <a:rPr lang="en-US" sz="2400" dirty="0">
                <a:solidFill>
                  <a:schemeClr val="tx1"/>
                </a:solidFill>
                <a:latin typeface="Times New Roman" pitchFamily="18" charset="0"/>
                <a:cs typeface="Times New Roman" pitchFamily="18" charset="0"/>
              </a:rPr>
              <a:t>to calculate the median of the multi-dimensional or one-dimensional </a:t>
            </a:r>
            <a:r>
              <a:rPr lang="en-US" sz="2400" dirty="0" smtClean="0">
                <a:solidFill>
                  <a:schemeClr val="tx1"/>
                </a:solidFill>
                <a:latin typeface="Times New Roman" pitchFamily="18" charset="0"/>
                <a:cs typeface="Times New Roman" pitchFamily="18" charset="0"/>
              </a:rPr>
              <a:t>arrays.</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Syntax</a:t>
            </a:r>
            <a:r>
              <a:rPr lang="en-US" sz="2400"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numpy.median</a:t>
            </a:r>
            <a:r>
              <a:rPr lang="en-US" sz="2400" b="1" dirty="0" smtClean="0">
                <a:solidFill>
                  <a:schemeClr val="tx1"/>
                </a:solidFill>
                <a:latin typeface="Times New Roman" pitchFamily="18" charset="0"/>
                <a:cs typeface="Times New Roman" pitchFamily="18" charset="0"/>
              </a:rPr>
              <a:t>(</a:t>
            </a:r>
            <a:r>
              <a:rPr lang="en-US" sz="2400" b="1" dirty="0" err="1" smtClean="0">
                <a:solidFill>
                  <a:schemeClr val="tx1"/>
                </a:solidFill>
                <a:latin typeface="Times New Roman" pitchFamily="18" charset="0"/>
                <a:cs typeface="Times New Roman" pitchFamily="18" charset="0"/>
              </a:rPr>
              <a:t>array_name,axis</a:t>
            </a:r>
            <a:r>
              <a:rPr lang="en-US" sz="2400" b="1" dirty="0" smtClean="0">
                <a:solidFill>
                  <a:schemeClr val="tx1"/>
                </a:solidFill>
                <a:latin typeface="Times New Roman" pitchFamily="18" charset="0"/>
                <a:cs typeface="Times New Roman" pitchFamily="18" charset="0"/>
              </a:rPr>
              <a:t>)</a:t>
            </a:r>
          </a:p>
          <a:p>
            <a:pPr algn="l">
              <a:spcAft>
                <a:spcPts val="600"/>
              </a:spcAft>
              <a:tabLst>
                <a:tab pos="457200" algn="l"/>
              </a:tabLst>
            </a:pPr>
            <a:r>
              <a:rPr lang="en-US" sz="2400" b="1" dirty="0" smtClean="0">
                <a:solidFill>
                  <a:schemeClr val="tx1"/>
                </a:solidFill>
                <a:latin typeface="Times New Roman" pitchFamily="18" charset="0"/>
                <a:cs typeface="Times New Roman" pitchFamily="18" charset="0"/>
              </a:rPr>
              <a:t>The </a:t>
            </a:r>
            <a:r>
              <a:rPr lang="en-US" sz="2400" b="1" dirty="0" err="1">
                <a:solidFill>
                  <a:schemeClr val="tx1"/>
                </a:solidFill>
                <a:latin typeface="Times New Roman" pitchFamily="18" charset="0"/>
                <a:cs typeface="Times New Roman" pitchFamily="18" charset="0"/>
              </a:rPr>
              <a:t>numpy.mean</a:t>
            </a:r>
            <a:r>
              <a:rPr lang="en-US" sz="2400" b="1" dirty="0">
                <a:solidFill>
                  <a:schemeClr val="tx1"/>
                </a:solidFill>
                <a:latin typeface="Times New Roman" pitchFamily="18" charset="0"/>
                <a:cs typeface="Times New Roman" pitchFamily="18" charset="0"/>
              </a:rPr>
              <a:t>() function:</a:t>
            </a:r>
          </a:p>
          <a:p>
            <a:pPr algn="l">
              <a:spcAft>
                <a:spcPts val="600"/>
              </a:spcAft>
              <a:tabLst>
                <a:tab pos="457200" algn="l"/>
              </a:tabLst>
            </a:pPr>
            <a:r>
              <a:rPr lang="en-US" sz="2400" dirty="0">
                <a:solidFill>
                  <a:schemeClr val="tx1"/>
                </a:solidFill>
                <a:latin typeface="Times New Roman" pitchFamily="18" charset="0"/>
                <a:cs typeface="Times New Roman" pitchFamily="18" charset="0"/>
              </a:rPr>
              <a:t>The mean can be calculated by adding all the items of the arrays dividing by the number of array elements. </a:t>
            </a:r>
          </a:p>
          <a:p>
            <a:pPr algn="l">
              <a:spcAft>
                <a:spcPts val="600"/>
              </a:spcAft>
              <a:tabLst>
                <a:tab pos="457200" algn="l"/>
              </a:tabLst>
            </a:pPr>
            <a:r>
              <a:rPr lang="en-US" sz="2400" b="1" dirty="0" smtClean="0">
                <a:solidFill>
                  <a:schemeClr val="tx1"/>
                </a:solidFill>
                <a:latin typeface="Times New Roman" pitchFamily="18" charset="0"/>
                <a:cs typeface="Times New Roman" pitchFamily="18" charset="0"/>
              </a:rPr>
              <a:t>Syntax</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numpy.mean</a:t>
            </a:r>
            <a:r>
              <a:rPr lang="en-US" sz="2400" b="1" dirty="0" smtClean="0">
                <a:solidFill>
                  <a:schemeClr val="tx1"/>
                </a:solidFill>
                <a:latin typeface="Times New Roman" pitchFamily="18" charset="0"/>
                <a:cs typeface="Times New Roman" pitchFamily="18" charset="0"/>
              </a:rPr>
              <a:t>(</a:t>
            </a:r>
            <a:r>
              <a:rPr lang="en-US" sz="2400" b="1" dirty="0" err="1" smtClean="0">
                <a:solidFill>
                  <a:schemeClr val="tx1"/>
                </a:solidFill>
                <a:latin typeface="Times New Roman" pitchFamily="18" charset="0"/>
                <a:cs typeface="Times New Roman" pitchFamily="18" charset="0"/>
              </a:rPr>
              <a:t>array_name,axis</a:t>
            </a:r>
            <a:r>
              <a:rPr lang="en-US" sz="2400" b="1" dirty="0" smtClean="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6164669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Autofit/>
          </a:bodyPr>
          <a:lstStyle/>
          <a:p>
            <a:pPr>
              <a:spcAft>
                <a:spcPts val="600"/>
              </a:spcAft>
              <a:tabLst>
                <a:tab pos="457200" algn="l"/>
              </a:tabLst>
            </a:pPr>
            <a:r>
              <a:rPr lang="en-US" sz="2800" b="1" dirty="0" err="1">
                <a:solidFill>
                  <a:schemeClr val="tx1"/>
                </a:solidFill>
                <a:latin typeface="Times New Roman" pitchFamily="18" charset="0"/>
                <a:cs typeface="Times New Roman" pitchFamily="18" charset="0"/>
              </a:rPr>
              <a:t>NumPy</a:t>
            </a:r>
            <a:r>
              <a:rPr lang="en-US" sz="2800" b="1" dirty="0">
                <a:solidFill>
                  <a:schemeClr val="tx1"/>
                </a:solidFill>
                <a:latin typeface="Times New Roman" pitchFamily="18" charset="0"/>
                <a:cs typeface="Times New Roman" pitchFamily="18" charset="0"/>
              </a:rPr>
              <a:t> Sorting and Searching</a:t>
            </a:r>
          </a:p>
          <a:p>
            <a:pPr algn="l">
              <a:spcAft>
                <a:spcPts val="600"/>
              </a:spcAft>
              <a:tabLst>
                <a:tab pos="457200" algn="l"/>
              </a:tabLst>
            </a:pPr>
            <a:r>
              <a:rPr lang="en-US" sz="2600" dirty="0" err="1">
                <a:solidFill>
                  <a:schemeClr val="tx1"/>
                </a:solidFill>
                <a:latin typeface="Times New Roman" pitchFamily="18" charset="0"/>
                <a:cs typeface="Times New Roman" pitchFamily="18" charset="0"/>
              </a:rPr>
              <a:t>Numpy</a:t>
            </a:r>
            <a:r>
              <a:rPr lang="en-US" sz="2600" dirty="0">
                <a:solidFill>
                  <a:schemeClr val="tx1"/>
                </a:solidFill>
                <a:latin typeface="Times New Roman" pitchFamily="18" charset="0"/>
                <a:cs typeface="Times New Roman" pitchFamily="18" charset="0"/>
              </a:rPr>
              <a:t> provides a variety of functions for sorting and searching. There are various sorting algorithms like quicksort, merge sort and </a:t>
            </a:r>
            <a:r>
              <a:rPr lang="en-US" sz="2600" dirty="0" err="1">
                <a:solidFill>
                  <a:schemeClr val="tx1"/>
                </a:solidFill>
                <a:latin typeface="Times New Roman" pitchFamily="18" charset="0"/>
                <a:cs typeface="Times New Roman" pitchFamily="18" charset="0"/>
              </a:rPr>
              <a:t>heapsort</a:t>
            </a:r>
            <a:r>
              <a:rPr lang="en-US" sz="2600" dirty="0">
                <a:solidFill>
                  <a:schemeClr val="tx1"/>
                </a:solidFill>
                <a:latin typeface="Times New Roman" pitchFamily="18" charset="0"/>
                <a:cs typeface="Times New Roman" pitchFamily="18" charset="0"/>
              </a:rPr>
              <a:t> which is implemented using the </a:t>
            </a:r>
            <a:r>
              <a:rPr lang="en-US" sz="2600" dirty="0" err="1">
                <a:solidFill>
                  <a:schemeClr val="tx1"/>
                </a:solidFill>
                <a:latin typeface="Times New Roman" pitchFamily="18" charset="0"/>
                <a:cs typeface="Times New Roman" pitchFamily="18" charset="0"/>
              </a:rPr>
              <a:t>numpy.sort</a:t>
            </a:r>
            <a:r>
              <a:rPr lang="en-US" sz="2600" dirty="0">
                <a:solidFill>
                  <a:schemeClr val="tx1"/>
                </a:solidFill>
                <a:latin typeface="Times New Roman" pitchFamily="18" charset="0"/>
                <a:cs typeface="Times New Roman" pitchFamily="18" charset="0"/>
              </a:rPr>
              <a:t>() function.</a:t>
            </a: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a:p>
            <a:pPr algn="l">
              <a:spcAft>
                <a:spcPts val="600"/>
              </a:spcAft>
              <a:tabLst>
                <a:tab pos="457200" algn="l"/>
              </a:tabLst>
            </a:pPr>
            <a:endParaRPr lang="en-US" sz="2400" dirty="0" smtClean="0">
              <a:solidFill>
                <a:schemeClr val="tx1"/>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71898677"/>
              </p:ext>
            </p:extLst>
          </p:nvPr>
        </p:nvGraphicFramePr>
        <p:xfrm>
          <a:off x="1830440" y="2895600"/>
          <a:ext cx="5027560" cy="3276600"/>
        </p:xfrm>
        <a:graphic>
          <a:graphicData uri="http://schemas.openxmlformats.org/drawingml/2006/table">
            <a:tbl>
              <a:tblPr firstRow="1" firstCol="1" bandRow="1">
                <a:tableStyleId>{5C22544A-7EE6-4342-B048-85BDC9FD1C3A}</a:tableStyleId>
              </a:tblPr>
              <a:tblGrid>
                <a:gridCol w="2513780"/>
                <a:gridCol w="2513780"/>
              </a:tblGrid>
              <a:tr h="819150">
                <a:tc>
                  <a:txBody>
                    <a:bodyPr/>
                    <a:lstStyle/>
                    <a:p>
                      <a:pPr marL="0" marR="0" algn="just">
                        <a:lnSpc>
                          <a:spcPct val="115000"/>
                        </a:lnSpc>
                        <a:spcBef>
                          <a:spcPts val="0"/>
                        </a:spcBef>
                        <a:spcAft>
                          <a:spcPts val="0"/>
                        </a:spcAft>
                        <a:tabLst>
                          <a:tab pos="4732655" algn="l"/>
                        </a:tabLst>
                      </a:pPr>
                      <a:r>
                        <a:rPr lang="en-US" sz="2800" dirty="0">
                          <a:effectLst/>
                        </a:rPr>
                        <a:t>SN</a:t>
                      </a:r>
                      <a:endParaRPr lang="en-US" sz="2800" dirty="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800">
                          <a:effectLst/>
                        </a:rPr>
                        <a:t>Algorithm</a:t>
                      </a:r>
                      <a:endParaRPr lang="en-US" sz="2800">
                        <a:effectLst/>
                        <a:latin typeface="Calibri"/>
                        <a:ea typeface="Calibri"/>
                        <a:cs typeface="Mangal"/>
                      </a:endParaRPr>
                    </a:p>
                  </a:txBody>
                  <a:tcPr marL="68580" marR="68580" marT="0" marB="0"/>
                </a:tc>
              </a:tr>
              <a:tr h="819150">
                <a:tc>
                  <a:txBody>
                    <a:bodyPr/>
                    <a:lstStyle/>
                    <a:p>
                      <a:pPr marL="0" marR="0" algn="just">
                        <a:lnSpc>
                          <a:spcPct val="115000"/>
                        </a:lnSpc>
                        <a:spcBef>
                          <a:spcPts val="0"/>
                        </a:spcBef>
                        <a:spcAft>
                          <a:spcPts val="0"/>
                        </a:spcAft>
                        <a:tabLst>
                          <a:tab pos="4732655" algn="l"/>
                        </a:tabLst>
                      </a:pPr>
                      <a:r>
                        <a:rPr lang="en-US" sz="2800">
                          <a:effectLst/>
                        </a:rPr>
                        <a:t>1</a:t>
                      </a:r>
                      <a:endParaRPr lang="en-US" sz="28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800" dirty="0">
                          <a:effectLst/>
                        </a:rPr>
                        <a:t>Quick Sort</a:t>
                      </a:r>
                      <a:endParaRPr lang="en-US" sz="2800" dirty="0">
                        <a:effectLst/>
                        <a:latin typeface="Calibri"/>
                        <a:ea typeface="Calibri"/>
                        <a:cs typeface="Mangal"/>
                      </a:endParaRPr>
                    </a:p>
                  </a:txBody>
                  <a:tcPr marL="68580" marR="68580" marT="0" marB="0"/>
                </a:tc>
              </a:tr>
              <a:tr h="819150">
                <a:tc>
                  <a:txBody>
                    <a:bodyPr/>
                    <a:lstStyle/>
                    <a:p>
                      <a:pPr marL="0" marR="0" algn="just">
                        <a:lnSpc>
                          <a:spcPct val="115000"/>
                        </a:lnSpc>
                        <a:spcBef>
                          <a:spcPts val="0"/>
                        </a:spcBef>
                        <a:spcAft>
                          <a:spcPts val="0"/>
                        </a:spcAft>
                        <a:tabLst>
                          <a:tab pos="4732655" algn="l"/>
                        </a:tabLst>
                      </a:pPr>
                      <a:r>
                        <a:rPr lang="en-US" sz="2800">
                          <a:effectLst/>
                        </a:rPr>
                        <a:t>2</a:t>
                      </a:r>
                      <a:endParaRPr lang="en-US" sz="28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800" dirty="0">
                          <a:effectLst/>
                        </a:rPr>
                        <a:t>Merge Sort</a:t>
                      </a:r>
                      <a:endParaRPr lang="en-US" sz="2800" dirty="0">
                        <a:effectLst/>
                        <a:latin typeface="Calibri"/>
                        <a:ea typeface="Calibri"/>
                        <a:cs typeface="Mangal"/>
                      </a:endParaRPr>
                    </a:p>
                  </a:txBody>
                  <a:tcPr marL="68580" marR="68580" marT="0" marB="0"/>
                </a:tc>
              </a:tr>
              <a:tr h="819150">
                <a:tc>
                  <a:txBody>
                    <a:bodyPr/>
                    <a:lstStyle/>
                    <a:p>
                      <a:pPr marL="0" marR="0" algn="just">
                        <a:lnSpc>
                          <a:spcPct val="115000"/>
                        </a:lnSpc>
                        <a:spcBef>
                          <a:spcPts val="0"/>
                        </a:spcBef>
                        <a:spcAft>
                          <a:spcPts val="0"/>
                        </a:spcAft>
                        <a:tabLst>
                          <a:tab pos="4732655" algn="l"/>
                        </a:tabLst>
                      </a:pPr>
                      <a:r>
                        <a:rPr lang="en-US" sz="2800">
                          <a:effectLst/>
                        </a:rPr>
                        <a:t>3</a:t>
                      </a:r>
                      <a:endParaRPr lang="en-US" sz="28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800" dirty="0">
                          <a:effectLst/>
                        </a:rPr>
                        <a:t>Heap Sort</a:t>
                      </a:r>
                      <a:endParaRPr lang="en-US" sz="2800" dirty="0">
                        <a:effectLst/>
                        <a:latin typeface="Calibri"/>
                        <a:ea typeface="Calibri"/>
                        <a:cs typeface="Mangal"/>
                      </a:endParaRPr>
                    </a:p>
                  </a:txBody>
                  <a:tcPr marL="68580" marR="68580" marT="0" marB="0"/>
                </a:tc>
              </a:tr>
            </a:tbl>
          </a:graphicData>
        </a:graphic>
      </p:graphicFrame>
    </p:spTree>
    <p:extLst>
      <p:ext uri="{BB962C8B-B14F-4D97-AF65-F5344CB8AC3E}">
        <p14:creationId xmlns:p14="http://schemas.microsoft.com/office/powerpoint/2010/main" val="12299411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838200"/>
          </a:xfrm>
        </p:spPr>
        <p:txBody>
          <a:bodyPr>
            <a:noAutofit/>
          </a:bodyPr>
          <a:lstStyle/>
          <a:p>
            <a:pPr>
              <a:spcAft>
                <a:spcPts val="600"/>
              </a:spcAft>
              <a:tabLst>
                <a:tab pos="457200" algn="l"/>
              </a:tabLst>
            </a:pPr>
            <a:r>
              <a:rPr lang="en-US" sz="2800" b="1" dirty="0" smtClean="0">
                <a:solidFill>
                  <a:schemeClr val="tx1"/>
                </a:solidFill>
                <a:latin typeface="Times New Roman" pitchFamily="18" charset="0"/>
                <a:cs typeface="Times New Roman" pitchFamily="18" charset="0"/>
              </a:rPr>
              <a:t>Syntax:     </a:t>
            </a:r>
            <a:r>
              <a:rPr lang="en-US" sz="2600" b="1" dirty="0" err="1" smtClean="0">
                <a:solidFill>
                  <a:schemeClr val="tx1"/>
                </a:solidFill>
                <a:latin typeface="Times New Roman" pitchFamily="18" charset="0"/>
                <a:cs typeface="Times New Roman" pitchFamily="18" charset="0"/>
              </a:rPr>
              <a:t>numpy.sort</a:t>
            </a:r>
            <a:r>
              <a:rPr lang="en-US" sz="2600" b="1" dirty="0" smtClean="0">
                <a:solidFill>
                  <a:schemeClr val="tx1"/>
                </a:solidFill>
                <a:latin typeface="Times New Roman" pitchFamily="18" charset="0"/>
                <a:cs typeface="Times New Roman" pitchFamily="18" charset="0"/>
              </a:rPr>
              <a:t>(a</a:t>
            </a:r>
            <a:r>
              <a:rPr lang="en-US" sz="2600" b="1" dirty="0">
                <a:solidFill>
                  <a:schemeClr val="tx1"/>
                </a:solidFill>
                <a:latin typeface="Times New Roman" pitchFamily="18" charset="0"/>
                <a:cs typeface="Times New Roman" pitchFamily="18" charset="0"/>
              </a:rPr>
              <a:t>, axis, kind, order)  </a:t>
            </a:r>
          </a:p>
          <a:p>
            <a:pPr>
              <a:spcAft>
                <a:spcPts val="600"/>
              </a:spcAft>
              <a:tabLst>
                <a:tab pos="457200" algn="l"/>
              </a:tabLst>
            </a:pPr>
            <a:endParaRPr lang="en-US" sz="2400" b="1" dirty="0" smtClean="0">
              <a:solidFill>
                <a:schemeClr val="tx1"/>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95849053"/>
              </p:ext>
            </p:extLst>
          </p:nvPr>
        </p:nvGraphicFramePr>
        <p:xfrm>
          <a:off x="304800" y="1371600"/>
          <a:ext cx="8534400" cy="5181599"/>
        </p:xfrm>
        <a:graphic>
          <a:graphicData uri="http://schemas.openxmlformats.org/drawingml/2006/table">
            <a:tbl>
              <a:tblPr firstRow="1" firstCol="1" bandRow="1">
                <a:tableStyleId>{5C22544A-7EE6-4342-B048-85BDC9FD1C3A}</a:tableStyleId>
              </a:tblPr>
              <a:tblGrid>
                <a:gridCol w="1475799"/>
                <a:gridCol w="7058601"/>
              </a:tblGrid>
              <a:tr h="1072636">
                <a:tc>
                  <a:txBody>
                    <a:bodyPr/>
                    <a:lstStyle/>
                    <a:p>
                      <a:pPr marL="0" marR="0" algn="just">
                        <a:lnSpc>
                          <a:spcPct val="115000"/>
                        </a:lnSpc>
                        <a:spcBef>
                          <a:spcPts val="0"/>
                        </a:spcBef>
                        <a:spcAft>
                          <a:spcPts val="0"/>
                        </a:spcAft>
                        <a:tabLst>
                          <a:tab pos="4732655" algn="l"/>
                        </a:tabLst>
                      </a:pPr>
                      <a:r>
                        <a:rPr lang="en-US" sz="2400" dirty="0">
                          <a:effectLst/>
                        </a:rPr>
                        <a:t>Parameter</a:t>
                      </a:r>
                      <a:endParaRPr lang="en-US" sz="2400" dirty="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400">
                          <a:effectLst/>
                        </a:rPr>
                        <a:t>Description</a:t>
                      </a:r>
                      <a:endParaRPr lang="en-US" sz="2400">
                        <a:effectLst/>
                        <a:latin typeface="Calibri"/>
                        <a:ea typeface="Calibri"/>
                        <a:cs typeface="Mangal"/>
                      </a:endParaRPr>
                    </a:p>
                  </a:txBody>
                  <a:tcPr marL="68580" marR="68580" marT="0" marB="0"/>
                </a:tc>
              </a:tr>
              <a:tr h="536318">
                <a:tc>
                  <a:txBody>
                    <a:bodyPr/>
                    <a:lstStyle/>
                    <a:p>
                      <a:pPr marL="0" marR="0" algn="just">
                        <a:lnSpc>
                          <a:spcPct val="115000"/>
                        </a:lnSpc>
                        <a:spcBef>
                          <a:spcPts val="0"/>
                        </a:spcBef>
                        <a:spcAft>
                          <a:spcPts val="0"/>
                        </a:spcAft>
                        <a:tabLst>
                          <a:tab pos="4732655" algn="l"/>
                        </a:tabLst>
                      </a:pPr>
                      <a:r>
                        <a:rPr lang="en-US" sz="2400">
                          <a:effectLst/>
                        </a:rPr>
                        <a:t>input</a:t>
                      </a:r>
                      <a:endParaRPr lang="en-US" sz="24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400" dirty="0">
                          <a:effectLst/>
                        </a:rPr>
                        <a:t>It represents the input array which is to be sorted.</a:t>
                      </a:r>
                      <a:endParaRPr lang="en-US" sz="2400" dirty="0">
                        <a:effectLst/>
                        <a:latin typeface="Calibri"/>
                        <a:ea typeface="Calibri"/>
                        <a:cs typeface="Mangal"/>
                      </a:endParaRPr>
                    </a:p>
                  </a:txBody>
                  <a:tcPr marL="68580" marR="68580" marT="0" marB="0"/>
                </a:tc>
              </a:tr>
              <a:tr h="1427373">
                <a:tc>
                  <a:txBody>
                    <a:bodyPr/>
                    <a:lstStyle/>
                    <a:p>
                      <a:pPr marL="0" marR="0" algn="just">
                        <a:lnSpc>
                          <a:spcPct val="115000"/>
                        </a:lnSpc>
                        <a:spcBef>
                          <a:spcPts val="0"/>
                        </a:spcBef>
                        <a:spcAft>
                          <a:spcPts val="0"/>
                        </a:spcAft>
                        <a:tabLst>
                          <a:tab pos="4732655" algn="l"/>
                        </a:tabLst>
                      </a:pPr>
                      <a:r>
                        <a:rPr lang="en-US" sz="2400">
                          <a:effectLst/>
                        </a:rPr>
                        <a:t>axis</a:t>
                      </a:r>
                      <a:endParaRPr lang="en-US" sz="24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400" dirty="0" smtClean="0">
                          <a:effectLst/>
                        </a:rPr>
                        <a:t>0- column</a:t>
                      </a:r>
                      <a:r>
                        <a:rPr lang="en-US" sz="2400" baseline="0" dirty="0" smtClean="0">
                          <a:effectLst/>
                        </a:rPr>
                        <a:t> wise operation</a:t>
                      </a:r>
                    </a:p>
                    <a:p>
                      <a:pPr marL="0" marR="0" algn="just">
                        <a:lnSpc>
                          <a:spcPct val="115000"/>
                        </a:lnSpc>
                        <a:spcBef>
                          <a:spcPts val="0"/>
                        </a:spcBef>
                        <a:spcAft>
                          <a:spcPts val="0"/>
                        </a:spcAft>
                        <a:tabLst>
                          <a:tab pos="4732655" algn="l"/>
                        </a:tabLst>
                      </a:pPr>
                      <a:r>
                        <a:rPr lang="en-US" sz="2400" baseline="0" dirty="0" smtClean="0">
                          <a:effectLst/>
                          <a:latin typeface="Calibri"/>
                          <a:ea typeface="Calibri"/>
                          <a:cs typeface="Mangal"/>
                        </a:rPr>
                        <a:t>1- row wise operation</a:t>
                      </a:r>
                    </a:p>
                    <a:p>
                      <a:pPr marL="0" marR="0" algn="just">
                        <a:lnSpc>
                          <a:spcPct val="115000"/>
                        </a:lnSpc>
                        <a:spcBef>
                          <a:spcPts val="0"/>
                        </a:spcBef>
                        <a:spcAft>
                          <a:spcPts val="0"/>
                        </a:spcAft>
                        <a:tabLst>
                          <a:tab pos="4732655" algn="l"/>
                        </a:tabLst>
                      </a:pPr>
                      <a:r>
                        <a:rPr lang="en-US" sz="2400" baseline="0" dirty="0" smtClean="0">
                          <a:effectLst/>
                          <a:latin typeface="Calibri"/>
                          <a:ea typeface="Calibri"/>
                          <a:cs typeface="Mangal"/>
                        </a:rPr>
                        <a:t>Default: row wise</a:t>
                      </a:r>
                      <a:endParaRPr lang="en-US" sz="2400" dirty="0">
                        <a:effectLst/>
                        <a:latin typeface="Calibri"/>
                        <a:ea typeface="Calibri"/>
                        <a:cs typeface="Mangal"/>
                      </a:endParaRPr>
                    </a:p>
                  </a:txBody>
                  <a:tcPr marL="68580" marR="68580" marT="0" marB="0"/>
                </a:tc>
              </a:tr>
              <a:tr h="1072636">
                <a:tc>
                  <a:txBody>
                    <a:bodyPr/>
                    <a:lstStyle/>
                    <a:p>
                      <a:pPr marL="0" marR="0" algn="just">
                        <a:lnSpc>
                          <a:spcPct val="115000"/>
                        </a:lnSpc>
                        <a:spcBef>
                          <a:spcPts val="0"/>
                        </a:spcBef>
                        <a:spcAft>
                          <a:spcPts val="0"/>
                        </a:spcAft>
                        <a:tabLst>
                          <a:tab pos="4732655" algn="l"/>
                        </a:tabLst>
                      </a:pPr>
                      <a:r>
                        <a:rPr lang="en-US" sz="2400">
                          <a:effectLst/>
                        </a:rPr>
                        <a:t>kind</a:t>
                      </a:r>
                      <a:endParaRPr lang="en-US" sz="24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400" dirty="0">
                          <a:effectLst/>
                        </a:rPr>
                        <a:t>It represents the type of sorting </a:t>
                      </a:r>
                      <a:r>
                        <a:rPr lang="en-US" sz="2400" dirty="0" smtClean="0">
                          <a:effectLst/>
                        </a:rPr>
                        <a:t>algorithm.</a:t>
                      </a:r>
                      <a:r>
                        <a:rPr lang="en-US" sz="2400" baseline="0" dirty="0" smtClean="0">
                          <a:effectLst/>
                        </a:rPr>
                        <a:t> </a:t>
                      </a:r>
                      <a:r>
                        <a:rPr lang="en-US" sz="2400" dirty="0" smtClean="0">
                          <a:effectLst/>
                        </a:rPr>
                        <a:t>The </a:t>
                      </a:r>
                      <a:r>
                        <a:rPr lang="en-US" sz="2400" dirty="0">
                          <a:effectLst/>
                        </a:rPr>
                        <a:t>default is quick sort.</a:t>
                      </a:r>
                      <a:endParaRPr lang="en-US" sz="2400" dirty="0">
                        <a:effectLst/>
                        <a:latin typeface="Calibri"/>
                        <a:ea typeface="Calibri"/>
                        <a:cs typeface="Mangal"/>
                      </a:endParaRPr>
                    </a:p>
                  </a:txBody>
                  <a:tcPr marL="68580" marR="68580" marT="0" marB="0"/>
                </a:tc>
              </a:tr>
              <a:tr h="1072636">
                <a:tc>
                  <a:txBody>
                    <a:bodyPr/>
                    <a:lstStyle/>
                    <a:p>
                      <a:pPr marL="0" marR="0" algn="just">
                        <a:lnSpc>
                          <a:spcPct val="115000"/>
                        </a:lnSpc>
                        <a:spcBef>
                          <a:spcPts val="0"/>
                        </a:spcBef>
                        <a:spcAft>
                          <a:spcPts val="0"/>
                        </a:spcAft>
                        <a:tabLst>
                          <a:tab pos="4732655" algn="l"/>
                        </a:tabLst>
                      </a:pPr>
                      <a:r>
                        <a:rPr lang="en-US" sz="2400">
                          <a:effectLst/>
                        </a:rPr>
                        <a:t>order</a:t>
                      </a:r>
                      <a:endParaRPr lang="en-US" sz="24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400" dirty="0">
                          <a:effectLst/>
                        </a:rPr>
                        <a:t>It represents the filed according to which the array is to be sorted in the case if the array contains the fields.</a:t>
                      </a:r>
                      <a:endParaRPr lang="en-US" sz="2400" dirty="0">
                        <a:effectLst/>
                        <a:latin typeface="Calibri"/>
                        <a:ea typeface="Calibri"/>
                        <a:cs typeface="Mangal"/>
                      </a:endParaRPr>
                    </a:p>
                  </a:txBody>
                  <a:tcPr marL="68580" marR="68580" marT="0" marB="0"/>
                </a:tc>
              </a:tr>
            </a:tbl>
          </a:graphicData>
        </a:graphic>
      </p:graphicFrame>
    </p:spTree>
    <p:extLst>
      <p:ext uri="{BB962C8B-B14F-4D97-AF65-F5344CB8AC3E}">
        <p14:creationId xmlns:p14="http://schemas.microsoft.com/office/powerpoint/2010/main" val="10954293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endParaRPr lang="en-US" sz="3600" b="1" dirty="0" smtClean="0">
              <a:solidFill>
                <a:schemeClr val="tx1"/>
              </a:solidFill>
              <a:latin typeface="Times New Roman" pitchFamily="18" charset="0"/>
              <a:cs typeface="Times New Roman" pitchFamily="18" charset="0"/>
            </a:endParaRPr>
          </a:p>
          <a:p>
            <a:pPr algn="l">
              <a:spcAft>
                <a:spcPts val="600"/>
              </a:spcAft>
              <a:tabLst>
                <a:tab pos="457200" algn="l"/>
              </a:tabLst>
            </a:pPr>
            <a:endParaRPr lang="en-US" sz="3600" b="1" dirty="0">
              <a:solidFill>
                <a:schemeClr val="tx1"/>
              </a:solidFill>
              <a:latin typeface="Times New Roman" pitchFamily="18" charset="0"/>
              <a:cs typeface="Times New Roman" pitchFamily="18" charset="0"/>
            </a:endParaRPr>
          </a:p>
          <a:p>
            <a:pPr algn="l">
              <a:spcAft>
                <a:spcPts val="600"/>
              </a:spcAft>
              <a:tabLst>
                <a:tab pos="457200" algn="l"/>
              </a:tabLst>
            </a:pPr>
            <a:r>
              <a:rPr lang="en-US" sz="3600" b="1" dirty="0" smtClean="0">
                <a:solidFill>
                  <a:schemeClr val="tx1"/>
                </a:solidFill>
                <a:latin typeface="Times New Roman" pitchFamily="18" charset="0"/>
                <a:cs typeface="Times New Roman" pitchFamily="18" charset="0"/>
              </a:rPr>
              <a:t>Example:</a:t>
            </a:r>
          </a:p>
          <a:p>
            <a:pPr algn="l">
              <a:spcAft>
                <a:spcPts val="600"/>
              </a:spcAft>
              <a:tabLst>
                <a:tab pos="457200" algn="l"/>
              </a:tabLst>
            </a:pPr>
            <a:r>
              <a:rPr lang="en-US" sz="3600" dirty="0" smtClean="0">
                <a:solidFill>
                  <a:schemeClr val="tx1"/>
                </a:solidFill>
                <a:latin typeface="Times New Roman" pitchFamily="18" charset="0"/>
                <a:cs typeface="Times New Roman" pitchFamily="18" charset="0"/>
              </a:rPr>
              <a:t>a </a:t>
            </a:r>
            <a:r>
              <a:rPr lang="en-US" sz="3600" dirty="0">
                <a:solidFill>
                  <a:schemeClr val="tx1"/>
                </a:solidFill>
                <a:latin typeface="Times New Roman" pitchFamily="18" charset="0"/>
                <a:cs typeface="Times New Roman" pitchFamily="18" charset="0"/>
              </a:rPr>
              <a:t>= </a:t>
            </a:r>
            <a:r>
              <a:rPr lang="en-US" sz="3600" dirty="0" err="1">
                <a:solidFill>
                  <a:schemeClr val="tx1"/>
                </a:solidFill>
                <a:latin typeface="Times New Roman" pitchFamily="18" charset="0"/>
                <a:cs typeface="Times New Roman" pitchFamily="18" charset="0"/>
              </a:rPr>
              <a:t>np.array</a:t>
            </a:r>
            <a:r>
              <a:rPr lang="en-US" sz="3600" dirty="0">
                <a:solidFill>
                  <a:schemeClr val="tx1"/>
                </a:solidFill>
                <a:latin typeface="Times New Roman" pitchFamily="18" charset="0"/>
                <a:cs typeface="Times New Roman" pitchFamily="18" charset="0"/>
              </a:rPr>
              <a:t>([[2,45,20],[80,43,31],[22,90,18]]) </a:t>
            </a:r>
            <a:endParaRPr lang="en-US" sz="3600" dirty="0" smtClean="0">
              <a:solidFill>
                <a:schemeClr val="tx1"/>
              </a:solidFill>
              <a:latin typeface="Times New Roman" pitchFamily="18" charset="0"/>
              <a:cs typeface="Times New Roman" pitchFamily="18" charset="0"/>
            </a:endParaRPr>
          </a:p>
          <a:p>
            <a:pPr algn="l">
              <a:spcAft>
                <a:spcPts val="600"/>
              </a:spcAft>
              <a:tabLst>
                <a:tab pos="457200" algn="l"/>
              </a:tabLst>
            </a:pPr>
            <a:r>
              <a:rPr lang="en-US" sz="3600" dirty="0" smtClean="0">
                <a:solidFill>
                  <a:schemeClr val="tx1"/>
                </a:solidFill>
                <a:latin typeface="Times New Roman" pitchFamily="18" charset="0"/>
                <a:cs typeface="Times New Roman" pitchFamily="18" charset="0"/>
              </a:rPr>
              <a:t>print(</a:t>
            </a:r>
            <a:r>
              <a:rPr lang="en-US" sz="3600" dirty="0" err="1" smtClean="0">
                <a:solidFill>
                  <a:schemeClr val="tx1"/>
                </a:solidFill>
                <a:latin typeface="Times New Roman" pitchFamily="18" charset="0"/>
                <a:cs typeface="Times New Roman" pitchFamily="18" charset="0"/>
              </a:rPr>
              <a:t>np.sort</a:t>
            </a:r>
            <a:r>
              <a:rPr lang="en-US" sz="3600" dirty="0" smtClean="0">
                <a:solidFill>
                  <a:schemeClr val="tx1"/>
                </a:solidFill>
                <a:latin typeface="Times New Roman" pitchFamily="18" charset="0"/>
                <a:cs typeface="Times New Roman" pitchFamily="18" charset="0"/>
              </a:rPr>
              <a:t>(a))	#row wise sorting</a:t>
            </a:r>
          </a:p>
          <a:p>
            <a:pPr algn="l">
              <a:spcAft>
                <a:spcPts val="600"/>
              </a:spcAft>
              <a:tabLst>
                <a:tab pos="457200" algn="l"/>
              </a:tabLst>
            </a:pPr>
            <a:r>
              <a:rPr lang="en-US" sz="3600" dirty="0" smtClean="0">
                <a:solidFill>
                  <a:schemeClr val="tx1"/>
                </a:solidFill>
                <a:latin typeface="Times New Roman" pitchFamily="18" charset="0"/>
                <a:cs typeface="Times New Roman" pitchFamily="18" charset="0"/>
              </a:rPr>
              <a:t>Print(“Column wise Sorting”, </a:t>
            </a:r>
            <a:r>
              <a:rPr lang="en-US" sz="3600" dirty="0" err="1" smtClean="0">
                <a:solidFill>
                  <a:schemeClr val="tx1"/>
                </a:solidFill>
                <a:latin typeface="Times New Roman" pitchFamily="18" charset="0"/>
                <a:cs typeface="Times New Roman" pitchFamily="18" charset="0"/>
              </a:rPr>
              <a:t>np.sort</a:t>
            </a:r>
            <a:r>
              <a:rPr lang="en-US" sz="3600" dirty="0" smtClean="0">
                <a:solidFill>
                  <a:schemeClr val="tx1"/>
                </a:solidFill>
                <a:latin typeface="Times New Roman" pitchFamily="18" charset="0"/>
                <a:cs typeface="Times New Roman" pitchFamily="18" charset="0"/>
              </a:rPr>
              <a:t>(a,0))</a:t>
            </a:r>
          </a:p>
          <a:p>
            <a:pPr algn="l">
              <a:spcAft>
                <a:spcPts val="600"/>
              </a:spcAft>
              <a:tabLst>
                <a:tab pos="457200" algn="l"/>
              </a:tabLst>
            </a:pPr>
            <a:endParaRPr lang="en-US" sz="3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075227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44"/>
          <p:cNvSpPr/>
          <p:nvPr/>
        </p:nvSpPr>
        <p:spPr>
          <a:xfrm>
            <a:off x="4716016" y="5157192"/>
            <a:ext cx="3581640" cy="9169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r>
              <a:rPr lang="en-US" sz="5400" dirty="0">
                <a:solidFill>
                  <a:srgbClr val="800000"/>
                </a:solidFill>
                <a:latin typeface="Times New Roman"/>
                <a:ea typeface="Times New Roman"/>
                <a:cs typeface="Times New Roman"/>
                <a:sym typeface="Times New Roman"/>
              </a:rPr>
              <a:t>THANKS</a:t>
            </a:r>
            <a:endParaRPr sz="5400" dirty="0">
              <a:solidFill>
                <a:srgbClr val="000000"/>
              </a:solidFill>
              <a:latin typeface="Times New Roman"/>
              <a:ea typeface="Times New Roman"/>
              <a:cs typeface="Times New Roman"/>
              <a:sym typeface="Times New Roman"/>
            </a:endParaRPr>
          </a:p>
        </p:txBody>
      </p:sp>
      <p:sp>
        <p:nvSpPr>
          <p:cNvPr id="2" name="Title 1"/>
          <p:cNvSpPr>
            <a:spLocks noGrp="1"/>
          </p:cNvSpPr>
          <p:nvPr>
            <p:ph type="title"/>
          </p:nvPr>
        </p:nvSpPr>
        <p:spPr/>
        <p:txBody>
          <a:bodyPr/>
          <a:lstStyle/>
          <a:p>
            <a:r>
              <a:rPr lang="en-IN" smtClean="0"/>
              <a:t>Tomorrow Agenda</a:t>
            </a:r>
            <a:endParaRPr lang="en-IN" dirty="0"/>
          </a:p>
        </p:txBody>
      </p:sp>
      <p:sp>
        <p:nvSpPr>
          <p:cNvPr id="4" name="TextBox 3"/>
          <p:cNvSpPr txBox="1"/>
          <p:nvPr/>
        </p:nvSpPr>
        <p:spPr>
          <a:xfrm>
            <a:off x="755576" y="1772816"/>
            <a:ext cx="6192688" cy="646331"/>
          </a:xfrm>
          <a:prstGeom prst="rect">
            <a:avLst/>
          </a:prstGeom>
          <a:noFill/>
        </p:spPr>
        <p:txBody>
          <a:bodyPr wrap="square" rtlCol="0">
            <a:spAutoFit/>
          </a:bodyPr>
          <a:lstStyle/>
          <a:p>
            <a:r>
              <a:rPr lang="en-IN" sz="3600" dirty="0" smtClean="0">
                <a:solidFill>
                  <a:srgbClr val="C00000"/>
                </a:solidFill>
              </a:rPr>
              <a:t>Day 7: Python </a:t>
            </a:r>
            <a:r>
              <a:rPr lang="en-IN" sz="3600" dirty="0" smtClean="0">
                <a:solidFill>
                  <a:srgbClr val="C00000"/>
                </a:solidFill>
              </a:rPr>
              <a:t>: </a:t>
            </a:r>
            <a:r>
              <a:rPr lang="en-IN" sz="3600" dirty="0" smtClean="0">
                <a:solidFill>
                  <a:srgbClr val="C00000"/>
                </a:solidFill>
              </a:rPr>
              <a:t>pandas</a:t>
            </a:r>
            <a:endParaRPr lang="en-IN" sz="3600" dirty="0">
              <a:solidFill>
                <a:srgbClr val="C00000"/>
              </a:solidFill>
            </a:endParaRPr>
          </a:p>
        </p:txBody>
      </p:sp>
    </p:spTree>
    <p:extLst>
      <p:ext uri="{BB962C8B-B14F-4D97-AF65-F5344CB8AC3E}">
        <p14:creationId xmlns:p14="http://schemas.microsoft.com/office/powerpoint/2010/main" val="2238325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0"/>
            <a:ext cx="8458200" cy="523220"/>
          </a:xfrm>
          <a:prstGeom prst="rect">
            <a:avLst/>
          </a:prstGeom>
        </p:spPr>
        <p:txBody>
          <a:bodyPr wrap="square">
            <a:spAutoFit/>
          </a:bodyPr>
          <a:lstStyle/>
          <a:p>
            <a:pPr algn="ctr"/>
            <a:r>
              <a:rPr lang="en-US" sz="2800" b="1" dirty="0">
                <a:solidFill>
                  <a:srgbClr val="C00000"/>
                </a:solidFill>
              </a:rPr>
              <a:t>Code Snippet illustrating python built-in modules:</a:t>
            </a:r>
          </a:p>
        </p:txBody>
      </p:sp>
      <p:sp>
        <p:nvSpPr>
          <p:cNvPr id="6" name="TextBox 5"/>
          <p:cNvSpPr txBox="1"/>
          <p:nvPr/>
        </p:nvSpPr>
        <p:spPr>
          <a:xfrm>
            <a:off x="2355954" y="1668482"/>
            <a:ext cx="4197246" cy="3970318"/>
          </a:xfrm>
          <a:prstGeom prst="rect">
            <a:avLst/>
          </a:prstGeom>
          <a:noFill/>
        </p:spPr>
        <p:txBody>
          <a:bodyPr wrap="square" rtlCol="0">
            <a:spAutoFit/>
          </a:bodyPr>
          <a:lstStyle/>
          <a:p>
            <a:r>
              <a:rPr lang="en-US" sz="2800" dirty="0"/>
              <a:t>import math </a:t>
            </a:r>
          </a:p>
          <a:p>
            <a:r>
              <a:rPr lang="en-US" sz="2800" dirty="0" smtClean="0"/>
              <a:t>print(</a:t>
            </a:r>
            <a:r>
              <a:rPr lang="en-US" sz="2800" dirty="0" err="1" smtClean="0"/>
              <a:t>math.sqrt</a:t>
            </a:r>
            <a:r>
              <a:rPr lang="en-US" sz="2800" dirty="0" smtClean="0"/>
              <a:t>(25)) </a:t>
            </a:r>
            <a:endParaRPr lang="en-US" sz="2800" dirty="0"/>
          </a:p>
          <a:p>
            <a:r>
              <a:rPr lang="en-US" sz="2800" dirty="0" smtClean="0"/>
              <a:t>print(</a:t>
            </a:r>
            <a:r>
              <a:rPr lang="en-US" sz="2800" dirty="0" err="1" smtClean="0"/>
              <a:t>math.pi</a:t>
            </a:r>
            <a:r>
              <a:rPr lang="en-US" sz="2800" dirty="0" smtClean="0"/>
              <a:t>)</a:t>
            </a:r>
            <a:endParaRPr lang="en-US" sz="2800" dirty="0"/>
          </a:p>
          <a:p>
            <a:r>
              <a:rPr lang="en-US" sz="2800" dirty="0" smtClean="0"/>
              <a:t>print(</a:t>
            </a:r>
            <a:r>
              <a:rPr lang="en-US" sz="2800" dirty="0" err="1" smtClean="0"/>
              <a:t>math.degrees</a:t>
            </a:r>
            <a:r>
              <a:rPr lang="en-US" sz="2800" dirty="0" smtClean="0"/>
              <a:t>(2))</a:t>
            </a:r>
            <a:endParaRPr lang="en-US" sz="2800" dirty="0"/>
          </a:p>
          <a:p>
            <a:r>
              <a:rPr lang="en-US" sz="2800" dirty="0" smtClean="0"/>
              <a:t>print(</a:t>
            </a:r>
            <a:r>
              <a:rPr lang="en-US" sz="2800" dirty="0" err="1" smtClean="0"/>
              <a:t>math.radians</a:t>
            </a:r>
            <a:r>
              <a:rPr lang="en-US" sz="2800" dirty="0" smtClean="0"/>
              <a:t>(60))</a:t>
            </a:r>
            <a:r>
              <a:rPr lang="en-US" sz="2800" dirty="0"/>
              <a:t>  </a:t>
            </a:r>
          </a:p>
          <a:p>
            <a:r>
              <a:rPr lang="en-US" sz="2800" dirty="0" smtClean="0"/>
              <a:t>print(</a:t>
            </a:r>
            <a:r>
              <a:rPr lang="en-US" sz="2800" dirty="0" err="1" smtClean="0"/>
              <a:t>math.sin</a:t>
            </a:r>
            <a:r>
              <a:rPr lang="en-US" sz="2800" dirty="0" smtClean="0"/>
              <a:t>(2))</a:t>
            </a:r>
            <a:r>
              <a:rPr lang="en-US" sz="2800" dirty="0"/>
              <a:t>  </a:t>
            </a:r>
          </a:p>
          <a:p>
            <a:r>
              <a:rPr lang="en-US" sz="2800" dirty="0" smtClean="0"/>
              <a:t>print(</a:t>
            </a:r>
            <a:r>
              <a:rPr lang="en-US" sz="2800" dirty="0" err="1" smtClean="0"/>
              <a:t>math.cos</a:t>
            </a:r>
            <a:r>
              <a:rPr lang="en-US" sz="2800" dirty="0" smtClean="0"/>
              <a:t>(0.5))</a:t>
            </a:r>
            <a:r>
              <a:rPr lang="en-US" sz="2800" dirty="0"/>
              <a:t>  </a:t>
            </a:r>
          </a:p>
          <a:p>
            <a:r>
              <a:rPr lang="en-US" sz="2800" dirty="0" smtClean="0"/>
              <a:t>print(</a:t>
            </a:r>
            <a:r>
              <a:rPr lang="en-US" sz="2800" dirty="0" err="1" smtClean="0"/>
              <a:t>math.tan</a:t>
            </a:r>
            <a:r>
              <a:rPr lang="en-US" sz="2800" dirty="0" smtClean="0"/>
              <a:t>(0.23)) </a:t>
            </a:r>
            <a:endParaRPr lang="en-US" sz="2800" dirty="0"/>
          </a:p>
          <a:p>
            <a:r>
              <a:rPr lang="en-US" sz="2800" dirty="0" smtClean="0"/>
              <a:t>print(</a:t>
            </a:r>
            <a:r>
              <a:rPr lang="en-US" sz="2800" dirty="0" err="1" smtClean="0"/>
              <a:t>math.factorial</a:t>
            </a:r>
            <a:r>
              <a:rPr lang="en-US" sz="2800" dirty="0" smtClean="0"/>
              <a:t>(4))</a:t>
            </a:r>
            <a:r>
              <a:rPr lang="en-US" sz="2800" dirty="0"/>
              <a:t>  </a:t>
            </a:r>
          </a:p>
        </p:txBody>
      </p:sp>
    </p:spTree>
    <p:extLst>
      <p:ext uri="{BB962C8B-B14F-4D97-AF65-F5344CB8AC3E}">
        <p14:creationId xmlns:p14="http://schemas.microsoft.com/office/powerpoint/2010/main" val="42769508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34425"/>
            <a:ext cx="8458200" cy="584775"/>
          </a:xfrm>
          <a:prstGeom prst="rect">
            <a:avLst/>
          </a:prstGeom>
        </p:spPr>
        <p:txBody>
          <a:bodyPr wrap="square">
            <a:spAutoFit/>
          </a:bodyPr>
          <a:lstStyle/>
          <a:p>
            <a:pPr algn="ctr"/>
            <a:r>
              <a:rPr lang="en-US" sz="3200" b="1" dirty="0">
                <a:solidFill>
                  <a:srgbClr val="C00000"/>
                </a:solidFill>
              </a:rPr>
              <a:t>Packages in Python</a:t>
            </a:r>
          </a:p>
        </p:txBody>
      </p:sp>
      <p:sp>
        <p:nvSpPr>
          <p:cNvPr id="6" name="TextBox 5"/>
          <p:cNvSpPr txBox="1"/>
          <p:nvPr/>
        </p:nvSpPr>
        <p:spPr>
          <a:xfrm>
            <a:off x="527154" y="1447800"/>
            <a:ext cx="7931046" cy="4985980"/>
          </a:xfrm>
          <a:prstGeom prst="rect">
            <a:avLst/>
          </a:prstGeom>
          <a:noFill/>
        </p:spPr>
        <p:txBody>
          <a:bodyPr wrap="square" rtlCol="0">
            <a:spAutoFit/>
          </a:bodyPr>
          <a:lstStyle/>
          <a:p>
            <a:pPr algn="just">
              <a:spcBef>
                <a:spcPts val="1200"/>
              </a:spcBef>
            </a:pPr>
            <a:r>
              <a:rPr lang="en-US" sz="2400" dirty="0"/>
              <a:t>We don't usually store all of our files in our computer in the same location. We use a well-organized hierarchy of directories for easier access.</a:t>
            </a:r>
          </a:p>
          <a:p>
            <a:pPr algn="just">
              <a:spcBef>
                <a:spcPts val="1200"/>
              </a:spcBef>
            </a:pPr>
            <a:r>
              <a:rPr lang="en-US" sz="2400" dirty="0"/>
              <a:t>Similar files are kept in the same directory, for example, we may keep all the songs in the "music" directory. Analogous to this, Python has packages for directories and modules for files.</a:t>
            </a:r>
          </a:p>
          <a:p>
            <a:pPr algn="just">
              <a:spcBef>
                <a:spcPts val="1200"/>
              </a:spcBef>
            </a:pPr>
            <a:r>
              <a:rPr lang="en-US" sz="2400" dirty="0"/>
              <a:t>As our application program grows larger in size with a lot of modules, we place similar modules in one package and different modules in different packages. This makes a project (program) easy to manage and conceptually clear.</a:t>
            </a:r>
          </a:p>
          <a:p>
            <a:pPr algn="just">
              <a:spcBef>
                <a:spcPts val="1200"/>
              </a:spcBef>
            </a:pPr>
            <a:r>
              <a:rPr lang="en-US" sz="2400" dirty="0"/>
              <a:t>Similar, as a directory can contain sub-directories and files, a Python package can have sub-packages and modules</a:t>
            </a:r>
            <a:r>
              <a:rPr lang="en-US" sz="2400" dirty="0" smtClean="0"/>
              <a:t>.</a:t>
            </a:r>
            <a:endParaRPr lang="en-US" sz="2400" dirty="0"/>
          </a:p>
        </p:txBody>
      </p:sp>
    </p:spTree>
    <p:extLst>
      <p:ext uri="{BB962C8B-B14F-4D97-AF65-F5344CB8AC3E}">
        <p14:creationId xmlns:p14="http://schemas.microsoft.com/office/powerpoint/2010/main" val="27313791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924800" cy="578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6684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651</TotalTime>
  <Words>2629</Words>
  <Application>Microsoft Office PowerPoint</Application>
  <PresentationFormat>On-screen Show (4:3)</PresentationFormat>
  <Paragraphs>516</Paragraphs>
  <Slides>67</Slides>
  <Notes>1</Notes>
  <HiddenSlides>2</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WidescreenPresentation</vt:lpstr>
      <vt:lpstr>Setting Up User Accounts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Numpy</vt:lpstr>
      <vt:lpstr>Why Numpy</vt:lpstr>
      <vt:lpstr>Why Numpy</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Tomorrow 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nielit</cp:lastModifiedBy>
  <cp:revision>110</cp:revision>
  <dcterms:created xsi:type="dcterms:W3CDTF">2006-08-16T00:00:00Z</dcterms:created>
  <dcterms:modified xsi:type="dcterms:W3CDTF">2020-08-28T09:46:07Z</dcterms:modified>
</cp:coreProperties>
</file>