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321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91" r:id="rId27"/>
    <p:sldId id="282" r:id="rId28"/>
    <p:sldId id="283" r:id="rId29"/>
    <p:sldId id="284" r:id="rId30"/>
    <p:sldId id="285" r:id="rId31"/>
    <p:sldId id="286" r:id="rId32"/>
    <p:sldId id="290" r:id="rId33"/>
    <p:sldId id="287" r:id="rId34"/>
    <p:sldId id="289" r:id="rId35"/>
    <p:sldId id="293" r:id="rId36"/>
    <p:sldId id="295" r:id="rId37"/>
    <p:sldId id="306" r:id="rId38"/>
    <p:sldId id="307" r:id="rId39"/>
    <p:sldId id="309" r:id="rId40"/>
    <p:sldId id="310" r:id="rId41"/>
    <p:sldId id="311" r:id="rId42"/>
    <p:sldId id="312" r:id="rId43"/>
    <p:sldId id="315" r:id="rId44"/>
    <p:sldId id="316" r:id="rId45"/>
    <p:sldId id="317" r:id="rId46"/>
    <p:sldId id="318" r:id="rId47"/>
    <p:sldId id="319" r:id="rId48"/>
    <p:sldId id="320" r:id="rId49"/>
    <p:sldId id="296" r:id="rId50"/>
    <p:sldId id="300" r:id="rId51"/>
    <p:sldId id="301" r:id="rId52"/>
    <p:sldId id="302" r:id="rId53"/>
    <p:sldId id="322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52EF6-2575-4DA2-ABA6-CDEE6DA46C01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E8120-68B1-4F61-91AE-962C26339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19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8253941" cy="45244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3" y="1446663"/>
            <a:ext cx="8786875" cy="4679818"/>
          </a:xfrm>
        </p:spPr>
        <p:txBody>
          <a:bodyPr>
            <a:normAutofit/>
          </a:bodyPr>
          <a:lstStyle>
            <a:lvl1pPr algn="just"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="" xmlns:a16="http://schemas.microsoft.com/office/drawing/2014/main" id="{8C09C269-B6D8-4B78-B217-D1B7BFD1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DDDFA-A162-479D-B0F0-CCBFE77A3AFD}" type="datetime1">
              <a:rPr lang="en-US" smtClean="0">
                <a:solidFill>
                  <a:srgbClr val="464646"/>
                </a:solidFill>
              </a:rPr>
              <a:pPr/>
              <a:t>9/1/2020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21">
            <a:extLst>
              <a:ext uri="{FF2B5EF4-FFF2-40B4-BE49-F238E27FC236}">
                <a16:creationId xmlns="" xmlns:a16="http://schemas.microsoft.com/office/drawing/2014/main" id="{42ECF729-AC35-4CDB-AC23-E3BF1C77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17">
            <a:extLst>
              <a:ext uri="{FF2B5EF4-FFF2-40B4-BE49-F238E27FC236}">
                <a16:creationId xmlns="" xmlns:a16="http://schemas.microsoft.com/office/drawing/2014/main" id="{16B6490E-6300-4588-A0B8-4EC9E1E0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1CC5C8D-1BF4-4660-8ABA-DF820398814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60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3AA0-6622-4A64-8539-BBE9FEF17BC9}" type="datetime1">
              <a:rPr lang="en-US" smtClean="0">
                <a:solidFill>
                  <a:srgbClr val="464646"/>
                </a:solidFill>
              </a:rPr>
              <a:pPr/>
              <a:t>9/1/2020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1CC5C8D-1BF4-4660-8ABA-DF8203988144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05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4110-7EC2-41EA-8FF9-0753AEC3C9E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Ghanshyam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Shivhare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1351-3512-4D22-87A4-FAAB0EAD10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46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" Target="../slides/slide10.xml"/><Relationship Id="rId5" Type="http://schemas.openxmlformats.org/officeDocument/2006/relationships/image" Target="../media/image2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14282" y="1214423"/>
            <a:ext cx="8786875" cy="4912058"/>
          </a:xfrm>
          <a:prstGeom prst="rect">
            <a:avLst/>
          </a:prstGeom>
        </p:spPr>
        <p:txBody>
          <a:bodyPr vert="horz" lIns="107287" tIns="53643" rIns="107287" bIns="53643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3071803" y="6207149"/>
            <a:ext cx="2667000" cy="365125"/>
          </a:xfrm>
          <a:prstGeom prst="rect">
            <a:avLst/>
          </a:prstGeom>
        </p:spPr>
        <p:txBody>
          <a:bodyPr vert="horz" lIns="107287" tIns="53643" rIns="107287" bIns="53643" anchor="ctr" anchorCtr="0"/>
          <a:lstStyle>
            <a:lvl1pPr algn="l">
              <a:defRPr sz="1600">
                <a:solidFill>
                  <a:schemeClr val="tx2"/>
                </a:solidFill>
              </a:defRPr>
            </a:lvl1pPr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F981C527-D219-4637-83D7-AFF491849E65}" type="datetime1">
              <a:rPr lang="en-US" smtClean="0">
                <a:solidFill>
                  <a:srgbClr val="464646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9/1/2020</a:t>
            </a:fld>
            <a:endParaRPr lang="en-US">
              <a:solidFill>
                <a:srgbClr val="464646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2" y="6248209"/>
            <a:ext cx="2176449" cy="365125"/>
          </a:xfrm>
          <a:prstGeom prst="rect">
            <a:avLst/>
          </a:prstGeom>
        </p:spPr>
        <p:txBody>
          <a:bodyPr vert="horz" lIns="107287" tIns="53643" rIns="107287" bIns="53643" anchor="ctr"/>
          <a:lstStyle>
            <a:lvl1pPr algn="l">
              <a:defRPr sz="1600">
                <a:solidFill>
                  <a:schemeClr val="tx2"/>
                </a:solidFill>
              </a:defRPr>
            </a:lvl1pPr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64646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761981"/>
            <a:ext cx="533400" cy="4572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49" y="761983"/>
            <a:ext cx="8410607" cy="452441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761983"/>
            <a:ext cx="533400" cy="457200"/>
          </a:xfrm>
          <a:prstGeom prst="rect">
            <a:avLst/>
          </a:prstGeom>
        </p:spPr>
        <p:txBody>
          <a:bodyPr vert="horz" lIns="107287" tIns="53643" rIns="107287" bIns="53643" anchor="ctr" anchorCtr="0">
            <a:noAutofit/>
          </a:bodyPr>
          <a:lstStyle>
            <a:lvl1pPr algn="ctr">
              <a:defRPr sz="2000" b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C1CC5C8D-1BF4-4660-8ABA-DF8203988144}" type="slidenum">
              <a:rPr lang="en-US" smtClean="0">
                <a:ea typeface="ＭＳ Ｐゴシック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ea typeface="ＭＳ Ｐゴシック" panose="020B0600070205080204" pitchFamily="34" charset="-128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90600" y="761983"/>
            <a:ext cx="8010556" cy="452441"/>
          </a:xfrm>
          <a:prstGeom prst="rect">
            <a:avLst/>
          </a:prstGeom>
        </p:spPr>
        <p:txBody>
          <a:bodyPr vert="horz" lIns="107287" tIns="53643" rIns="107287" bIns="53643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2" descr="C:\Users\PHOENIX\Pictures\nielit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62" y="-24"/>
            <a:ext cx="1203291" cy="691893"/>
          </a:xfrm>
          <a:prstGeom prst="rect">
            <a:avLst/>
          </a:prstGeom>
          <a:noFill/>
        </p:spPr>
      </p:pic>
      <p:pic>
        <p:nvPicPr>
          <p:cNvPr id="16" name="Picture 15" descr="home-2741413_960_720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502192" y="785794"/>
            <a:ext cx="422031" cy="457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F887B87-4CD7-45D3-9688-C0CCE813D8C8}"/>
              </a:ext>
            </a:extLst>
          </p:cNvPr>
          <p:cNvSpPr txBox="1"/>
          <p:nvPr userDrawn="1"/>
        </p:nvSpPr>
        <p:spPr>
          <a:xfrm>
            <a:off x="3810001" y="69800"/>
            <a:ext cx="4903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Course: 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Machine Learning using Python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Day : 7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045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Times New Roman" pitchFamily="18" charset="0"/>
          <a:ea typeface="+mj-ea"/>
          <a:cs typeface="Times New Roman" pitchFamily="18" charset="0"/>
        </a:defRPr>
      </a:lvl1pPr>
      <a:extLst/>
    </p:titleStyle>
    <p:bodyStyle>
      <a:lvl1pPr marL="375503" indent="-375503" algn="just" rtl="0" eaLnBrk="1" latinLnBrk="0" hangingPunct="1">
        <a:spcBef>
          <a:spcPts val="821"/>
        </a:spcBef>
        <a:buClr>
          <a:schemeClr val="accent2"/>
        </a:buClr>
        <a:buSzPct val="60000"/>
        <a:buFont typeface="Wingdings"/>
        <a:buChar char="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51006" indent="-321860" algn="just" rtl="0" eaLnBrk="1" latinLnBrk="0" hangingPunct="1">
        <a:spcBef>
          <a:spcPts val="645"/>
        </a:spcBef>
        <a:buClr>
          <a:schemeClr val="accent1"/>
        </a:buClr>
        <a:buSzPct val="70000"/>
        <a:buFont typeface="Wingdings 2"/>
        <a:buChar char="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2866" indent="-268216" algn="just" rtl="0" eaLnBrk="1" latinLnBrk="0" hangingPunct="1">
        <a:spcBef>
          <a:spcPts val="587"/>
        </a:spcBef>
        <a:buClr>
          <a:schemeClr val="accent2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9298" indent="-268216" algn="just" rtl="0" eaLnBrk="1" latinLnBrk="0" hangingPunct="1">
        <a:spcBef>
          <a:spcPts val="469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45731" indent="-268216" algn="just" rtl="0" eaLnBrk="1" latinLnBrk="0" hangingPunct="1">
        <a:spcBef>
          <a:spcPts val="469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67591" indent="-268216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89450" indent="-268216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11310" indent="-268216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433170" indent="-268216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C1CC5C8D-1BF4-4660-8ABA-DF8203988144}" type="slidenum">
              <a:rPr lang="en-US" smtClean="0">
                <a:solidFill>
                  <a:srgbClr val="464646"/>
                </a:solidFill>
              </a:rPr>
              <a:pPr/>
              <a:t>1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04BF39-0DD5-4F38-8BA7-49D5A724F32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400175"/>
            <a:ext cx="7851775" cy="1828800"/>
          </a:xfrm>
        </p:spPr>
        <p:txBody>
          <a:bodyPr/>
          <a:lstStyle/>
          <a:p>
            <a:r>
              <a:rPr lang="en-US" dirty="0"/>
              <a:t>Setting Up User Accounts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3251" y="0"/>
            <a:ext cx="899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NATIONAL INSTITUTE OF ELECTRONICS AND INFORMATION TECHNOLOGY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4800600"/>
            <a:ext cx="8915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 Using Python</a:t>
            </a:r>
          </a:p>
          <a:p>
            <a:pPr algn="ctr"/>
            <a:r>
              <a:rPr lang="en-US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 7</a:t>
            </a:r>
          </a:p>
        </p:txBody>
      </p:sp>
    </p:spTree>
    <p:extLst>
      <p:ext uri="{BB962C8B-B14F-4D97-AF65-F5344CB8AC3E}">
        <p14:creationId xmlns:p14="http://schemas.microsoft.com/office/powerpoint/2010/main" val="140284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71600"/>
            <a:ext cx="9067800" cy="43434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A series can be created using various inputs like −</a:t>
            </a:r>
          </a:p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• </a:t>
            </a:r>
            <a:r>
              <a:rPr lang="en-US" sz="3600" dirty="0" smtClean="0">
                <a:solidFill>
                  <a:schemeClr val="tx1"/>
                </a:solidFill>
              </a:rPr>
              <a:t>Array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• Dictionary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• Scalar value or constant</a:t>
            </a:r>
          </a:p>
          <a:p>
            <a:pPr algn="just">
              <a:spcAft>
                <a:spcPts val="1200"/>
              </a:spcAft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72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57912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 smtClean="0">
                <a:solidFill>
                  <a:schemeClr val="tx1"/>
                </a:solidFill>
              </a:rPr>
              <a:t>Create an Empty Series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A basic series, which can be created is an Empty Series.</a:t>
            </a:r>
          </a:p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Example	</a:t>
            </a:r>
          </a:p>
          <a:p>
            <a:pPr lvl="1" algn="just">
              <a:spcBef>
                <a:spcPts val="0"/>
              </a:spcBef>
            </a:pPr>
            <a:r>
              <a:rPr lang="en-US" sz="3600" dirty="0" smtClean="0">
                <a:solidFill>
                  <a:schemeClr val="tx1"/>
                </a:solidFill>
              </a:rPr>
              <a:t>#import the pandas library and aliasing as </a:t>
            </a:r>
            <a:r>
              <a:rPr lang="en-US" sz="3600" dirty="0" err="1" smtClean="0">
                <a:solidFill>
                  <a:schemeClr val="tx1"/>
                </a:solidFill>
              </a:rPr>
              <a:t>pd</a:t>
            </a:r>
            <a:endParaRPr lang="en-US" sz="3600" dirty="0" smtClean="0">
              <a:solidFill>
                <a:schemeClr val="tx1"/>
              </a:solidFill>
            </a:endParaRPr>
          </a:p>
          <a:p>
            <a:pPr lvl="1" algn="just">
              <a:spcBef>
                <a:spcPts val="0"/>
              </a:spcBef>
            </a:pPr>
            <a:r>
              <a:rPr lang="en-US" sz="3600" dirty="0" smtClean="0">
                <a:solidFill>
                  <a:schemeClr val="tx1"/>
                </a:solidFill>
              </a:rPr>
              <a:t>import pandas as </a:t>
            </a:r>
            <a:r>
              <a:rPr lang="en-US" sz="3600" dirty="0" err="1" smtClean="0">
                <a:solidFill>
                  <a:schemeClr val="tx1"/>
                </a:solidFill>
              </a:rPr>
              <a:t>pd</a:t>
            </a:r>
            <a:endParaRPr lang="en-US" sz="3600" dirty="0" smtClean="0">
              <a:solidFill>
                <a:schemeClr val="tx1"/>
              </a:solidFill>
            </a:endParaRPr>
          </a:p>
          <a:p>
            <a:pPr lvl="1" algn="just">
              <a:spcBef>
                <a:spcPts val="0"/>
              </a:spcBef>
            </a:pPr>
            <a:r>
              <a:rPr lang="en-US" sz="3600" dirty="0" smtClean="0">
                <a:solidFill>
                  <a:schemeClr val="tx1"/>
                </a:solidFill>
              </a:rPr>
              <a:t>s = </a:t>
            </a:r>
            <a:r>
              <a:rPr lang="en-US" sz="3600" dirty="0" err="1" smtClean="0">
                <a:solidFill>
                  <a:schemeClr val="tx1"/>
                </a:solidFill>
              </a:rPr>
              <a:t>pd.Series</a:t>
            </a:r>
            <a:r>
              <a:rPr lang="en-US" sz="3600" dirty="0" smtClean="0">
                <a:solidFill>
                  <a:schemeClr val="tx1"/>
                </a:solidFill>
              </a:rPr>
              <a:t>()</a:t>
            </a:r>
          </a:p>
          <a:p>
            <a:pPr lvl="1" algn="just">
              <a:spcBef>
                <a:spcPts val="0"/>
              </a:spcBef>
            </a:pPr>
            <a:r>
              <a:rPr lang="en-US" sz="3600" dirty="0" smtClean="0">
                <a:solidFill>
                  <a:schemeClr val="tx1"/>
                </a:solidFill>
              </a:rPr>
              <a:t>print(s)</a:t>
            </a:r>
          </a:p>
        </p:txBody>
      </p:sp>
    </p:spTree>
    <p:extLst>
      <p:ext uri="{BB962C8B-B14F-4D97-AF65-F5344CB8AC3E}">
        <p14:creationId xmlns:p14="http://schemas.microsoft.com/office/powerpoint/2010/main" val="191261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 smtClean="0">
                <a:solidFill>
                  <a:schemeClr val="tx1"/>
                </a:solidFill>
              </a:rPr>
              <a:t>Example: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	S=</a:t>
            </a:r>
            <a:r>
              <a:rPr lang="en-US" sz="3600" dirty="0" err="1" smtClean="0">
                <a:solidFill>
                  <a:schemeClr val="tx1"/>
                </a:solidFill>
              </a:rPr>
              <a:t>pd.Series</a:t>
            </a:r>
            <a:r>
              <a:rPr lang="en-US" sz="3600" dirty="0">
                <a:solidFill>
                  <a:schemeClr val="tx1"/>
                </a:solidFill>
              </a:rPr>
              <a:t>([1,2,3,4,5])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	print </a:t>
            </a:r>
            <a:r>
              <a:rPr lang="en-US" sz="3600" dirty="0">
                <a:solidFill>
                  <a:schemeClr val="tx1"/>
                </a:solidFill>
              </a:rPr>
              <a:t>(S[0])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	print </a:t>
            </a:r>
            <a:r>
              <a:rPr lang="en-US" sz="3600" dirty="0">
                <a:solidFill>
                  <a:schemeClr val="tx1"/>
                </a:solidFill>
              </a:rPr>
              <a:t>(S[2])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	print(</a:t>
            </a:r>
            <a:r>
              <a:rPr lang="en-US" sz="3600" dirty="0" err="1" smtClean="0">
                <a:solidFill>
                  <a:schemeClr val="tx1"/>
                </a:solidFill>
              </a:rPr>
              <a:t>S.values</a:t>
            </a:r>
            <a:r>
              <a:rPr lang="en-US" sz="3600" dirty="0">
                <a:solidFill>
                  <a:schemeClr val="tx1"/>
                </a:solidFill>
              </a:rPr>
              <a:t>)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	print(</a:t>
            </a:r>
            <a:r>
              <a:rPr lang="en-US" sz="3600" dirty="0" err="1" smtClean="0">
                <a:solidFill>
                  <a:schemeClr val="tx1"/>
                </a:solidFill>
              </a:rPr>
              <a:t>S.index</a:t>
            </a:r>
            <a:r>
              <a:rPr lang="en-US" sz="3600" dirty="0">
                <a:solidFill>
                  <a:schemeClr val="tx1"/>
                </a:solidFill>
              </a:rPr>
              <a:t>)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	print </a:t>
            </a:r>
            <a:r>
              <a:rPr lang="en-US" sz="3600" dirty="0">
                <a:solidFill>
                  <a:schemeClr val="tx1"/>
                </a:solidFill>
              </a:rPr>
              <a:t>(list(</a:t>
            </a:r>
            <a:r>
              <a:rPr lang="en-US" sz="3600" dirty="0" err="1">
                <a:solidFill>
                  <a:schemeClr val="tx1"/>
                </a:solidFill>
              </a:rPr>
              <a:t>S.index</a:t>
            </a:r>
            <a:r>
              <a:rPr lang="en-US" sz="3600" dirty="0">
                <a:solidFill>
                  <a:schemeClr val="tx1"/>
                </a:solidFill>
              </a:rPr>
              <a:t>))</a:t>
            </a: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72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19200"/>
            <a:ext cx="9144000" cy="52578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2800" b="1" dirty="0">
                <a:solidFill>
                  <a:schemeClr val="tx1"/>
                </a:solidFill>
              </a:rPr>
              <a:t>The index can be </a:t>
            </a:r>
            <a:r>
              <a:rPr lang="en-US" sz="2800" b="1" dirty="0" smtClean="0">
                <a:solidFill>
                  <a:schemeClr val="tx1"/>
                </a:solidFill>
              </a:rPr>
              <a:t>specified explicitly. </a:t>
            </a:r>
            <a:endParaRPr lang="en-US" sz="2800" b="1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Import </a:t>
            </a:r>
            <a:r>
              <a:rPr lang="en-US" sz="2800" dirty="0" err="1" smtClean="0">
                <a:solidFill>
                  <a:schemeClr val="tx1"/>
                </a:solidFill>
              </a:rPr>
              <a:t>numpy</a:t>
            </a:r>
            <a:r>
              <a:rPr lang="en-US" sz="2800" dirty="0" smtClean="0">
                <a:solidFill>
                  <a:schemeClr val="tx1"/>
                </a:solidFill>
              </a:rPr>
              <a:t> as </a:t>
            </a:r>
            <a:r>
              <a:rPr lang="en-US" sz="2800" dirty="0" err="1" smtClean="0">
                <a:solidFill>
                  <a:schemeClr val="tx1"/>
                </a:solidFill>
              </a:rPr>
              <a:t>np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data </a:t>
            </a:r>
            <a:r>
              <a:rPr lang="en-US" sz="2800" dirty="0">
                <a:solidFill>
                  <a:schemeClr val="tx1"/>
                </a:solidFill>
              </a:rPr>
              <a:t>= </a:t>
            </a:r>
            <a:r>
              <a:rPr lang="en-US" sz="2800" dirty="0" err="1">
                <a:solidFill>
                  <a:schemeClr val="tx1"/>
                </a:solidFill>
              </a:rPr>
              <a:t>np.array</a:t>
            </a:r>
            <a:r>
              <a:rPr lang="en-US" sz="2800" dirty="0" smtClean="0">
                <a:solidFill>
                  <a:schemeClr val="tx1"/>
                </a:solidFill>
              </a:rPr>
              <a:t>([‘Ravi',‘</a:t>
            </a:r>
            <a:r>
              <a:rPr lang="en-US" sz="2800" dirty="0" err="1" smtClean="0">
                <a:solidFill>
                  <a:schemeClr val="tx1"/>
                </a:solidFill>
              </a:rPr>
              <a:t>Sahil</a:t>
            </a:r>
            <a:r>
              <a:rPr lang="en-US" sz="2800" dirty="0" smtClean="0">
                <a:solidFill>
                  <a:schemeClr val="tx1"/>
                </a:solidFill>
              </a:rPr>
              <a:t>',‘Rahul',‘</a:t>
            </a:r>
            <a:r>
              <a:rPr lang="en-US" sz="2800" dirty="0" err="1" smtClean="0">
                <a:solidFill>
                  <a:schemeClr val="tx1"/>
                </a:solidFill>
              </a:rPr>
              <a:t>Ankit</a:t>
            </a:r>
            <a:r>
              <a:rPr lang="en-US" sz="2800" dirty="0" smtClean="0">
                <a:solidFill>
                  <a:schemeClr val="tx1"/>
                </a:solidFill>
              </a:rPr>
              <a:t>'])</a:t>
            </a:r>
            <a:endParaRPr lang="en-US" sz="28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</a:rPr>
              <a:t>s = </a:t>
            </a:r>
            <a:r>
              <a:rPr lang="en-US" sz="2800" dirty="0" err="1">
                <a:solidFill>
                  <a:schemeClr val="tx1"/>
                </a:solidFill>
              </a:rPr>
              <a:t>pd.Series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data,index</a:t>
            </a:r>
            <a:r>
              <a:rPr lang="en-US" sz="2800" dirty="0">
                <a:solidFill>
                  <a:schemeClr val="tx1"/>
                </a:solidFill>
              </a:rPr>
              <a:t>=[100,101,102,103])</a:t>
            </a:r>
          </a:p>
          <a:p>
            <a:pPr algn="just"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</a:rPr>
              <a:t>print(s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</a:p>
          <a:p>
            <a:pPr algn="just">
              <a:spcAft>
                <a:spcPts val="1200"/>
              </a:spcAft>
            </a:pPr>
            <a:r>
              <a:rPr lang="en-US" sz="2800" b="1" dirty="0" smtClean="0">
                <a:solidFill>
                  <a:schemeClr val="tx1"/>
                </a:solidFill>
              </a:rPr>
              <a:t>Note:</a:t>
            </a:r>
          </a:p>
          <a:p>
            <a:pPr algn="just">
              <a:spcAft>
                <a:spcPts val="1200"/>
              </a:spcAft>
            </a:pPr>
            <a:r>
              <a:rPr lang="en-US" sz="2800" b="1" dirty="0" smtClean="0">
                <a:solidFill>
                  <a:schemeClr val="tx1"/>
                </a:solidFill>
              </a:rPr>
              <a:t>Numerical index values will overwrite the default indexing. </a:t>
            </a:r>
            <a:endParaRPr lang="en-US" sz="2800" b="1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28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0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143000"/>
            <a:ext cx="9144000" cy="56388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2800" b="1" dirty="0">
                <a:solidFill>
                  <a:schemeClr val="tx1"/>
                </a:solidFill>
              </a:rPr>
              <a:t>The index need not be an integer; it can also be a string.</a:t>
            </a:r>
          </a:p>
          <a:p>
            <a:pPr algn="just"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</a:rPr>
              <a:t>Example:	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S=</a:t>
            </a:r>
            <a:r>
              <a:rPr lang="en-US" sz="2800" dirty="0" err="1" smtClean="0">
                <a:solidFill>
                  <a:schemeClr val="tx1"/>
                </a:solidFill>
              </a:rPr>
              <a:t>pd.Series</a:t>
            </a:r>
            <a:r>
              <a:rPr lang="en-US" sz="2800" dirty="0">
                <a:solidFill>
                  <a:schemeClr val="tx1"/>
                </a:solidFill>
              </a:rPr>
              <a:t>([1,2,3,4,5], index=['</a:t>
            </a:r>
            <a:r>
              <a:rPr lang="en-US" sz="2800" dirty="0" err="1">
                <a:solidFill>
                  <a:schemeClr val="tx1"/>
                </a:solidFill>
              </a:rPr>
              <a:t>a','b','c','d','e</a:t>
            </a:r>
            <a:r>
              <a:rPr lang="en-US" sz="2800" dirty="0">
                <a:solidFill>
                  <a:schemeClr val="tx1"/>
                </a:solidFill>
              </a:rPr>
              <a:t>'])</a:t>
            </a:r>
          </a:p>
          <a:p>
            <a:pPr algn="just"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</a:rPr>
              <a:t>print(S[0])</a:t>
            </a:r>
          </a:p>
          <a:p>
            <a:pPr algn="just">
              <a:spcAft>
                <a:spcPts val="12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print(S[</a:t>
            </a:r>
            <a:r>
              <a:rPr lang="en-US" sz="2800" dirty="0">
                <a:solidFill>
                  <a:schemeClr val="tx1"/>
                </a:solidFill>
              </a:rPr>
              <a:t>'a'])</a:t>
            </a:r>
          </a:p>
          <a:p>
            <a:pPr algn="just">
              <a:spcAft>
                <a:spcPts val="1200"/>
              </a:spcAft>
            </a:pPr>
            <a:r>
              <a:rPr lang="en-US" sz="2800" b="1" dirty="0" smtClean="0">
                <a:solidFill>
                  <a:schemeClr val="tx1"/>
                </a:solidFill>
              </a:rPr>
              <a:t>Note:</a:t>
            </a:r>
          </a:p>
          <a:p>
            <a:pPr algn="just">
              <a:spcAft>
                <a:spcPts val="1200"/>
              </a:spcAft>
            </a:pPr>
            <a:r>
              <a:rPr lang="en-US" sz="2800" b="1" dirty="0" smtClean="0">
                <a:solidFill>
                  <a:schemeClr val="tx1"/>
                </a:solidFill>
              </a:rPr>
              <a:t>String index values will not overwrite the default index.</a:t>
            </a:r>
          </a:p>
        </p:txBody>
      </p:sp>
    </p:spTree>
    <p:extLst>
      <p:ext uri="{BB962C8B-B14F-4D97-AF65-F5344CB8AC3E}">
        <p14:creationId xmlns:p14="http://schemas.microsoft.com/office/powerpoint/2010/main" val="249790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200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chemeClr val="tx1"/>
                </a:solidFill>
              </a:rPr>
              <a:t>Accessing Data from Series with Position</a:t>
            </a:r>
          </a:p>
          <a:p>
            <a:pPr algn="just"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</a:rPr>
              <a:t>Data in the series can be accessed similar to that in an </a:t>
            </a:r>
            <a:r>
              <a:rPr lang="en-US" sz="2800" dirty="0" err="1">
                <a:solidFill>
                  <a:schemeClr val="tx1"/>
                </a:solidFill>
              </a:rPr>
              <a:t>ndarray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algn="just">
              <a:spcAft>
                <a:spcPts val="1200"/>
              </a:spcAft>
            </a:pPr>
            <a:r>
              <a:rPr lang="en-US" sz="2800" b="1" dirty="0">
                <a:solidFill>
                  <a:schemeClr val="tx1"/>
                </a:solidFill>
              </a:rPr>
              <a:t>Retrieve the first element: </a:t>
            </a:r>
          </a:p>
          <a:p>
            <a:pPr algn="just">
              <a:spcAft>
                <a:spcPts val="12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print(s[0</a:t>
            </a:r>
            <a:r>
              <a:rPr lang="en-US" sz="2800" dirty="0">
                <a:solidFill>
                  <a:schemeClr val="tx1"/>
                </a:solidFill>
              </a:rPr>
              <a:t>])</a:t>
            </a:r>
          </a:p>
          <a:p>
            <a:pPr algn="just"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</a:rPr>
              <a:t>print(s[‘a’]) 	#same as above</a:t>
            </a:r>
          </a:p>
          <a:p>
            <a:pPr algn="just">
              <a:spcAft>
                <a:spcPts val="1200"/>
              </a:spcAft>
            </a:pPr>
            <a:r>
              <a:rPr lang="en-US" sz="2800" b="1" dirty="0">
                <a:solidFill>
                  <a:schemeClr val="tx1"/>
                </a:solidFill>
              </a:rPr>
              <a:t>Retrieve the first three elements in the Series:</a:t>
            </a:r>
          </a:p>
          <a:p>
            <a:pPr algn="just"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</a:rPr>
              <a:t>#retrieve the first three element</a:t>
            </a:r>
          </a:p>
          <a:p>
            <a:pPr algn="just"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</a:rPr>
              <a:t>print(s[:3])</a:t>
            </a:r>
          </a:p>
          <a:p>
            <a:pPr algn="just">
              <a:spcAft>
                <a:spcPts val="1200"/>
              </a:spcAft>
            </a:pP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0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1920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2800" b="1" dirty="0">
                <a:solidFill>
                  <a:schemeClr val="tx1"/>
                </a:solidFill>
              </a:rPr>
              <a:t>Retrieve the last three elements:</a:t>
            </a:r>
          </a:p>
          <a:p>
            <a:pPr algn="just">
              <a:spcAft>
                <a:spcPts val="12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	print(s</a:t>
            </a:r>
            <a:r>
              <a:rPr lang="en-US" sz="2800" dirty="0">
                <a:solidFill>
                  <a:schemeClr val="tx1"/>
                </a:solidFill>
              </a:rPr>
              <a:t>[-3:])</a:t>
            </a:r>
          </a:p>
          <a:p>
            <a:pPr algn="just">
              <a:spcAft>
                <a:spcPts val="1200"/>
              </a:spcAft>
            </a:pPr>
            <a:r>
              <a:rPr lang="en-US" sz="2800" b="1" dirty="0" smtClean="0">
                <a:solidFill>
                  <a:schemeClr val="tx1"/>
                </a:solidFill>
              </a:rPr>
              <a:t>Retrieve </a:t>
            </a:r>
            <a:r>
              <a:rPr lang="en-US" sz="2800" b="1" dirty="0">
                <a:solidFill>
                  <a:schemeClr val="tx1"/>
                </a:solidFill>
              </a:rPr>
              <a:t>Data Using Label (Index):</a:t>
            </a:r>
          </a:p>
          <a:p>
            <a:pPr algn="just">
              <a:spcAft>
                <a:spcPts val="12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	print(s</a:t>
            </a:r>
            <a:r>
              <a:rPr lang="en-US" sz="2800" dirty="0">
                <a:solidFill>
                  <a:schemeClr val="tx1"/>
                </a:solidFill>
              </a:rPr>
              <a:t>['a'])</a:t>
            </a:r>
          </a:p>
          <a:p>
            <a:pPr algn="just"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</a:rPr>
              <a:t>#retrieve multiple elements</a:t>
            </a:r>
          </a:p>
          <a:p>
            <a:pPr algn="just">
              <a:spcAft>
                <a:spcPts val="12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	print(s</a:t>
            </a:r>
            <a:r>
              <a:rPr lang="en-US" sz="2800" dirty="0">
                <a:solidFill>
                  <a:schemeClr val="tx1"/>
                </a:solidFill>
              </a:rPr>
              <a:t>[['</a:t>
            </a:r>
            <a:r>
              <a:rPr lang="en-US" sz="2800" dirty="0" err="1">
                <a:solidFill>
                  <a:schemeClr val="tx1"/>
                </a:solidFill>
              </a:rPr>
              <a:t>a','c','d</a:t>
            </a:r>
            <a:r>
              <a:rPr lang="en-US" sz="2800" dirty="0">
                <a:solidFill>
                  <a:schemeClr val="tx1"/>
                </a:solidFill>
              </a:rPr>
              <a:t>']])</a:t>
            </a:r>
          </a:p>
          <a:p>
            <a:pPr algn="just">
              <a:spcAft>
                <a:spcPts val="1200"/>
              </a:spcAft>
            </a:pPr>
            <a:r>
              <a:rPr lang="en-US" sz="2800" b="1" dirty="0">
                <a:solidFill>
                  <a:schemeClr val="tx1"/>
                </a:solidFill>
              </a:rPr>
              <a:t>If a label is not contained, an exception is raised.</a:t>
            </a:r>
          </a:p>
          <a:p>
            <a:pPr algn="just">
              <a:spcAft>
                <a:spcPts val="12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	print(s</a:t>
            </a:r>
            <a:r>
              <a:rPr lang="en-US" sz="2800" dirty="0">
                <a:solidFill>
                  <a:schemeClr val="tx1"/>
                </a:solidFill>
              </a:rPr>
              <a:t>['f'])</a:t>
            </a:r>
          </a:p>
          <a:p>
            <a:pPr algn="just">
              <a:spcAft>
                <a:spcPts val="1200"/>
              </a:spcAft>
            </a:pPr>
            <a:endParaRPr lang="en-US" sz="28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0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9540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Adding one element to the series: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	s</a:t>
            </a:r>
            <a:r>
              <a:rPr lang="en-US" sz="3600" dirty="0">
                <a:solidFill>
                  <a:schemeClr val="tx1"/>
                </a:solidFill>
              </a:rPr>
              <a:t>['f']=7</a:t>
            </a:r>
          </a:p>
          <a:p>
            <a:pPr algn="just"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Adding more than one element to the series: use append().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	new=Series([8,9,10],index=['</a:t>
            </a:r>
            <a:r>
              <a:rPr lang="en-US" sz="3600" dirty="0" err="1">
                <a:solidFill>
                  <a:schemeClr val="tx1"/>
                </a:solidFill>
              </a:rPr>
              <a:t>g','h','i</a:t>
            </a:r>
            <a:r>
              <a:rPr lang="en-US" sz="3600" dirty="0">
                <a:solidFill>
                  <a:schemeClr val="tx1"/>
                </a:solidFill>
              </a:rPr>
              <a:t>'])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	s=</a:t>
            </a:r>
            <a:r>
              <a:rPr lang="en-US" sz="3600" dirty="0" err="1" smtClean="0">
                <a:solidFill>
                  <a:schemeClr val="tx1"/>
                </a:solidFill>
              </a:rPr>
              <a:t>s.append</a:t>
            </a:r>
            <a:r>
              <a:rPr lang="en-US" sz="3600" dirty="0" smtClean="0">
                <a:solidFill>
                  <a:schemeClr val="tx1"/>
                </a:solidFill>
              </a:rPr>
              <a:t>(new</a:t>
            </a:r>
            <a:r>
              <a:rPr lang="en-US" sz="3600" dirty="0">
                <a:solidFill>
                  <a:schemeClr val="tx1"/>
                </a:solidFill>
              </a:rPr>
              <a:t>)</a:t>
            </a: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0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7160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Deleting elements from a series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Syntax:	s=</a:t>
            </a:r>
            <a:r>
              <a:rPr lang="en-US" sz="3600" dirty="0" err="1" smtClean="0">
                <a:solidFill>
                  <a:schemeClr val="tx1"/>
                </a:solidFill>
              </a:rPr>
              <a:t>s.drop</a:t>
            </a:r>
            <a:r>
              <a:rPr lang="en-US" sz="3600" dirty="0" smtClean="0">
                <a:solidFill>
                  <a:schemeClr val="tx1"/>
                </a:solidFill>
              </a:rPr>
              <a:t>([index])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Example	s=</a:t>
            </a:r>
            <a:r>
              <a:rPr lang="en-US" sz="3600" dirty="0" err="1" smtClean="0">
                <a:solidFill>
                  <a:schemeClr val="tx1"/>
                </a:solidFill>
              </a:rPr>
              <a:t>s.drop</a:t>
            </a:r>
            <a:r>
              <a:rPr lang="en-US" sz="3600" dirty="0" smtClean="0">
                <a:solidFill>
                  <a:schemeClr val="tx1"/>
                </a:solidFill>
              </a:rPr>
              <a:t>(['g‘])</a:t>
            </a:r>
            <a:endParaRPr lang="en-US" sz="36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Deleting more than one element from a series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s=</a:t>
            </a:r>
            <a:r>
              <a:rPr lang="en-US" sz="3600" dirty="0" err="1">
                <a:solidFill>
                  <a:schemeClr val="tx1"/>
                </a:solidFill>
              </a:rPr>
              <a:t>s.drop</a:t>
            </a:r>
            <a:r>
              <a:rPr lang="en-US" sz="3600" dirty="0">
                <a:solidFill>
                  <a:schemeClr val="tx1"/>
                </a:solidFill>
              </a:rPr>
              <a:t>(['</a:t>
            </a:r>
            <a:r>
              <a:rPr lang="en-US" sz="3600" dirty="0" err="1">
                <a:solidFill>
                  <a:schemeClr val="tx1"/>
                </a:solidFill>
              </a:rPr>
              <a:t>i','j</a:t>
            </a:r>
            <a:r>
              <a:rPr lang="en-US" sz="3600" dirty="0">
                <a:solidFill>
                  <a:schemeClr val="tx1"/>
                </a:solidFill>
              </a:rPr>
              <a:t>'])</a:t>
            </a: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0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 smtClean="0">
                <a:solidFill>
                  <a:schemeClr val="tx1"/>
                </a:solidFill>
              </a:rPr>
              <a:t>Data Frame</a:t>
            </a:r>
            <a:endParaRPr lang="en-US" sz="2800" b="1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</a:rPr>
              <a:t>A Data frame is a two-dimensional data structure, i.e., data is aligned in a tabular form in rows and columns.</a:t>
            </a:r>
          </a:p>
          <a:p>
            <a:pPr algn="just">
              <a:spcAft>
                <a:spcPts val="1200"/>
              </a:spcAft>
            </a:pPr>
            <a:endParaRPr lang="en-US" sz="28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</a:rPr>
              <a:t>Features of </a:t>
            </a:r>
            <a:r>
              <a:rPr lang="en-US" sz="2800" dirty="0" smtClean="0">
                <a:solidFill>
                  <a:schemeClr val="tx1"/>
                </a:solidFill>
              </a:rPr>
              <a:t>Data Frame</a:t>
            </a:r>
            <a:endParaRPr lang="en-US" sz="28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</a:rPr>
              <a:t>•	</a:t>
            </a:r>
            <a:r>
              <a:rPr lang="en-US" sz="2800" dirty="0" smtClean="0">
                <a:solidFill>
                  <a:schemeClr val="tx1"/>
                </a:solidFill>
              </a:rPr>
              <a:t>columns </a:t>
            </a:r>
            <a:r>
              <a:rPr lang="en-US" sz="2800" dirty="0">
                <a:solidFill>
                  <a:schemeClr val="tx1"/>
                </a:solidFill>
              </a:rPr>
              <a:t>are of different types</a:t>
            </a:r>
          </a:p>
          <a:p>
            <a:pPr algn="just"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</a:rPr>
              <a:t>•	Size – Mutable</a:t>
            </a:r>
          </a:p>
          <a:p>
            <a:pPr algn="just"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</a:rPr>
              <a:t>•	Labeled axes (rows and columns)</a:t>
            </a:r>
          </a:p>
          <a:p>
            <a:pPr algn="just"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</a:rPr>
              <a:t>•	Can Perform Arithmetic operations on rows and columns</a:t>
            </a:r>
          </a:p>
          <a:p>
            <a:pPr algn="just">
              <a:spcAft>
                <a:spcPts val="1200"/>
              </a:spcAft>
            </a:pP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0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7206" y="457200"/>
            <a:ext cx="9144000" cy="762000"/>
          </a:xfrm>
        </p:spPr>
        <p:txBody>
          <a:bodyPr/>
          <a:lstStyle/>
          <a:p>
            <a:pPr algn="ctr"/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0"/>
            <a:ext cx="9144000" cy="4114800"/>
          </a:xfrm>
        </p:spPr>
        <p:txBody>
          <a:bodyPr/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Pandas is an open-source Python Library providing high-performance data manipulation and analysis tool using its powerful data structures. 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name Pandas is derived from the word Panel Data – an Econometrics from Multidimensional data.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2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2000"/>
            <a:ext cx="9144000" cy="23622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 err="1" smtClean="0">
                <a:solidFill>
                  <a:schemeClr val="tx1"/>
                </a:solidFill>
              </a:rPr>
              <a:t>pandas.DataFrame</a:t>
            </a:r>
            <a:endParaRPr lang="en-US" sz="2800" b="1" dirty="0">
              <a:solidFill>
                <a:schemeClr val="tx1"/>
              </a:solidFill>
            </a:endParaRPr>
          </a:p>
          <a:p>
            <a:pPr algn="l">
              <a:spcAft>
                <a:spcPts val="12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dirty="0">
                <a:solidFill>
                  <a:schemeClr val="tx1"/>
                </a:solidFill>
              </a:rPr>
              <a:t>pandas </a:t>
            </a:r>
            <a:r>
              <a:rPr lang="en-US" sz="2400" dirty="0" err="1">
                <a:solidFill>
                  <a:schemeClr val="tx1"/>
                </a:solidFill>
              </a:rPr>
              <a:t>DataFrame</a:t>
            </a:r>
            <a:r>
              <a:rPr lang="en-US" sz="2400" dirty="0">
                <a:solidFill>
                  <a:schemeClr val="tx1"/>
                </a:solidFill>
              </a:rPr>
              <a:t> can be created </a:t>
            </a:r>
            <a:r>
              <a:rPr lang="en-US" sz="2400" dirty="0" smtClean="0">
                <a:solidFill>
                  <a:schemeClr val="tx1"/>
                </a:solidFill>
              </a:rPr>
              <a:t>using constructor </a:t>
            </a:r>
            <a:r>
              <a:rPr lang="en-US" sz="2400" dirty="0">
                <a:solidFill>
                  <a:schemeClr val="tx1"/>
                </a:solidFill>
              </a:rPr>
              <a:t>−</a:t>
            </a:r>
          </a:p>
          <a:p>
            <a:pPr algn="just">
              <a:spcAft>
                <a:spcPts val="12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pandas.DataFrame</a:t>
            </a:r>
            <a:r>
              <a:rPr lang="en-US" sz="2400" dirty="0">
                <a:solidFill>
                  <a:schemeClr val="tx1"/>
                </a:solidFill>
              </a:rPr>
              <a:t>( data, index, columns, </a:t>
            </a:r>
            <a:r>
              <a:rPr lang="en-US" sz="2400" dirty="0" err="1">
                <a:solidFill>
                  <a:schemeClr val="tx1"/>
                </a:solidFill>
              </a:rPr>
              <a:t>dtype</a:t>
            </a:r>
            <a:r>
              <a:rPr lang="en-US" sz="2400" dirty="0">
                <a:solidFill>
                  <a:schemeClr val="tx1"/>
                </a:solidFill>
              </a:rPr>
              <a:t>, copy)</a:t>
            </a: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925607"/>
              </p:ext>
            </p:extLst>
          </p:nvPr>
        </p:nvGraphicFramePr>
        <p:xfrm>
          <a:off x="228600" y="2590800"/>
          <a:ext cx="8686800" cy="42105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3020"/>
                <a:gridCol w="7383780"/>
              </a:tblGrid>
              <a:tr h="4500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Sr.No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Parameter &amp; Description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10410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</a:rPr>
                        <a:t>data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data </a:t>
                      </a:r>
                      <a:r>
                        <a:rPr lang="en-US" sz="2400" dirty="0">
                          <a:effectLst/>
                        </a:rPr>
                        <a:t>takes various forms like </a:t>
                      </a:r>
                      <a:r>
                        <a:rPr lang="en-US" sz="2400" dirty="0" err="1">
                          <a:effectLst/>
                        </a:rPr>
                        <a:t>ndarray</a:t>
                      </a:r>
                      <a:r>
                        <a:rPr lang="en-US" sz="2400" dirty="0">
                          <a:effectLst/>
                        </a:rPr>
                        <a:t>, series, map, lists, </a:t>
                      </a:r>
                      <a:r>
                        <a:rPr lang="en-US" sz="2400" dirty="0" err="1">
                          <a:effectLst/>
                        </a:rPr>
                        <a:t>dict</a:t>
                      </a:r>
                      <a:r>
                        <a:rPr lang="en-US" sz="2400" dirty="0">
                          <a:effectLst/>
                        </a:rPr>
                        <a:t>, constants and also another </a:t>
                      </a:r>
                      <a:r>
                        <a:rPr lang="en-US" sz="2400" dirty="0" err="1">
                          <a:effectLst/>
                        </a:rPr>
                        <a:t>DataFrame</a:t>
                      </a:r>
                      <a:r>
                        <a:rPr lang="en-US" sz="2400" dirty="0">
                          <a:effectLst/>
                        </a:rPr>
                        <a:t>.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4901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</a:rPr>
                        <a:t>index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For </a:t>
                      </a:r>
                      <a:r>
                        <a:rPr lang="en-US" sz="2400" dirty="0">
                          <a:effectLst/>
                        </a:rPr>
                        <a:t>the row </a:t>
                      </a:r>
                      <a:r>
                        <a:rPr lang="en-US" sz="2400" dirty="0" smtClean="0">
                          <a:effectLst/>
                        </a:rPr>
                        <a:t>labels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6940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columns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For </a:t>
                      </a:r>
                      <a:r>
                        <a:rPr lang="en-US" sz="2400" dirty="0">
                          <a:effectLst/>
                        </a:rPr>
                        <a:t>column </a:t>
                      </a:r>
                      <a:r>
                        <a:rPr lang="en-US" sz="2400" dirty="0" smtClean="0">
                          <a:effectLst/>
                        </a:rPr>
                        <a:t>labels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694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effectLst/>
                        </a:rPr>
                        <a:t>dtype</a:t>
                      </a:r>
                      <a:endParaRPr lang="en-US" sz="24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Data </a:t>
                      </a:r>
                      <a:r>
                        <a:rPr lang="en-US" sz="2400" dirty="0">
                          <a:effectLst/>
                        </a:rPr>
                        <a:t>type of each column.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6940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copy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This </a:t>
                      </a:r>
                      <a:r>
                        <a:rPr lang="en-US" sz="2400" dirty="0">
                          <a:effectLst/>
                        </a:rPr>
                        <a:t>command (or whatever it is) is used for copying of data, if the default is False.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90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41910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tx1"/>
                </a:solidFill>
              </a:rPr>
              <a:t>Create </a:t>
            </a:r>
            <a:r>
              <a:rPr lang="en-US" sz="2800" b="1" dirty="0" err="1">
                <a:solidFill>
                  <a:schemeClr val="tx1"/>
                </a:solidFill>
              </a:rPr>
              <a:t>DataFrame</a:t>
            </a:r>
            <a:endParaRPr lang="en-US" sz="2800" b="1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A pandas </a:t>
            </a:r>
            <a:r>
              <a:rPr lang="en-US" dirty="0" err="1">
                <a:solidFill>
                  <a:schemeClr val="tx1"/>
                </a:solidFill>
              </a:rPr>
              <a:t>DataFrame</a:t>
            </a:r>
            <a:r>
              <a:rPr lang="en-US" dirty="0">
                <a:solidFill>
                  <a:schemeClr val="tx1"/>
                </a:solidFill>
              </a:rPr>
              <a:t> can be created using various inputs like −</a:t>
            </a:r>
          </a:p>
          <a:p>
            <a:pPr algn="just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•	Lists</a:t>
            </a:r>
          </a:p>
          <a:p>
            <a:pPr algn="just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•	dictionary</a:t>
            </a:r>
          </a:p>
          <a:p>
            <a:pPr algn="just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•	Series</a:t>
            </a:r>
          </a:p>
          <a:p>
            <a:pPr algn="just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•	</a:t>
            </a:r>
            <a:r>
              <a:rPr lang="en-US" dirty="0" err="1">
                <a:solidFill>
                  <a:schemeClr val="tx1"/>
                </a:solidFill>
              </a:rPr>
              <a:t>Numpy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ndarrays</a:t>
            </a:r>
            <a:endParaRPr lang="en-US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•	Another </a:t>
            </a:r>
            <a:r>
              <a:rPr lang="en-US" dirty="0" err="1">
                <a:solidFill>
                  <a:schemeClr val="tx1"/>
                </a:solidFill>
              </a:rPr>
              <a:t>DataFrame</a:t>
            </a:r>
            <a:endParaRPr lang="en-US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0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52578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tx1"/>
                </a:solidFill>
              </a:rPr>
              <a:t>Create an Empty </a:t>
            </a:r>
            <a:r>
              <a:rPr lang="en-US" sz="2800" b="1" dirty="0" err="1">
                <a:solidFill>
                  <a:schemeClr val="tx1"/>
                </a:solidFill>
              </a:rPr>
              <a:t>DataFrame</a:t>
            </a:r>
            <a:endParaRPr lang="en-US" sz="2800" b="1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</a:rPr>
              <a:t>A basic </a:t>
            </a:r>
            <a:r>
              <a:rPr lang="en-US" sz="2800" dirty="0" err="1">
                <a:solidFill>
                  <a:schemeClr val="tx1"/>
                </a:solidFill>
              </a:rPr>
              <a:t>DataFrame</a:t>
            </a:r>
            <a:r>
              <a:rPr lang="en-US" sz="2800" dirty="0">
                <a:solidFill>
                  <a:schemeClr val="tx1"/>
                </a:solidFill>
              </a:rPr>
              <a:t>, which can be created is an Empty </a:t>
            </a:r>
            <a:r>
              <a:rPr lang="en-US" sz="2800" dirty="0" err="1">
                <a:solidFill>
                  <a:schemeClr val="tx1"/>
                </a:solidFill>
              </a:rPr>
              <a:t>Dataframe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algn="just">
              <a:spcAft>
                <a:spcPts val="1200"/>
              </a:spcAft>
            </a:pPr>
            <a:r>
              <a:rPr lang="en-US" sz="2800" b="1" dirty="0">
                <a:solidFill>
                  <a:schemeClr val="tx1"/>
                </a:solidFill>
              </a:rPr>
              <a:t>Example</a:t>
            </a:r>
          </a:p>
          <a:p>
            <a:pPr algn="just">
              <a:spcAft>
                <a:spcPts val="12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#</a:t>
            </a:r>
            <a:r>
              <a:rPr lang="en-US" sz="2800" dirty="0">
                <a:solidFill>
                  <a:schemeClr val="tx1"/>
                </a:solidFill>
              </a:rPr>
              <a:t>import the pandas library and aliasing as </a:t>
            </a:r>
            <a:r>
              <a:rPr lang="en-US" sz="2800" dirty="0" err="1">
                <a:solidFill>
                  <a:schemeClr val="tx1"/>
                </a:solidFill>
              </a:rPr>
              <a:t>pd</a:t>
            </a:r>
            <a:endParaRPr lang="en-US" sz="28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</a:rPr>
              <a:t>import pandas as </a:t>
            </a:r>
            <a:r>
              <a:rPr lang="en-US" sz="2800" dirty="0" err="1">
                <a:solidFill>
                  <a:schemeClr val="tx1"/>
                </a:solidFill>
              </a:rPr>
              <a:t>pd</a:t>
            </a:r>
            <a:endParaRPr lang="en-US" sz="28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2800" dirty="0" err="1">
                <a:solidFill>
                  <a:schemeClr val="tx1"/>
                </a:solidFill>
              </a:rPr>
              <a:t>df</a:t>
            </a:r>
            <a:r>
              <a:rPr lang="en-US" sz="2800" dirty="0">
                <a:solidFill>
                  <a:schemeClr val="tx1"/>
                </a:solidFill>
              </a:rPr>
              <a:t> = </a:t>
            </a:r>
            <a:r>
              <a:rPr lang="en-US" sz="2800" dirty="0" err="1">
                <a:solidFill>
                  <a:schemeClr val="tx1"/>
                </a:solidFill>
              </a:rPr>
              <a:t>pd.DataFrame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pPr algn="just"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</a:rPr>
              <a:t>print </a:t>
            </a:r>
            <a:r>
              <a:rPr lang="en-US" sz="2800" dirty="0" err="1">
                <a:solidFill>
                  <a:schemeClr val="tx1"/>
                </a:solidFill>
              </a:rPr>
              <a:t>df</a:t>
            </a:r>
            <a:endParaRPr lang="en-US" sz="28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0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tx1"/>
                </a:solidFill>
              </a:rPr>
              <a:t>Create a </a:t>
            </a:r>
            <a:r>
              <a:rPr lang="en-US" sz="2800" b="1" dirty="0" err="1">
                <a:solidFill>
                  <a:schemeClr val="tx1"/>
                </a:solidFill>
              </a:rPr>
              <a:t>DataFrame</a:t>
            </a:r>
            <a:r>
              <a:rPr lang="en-US" sz="2800" b="1" dirty="0">
                <a:solidFill>
                  <a:schemeClr val="tx1"/>
                </a:solidFill>
              </a:rPr>
              <a:t> from Lists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The </a:t>
            </a:r>
            <a:r>
              <a:rPr lang="en-US" sz="3600" dirty="0" err="1">
                <a:solidFill>
                  <a:schemeClr val="tx1"/>
                </a:solidFill>
              </a:rPr>
              <a:t>DataFrame</a:t>
            </a:r>
            <a:r>
              <a:rPr lang="en-US" sz="3600" dirty="0">
                <a:solidFill>
                  <a:schemeClr val="tx1"/>
                </a:solidFill>
              </a:rPr>
              <a:t> can be created using a single list or a list of lists.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import pandas as </a:t>
            </a:r>
            <a:r>
              <a:rPr lang="en-US" sz="3600" dirty="0" err="1">
                <a:solidFill>
                  <a:schemeClr val="tx1"/>
                </a:solidFill>
              </a:rPr>
              <a:t>pd</a:t>
            </a:r>
            <a:endParaRPr lang="en-US" sz="36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data = [1,2,3,4,5]</a:t>
            </a:r>
          </a:p>
          <a:p>
            <a:pPr algn="just">
              <a:spcAft>
                <a:spcPts val="1200"/>
              </a:spcAft>
            </a:pPr>
            <a:r>
              <a:rPr lang="en-US" sz="3600" dirty="0" err="1">
                <a:solidFill>
                  <a:schemeClr val="tx1"/>
                </a:solidFill>
              </a:rPr>
              <a:t>df</a:t>
            </a:r>
            <a:r>
              <a:rPr lang="en-US" sz="3600" dirty="0">
                <a:solidFill>
                  <a:schemeClr val="tx1"/>
                </a:solidFill>
              </a:rPr>
              <a:t> = </a:t>
            </a:r>
            <a:r>
              <a:rPr lang="en-US" sz="3600" dirty="0" err="1">
                <a:solidFill>
                  <a:schemeClr val="tx1"/>
                </a:solidFill>
              </a:rPr>
              <a:t>pd.DataFrame</a:t>
            </a:r>
            <a:r>
              <a:rPr lang="en-US" sz="3600" dirty="0">
                <a:solidFill>
                  <a:schemeClr val="tx1"/>
                </a:solidFill>
              </a:rPr>
              <a:t>(data)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print </a:t>
            </a:r>
            <a:r>
              <a:rPr lang="en-US" sz="3600" dirty="0" smtClean="0">
                <a:solidFill>
                  <a:schemeClr val="tx1"/>
                </a:solidFill>
              </a:rPr>
              <a:t>(</a:t>
            </a:r>
            <a:r>
              <a:rPr lang="en-US" sz="3600" dirty="0" err="1" smtClean="0">
                <a:solidFill>
                  <a:schemeClr val="tx1"/>
                </a:solidFill>
              </a:rPr>
              <a:t>df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  <a:endParaRPr lang="en-US" sz="36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0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09600"/>
            <a:ext cx="9144000" cy="48006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 smtClean="0">
                <a:solidFill>
                  <a:schemeClr val="tx1"/>
                </a:solidFill>
              </a:rPr>
              <a:t>Specifying column name in a data frame</a:t>
            </a:r>
            <a:r>
              <a:rPr lang="en-US" sz="3600" b="1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import </a:t>
            </a:r>
            <a:r>
              <a:rPr lang="en-US" sz="3600" dirty="0">
                <a:solidFill>
                  <a:schemeClr val="tx1"/>
                </a:solidFill>
              </a:rPr>
              <a:t>pandas as </a:t>
            </a:r>
            <a:r>
              <a:rPr lang="en-US" sz="3600" dirty="0" err="1">
                <a:solidFill>
                  <a:schemeClr val="tx1"/>
                </a:solidFill>
              </a:rPr>
              <a:t>pd</a:t>
            </a:r>
            <a:endParaRPr lang="en-US" sz="36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data = </a:t>
            </a:r>
            <a:r>
              <a:rPr lang="en-US" sz="3600" dirty="0" smtClean="0">
                <a:solidFill>
                  <a:schemeClr val="tx1"/>
                </a:solidFill>
              </a:rPr>
              <a:t>[[‘Ravi',</a:t>
            </a:r>
            <a:r>
              <a:rPr lang="en-US" sz="3600" dirty="0">
                <a:solidFill>
                  <a:schemeClr val="tx1"/>
                </a:solidFill>
              </a:rPr>
              <a:t>10</a:t>
            </a:r>
            <a:r>
              <a:rPr lang="en-US" sz="3600" dirty="0" smtClean="0">
                <a:solidFill>
                  <a:schemeClr val="tx1"/>
                </a:solidFill>
              </a:rPr>
              <a:t>],[‘Mohan',</a:t>
            </a:r>
            <a:r>
              <a:rPr lang="en-US" sz="3600" dirty="0">
                <a:solidFill>
                  <a:schemeClr val="tx1"/>
                </a:solidFill>
              </a:rPr>
              <a:t>12</a:t>
            </a:r>
            <a:r>
              <a:rPr lang="en-US" sz="3600" dirty="0" smtClean="0">
                <a:solidFill>
                  <a:schemeClr val="tx1"/>
                </a:solidFill>
              </a:rPr>
              <a:t>],[‘Alok',</a:t>
            </a:r>
            <a:r>
              <a:rPr lang="en-US" sz="3600" dirty="0">
                <a:solidFill>
                  <a:schemeClr val="tx1"/>
                </a:solidFill>
              </a:rPr>
              <a:t>13]]</a:t>
            </a:r>
          </a:p>
          <a:p>
            <a:pPr algn="just">
              <a:spcAft>
                <a:spcPts val="1200"/>
              </a:spcAft>
            </a:pPr>
            <a:r>
              <a:rPr lang="en-US" sz="3600" dirty="0" err="1" smtClean="0">
                <a:solidFill>
                  <a:schemeClr val="tx1"/>
                </a:solidFill>
              </a:rPr>
              <a:t>df</a:t>
            </a:r>
            <a:r>
              <a:rPr lang="en-US" sz="3600" dirty="0" smtClean="0">
                <a:solidFill>
                  <a:schemeClr val="tx1"/>
                </a:solidFill>
              </a:rPr>
              <a:t>=</a:t>
            </a:r>
            <a:r>
              <a:rPr lang="en-US" sz="3600" dirty="0" err="1" smtClean="0">
                <a:solidFill>
                  <a:schemeClr val="tx1"/>
                </a:solidFill>
              </a:rPr>
              <a:t>pd.DataFrame</a:t>
            </a:r>
            <a:r>
              <a:rPr lang="en-US" sz="3600" dirty="0" smtClean="0">
                <a:solidFill>
                  <a:schemeClr val="tx1"/>
                </a:solidFill>
              </a:rPr>
              <a:t>(</a:t>
            </a:r>
            <a:r>
              <a:rPr lang="en-US" sz="3600" dirty="0" err="1" smtClean="0">
                <a:solidFill>
                  <a:schemeClr val="tx1"/>
                </a:solidFill>
              </a:rPr>
              <a:t>data,columns</a:t>
            </a:r>
            <a:r>
              <a:rPr lang="en-US" sz="3600" dirty="0">
                <a:solidFill>
                  <a:schemeClr val="tx1"/>
                </a:solidFill>
              </a:rPr>
              <a:t>=['</a:t>
            </a:r>
            <a:r>
              <a:rPr lang="en-US" sz="3600" dirty="0" err="1">
                <a:solidFill>
                  <a:schemeClr val="tx1"/>
                </a:solidFill>
              </a:rPr>
              <a:t>Name','Age</a:t>
            </a:r>
            <a:r>
              <a:rPr lang="en-US" sz="3600" dirty="0" smtClean="0">
                <a:solidFill>
                  <a:schemeClr val="tx1"/>
                </a:solidFill>
              </a:rPr>
              <a:t>'], </a:t>
            </a:r>
            <a:r>
              <a:rPr lang="en-US" sz="3600" dirty="0" err="1" smtClean="0">
                <a:solidFill>
                  <a:schemeClr val="tx1"/>
                </a:solidFill>
              </a:rPr>
              <a:t>dtype</a:t>
            </a:r>
            <a:r>
              <a:rPr lang="en-US" sz="3600" dirty="0" smtClean="0">
                <a:solidFill>
                  <a:schemeClr val="tx1"/>
                </a:solidFill>
              </a:rPr>
              <a:t>=</a:t>
            </a:r>
            <a:r>
              <a:rPr lang="en-US" sz="3600" dirty="0" err="1" smtClean="0">
                <a:solidFill>
                  <a:schemeClr val="tx1"/>
                </a:solidFill>
              </a:rPr>
              <a:t>np.float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  <a:endParaRPr lang="en-US" sz="36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p</a:t>
            </a:r>
            <a:r>
              <a:rPr lang="en-US" sz="3600" dirty="0" smtClean="0">
                <a:solidFill>
                  <a:schemeClr val="tx1"/>
                </a:solidFill>
              </a:rPr>
              <a:t>rint(</a:t>
            </a:r>
            <a:r>
              <a:rPr lang="en-US" sz="3600" dirty="0" err="1" smtClean="0">
                <a:solidFill>
                  <a:schemeClr val="tx1"/>
                </a:solidFill>
              </a:rPr>
              <a:t>df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  <a:endParaRPr lang="en-US" sz="36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0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tx1"/>
                </a:solidFill>
              </a:rPr>
              <a:t>Create a </a:t>
            </a:r>
            <a:r>
              <a:rPr lang="en-US" sz="2800" b="1" dirty="0" err="1">
                <a:solidFill>
                  <a:schemeClr val="tx1"/>
                </a:solidFill>
              </a:rPr>
              <a:t>DataFrame</a:t>
            </a:r>
            <a:r>
              <a:rPr lang="en-US" sz="2800" b="1" dirty="0">
                <a:solidFill>
                  <a:schemeClr val="tx1"/>
                </a:solidFill>
              </a:rPr>
              <a:t> from Dictionary 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pt-BR" sz="2800" dirty="0" smtClean="0">
                <a:solidFill>
                  <a:schemeClr val="tx1"/>
                </a:solidFill>
              </a:rPr>
              <a:t>import </a:t>
            </a:r>
            <a:r>
              <a:rPr lang="pt-BR" sz="2800" dirty="0">
                <a:solidFill>
                  <a:schemeClr val="tx1"/>
                </a:solidFill>
              </a:rPr>
              <a:t>pandas as pd</a:t>
            </a:r>
          </a:p>
          <a:p>
            <a:pPr algn="just">
              <a:spcAft>
                <a:spcPts val="1200"/>
              </a:spcAft>
            </a:pPr>
            <a:r>
              <a:rPr lang="pt-BR" sz="2800" dirty="0">
                <a:solidFill>
                  <a:schemeClr val="tx1"/>
                </a:solidFill>
              </a:rPr>
              <a:t>d={'Item':[ 'A', 'B', 'C', 'D', 'E'],'Price':[600,756,587,859,990]}</a:t>
            </a:r>
          </a:p>
          <a:p>
            <a:pPr algn="just">
              <a:spcAft>
                <a:spcPts val="1200"/>
              </a:spcAft>
            </a:pPr>
            <a:r>
              <a:rPr lang="pt-BR" sz="2800" dirty="0" smtClean="0">
                <a:solidFill>
                  <a:schemeClr val="tx1"/>
                </a:solidFill>
              </a:rPr>
              <a:t>frame1=pd.DataFrame(d)</a:t>
            </a:r>
            <a:endParaRPr lang="pt-BR" sz="28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pt-BR" sz="2800" dirty="0">
                <a:solidFill>
                  <a:schemeClr val="tx1"/>
                </a:solidFill>
              </a:rPr>
              <a:t>print(frame1)</a:t>
            </a:r>
          </a:p>
          <a:p>
            <a:pPr algn="just">
              <a:spcAft>
                <a:spcPts val="1200"/>
              </a:spcAft>
            </a:pPr>
            <a:r>
              <a:rPr lang="pt-BR" sz="2800" dirty="0" smtClean="0">
                <a:solidFill>
                  <a:schemeClr val="tx1"/>
                </a:solidFill>
              </a:rPr>
              <a:t>print(frame1</a:t>
            </a:r>
            <a:r>
              <a:rPr lang="pt-BR" sz="2800" dirty="0">
                <a:solidFill>
                  <a:schemeClr val="tx1"/>
                </a:solidFill>
              </a:rPr>
              <a:t>['Item'][2]) # printing 3rd item</a:t>
            </a:r>
          </a:p>
          <a:p>
            <a:pPr algn="just">
              <a:spcAft>
                <a:spcPts val="1200"/>
              </a:spcAft>
            </a:pPr>
            <a:r>
              <a:rPr lang="pt-BR" sz="2800" dirty="0" smtClean="0">
                <a:solidFill>
                  <a:schemeClr val="tx1"/>
                </a:solidFill>
              </a:rPr>
              <a:t>print(frame1</a:t>
            </a:r>
            <a:r>
              <a:rPr lang="pt-BR" sz="2800" dirty="0">
                <a:solidFill>
                  <a:schemeClr val="tx1"/>
                </a:solidFill>
              </a:rPr>
              <a:t>['Price']) # printing values of </a:t>
            </a:r>
            <a:r>
              <a:rPr lang="pt-BR" sz="2800" dirty="0" smtClean="0">
                <a:solidFill>
                  <a:schemeClr val="tx1"/>
                </a:solidFill>
              </a:rPr>
              <a:t>Price column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0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tx1"/>
                </a:solidFill>
              </a:rPr>
              <a:t>Addition of Rows</a:t>
            </a:r>
          </a:p>
          <a:p>
            <a:pPr algn="just"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</a:rPr>
              <a:t>Add new rows to a </a:t>
            </a:r>
            <a:r>
              <a:rPr lang="en-US" sz="2800" dirty="0" err="1">
                <a:solidFill>
                  <a:schemeClr val="tx1"/>
                </a:solidFill>
              </a:rPr>
              <a:t>DataFrame</a:t>
            </a:r>
            <a:r>
              <a:rPr lang="en-US" sz="2800" dirty="0">
                <a:solidFill>
                  <a:schemeClr val="tx1"/>
                </a:solidFill>
              </a:rPr>
              <a:t> using the append function. This function will append the rows at the end.</a:t>
            </a:r>
          </a:p>
          <a:p>
            <a:pPr algn="just">
              <a:spcAft>
                <a:spcPts val="1200"/>
              </a:spcAft>
            </a:pPr>
            <a:r>
              <a:rPr lang="en-US" sz="2800" b="1" dirty="0">
                <a:solidFill>
                  <a:schemeClr val="tx1"/>
                </a:solidFill>
              </a:rPr>
              <a:t>Example	</a:t>
            </a: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2 = </a:t>
            </a:r>
            <a:r>
              <a:rPr lang="en-US" sz="2800" dirty="0" err="1" smtClean="0">
                <a:solidFill>
                  <a:schemeClr val="tx1"/>
                </a:solidFill>
              </a:rPr>
              <a:t>pd.DataFrame</a:t>
            </a:r>
            <a:r>
              <a:rPr lang="en-US" sz="2800" dirty="0">
                <a:solidFill>
                  <a:schemeClr val="tx1"/>
                </a:solidFill>
              </a:rPr>
              <a:t>([['G</a:t>
            </a:r>
            <a:r>
              <a:rPr lang="en-US" sz="2800" dirty="0" smtClean="0">
                <a:solidFill>
                  <a:schemeClr val="tx1"/>
                </a:solidFill>
              </a:rPr>
              <a:t>', 500]],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columns</a:t>
            </a:r>
            <a:r>
              <a:rPr lang="en-US" sz="2800" dirty="0">
                <a:solidFill>
                  <a:schemeClr val="tx1"/>
                </a:solidFill>
              </a:rPr>
              <a:t>=['</a:t>
            </a:r>
            <a:r>
              <a:rPr lang="en-US" sz="2800" dirty="0" err="1">
                <a:solidFill>
                  <a:schemeClr val="tx1"/>
                </a:solidFill>
              </a:rPr>
              <a:t>Item</a:t>
            </a:r>
            <a:r>
              <a:rPr lang="en-US" sz="2800" dirty="0" err="1" smtClean="0">
                <a:solidFill>
                  <a:schemeClr val="tx1"/>
                </a:solidFill>
              </a:rPr>
              <a:t>',</a:t>
            </a:r>
            <a:r>
              <a:rPr lang="en-US" sz="2800" dirty="0" err="1">
                <a:solidFill>
                  <a:schemeClr val="tx1"/>
                </a:solidFill>
              </a:rPr>
              <a:t>'Price</a:t>
            </a:r>
            <a:r>
              <a:rPr lang="en-US" sz="2800" dirty="0" smtClean="0">
                <a:solidFill>
                  <a:schemeClr val="tx1"/>
                </a:solidFill>
              </a:rPr>
              <a:t>'])</a:t>
            </a:r>
            <a:endParaRPr lang="en-US" sz="28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frame1=frame1.append(f2)</a:t>
            </a: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82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9540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Changing names of columns in a </a:t>
            </a:r>
            <a:r>
              <a:rPr lang="en-US" sz="3600" b="1" dirty="0" err="1">
                <a:solidFill>
                  <a:schemeClr val="tx1"/>
                </a:solidFill>
              </a:rPr>
              <a:t>DataFrame</a:t>
            </a:r>
            <a:endParaRPr lang="en-US" sz="3600" b="1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rename()</a:t>
            </a:r>
            <a:endParaRPr lang="en-US" sz="3600" b="1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Used to rename the columns of a data frame. </a:t>
            </a:r>
          </a:p>
          <a:p>
            <a:pPr algn="just">
              <a:spcAft>
                <a:spcPts val="1200"/>
              </a:spcAft>
            </a:pPr>
            <a:r>
              <a:rPr lang="en-US" sz="2800" b="1" dirty="0" err="1" smtClean="0">
                <a:solidFill>
                  <a:schemeClr val="tx1"/>
                </a:solidFill>
              </a:rPr>
              <a:t>dataframe.rename</a:t>
            </a:r>
            <a:r>
              <a:rPr lang="en-US" sz="2800" b="1" dirty="0" smtClean="0">
                <a:solidFill>
                  <a:schemeClr val="tx1"/>
                </a:solidFill>
              </a:rPr>
              <a:t>(columns={‘Old_Name’:’</a:t>
            </a:r>
            <a:r>
              <a:rPr lang="en-US" sz="2800" b="1" dirty="0" err="1" smtClean="0">
                <a:solidFill>
                  <a:schemeClr val="tx1"/>
                </a:solidFill>
              </a:rPr>
              <a:t>New_Name</a:t>
            </a:r>
            <a:r>
              <a:rPr lang="en-US" sz="2800" b="1" dirty="0" smtClean="0">
                <a:solidFill>
                  <a:schemeClr val="tx1"/>
                </a:solidFill>
              </a:rPr>
              <a:t>’,…}, </a:t>
            </a:r>
            <a:r>
              <a:rPr lang="en-US" sz="2800" b="1" dirty="0" err="1" smtClean="0">
                <a:solidFill>
                  <a:schemeClr val="tx1"/>
                </a:solidFill>
              </a:rPr>
              <a:t>inplace</a:t>
            </a:r>
            <a:r>
              <a:rPr lang="en-US" sz="2800" b="1" dirty="0" smtClean="0">
                <a:solidFill>
                  <a:schemeClr val="tx1"/>
                </a:solidFill>
              </a:rPr>
              <a:t>=True)</a:t>
            </a:r>
            <a:endParaRPr lang="en-US" sz="2800" b="1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frame1.rename(columns={'Item':'Products','Price':'</a:t>
            </a:r>
            <a:r>
              <a:rPr lang="en-US" dirty="0" err="1">
                <a:solidFill>
                  <a:schemeClr val="tx1"/>
                </a:solidFill>
              </a:rPr>
              <a:t>Base_price</a:t>
            </a:r>
            <a:r>
              <a:rPr lang="en-US" dirty="0">
                <a:solidFill>
                  <a:schemeClr val="tx1"/>
                </a:solidFill>
              </a:rPr>
              <a:t>'}, </a:t>
            </a:r>
            <a:r>
              <a:rPr lang="en-US" dirty="0" err="1">
                <a:solidFill>
                  <a:schemeClr val="tx1"/>
                </a:solidFill>
              </a:rPr>
              <a:t>inplace</a:t>
            </a:r>
            <a:r>
              <a:rPr lang="en-US" dirty="0">
                <a:solidFill>
                  <a:schemeClr val="tx1"/>
                </a:solidFill>
              </a:rPr>
              <a:t>=True)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88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7160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Column Addition</a:t>
            </a:r>
          </a:p>
          <a:p>
            <a:pPr algn="just">
              <a:spcAft>
                <a:spcPts val="1200"/>
              </a:spcAft>
            </a:pPr>
            <a:r>
              <a:rPr lang="en-US" dirty="0" smtClean="0">
                <a:solidFill>
                  <a:schemeClr val="tx1"/>
                </a:solidFill>
              </a:rPr>
              <a:t># </a:t>
            </a:r>
            <a:r>
              <a:rPr lang="en-US" b="1" dirty="0">
                <a:solidFill>
                  <a:schemeClr val="tx1"/>
                </a:solidFill>
              </a:rPr>
              <a:t>Adding a new column to an existing </a:t>
            </a:r>
            <a:r>
              <a:rPr lang="en-US" b="1" dirty="0" err="1">
                <a:solidFill>
                  <a:schemeClr val="tx1"/>
                </a:solidFill>
              </a:rPr>
              <a:t>DataFrame</a:t>
            </a:r>
            <a:r>
              <a:rPr lang="en-US" b="1" dirty="0">
                <a:solidFill>
                  <a:schemeClr val="tx1"/>
                </a:solidFill>
              </a:rPr>
              <a:t> object with column label by passing new series</a:t>
            </a:r>
          </a:p>
          <a:p>
            <a:pPr algn="just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print ("Adding a new column by passing as Series:")</a:t>
            </a:r>
          </a:p>
          <a:p>
            <a:pPr algn="just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frame1['Unit']=</a:t>
            </a:r>
            <a:r>
              <a:rPr lang="en-US" dirty="0" err="1">
                <a:solidFill>
                  <a:schemeClr val="tx1"/>
                </a:solidFill>
              </a:rPr>
              <a:t>pd.Series</a:t>
            </a:r>
            <a:r>
              <a:rPr lang="en-US" dirty="0">
                <a:solidFill>
                  <a:schemeClr val="tx1"/>
                </a:solidFill>
              </a:rPr>
              <a:t>([</a:t>
            </a:r>
            <a:r>
              <a:rPr lang="en-US" dirty="0" smtClean="0">
                <a:solidFill>
                  <a:schemeClr val="tx1"/>
                </a:solidFill>
              </a:rPr>
              <a:t>30,50,80,55,90])</a:t>
            </a:r>
            <a:endParaRPr lang="en-US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print(frame1)</a:t>
            </a:r>
          </a:p>
          <a:p>
            <a:pPr algn="just">
              <a:spcAft>
                <a:spcPts val="1200"/>
              </a:spcAft>
            </a:pPr>
            <a:endParaRPr lang="en-US" sz="36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81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#Adding </a:t>
            </a:r>
            <a:r>
              <a:rPr lang="en-US" sz="3600" b="1" dirty="0">
                <a:solidFill>
                  <a:schemeClr val="tx1"/>
                </a:solidFill>
              </a:rPr>
              <a:t>a new column using the existing columns in </a:t>
            </a:r>
            <a:r>
              <a:rPr lang="en-US" sz="3600" b="1" dirty="0" smtClean="0">
                <a:solidFill>
                  <a:schemeClr val="tx1"/>
                </a:solidFill>
              </a:rPr>
              <a:t>Data Frame</a:t>
            </a:r>
            <a:endParaRPr lang="en-US" sz="3600" b="1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frame1['</a:t>
            </a:r>
            <a:r>
              <a:rPr lang="en-US" sz="3600" dirty="0" err="1">
                <a:solidFill>
                  <a:schemeClr val="tx1"/>
                </a:solidFill>
              </a:rPr>
              <a:t>Total_Price</a:t>
            </a:r>
            <a:r>
              <a:rPr lang="en-US" sz="3600" dirty="0">
                <a:solidFill>
                  <a:schemeClr val="tx1"/>
                </a:solidFill>
              </a:rPr>
              <a:t>']=frame1['Unit']*frame1['</a:t>
            </a:r>
            <a:r>
              <a:rPr lang="en-US" sz="3600" dirty="0" err="1">
                <a:solidFill>
                  <a:schemeClr val="tx1"/>
                </a:solidFill>
              </a:rPr>
              <a:t>Base_price</a:t>
            </a:r>
            <a:r>
              <a:rPr lang="en-US" sz="3600" dirty="0">
                <a:solidFill>
                  <a:schemeClr val="tx1"/>
                </a:solidFill>
              </a:rPr>
              <a:t>']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print(frame1)</a:t>
            </a:r>
            <a:endParaRPr lang="en-US" sz="36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81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0"/>
            <a:ext cx="9144000" cy="3962400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Pandas is well suited for many different kinds of data: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Tabular data with heterogeneously-typed columns, as in an SQL table or Excel spreadsheet.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Ordered and unordered time series data.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Arbitrary matrix data (homogeneously typed or heterogeneous) with row and column labels.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Any other form of observational / statistical data sets. </a:t>
            </a:r>
          </a:p>
        </p:txBody>
      </p:sp>
    </p:spTree>
    <p:extLst>
      <p:ext uri="{BB962C8B-B14F-4D97-AF65-F5344CB8AC3E}">
        <p14:creationId xmlns:p14="http://schemas.microsoft.com/office/powerpoint/2010/main" val="98371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insert</a:t>
            </a:r>
            <a:r>
              <a:rPr lang="en-US" sz="3600" b="1" dirty="0" smtClean="0">
                <a:solidFill>
                  <a:schemeClr val="tx1"/>
                </a:solidFill>
              </a:rPr>
              <a:t>(): </a:t>
            </a:r>
            <a:r>
              <a:rPr lang="en-US" sz="3600" dirty="0" smtClean="0">
                <a:solidFill>
                  <a:schemeClr val="tx1"/>
                </a:solidFill>
              </a:rPr>
              <a:t>Insert </a:t>
            </a:r>
            <a:r>
              <a:rPr lang="en-US" sz="3600" dirty="0">
                <a:solidFill>
                  <a:schemeClr val="tx1"/>
                </a:solidFill>
              </a:rPr>
              <a:t>column into </a:t>
            </a:r>
            <a:r>
              <a:rPr lang="en-US" sz="3600" dirty="0" err="1">
                <a:solidFill>
                  <a:schemeClr val="tx1"/>
                </a:solidFill>
              </a:rPr>
              <a:t>DataFrame</a:t>
            </a:r>
            <a:r>
              <a:rPr lang="en-US" sz="3600" dirty="0">
                <a:solidFill>
                  <a:schemeClr val="tx1"/>
                </a:solidFill>
              </a:rPr>
              <a:t> at specified location.</a:t>
            </a:r>
          </a:p>
          <a:p>
            <a:pPr algn="l">
              <a:spcAft>
                <a:spcPts val="1200"/>
              </a:spcAft>
            </a:pPr>
            <a:r>
              <a:rPr lang="en-US" b="1" dirty="0" smtClean="0">
                <a:solidFill>
                  <a:schemeClr val="tx1"/>
                </a:solidFill>
              </a:rPr>
              <a:t>insert(</a:t>
            </a:r>
            <a:r>
              <a:rPr lang="en-US" b="1" dirty="0" err="1" smtClean="0">
                <a:solidFill>
                  <a:schemeClr val="tx1"/>
                </a:solidFill>
              </a:rPr>
              <a:t>loc</a:t>
            </a:r>
            <a:r>
              <a:rPr lang="en-US" b="1" dirty="0">
                <a:solidFill>
                  <a:schemeClr val="tx1"/>
                </a:solidFill>
              </a:rPr>
              <a:t>, column, value</a:t>
            </a:r>
            <a:r>
              <a:rPr lang="en-US" b="1" dirty="0" smtClean="0">
                <a:solidFill>
                  <a:schemeClr val="tx1"/>
                </a:solidFill>
              </a:rPr>
              <a:t>,  </a:t>
            </a:r>
            <a:r>
              <a:rPr lang="en-US" b="1" dirty="0" err="1" smtClean="0">
                <a:solidFill>
                  <a:schemeClr val="tx1"/>
                </a:solidFill>
              </a:rPr>
              <a:t>allow_duplicates</a:t>
            </a:r>
            <a:r>
              <a:rPr lang="en-US" b="1" dirty="0" smtClean="0">
                <a:solidFill>
                  <a:schemeClr val="tx1"/>
                </a:solidFill>
              </a:rPr>
              <a:t>=False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pPr algn="l">
              <a:spcAft>
                <a:spcPts val="1200"/>
              </a:spcAft>
            </a:pPr>
            <a:r>
              <a:rPr lang="en-US" sz="2800" dirty="0" err="1" smtClean="0">
                <a:solidFill>
                  <a:schemeClr val="tx1"/>
                </a:solidFill>
              </a:rPr>
              <a:t>new_val</a:t>
            </a:r>
            <a:r>
              <a:rPr lang="en-US" sz="2800" dirty="0">
                <a:solidFill>
                  <a:schemeClr val="tx1"/>
                </a:solidFill>
              </a:rPr>
              <a:t>=[</a:t>
            </a:r>
            <a:r>
              <a:rPr lang="en-US" sz="2800" dirty="0" smtClean="0">
                <a:solidFill>
                  <a:schemeClr val="tx1"/>
                </a:solidFill>
              </a:rPr>
              <a:t>'</a:t>
            </a:r>
            <a:r>
              <a:rPr lang="en-US" sz="2800" dirty="0" err="1" smtClean="0">
                <a:solidFill>
                  <a:schemeClr val="tx1"/>
                </a:solidFill>
              </a:rPr>
              <a:t>NewDelhi</a:t>
            </a:r>
            <a:r>
              <a:rPr lang="en-US" sz="2800" dirty="0">
                <a:solidFill>
                  <a:schemeClr val="tx1"/>
                </a:solidFill>
              </a:rPr>
              <a:t>','</a:t>
            </a:r>
            <a:r>
              <a:rPr lang="en-US" sz="2800" dirty="0" err="1">
                <a:solidFill>
                  <a:schemeClr val="tx1"/>
                </a:solidFill>
              </a:rPr>
              <a:t>Mumbai','Chennai</a:t>
            </a:r>
            <a:r>
              <a:rPr lang="en-US" sz="2800" dirty="0" smtClean="0">
                <a:solidFill>
                  <a:schemeClr val="tx1"/>
                </a:solidFill>
              </a:rPr>
              <a:t>', ‘Hyderabad',</a:t>
            </a:r>
            <a:r>
              <a:rPr lang="en-US" sz="2800" dirty="0">
                <a:solidFill>
                  <a:schemeClr val="tx1"/>
                </a:solidFill>
              </a:rPr>
              <a:t>'</a:t>
            </a:r>
            <a:r>
              <a:rPr lang="en-US" sz="2800" dirty="0" err="1">
                <a:solidFill>
                  <a:schemeClr val="tx1"/>
                </a:solidFill>
              </a:rPr>
              <a:t>Lucknow</a:t>
            </a:r>
            <a:r>
              <a:rPr lang="en-US" sz="2800" dirty="0">
                <a:solidFill>
                  <a:schemeClr val="tx1"/>
                </a:solidFill>
              </a:rPr>
              <a:t>']</a:t>
            </a:r>
          </a:p>
          <a:p>
            <a:pPr algn="l"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</a:rPr>
              <a:t>frame1.insert(2,column='</a:t>
            </a:r>
            <a:r>
              <a:rPr lang="en-US" sz="2800" dirty="0" err="1">
                <a:solidFill>
                  <a:schemeClr val="tx1"/>
                </a:solidFill>
              </a:rPr>
              <a:t>Place',value</a:t>
            </a:r>
            <a:r>
              <a:rPr lang="en-US" sz="2800" dirty="0">
                <a:solidFill>
                  <a:schemeClr val="tx1"/>
                </a:solidFill>
              </a:rPr>
              <a:t>=</a:t>
            </a:r>
            <a:r>
              <a:rPr lang="en-US" sz="2800" dirty="0" err="1">
                <a:solidFill>
                  <a:schemeClr val="tx1"/>
                </a:solidFill>
              </a:rPr>
              <a:t>new_val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 algn="l"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</a:rPr>
              <a:t>print(frame1)</a:t>
            </a: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81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8991600" cy="60960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tx1"/>
                </a:solidFill>
              </a:rPr>
              <a:t>Row Selection</a:t>
            </a:r>
          </a:p>
          <a:p>
            <a:pPr algn="just">
              <a:spcAft>
                <a:spcPts val="1200"/>
              </a:spcAft>
            </a:pPr>
            <a:r>
              <a:rPr lang="en-US" sz="3600" b="1" dirty="0" err="1">
                <a:solidFill>
                  <a:schemeClr val="tx1"/>
                </a:solidFill>
              </a:rPr>
              <a:t>loc</a:t>
            </a:r>
            <a:r>
              <a:rPr lang="en-US" sz="3600" b="1" dirty="0" smtClean="0">
                <a:solidFill>
                  <a:schemeClr val="tx1"/>
                </a:solidFill>
              </a:rPr>
              <a:t>():</a:t>
            </a:r>
            <a:endParaRPr lang="en-US" sz="3600" b="1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Access a group of rows and columns by label(s</a:t>
            </a:r>
            <a:r>
              <a:rPr lang="en-US" sz="3600" dirty="0" smtClean="0">
                <a:solidFill>
                  <a:schemeClr val="tx1"/>
                </a:solidFill>
              </a:rPr>
              <a:t>).</a:t>
            </a:r>
          </a:p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Syntax: </a:t>
            </a:r>
          </a:p>
          <a:p>
            <a:pPr algn="just">
              <a:spcAft>
                <a:spcPts val="12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dataframe.loc</a:t>
            </a:r>
            <a:r>
              <a:rPr lang="en-US" sz="2800" dirty="0" smtClean="0">
                <a:solidFill>
                  <a:schemeClr val="tx1"/>
                </a:solidFill>
              </a:rPr>
              <a:t>[</a:t>
            </a:r>
            <a:r>
              <a:rPr lang="en-US" sz="2800" dirty="0" err="1" smtClean="0">
                <a:solidFill>
                  <a:schemeClr val="tx1"/>
                </a:solidFill>
              </a:rPr>
              <a:t>r_label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c_label</a:t>
            </a:r>
            <a:r>
              <a:rPr lang="en-US" sz="2800" dirty="0" smtClean="0">
                <a:solidFill>
                  <a:schemeClr val="tx1"/>
                </a:solidFill>
              </a:rPr>
              <a:t>]</a:t>
            </a:r>
          </a:p>
          <a:p>
            <a:pPr algn="just">
              <a:spcAft>
                <a:spcPts val="1200"/>
              </a:spcAft>
            </a:pPr>
            <a:r>
              <a:rPr lang="en-US" sz="2800" b="1" dirty="0" smtClean="0">
                <a:solidFill>
                  <a:schemeClr val="tx1"/>
                </a:solidFill>
              </a:rPr>
              <a:t>To access Multiple Row and column label</a:t>
            </a:r>
          </a:p>
          <a:p>
            <a:pPr algn="just">
              <a:spcAft>
                <a:spcPts val="1200"/>
              </a:spcAft>
            </a:pPr>
            <a:r>
              <a:rPr lang="en-US" sz="2800" dirty="0" err="1" smtClean="0">
                <a:solidFill>
                  <a:schemeClr val="tx1"/>
                </a:solidFill>
              </a:rPr>
              <a:t>dataframe.loc</a:t>
            </a:r>
            <a:r>
              <a:rPr lang="en-US" sz="2800" dirty="0" smtClean="0">
                <a:solidFill>
                  <a:schemeClr val="tx1"/>
                </a:solidFill>
              </a:rPr>
              <a:t>[[r_label1, r_label2..], [c_label1, c_label2,…]]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47800"/>
            <a:ext cx="9144000" cy="4800600"/>
          </a:xfrm>
        </p:spPr>
        <p:txBody>
          <a:bodyPr vert="horz" lIns="91440" tIns="45720" rIns="91440" bIns="45720" rtlCol="0">
            <a:noAutofit/>
          </a:bodyPr>
          <a:lstStyle/>
          <a:p>
            <a:pPr algn="just">
              <a:spcAft>
                <a:spcPts val="1200"/>
              </a:spcAft>
            </a:pPr>
            <a:r>
              <a:rPr lang="en-US" sz="2400" b="1" dirty="0" smtClean="0">
                <a:solidFill>
                  <a:schemeClr val="tx1"/>
                </a:solidFill>
              </a:rPr>
              <a:t>Accessing rows where Item ==A</a:t>
            </a:r>
          </a:p>
          <a:p>
            <a:pPr algn="just">
              <a:spcAft>
                <a:spcPts val="12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print(frame1.loc[frame1[</a:t>
            </a:r>
            <a:r>
              <a:rPr lang="en-US" sz="2400" dirty="0">
                <a:solidFill>
                  <a:schemeClr val="tx1"/>
                </a:solidFill>
              </a:rPr>
              <a:t>'Item']=='A']) 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2400" b="1" dirty="0" smtClean="0">
                <a:solidFill>
                  <a:schemeClr val="tx1"/>
                </a:solidFill>
              </a:rPr>
              <a:t>Accessing rows where Price&gt;700</a:t>
            </a:r>
            <a:endParaRPr lang="en-US" sz="2400" b="1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print(frame3.loc[frame3</a:t>
            </a:r>
            <a:r>
              <a:rPr lang="en-US" sz="2400" dirty="0">
                <a:solidFill>
                  <a:schemeClr val="tx1"/>
                </a:solidFill>
              </a:rPr>
              <a:t>['Price']&gt;700</a:t>
            </a:r>
            <a:r>
              <a:rPr lang="en-US" sz="2400" dirty="0" smtClean="0">
                <a:solidFill>
                  <a:schemeClr val="tx1"/>
                </a:solidFill>
              </a:rPr>
              <a:t>])</a:t>
            </a:r>
          </a:p>
          <a:p>
            <a:pPr algn="just">
              <a:spcAft>
                <a:spcPts val="1200"/>
              </a:spcAft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2400" b="1" dirty="0" smtClean="0">
                <a:solidFill>
                  <a:schemeClr val="tx1"/>
                </a:solidFill>
              </a:rPr>
              <a:t>Checking multiple values in column</a:t>
            </a:r>
            <a:endParaRPr lang="en-US" sz="2400" b="1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</a:rPr>
              <a:t>print(frame3.loc[frame3['Item'].</a:t>
            </a:r>
            <a:r>
              <a:rPr lang="en-US" sz="2400" dirty="0" err="1">
                <a:solidFill>
                  <a:schemeClr val="tx1"/>
                </a:solidFill>
              </a:rPr>
              <a:t>isin</a:t>
            </a:r>
            <a:r>
              <a:rPr lang="en-US" sz="2400" dirty="0">
                <a:solidFill>
                  <a:schemeClr val="tx1"/>
                </a:solidFill>
              </a:rPr>
              <a:t>(['A','D'])])</a:t>
            </a:r>
          </a:p>
          <a:p>
            <a:pPr algn="just">
              <a:spcAft>
                <a:spcPts val="1200"/>
              </a:spcAft>
            </a:pP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54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4780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2800" b="1" dirty="0" err="1">
                <a:solidFill>
                  <a:schemeClr val="tx1"/>
                </a:solidFill>
              </a:rPr>
              <a:t>iloc</a:t>
            </a:r>
            <a:r>
              <a:rPr lang="en-US" sz="2800" b="1" dirty="0" smtClean="0">
                <a:solidFill>
                  <a:schemeClr val="tx1"/>
                </a:solidFill>
              </a:rPr>
              <a:t>():</a:t>
            </a:r>
            <a:endParaRPr lang="en-US" sz="2800" b="1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</a:rPr>
              <a:t>Rows can be selected by passing integer location to </a:t>
            </a:r>
            <a:r>
              <a:rPr lang="en-US" sz="2800" dirty="0" err="1">
                <a:solidFill>
                  <a:schemeClr val="tx1"/>
                </a:solidFill>
              </a:rPr>
              <a:t>iloc</a:t>
            </a:r>
            <a:r>
              <a:rPr lang="en-US" sz="2800" dirty="0">
                <a:solidFill>
                  <a:schemeClr val="tx1"/>
                </a:solidFill>
              </a:rPr>
              <a:t>() function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spcAft>
                <a:spcPts val="1200"/>
              </a:spcAft>
            </a:pPr>
            <a:r>
              <a:rPr lang="en-US" sz="2800" b="1" dirty="0" smtClean="0">
                <a:solidFill>
                  <a:schemeClr val="tx1"/>
                </a:solidFill>
              </a:rPr>
              <a:t>Syntax:</a:t>
            </a:r>
          </a:p>
          <a:p>
            <a:pPr algn="just">
              <a:spcAft>
                <a:spcPts val="1200"/>
              </a:spcAft>
            </a:pPr>
            <a:r>
              <a:rPr lang="en-US" sz="2800" b="1" dirty="0" smtClean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dataframe.iloc</a:t>
            </a:r>
            <a:r>
              <a:rPr lang="en-US" sz="2800" dirty="0" smtClean="0">
                <a:solidFill>
                  <a:schemeClr val="tx1"/>
                </a:solidFill>
              </a:rPr>
              <a:t>[</a:t>
            </a:r>
            <a:r>
              <a:rPr lang="en-US" sz="2800" dirty="0" err="1" smtClean="0">
                <a:solidFill>
                  <a:schemeClr val="tx1"/>
                </a:solidFill>
              </a:rPr>
              <a:t>row_index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col_index</a:t>
            </a:r>
            <a:r>
              <a:rPr lang="en-US" sz="2800" dirty="0" smtClean="0">
                <a:solidFill>
                  <a:schemeClr val="tx1"/>
                </a:solidFill>
              </a:rPr>
              <a:t>]</a:t>
            </a:r>
          </a:p>
          <a:p>
            <a:pPr algn="just">
              <a:spcAft>
                <a:spcPts val="1200"/>
              </a:spcAft>
            </a:pPr>
            <a:r>
              <a:rPr lang="en-US" sz="2800" b="1" dirty="0" smtClean="0">
                <a:solidFill>
                  <a:schemeClr val="tx1"/>
                </a:solidFill>
              </a:rPr>
              <a:t>To access multiple rows and columns</a:t>
            </a:r>
          </a:p>
          <a:p>
            <a:pPr algn="just">
              <a:spcAft>
                <a:spcPts val="1200"/>
              </a:spcAft>
            </a:pPr>
            <a:r>
              <a:rPr lang="en-US" sz="2800" dirty="0" err="1" smtClean="0">
                <a:solidFill>
                  <a:schemeClr val="tx1"/>
                </a:solidFill>
              </a:rPr>
              <a:t>dataframe.iloc</a:t>
            </a:r>
            <a:r>
              <a:rPr lang="en-US" sz="2800" dirty="0" smtClean="0">
                <a:solidFill>
                  <a:schemeClr val="tx1"/>
                </a:solidFill>
              </a:rPr>
              <a:t>[[r_index1,r_index2..], [c_index1,c_index2..]]</a:t>
            </a:r>
          </a:p>
        </p:txBody>
      </p:sp>
    </p:spTree>
    <p:extLst>
      <p:ext uri="{BB962C8B-B14F-4D97-AF65-F5344CB8AC3E}">
        <p14:creationId xmlns:p14="http://schemas.microsoft.com/office/powerpoint/2010/main" val="67807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74290"/>
            <a:ext cx="8991600" cy="577891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US" sz="3000" b="1" dirty="0">
                <a:solidFill>
                  <a:schemeClr val="tx1"/>
                </a:solidFill>
              </a:rPr>
              <a:t>Slice Rows</a:t>
            </a:r>
          </a:p>
          <a:p>
            <a:pPr algn="just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Multiple rows can be selected using ‘:’ operator.</a:t>
            </a:r>
          </a:p>
          <a:p>
            <a:pPr algn="just">
              <a:spcAft>
                <a:spcPts val="1200"/>
              </a:spcAft>
            </a:pPr>
            <a:r>
              <a:rPr lang="en-US" sz="2800" b="1" dirty="0" smtClean="0">
                <a:solidFill>
                  <a:schemeClr val="tx1"/>
                </a:solidFill>
              </a:rPr>
              <a:t>Example:</a:t>
            </a:r>
          </a:p>
          <a:p>
            <a:pPr algn="just">
              <a:spcAft>
                <a:spcPts val="12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	</a:t>
            </a:r>
          </a:p>
          <a:p>
            <a:pPr algn="just">
              <a:spcAft>
                <a:spcPts val="1200"/>
              </a:spcAft>
            </a:pPr>
            <a:r>
              <a:rPr lang="en-US" sz="2800" b="1" dirty="0">
                <a:solidFill>
                  <a:schemeClr val="tx1"/>
                </a:solidFill>
              </a:rPr>
              <a:t>#shows the all records for 4th column. </a:t>
            </a:r>
          </a:p>
          <a:p>
            <a:pPr algn="just">
              <a:spcAft>
                <a:spcPts val="12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	print(frame1.iloc</a:t>
            </a:r>
            <a:r>
              <a:rPr lang="en-US" sz="2800" dirty="0">
                <a:solidFill>
                  <a:schemeClr val="tx1"/>
                </a:solidFill>
              </a:rPr>
              <a:t>[:,3]) 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2800" b="1" dirty="0" smtClean="0">
                <a:solidFill>
                  <a:schemeClr val="tx1"/>
                </a:solidFill>
              </a:rPr>
              <a:t>#</a:t>
            </a:r>
            <a:r>
              <a:rPr lang="en-US" sz="2800" b="1" dirty="0">
                <a:solidFill>
                  <a:schemeClr val="tx1"/>
                </a:solidFill>
              </a:rPr>
              <a:t>shows the all records for Price column. </a:t>
            </a:r>
          </a:p>
          <a:p>
            <a:pPr algn="just">
              <a:spcAft>
                <a:spcPts val="12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	print(frame1.loc</a:t>
            </a:r>
            <a:r>
              <a:rPr lang="en-US" sz="2800" dirty="0">
                <a:solidFill>
                  <a:schemeClr val="tx1"/>
                </a:solidFill>
              </a:rPr>
              <a:t>[:,['Price']]) 		</a:t>
            </a:r>
          </a:p>
          <a:p>
            <a:pPr algn="just">
              <a:spcAft>
                <a:spcPts val="12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	print(frame1.iloc</a:t>
            </a:r>
            <a:r>
              <a:rPr lang="en-US" sz="2800" dirty="0">
                <a:solidFill>
                  <a:schemeClr val="tx1"/>
                </a:solidFill>
              </a:rPr>
              <a:t>[:,[1]])	#same as above using </a:t>
            </a:r>
            <a:r>
              <a:rPr lang="en-US" sz="2800" dirty="0" err="1">
                <a:solidFill>
                  <a:schemeClr val="tx1"/>
                </a:solidFill>
              </a:rPr>
              <a:t>iloc</a:t>
            </a:r>
            <a:r>
              <a:rPr lang="en-US" sz="2800" dirty="0">
                <a:solidFill>
                  <a:schemeClr val="tx1"/>
                </a:solidFill>
              </a:rPr>
              <a:t>	</a:t>
            </a: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1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59436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tx1"/>
                </a:solidFill>
              </a:rPr>
              <a:t>Column Deletion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Columns can be deleted from the data frames.</a:t>
            </a:r>
          </a:p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using </a:t>
            </a:r>
            <a:r>
              <a:rPr lang="en-US" sz="3600" b="1" dirty="0">
                <a:solidFill>
                  <a:schemeClr val="tx1"/>
                </a:solidFill>
              </a:rPr>
              <a:t>del function</a:t>
            </a:r>
          </a:p>
          <a:p>
            <a:pPr algn="just">
              <a:spcAft>
                <a:spcPts val="1200"/>
              </a:spcAft>
            </a:pPr>
            <a:r>
              <a:rPr lang="en-US" b="1" dirty="0" smtClean="0">
                <a:solidFill>
                  <a:schemeClr val="tx1"/>
                </a:solidFill>
              </a:rPr>
              <a:t>Syntax:</a:t>
            </a:r>
          </a:p>
          <a:p>
            <a:pPr algn="just">
              <a:spcAft>
                <a:spcPts val="1200"/>
              </a:spcAft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del </a:t>
            </a:r>
            <a:r>
              <a:rPr lang="en-US" b="1" dirty="0" err="1" smtClean="0">
                <a:solidFill>
                  <a:schemeClr val="tx1"/>
                </a:solidFill>
              </a:rPr>
              <a:t>dataframe_name</a:t>
            </a:r>
            <a:r>
              <a:rPr lang="en-US" b="1" dirty="0" smtClean="0">
                <a:solidFill>
                  <a:schemeClr val="tx1"/>
                </a:solidFill>
              </a:rPr>
              <a:t>[‘</a:t>
            </a:r>
            <a:r>
              <a:rPr lang="en-US" b="1" dirty="0" err="1" smtClean="0">
                <a:solidFill>
                  <a:schemeClr val="tx1"/>
                </a:solidFill>
              </a:rPr>
              <a:t>Col_Name</a:t>
            </a:r>
            <a:r>
              <a:rPr lang="en-US" b="1" dirty="0" smtClean="0">
                <a:solidFill>
                  <a:schemeClr val="tx1"/>
                </a:solidFill>
              </a:rPr>
              <a:t>’]</a:t>
            </a:r>
          </a:p>
          <a:p>
            <a:pPr algn="just">
              <a:spcAft>
                <a:spcPts val="1200"/>
              </a:spcAft>
            </a:pPr>
            <a:r>
              <a:rPr lang="en-US" b="1" dirty="0" smtClean="0">
                <a:solidFill>
                  <a:schemeClr val="tx1"/>
                </a:solidFill>
              </a:rPr>
              <a:t>Example:</a:t>
            </a:r>
          </a:p>
          <a:p>
            <a:pPr marL="914400" algn="just">
              <a:spcAft>
                <a:spcPts val="1200"/>
              </a:spcAft>
            </a:pPr>
            <a:r>
              <a:rPr lang="en-US" dirty="0" smtClean="0">
                <a:solidFill>
                  <a:schemeClr val="tx1"/>
                </a:solidFill>
              </a:rPr>
              <a:t>	del </a:t>
            </a:r>
            <a:r>
              <a:rPr lang="en-US" dirty="0">
                <a:solidFill>
                  <a:schemeClr val="tx1"/>
                </a:solidFill>
              </a:rPr>
              <a:t>frame1['Unit']</a:t>
            </a:r>
          </a:p>
          <a:p>
            <a:pPr marL="914400" algn="just">
              <a:spcAft>
                <a:spcPts val="1200"/>
              </a:spcAft>
            </a:pPr>
            <a:r>
              <a:rPr lang="en-US" dirty="0" smtClean="0">
                <a:solidFill>
                  <a:schemeClr val="tx1"/>
                </a:solidFill>
              </a:rPr>
              <a:t>	print(frame1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8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tx1"/>
                </a:solidFill>
              </a:rPr>
              <a:t>Deletion of Rows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Use index label to delete or drop rows from a </a:t>
            </a:r>
            <a:r>
              <a:rPr lang="en-US" sz="3600" dirty="0" err="1">
                <a:solidFill>
                  <a:schemeClr val="tx1"/>
                </a:solidFill>
              </a:rPr>
              <a:t>DataFrame</a:t>
            </a:r>
            <a:r>
              <a:rPr lang="en-US" sz="3600" dirty="0">
                <a:solidFill>
                  <a:schemeClr val="tx1"/>
                </a:solidFill>
              </a:rPr>
              <a:t>. If label is duplicated, then multiple rows will be dropped.</a:t>
            </a:r>
          </a:p>
          <a:p>
            <a:pPr algn="just"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# Drop rows with label 0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Frame1.drop(0,inplace=True) #deletes first row</a:t>
            </a:r>
            <a:endParaRPr lang="en-US" sz="36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00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8991600" cy="5867400"/>
          </a:xfr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I/O Tools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File Formats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Python can work with the following file formats:</a:t>
            </a:r>
          </a:p>
          <a:p>
            <a:pPr marL="571500" indent="-5715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Comma-separated </a:t>
            </a:r>
            <a:r>
              <a:rPr lang="en-US" sz="3600" dirty="0">
                <a:solidFill>
                  <a:schemeClr val="tx1"/>
                </a:solidFill>
              </a:rPr>
              <a:t>values (CSV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</a:p>
          <a:p>
            <a:pPr marL="571500" indent="-5715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SQL</a:t>
            </a:r>
          </a:p>
          <a:p>
            <a:pPr marL="571500" indent="-5715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XLSX</a:t>
            </a:r>
            <a:endParaRPr lang="en-US" sz="3600" dirty="0">
              <a:solidFill>
                <a:schemeClr val="tx1"/>
              </a:solidFill>
            </a:endParaRPr>
          </a:p>
          <a:p>
            <a:pPr marL="571500" indent="-5715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lain </a:t>
            </a:r>
            <a:r>
              <a:rPr lang="en-US" sz="3600" dirty="0">
                <a:solidFill>
                  <a:schemeClr val="tx1"/>
                </a:solidFill>
              </a:rPr>
              <a:t>Text (txt)</a:t>
            </a:r>
          </a:p>
          <a:p>
            <a:pPr marL="571500" indent="-5715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XML</a:t>
            </a:r>
            <a:endParaRPr lang="en-US" sz="3600" dirty="0">
              <a:solidFill>
                <a:schemeClr val="tx1"/>
              </a:solidFill>
            </a:endParaRPr>
          </a:p>
          <a:p>
            <a:pPr marL="571500" indent="-5715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HTML</a:t>
            </a:r>
            <a:endParaRPr lang="en-US" sz="3600" dirty="0">
              <a:solidFill>
                <a:schemeClr val="tx1"/>
              </a:solidFill>
            </a:endParaRPr>
          </a:p>
          <a:p>
            <a:pPr marL="571500" indent="-5715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Images</a:t>
            </a:r>
            <a:endParaRPr lang="en-US" sz="3600" dirty="0">
              <a:solidFill>
                <a:schemeClr val="tx1"/>
              </a:solidFill>
            </a:endParaRPr>
          </a:p>
          <a:p>
            <a:pPr marL="571500" indent="-5715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PDF</a:t>
            </a:r>
            <a:endParaRPr lang="en-US" sz="3600" dirty="0">
              <a:solidFill>
                <a:schemeClr val="tx1"/>
              </a:solidFill>
            </a:endParaRPr>
          </a:p>
          <a:p>
            <a:pPr marL="571500" indent="-5715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DOCX</a:t>
            </a:r>
            <a:endParaRPr lang="en-US" sz="36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48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200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chemeClr val="tx1"/>
                </a:solidFill>
              </a:rPr>
              <a:t>Comma Separated Values(CSV)</a:t>
            </a:r>
          </a:p>
          <a:p>
            <a:pPr algn="just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CSV is a simple file format used to store tabular data, such as a spreadsheet or database. It has the file extension .</a:t>
            </a:r>
            <a:r>
              <a:rPr lang="en-US" dirty="0" err="1">
                <a:solidFill>
                  <a:schemeClr val="tx1"/>
                </a:solidFill>
              </a:rPr>
              <a:t>csv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just">
              <a:spcAft>
                <a:spcPts val="1200"/>
              </a:spcAft>
            </a:pPr>
            <a:r>
              <a:rPr lang="en-US" b="1" dirty="0">
                <a:solidFill>
                  <a:schemeClr val="tx1"/>
                </a:solidFill>
              </a:rPr>
              <a:t>Reading CSV files in pandas</a:t>
            </a:r>
          </a:p>
          <a:p>
            <a:pPr algn="just">
              <a:spcAft>
                <a:spcPts val="1200"/>
              </a:spcAft>
            </a:pPr>
            <a:r>
              <a:rPr lang="en-US" dirty="0" err="1">
                <a:solidFill>
                  <a:schemeClr val="tx1"/>
                </a:solidFill>
              </a:rPr>
              <a:t>read_csv</a:t>
            </a:r>
            <a:r>
              <a:rPr lang="en-US" dirty="0">
                <a:solidFill>
                  <a:schemeClr val="tx1"/>
                </a:solidFill>
              </a:rPr>
              <a:t>(): used to read a comma-separated values (</a:t>
            </a:r>
            <a:r>
              <a:rPr lang="en-US" dirty="0" err="1">
                <a:solidFill>
                  <a:schemeClr val="tx1"/>
                </a:solidFill>
              </a:rPr>
              <a:t>csv</a:t>
            </a:r>
            <a:r>
              <a:rPr lang="en-US" dirty="0">
                <a:solidFill>
                  <a:schemeClr val="tx1"/>
                </a:solidFill>
              </a:rPr>
              <a:t>) file into </a:t>
            </a:r>
            <a:r>
              <a:rPr lang="en-US" dirty="0" err="1">
                <a:solidFill>
                  <a:schemeClr val="tx1"/>
                </a:solidFill>
              </a:rPr>
              <a:t>DataFrame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just">
              <a:spcAft>
                <a:spcPts val="1200"/>
              </a:spcAft>
            </a:pPr>
            <a:r>
              <a:rPr lang="en-US" dirty="0" smtClean="0">
                <a:solidFill>
                  <a:schemeClr val="tx1"/>
                </a:solidFill>
              </a:rPr>
              <a:t>Syntax: </a:t>
            </a:r>
            <a:r>
              <a:rPr lang="en-US" dirty="0" err="1" smtClean="0">
                <a:solidFill>
                  <a:schemeClr val="tx1"/>
                </a:solidFill>
              </a:rPr>
              <a:t>df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dirty="0" err="1" smtClean="0">
                <a:solidFill>
                  <a:schemeClr val="tx1"/>
                </a:solidFill>
              </a:rPr>
              <a:t>pandas.read_csv</a:t>
            </a:r>
            <a:r>
              <a:rPr lang="en-US" dirty="0" smtClean="0">
                <a:solidFill>
                  <a:schemeClr val="tx1"/>
                </a:solidFill>
              </a:rPr>
              <a:t>(location)</a:t>
            </a:r>
          </a:p>
          <a:p>
            <a:pPr algn="just">
              <a:spcAft>
                <a:spcPts val="12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Example</a:t>
            </a:r>
          </a:p>
          <a:p>
            <a:pPr algn="just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d=</a:t>
            </a:r>
            <a:r>
              <a:rPr lang="en-US" dirty="0" err="1">
                <a:solidFill>
                  <a:schemeClr val="tx1"/>
                </a:solidFill>
              </a:rPr>
              <a:t>pd.read_csv</a:t>
            </a:r>
            <a:r>
              <a:rPr lang="en-US" dirty="0">
                <a:solidFill>
                  <a:schemeClr val="tx1"/>
                </a:solidFill>
              </a:rPr>
              <a:t>('comma_sep_val.csv') </a:t>
            </a:r>
          </a:p>
          <a:p>
            <a:pPr algn="just">
              <a:spcAft>
                <a:spcPts val="1200"/>
              </a:spcAft>
            </a:pPr>
            <a:r>
              <a:rPr lang="en-US" b="1" dirty="0">
                <a:solidFill>
                  <a:schemeClr val="tx1"/>
                </a:solidFill>
              </a:rPr>
              <a:t>Reading directly from location</a:t>
            </a:r>
          </a:p>
          <a:p>
            <a:pPr algn="just">
              <a:spcAft>
                <a:spcPts val="1200"/>
              </a:spcAft>
            </a:pPr>
            <a:r>
              <a:rPr lang="en-US" dirty="0" err="1">
                <a:solidFill>
                  <a:schemeClr val="tx1"/>
                </a:solidFill>
              </a:rPr>
              <a:t>df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err="1">
                <a:solidFill>
                  <a:schemeClr val="tx1"/>
                </a:solidFill>
              </a:rPr>
              <a:t>pd.read_csv</a:t>
            </a:r>
            <a:r>
              <a:rPr lang="en-US" dirty="0">
                <a:solidFill>
                  <a:schemeClr val="tx1"/>
                </a:solidFill>
              </a:rPr>
              <a:t>(‘E:\\Python\\Pandas\\comma_sep_val.csv’)</a:t>
            </a:r>
          </a:p>
          <a:p>
            <a:pPr algn="just">
              <a:spcAft>
                <a:spcPts val="12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92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56388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tx1"/>
                </a:solidFill>
              </a:rPr>
              <a:t>Reading Text file</a:t>
            </a:r>
          </a:p>
          <a:p>
            <a:pPr algn="just">
              <a:spcAft>
                <a:spcPts val="1200"/>
              </a:spcAft>
            </a:pPr>
            <a:r>
              <a:rPr lang="en-US" sz="2800" b="1" dirty="0">
                <a:solidFill>
                  <a:schemeClr val="tx1"/>
                </a:solidFill>
              </a:rPr>
              <a:t>#if contents are separated with comma</a:t>
            </a:r>
          </a:p>
          <a:p>
            <a:pPr algn="just"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</a:rPr>
              <a:t>dat1=</a:t>
            </a:r>
            <a:r>
              <a:rPr lang="en-US" sz="2800" dirty="0" err="1">
                <a:solidFill>
                  <a:schemeClr val="tx1"/>
                </a:solidFill>
              </a:rPr>
              <a:t>pd.read_csv</a:t>
            </a:r>
            <a:r>
              <a:rPr lang="en-US" sz="2800" dirty="0">
                <a:solidFill>
                  <a:schemeClr val="tx1"/>
                </a:solidFill>
              </a:rPr>
              <a:t>('E:\\Python\\Pandas\\</a:t>
            </a:r>
            <a:r>
              <a:rPr lang="en-US" sz="2800" dirty="0" smtClean="0">
                <a:solidFill>
                  <a:schemeClr val="tx1"/>
                </a:solidFill>
              </a:rPr>
              <a:t>data.</a:t>
            </a:r>
            <a:r>
              <a:rPr lang="en-US" sz="2800" dirty="0" err="1" smtClean="0">
                <a:solidFill>
                  <a:schemeClr val="tx1"/>
                </a:solidFill>
              </a:rPr>
              <a:t>csv</a:t>
            </a:r>
            <a:r>
              <a:rPr lang="en-US" sz="2800" dirty="0" smtClean="0">
                <a:solidFill>
                  <a:schemeClr val="tx1"/>
                </a:solidFill>
              </a:rPr>
              <a:t>',</a:t>
            </a:r>
            <a:r>
              <a:rPr lang="en-US" sz="2800" dirty="0" err="1">
                <a:solidFill>
                  <a:schemeClr val="tx1"/>
                </a:solidFill>
              </a:rPr>
              <a:t>sep</a:t>
            </a:r>
            <a:r>
              <a:rPr lang="en-US" sz="2800" dirty="0">
                <a:solidFill>
                  <a:schemeClr val="tx1"/>
                </a:solidFill>
              </a:rPr>
              <a:t>=’,’,header=0) </a:t>
            </a:r>
          </a:p>
          <a:p>
            <a:pPr algn="just"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</a:rPr>
              <a:t>print(dat1)</a:t>
            </a:r>
          </a:p>
          <a:p>
            <a:pPr algn="just">
              <a:spcAft>
                <a:spcPts val="1200"/>
              </a:spcAft>
            </a:pPr>
            <a:r>
              <a:rPr lang="en-US" sz="2800" b="1" dirty="0">
                <a:solidFill>
                  <a:schemeClr val="tx1"/>
                </a:solidFill>
              </a:rPr>
              <a:t>#if contents are separated with tab</a:t>
            </a:r>
          </a:p>
          <a:p>
            <a:pPr algn="just"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</a:rPr>
              <a:t>dat1=</a:t>
            </a:r>
            <a:r>
              <a:rPr lang="en-US" sz="2800" dirty="0" err="1">
                <a:solidFill>
                  <a:schemeClr val="tx1"/>
                </a:solidFill>
              </a:rPr>
              <a:t>pd.read_csv</a:t>
            </a:r>
            <a:r>
              <a:rPr lang="en-US" sz="2800" dirty="0">
                <a:solidFill>
                  <a:schemeClr val="tx1"/>
                </a:solidFill>
              </a:rPr>
              <a:t>('E:\\Python\\Pandas\\</a:t>
            </a:r>
            <a:r>
              <a:rPr lang="en-US" sz="2800" dirty="0" smtClean="0">
                <a:solidFill>
                  <a:schemeClr val="tx1"/>
                </a:solidFill>
              </a:rPr>
              <a:t>table.</a:t>
            </a:r>
            <a:r>
              <a:rPr lang="en-US" sz="2800" dirty="0" err="1" smtClean="0">
                <a:solidFill>
                  <a:schemeClr val="tx1"/>
                </a:solidFill>
              </a:rPr>
              <a:t>csv</a:t>
            </a:r>
            <a:r>
              <a:rPr lang="en-US" sz="2800" dirty="0" smtClean="0">
                <a:solidFill>
                  <a:schemeClr val="tx1"/>
                </a:solidFill>
              </a:rPr>
              <a:t>',</a:t>
            </a:r>
            <a:r>
              <a:rPr lang="en-US" sz="2800" dirty="0" err="1">
                <a:solidFill>
                  <a:schemeClr val="tx1"/>
                </a:solidFill>
              </a:rPr>
              <a:t>sep</a:t>
            </a:r>
            <a:r>
              <a:rPr lang="en-US" sz="2800" dirty="0">
                <a:solidFill>
                  <a:schemeClr val="tx1"/>
                </a:solidFill>
              </a:rPr>
              <a:t>='\</a:t>
            </a:r>
            <a:r>
              <a:rPr lang="en-US" sz="2800" dirty="0" err="1">
                <a:solidFill>
                  <a:schemeClr val="tx1"/>
                </a:solidFill>
              </a:rPr>
              <a:t>t',header</a:t>
            </a:r>
            <a:r>
              <a:rPr lang="en-US" sz="2800" dirty="0">
                <a:solidFill>
                  <a:schemeClr val="tx1"/>
                </a:solidFill>
              </a:rPr>
              <a:t>=0) </a:t>
            </a:r>
          </a:p>
          <a:p>
            <a:pPr algn="just"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</a:rPr>
              <a:t>print(dat1)</a:t>
            </a:r>
          </a:p>
          <a:p>
            <a:pPr algn="just">
              <a:spcAft>
                <a:spcPts val="1200"/>
              </a:spcAft>
            </a:pP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12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76200" y="685800"/>
            <a:ext cx="9144000" cy="50292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Features</a:t>
            </a:r>
          </a:p>
          <a:p>
            <a:pPr algn="just"/>
            <a:endParaRPr lang="en-US" sz="2800" b="1" dirty="0" smtClean="0">
              <a:solidFill>
                <a:schemeClr val="tx1"/>
              </a:solidFill>
            </a:endParaRPr>
          </a:p>
          <a:p>
            <a:pPr marL="571500" indent="-571500" algn="just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</a:t>
            </a:r>
            <a:r>
              <a:rPr lang="en-US" sz="2800" dirty="0" smtClean="0">
                <a:solidFill>
                  <a:schemeClr val="tx1"/>
                </a:solidFill>
              </a:rPr>
              <a:t>olumns can be inserted and deleted from </a:t>
            </a:r>
            <a:r>
              <a:rPr lang="en-US" sz="2800" dirty="0" err="1" smtClean="0">
                <a:solidFill>
                  <a:schemeClr val="tx1"/>
                </a:solidFill>
              </a:rPr>
              <a:t>DataFrame</a:t>
            </a:r>
            <a:r>
              <a:rPr lang="en-US" sz="2800" dirty="0" smtClean="0">
                <a:solidFill>
                  <a:schemeClr val="tx1"/>
                </a:solidFill>
              </a:rPr>
              <a:t> and higher dimensional objects.</a:t>
            </a:r>
          </a:p>
          <a:p>
            <a:pPr marL="571500" indent="-57150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Flexible </a:t>
            </a:r>
            <a:r>
              <a:rPr lang="en-US" sz="2800" dirty="0">
                <a:solidFill>
                  <a:schemeClr val="tx1"/>
                </a:solidFill>
              </a:rPr>
              <a:t>reshaping and pivoting of data sets.</a:t>
            </a:r>
          </a:p>
          <a:p>
            <a:pPr marL="571500" indent="-57150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Robust </a:t>
            </a:r>
            <a:r>
              <a:rPr lang="en-US" sz="2800" dirty="0">
                <a:solidFill>
                  <a:schemeClr val="tx1"/>
                </a:solidFill>
              </a:rPr>
              <a:t>IO tools for loading data from flat files (CSV     and delimited), Excel files, databases etc. </a:t>
            </a:r>
          </a:p>
          <a:p>
            <a:pPr marL="571500" indent="-57150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Label-based </a:t>
            </a:r>
            <a:r>
              <a:rPr lang="en-US" sz="2800" dirty="0">
                <a:solidFill>
                  <a:schemeClr val="tx1"/>
                </a:solidFill>
              </a:rPr>
              <a:t>slicing, indexing and </a:t>
            </a:r>
            <a:r>
              <a:rPr lang="en-US" sz="2800" dirty="0" err="1">
                <a:solidFill>
                  <a:schemeClr val="tx1"/>
                </a:solidFill>
              </a:rPr>
              <a:t>subsetting</a:t>
            </a:r>
            <a:r>
              <a:rPr lang="en-US" sz="2800" dirty="0">
                <a:solidFill>
                  <a:schemeClr val="tx1"/>
                </a:solidFill>
              </a:rPr>
              <a:t> of large data sets.</a:t>
            </a:r>
          </a:p>
          <a:p>
            <a:pPr algn="just"/>
            <a:endParaRPr lang="en-US" sz="2800" dirty="0" smtClean="0">
              <a:solidFill>
                <a:schemeClr val="tx1"/>
              </a:solidFill>
            </a:endParaRPr>
          </a:p>
          <a:p>
            <a:pPr algn="just"/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62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"/>
            <a:ext cx="9144000" cy="3810000"/>
          </a:xfrm>
        </p:spPr>
        <p:txBody>
          <a:bodyPr vert="horz" lIns="91440" tIns="45720" rIns="91440" bIns="45720" rtlCol="0">
            <a:noAutofit/>
          </a:bodyPr>
          <a:lstStyle/>
          <a:p>
            <a:pPr algn="just">
              <a:spcAft>
                <a:spcPts val="1200"/>
              </a:spcAft>
            </a:pPr>
            <a:endParaRPr lang="en-US" sz="2400" b="1" dirty="0" smtClean="0">
              <a:solidFill>
                <a:schemeClr val="tx1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2400" b="1" dirty="0" smtClean="0">
                <a:solidFill>
                  <a:schemeClr val="tx1"/>
                </a:solidFill>
              </a:rPr>
              <a:t>Handling Missing values other than </a:t>
            </a:r>
            <a:r>
              <a:rPr lang="en-US" sz="2400" b="1" dirty="0" err="1" smtClean="0">
                <a:solidFill>
                  <a:schemeClr val="tx1"/>
                </a:solidFill>
              </a:rPr>
              <a:t>NaN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Missing </a:t>
            </a:r>
            <a:r>
              <a:rPr lang="en-US" sz="2400" dirty="0">
                <a:solidFill>
                  <a:schemeClr val="tx1"/>
                </a:solidFill>
              </a:rPr>
              <a:t>values are specified </a:t>
            </a:r>
            <a:r>
              <a:rPr lang="en-US" sz="2400" dirty="0" smtClean="0">
                <a:solidFill>
                  <a:schemeClr val="tx1"/>
                </a:solidFill>
              </a:rPr>
              <a:t>with </a:t>
            </a:r>
            <a:r>
              <a:rPr lang="en-US" sz="2400" dirty="0" err="1">
                <a:solidFill>
                  <a:schemeClr val="tx1"/>
                </a:solidFill>
              </a:rPr>
              <a:t>NaN</a:t>
            </a:r>
            <a:r>
              <a:rPr lang="en-US" sz="2400" dirty="0">
                <a:solidFill>
                  <a:schemeClr val="tx1"/>
                </a:solidFill>
              </a:rPr>
              <a:t>. Python will recognize only </a:t>
            </a:r>
            <a:r>
              <a:rPr lang="en-US" sz="2400" dirty="0" err="1">
                <a:solidFill>
                  <a:schemeClr val="tx1"/>
                </a:solidFill>
              </a:rPr>
              <a:t>NaNs</a:t>
            </a:r>
            <a:r>
              <a:rPr lang="en-US" sz="2400" dirty="0">
                <a:solidFill>
                  <a:schemeClr val="tx1"/>
                </a:solidFill>
              </a:rPr>
              <a:t> as missing, any other missing values such as space, .(dot) will not be recognized by the Python. 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2400" b="1" dirty="0" err="1">
                <a:solidFill>
                  <a:schemeClr val="tx1"/>
                </a:solidFill>
              </a:rPr>
              <a:t>na_values</a:t>
            </a:r>
            <a:r>
              <a:rPr lang="en-US" sz="2400" b="1" dirty="0">
                <a:solidFill>
                  <a:schemeClr val="tx1"/>
                </a:solidFill>
              </a:rPr>
              <a:t> -  </a:t>
            </a:r>
            <a:r>
              <a:rPr lang="en-US" sz="2400" dirty="0">
                <a:solidFill>
                  <a:schemeClr val="tx1"/>
                </a:solidFill>
              </a:rPr>
              <a:t>handles non </a:t>
            </a:r>
            <a:r>
              <a:rPr lang="en-US" sz="2400" dirty="0" err="1">
                <a:solidFill>
                  <a:schemeClr val="tx1"/>
                </a:solidFill>
              </a:rPr>
              <a:t>NaN</a:t>
            </a:r>
            <a:r>
              <a:rPr lang="en-US" sz="2400" dirty="0">
                <a:solidFill>
                  <a:schemeClr val="tx1"/>
                </a:solidFill>
              </a:rPr>
              <a:t> values in a </a:t>
            </a:r>
            <a:r>
              <a:rPr lang="en-US" sz="2400" dirty="0" err="1">
                <a:solidFill>
                  <a:schemeClr val="tx1"/>
                </a:solidFill>
              </a:rPr>
              <a:t>DataFrame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algn="just"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</a:rPr>
              <a:t>For example: the data.txt file contains the text Missing in place of </a:t>
            </a:r>
            <a:r>
              <a:rPr lang="en-US" sz="2400" dirty="0" err="1">
                <a:solidFill>
                  <a:schemeClr val="tx1"/>
                </a:solidFill>
              </a:rPr>
              <a:t>NaN</a:t>
            </a:r>
            <a:r>
              <a:rPr lang="en-US" sz="2400" dirty="0">
                <a:solidFill>
                  <a:schemeClr val="tx1"/>
                </a:solidFill>
              </a:rPr>
              <a:t>. Replace Missing with </a:t>
            </a:r>
            <a:r>
              <a:rPr lang="en-US" sz="2400" dirty="0" err="1">
                <a:solidFill>
                  <a:schemeClr val="tx1"/>
                </a:solidFill>
              </a:rPr>
              <a:t>NaN</a:t>
            </a:r>
            <a:r>
              <a:rPr lang="en-US" sz="2400" dirty="0">
                <a:solidFill>
                  <a:schemeClr val="tx1"/>
                </a:solidFill>
              </a:rPr>
              <a:t> as</a:t>
            </a:r>
          </a:p>
          <a:p>
            <a:pPr algn="just"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</a:rPr>
              <a:t>dat3=</a:t>
            </a:r>
            <a:r>
              <a:rPr lang="en-US" sz="2400" dirty="0" err="1">
                <a:solidFill>
                  <a:schemeClr val="tx1"/>
                </a:solidFill>
              </a:rPr>
              <a:t>pd.read_csv</a:t>
            </a:r>
            <a:r>
              <a:rPr lang="en-US" sz="2400" dirty="0">
                <a:solidFill>
                  <a:schemeClr val="tx1"/>
                </a:solidFill>
              </a:rPr>
              <a:t>('E:\\Python\\Pandas\\data.txt',</a:t>
            </a:r>
            <a:r>
              <a:rPr lang="en-US" sz="2400" dirty="0" err="1">
                <a:solidFill>
                  <a:schemeClr val="tx1"/>
                </a:solidFill>
              </a:rPr>
              <a:t>sep</a:t>
            </a:r>
            <a:r>
              <a:rPr lang="en-US" sz="2400" dirty="0">
                <a:solidFill>
                  <a:schemeClr val="tx1"/>
                </a:solidFill>
              </a:rPr>
              <a:t>=',',</a:t>
            </a:r>
            <a:r>
              <a:rPr lang="en-US" sz="2400" dirty="0" err="1">
                <a:solidFill>
                  <a:schemeClr val="tx1"/>
                </a:solidFill>
              </a:rPr>
              <a:t>na_values</a:t>
            </a:r>
            <a:r>
              <a:rPr lang="en-US" sz="2400" dirty="0">
                <a:solidFill>
                  <a:schemeClr val="tx1"/>
                </a:solidFill>
              </a:rPr>
              <a:t>=[' </a:t>
            </a:r>
            <a:r>
              <a:rPr lang="en-US" sz="2400" dirty="0" err="1">
                <a:solidFill>
                  <a:schemeClr val="tx1"/>
                </a:solidFill>
              </a:rPr>
              <a:t>Missing‘,’NULL</a:t>
            </a:r>
            <a:r>
              <a:rPr lang="en-US" sz="2400" dirty="0">
                <a:solidFill>
                  <a:schemeClr val="tx1"/>
                </a:solidFill>
              </a:rPr>
              <a:t>’])</a:t>
            </a:r>
          </a:p>
          <a:p>
            <a:pPr algn="just">
              <a:spcAft>
                <a:spcPts val="1200"/>
              </a:spcAft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2400" b="1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33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 smtClean="0">
                <a:solidFill>
                  <a:schemeClr val="tx1"/>
                </a:solidFill>
              </a:rPr>
              <a:t>Data preparation</a:t>
            </a:r>
          </a:p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Converting </a:t>
            </a:r>
            <a:r>
              <a:rPr lang="en-US" sz="3600" b="1" dirty="0">
                <a:solidFill>
                  <a:schemeClr val="tx1"/>
                </a:solidFill>
              </a:rPr>
              <a:t>names of the columns into list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	</a:t>
            </a:r>
            <a:r>
              <a:rPr lang="en-US" sz="3600" dirty="0" smtClean="0">
                <a:solidFill>
                  <a:schemeClr val="tx1"/>
                </a:solidFill>
              </a:rPr>
              <a:t>dat1.columns.tolist</a:t>
            </a:r>
            <a:r>
              <a:rPr lang="en-US" sz="3600" dirty="0">
                <a:solidFill>
                  <a:schemeClr val="tx1"/>
                </a:solidFill>
              </a:rPr>
              <a:t>()</a:t>
            </a:r>
          </a:p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Remove space from column names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dat1.columns=[</a:t>
            </a:r>
            <a:r>
              <a:rPr lang="en-US" sz="3600" dirty="0" err="1">
                <a:solidFill>
                  <a:schemeClr val="tx1"/>
                </a:solidFill>
              </a:rPr>
              <a:t>column.replace</a:t>
            </a:r>
            <a:r>
              <a:rPr lang="en-US" sz="3600" dirty="0">
                <a:solidFill>
                  <a:schemeClr val="tx1"/>
                </a:solidFill>
              </a:rPr>
              <a:t>(" ", "_") for column in </a:t>
            </a:r>
            <a:r>
              <a:rPr lang="en-US" sz="3600" dirty="0" smtClean="0">
                <a:solidFill>
                  <a:schemeClr val="tx1"/>
                </a:solidFill>
              </a:rPr>
              <a:t>dat1.columns]</a:t>
            </a: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0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tx1"/>
                </a:solidFill>
              </a:rPr>
              <a:t>Checking missing Values</a:t>
            </a:r>
          </a:p>
          <a:p>
            <a:pPr algn="just">
              <a:spcAft>
                <a:spcPts val="1200"/>
              </a:spcAft>
            </a:pPr>
            <a:r>
              <a:rPr lang="en-US" sz="3600" b="1" dirty="0" err="1">
                <a:solidFill>
                  <a:schemeClr val="tx1"/>
                </a:solidFill>
              </a:rPr>
              <a:t>isnull</a:t>
            </a:r>
            <a:r>
              <a:rPr lang="en-US" sz="3600" b="1" dirty="0">
                <a:solidFill>
                  <a:schemeClr val="tx1"/>
                </a:solidFill>
              </a:rPr>
              <a:t>(): </a:t>
            </a:r>
            <a:r>
              <a:rPr lang="en-US" sz="3600" dirty="0">
                <a:solidFill>
                  <a:schemeClr val="tx1"/>
                </a:solidFill>
              </a:rPr>
              <a:t>used to check missing values in a data frame. It returns Boolean values which are True for </a:t>
            </a:r>
            <a:r>
              <a:rPr lang="en-US" sz="3600" dirty="0" err="1">
                <a:solidFill>
                  <a:schemeClr val="tx1"/>
                </a:solidFill>
              </a:rPr>
              <a:t>NaN</a:t>
            </a:r>
            <a:r>
              <a:rPr lang="en-US" sz="3600" dirty="0">
                <a:solidFill>
                  <a:schemeClr val="tx1"/>
                </a:solidFill>
              </a:rPr>
              <a:t> values.</a:t>
            </a:r>
          </a:p>
          <a:p>
            <a:pPr algn="just"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# checking entire data frame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	print(dat3.isnull()) </a:t>
            </a:r>
          </a:p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# checking Age column only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	print(dat3</a:t>
            </a:r>
            <a:r>
              <a:rPr lang="en-US" sz="3600" dirty="0">
                <a:solidFill>
                  <a:schemeClr val="tx1"/>
                </a:solidFill>
              </a:rPr>
              <a:t>['Age'].</a:t>
            </a:r>
            <a:r>
              <a:rPr lang="en-US" sz="3600" dirty="0" err="1">
                <a:solidFill>
                  <a:schemeClr val="tx1"/>
                </a:solidFill>
              </a:rPr>
              <a:t>isnull</a:t>
            </a:r>
            <a:r>
              <a:rPr lang="en-US" sz="3600" dirty="0" smtClean="0">
                <a:solidFill>
                  <a:schemeClr val="tx1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56494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0960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endParaRPr lang="en-US" sz="3600" b="1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Counting </a:t>
            </a:r>
            <a:r>
              <a:rPr lang="en-US" sz="3600" b="1" dirty="0">
                <a:solidFill>
                  <a:schemeClr val="tx1"/>
                </a:solidFill>
              </a:rPr>
              <a:t>missing values from each column</a:t>
            </a:r>
          </a:p>
          <a:p>
            <a:pPr algn="just">
              <a:spcAft>
                <a:spcPts val="1200"/>
              </a:spcAft>
            </a:pPr>
            <a:r>
              <a:rPr lang="en-US" sz="4000" dirty="0" smtClean="0">
                <a:solidFill>
                  <a:schemeClr val="tx1"/>
                </a:solidFill>
              </a:rPr>
              <a:t>	syntax: </a:t>
            </a:r>
            <a:r>
              <a:rPr lang="en-US" sz="4000" dirty="0" err="1" smtClean="0">
                <a:solidFill>
                  <a:schemeClr val="tx1"/>
                </a:solidFill>
              </a:rPr>
              <a:t>dataframe_name.isnull</a:t>
            </a:r>
            <a:r>
              <a:rPr lang="en-US" sz="4000" dirty="0">
                <a:solidFill>
                  <a:schemeClr val="tx1"/>
                </a:solidFill>
              </a:rPr>
              <a:t>().sum</a:t>
            </a:r>
            <a:r>
              <a:rPr lang="en-US" sz="4000" dirty="0" smtClean="0">
                <a:solidFill>
                  <a:schemeClr val="tx1"/>
                </a:solidFill>
              </a:rPr>
              <a:t>()</a:t>
            </a:r>
          </a:p>
          <a:p>
            <a:pPr algn="just">
              <a:spcAft>
                <a:spcPts val="1200"/>
              </a:spcAft>
            </a:pPr>
            <a:endParaRPr lang="en-US" sz="40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4000" dirty="0" smtClean="0">
                <a:solidFill>
                  <a:schemeClr val="tx1"/>
                </a:solidFill>
              </a:rPr>
              <a:t>   Syntax: </a:t>
            </a:r>
            <a:r>
              <a:rPr lang="en-US" sz="4000" dirty="0" err="1" smtClean="0">
                <a:solidFill>
                  <a:schemeClr val="tx1"/>
                </a:solidFill>
              </a:rPr>
              <a:t>df.isnull</a:t>
            </a:r>
            <a:r>
              <a:rPr lang="en-US" sz="4000" dirty="0" smtClean="0">
                <a:solidFill>
                  <a:schemeClr val="tx1"/>
                </a:solidFill>
              </a:rPr>
              <a:t>().sum()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29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tx1"/>
                </a:solidFill>
              </a:rPr>
              <a:t>Replacing missing values</a:t>
            </a:r>
          </a:p>
          <a:p>
            <a:pPr algn="just">
              <a:spcAft>
                <a:spcPts val="1200"/>
              </a:spcAft>
            </a:pPr>
            <a:r>
              <a:rPr lang="en-US" sz="3600" b="1" dirty="0" err="1">
                <a:solidFill>
                  <a:schemeClr val="tx1"/>
                </a:solidFill>
              </a:rPr>
              <a:t>dropna</a:t>
            </a:r>
            <a:r>
              <a:rPr lang="en-US" sz="3600" b="1" dirty="0">
                <a:solidFill>
                  <a:schemeClr val="tx1"/>
                </a:solidFill>
              </a:rPr>
              <a:t>(): drop Rows/Columns with Null values.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By default, axis=0, i.e., if any value within a row is NA then the whole row is excluded.</a:t>
            </a: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86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4780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#</a:t>
            </a:r>
            <a:r>
              <a:rPr lang="en-US" sz="3600" b="1" dirty="0">
                <a:solidFill>
                  <a:schemeClr val="tx1"/>
                </a:solidFill>
              </a:rPr>
              <a:t>drops all rows that contains missing data. 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	dat3.dropna() </a:t>
            </a:r>
            <a:endParaRPr lang="en-US" sz="3600" dirty="0" smtClean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#drops columns that contains missing data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dat3.dropna(axis=1)</a:t>
            </a: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72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7160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 err="1" smtClean="0">
                <a:solidFill>
                  <a:schemeClr val="tx1"/>
                </a:solidFill>
              </a:rPr>
              <a:t>fillna</a:t>
            </a:r>
            <a:r>
              <a:rPr lang="en-US" sz="3600" b="1" dirty="0" smtClean="0">
                <a:solidFill>
                  <a:schemeClr val="tx1"/>
                </a:solidFill>
              </a:rPr>
              <a:t>(): used to fill missing values with specific criterion. Criterion may be</a:t>
            </a:r>
            <a:endParaRPr lang="en-US" sz="3600" b="1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A. For </a:t>
            </a:r>
            <a:r>
              <a:rPr lang="en-US" sz="3600" b="1" dirty="0">
                <a:solidFill>
                  <a:schemeClr val="tx1"/>
                </a:solidFill>
              </a:rPr>
              <a:t>numerical values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The simplest method is to replace the missing numerical values with mean.</a:t>
            </a:r>
          </a:p>
          <a:p>
            <a:pPr algn="l">
              <a:spcAft>
                <a:spcPts val="1200"/>
              </a:spcAft>
            </a:pPr>
            <a:r>
              <a:rPr lang="en-US" sz="2800" b="1" dirty="0" smtClean="0">
                <a:solidFill>
                  <a:schemeClr val="tx1"/>
                </a:solidFill>
              </a:rPr>
              <a:t>data[‘</a:t>
            </a:r>
            <a:r>
              <a:rPr lang="en-US" sz="2800" b="1" dirty="0" err="1" smtClean="0">
                <a:solidFill>
                  <a:schemeClr val="tx1"/>
                </a:solidFill>
              </a:rPr>
              <a:t>Unit_Price</a:t>
            </a:r>
            <a:r>
              <a:rPr lang="en-US" sz="2800" b="1" dirty="0" smtClean="0">
                <a:solidFill>
                  <a:schemeClr val="tx1"/>
                </a:solidFill>
              </a:rPr>
              <a:t>'].</a:t>
            </a:r>
            <a:r>
              <a:rPr lang="en-US" sz="2800" b="1" dirty="0" err="1" smtClean="0">
                <a:solidFill>
                  <a:schemeClr val="tx1"/>
                </a:solidFill>
              </a:rPr>
              <a:t>fillna</a:t>
            </a:r>
            <a:r>
              <a:rPr lang="en-US" sz="2800" b="1" dirty="0" smtClean="0">
                <a:solidFill>
                  <a:schemeClr val="tx1"/>
                </a:solidFill>
              </a:rPr>
              <a:t>(data[' </a:t>
            </a:r>
            <a:r>
              <a:rPr lang="en-US" sz="2800" b="1" dirty="0" err="1">
                <a:solidFill>
                  <a:schemeClr val="tx1"/>
                </a:solidFill>
              </a:rPr>
              <a:t>Unit_Price</a:t>
            </a:r>
            <a:r>
              <a:rPr lang="en-US" sz="2800" b="1" dirty="0">
                <a:solidFill>
                  <a:schemeClr val="tx1"/>
                </a:solidFill>
              </a:rPr>
              <a:t> '].mean(), </a:t>
            </a:r>
            <a:r>
              <a:rPr lang="en-US" sz="2800" b="1" dirty="0" err="1">
                <a:solidFill>
                  <a:schemeClr val="tx1"/>
                </a:solidFill>
              </a:rPr>
              <a:t>inplace</a:t>
            </a:r>
            <a:r>
              <a:rPr lang="en-US" sz="2800" b="1" dirty="0">
                <a:solidFill>
                  <a:schemeClr val="tx1"/>
                </a:solidFill>
              </a:rPr>
              <a:t>=True)</a:t>
            </a: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69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2000"/>
            <a:ext cx="9144000" cy="54102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2800" b="1" dirty="0" smtClean="0">
                <a:solidFill>
                  <a:schemeClr val="tx1"/>
                </a:solidFill>
              </a:rPr>
              <a:t>B.     For </a:t>
            </a:r>
            <a:r>
              <a:rPr lang="en-US" sz="2800" b="1" dirty="0">
                <a:solidFill>
                  <a:schemeClr val="tx1"/>
                </a:solidFill>
              </a:rPr>
              <a:t>Categorical values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Count the occurrences of each category and replace the missing values with high frequency values. </a:t>
            </a:r>
          </a:p>
          <a:p>
            <a:pPr marL="571500" indent="-5715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Count </a:t>
            </a:r>
            <a:r>
              <a:rPr lang="en-US" b="1" dirty="0">
                <a:solidFill>
                  <a:schemeClr val="tx1"/>
                </a:solidFill>
              </a:rPr>
              <a:t>frequency of each </a:t>
            </a:r>
            <a:r>
              <a:rPr lang="en-US" b="1" dirty="0" smtClean="0">
                <a:solidFill>
                  <a:schemeClr val="tx1"/>
                </a:solidFill>
              </a:rPr>
              <a:t>category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Dataframe</a:t>
            </a:r>
            <a:r>
              <a:rPr lang="en-US" dirty="0" smtClean="0">
                <a:solidFill>
                  <a:schemeClr val="tx1"/>
                </a:solidFill>
              </a:rPr>
              <a:t>[‘</a:t>
            </a:r>
            <a:r>
              <a:rPr lang="en-US" dirty="0" err="1" smtClean="0">
                <a:solidFill>
                  <a:schemeClr val="tx1"/>
                </a:solidFill>
              </a:rPr>
              <a:t>column_name</a:t>
            </a:r>
            <a:r>
              <a:rPr lang="en-US" dirty="0" smtClean="0">
                <a:solidFill>
                  <a:schemeClr val="tx1"/>
                </a:solidFill>
              </a:rPr>
              <a:t>’].</a:t>
            </a:r>
            <a:r>
              <a:rPr lang="en-US" dirty="0" err="1" smtClean="0">
                <a:solidFill>
                  <a:schemeClr val="tx1"/>
                </a:solidFill>
              </a:rPr>
              <a:t>value_counts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marL="571500" indent="-5715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Replace the missing values with highest frequency value </a:t>
            </a:r>
          </a:p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Dataframe.fillna</a:t>
            </a:r>
            <a:r>
              <a:rPr lang="en-US" dirty="0">
                <a:solidFill>
                  <a:schemeClr val="tx1"/>
                </a:solidFill>
              </a:rPr>
              <a:t>(‘value’, </a:t>
            </a:r>
            <a:r>
              <a:rPr lang="en-US" dirty="0" err="1">
                <a:solidFill>
                  <a:schemeClr val="tx1"/>
                </a:solidFill>
              </a:rPr>
              <a:t>inplace</a:t>
            </a:r>
            <a:r>
              <a:rPr lang="en-US" dirty="0">
                <a:solidFill>
                  <a:schemeClr val="tx1"/>
                </a:solidFill>
              </a:rPr>
              <a:t>=True)</a:t>
            </a: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39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296400" cy="17526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tx1"/>
                </a:solidFill>
              </a:rPr>
              <a:t>Pandas Statistical </a:t>
            </a:r>
            <a:r>
              <a:rPr lang="en-US" sz="2800" b="1" dirty="0" smtClean="0">
                <a:solidFill>
                  <a:schemeClr val="tx1"/>
                </a:solidFill>
              </a:rPr>
              <a:t>Functions</a:t>
            </a:r>
          </a:p>
          <a:p>
            <a:pPr>
              <a:spcAft>
                <a:spcPts val="1200"/>
              </a:spcAft>
            </a:pPr>
            <a:endParaRPr lang="en-US" sz="28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30626"/>
              </p:ext>
            </p:extLst>
          </p:nvPr>
        </p:nvGraphicFramePr>
        <p:xfrm>
          <a:off x="381000" y="1600200"/>
          <a:ext cx="8534400" cy="4953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0200"/>
                <a:gridCol w="6934200"/>
              </a:tblGrid>
              <a:tr h="6191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Method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Description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6191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count()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Number of non-null observations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6191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sum()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Sum of values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6191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mean()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Mean of values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6191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median()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Arithmetic median of values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6191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min()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Minimum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6191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max()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Maximum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6191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std()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Bessel-corrected sample standard deviation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87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76200" y="762000"/>
            <a:ext cx="9144000" cy="49530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chemeClr val="tx1"/>
                </a:solidFill>
              </a:rPr>
              <a:t>Python Pandas - Environment Setup</a:t>
            </a:r>
          </a:p>
          <a:p>
            <a:pPr algn="just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Standard Python distribution doesn't come bundled with Pandas module. A lightweight alternative is to install Pandas using popular Python package installer, pip.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Syntax:	pip install </a:t>
            </a:r>
            <a:r>
              <a:rPr lang="en-US" b="1" dirty="0" smtClean="0">
                <a:solidFill>
                  <a:schemeClr val="tx1"/>
                </a:solidFill>
              </a:rPr>
              <a:t>pandas</a:t>
            </a:r>
          </a:p>
          <a:p>
            <a:pPr algn="just"/>
            <a:endParaRPr lang="en-US" i="1" dirty="0" smtClean="0">
              <a:solidFill>
                <a:schemeClr val="tx1"/>
              </a:solidFill>
            </a:endParaRPr>
          </a:p>
          <a:p>
            <a:pPr algn="just"/>
            <a:r>
              <a:rPr lang="en-US" i="1" dirty="0" smtClean="0">
                <a:solidFill>
                  <a:schemeClr val="tx1"/>
                </a:solidFill>
              </a:rPr>
              <a:t>Note</a:t>
            </a:r>
            <a:r>
              <a:rPr lang="en-US" i="1" dirty="0">
                <a:solidFill>
                  <a:schemeClr val="tx1"/>
                </a:solidFill>
              </a:rPr>
              <a:t>: If you install Anaconda Python package, Pandas will be installed by default </a:t>
            </a:r>
          </a:p>
        </p:txBody>
      </p:sp>
    </p:spTree>
    <p:extLst>
      <p:ext uri="{BB962C8B-B14F-4D97-AF65-F5344CB8AC3E}">
        <p14:creationId xmlns:p14="http://schemas.microsoft.com/office/powerpoint/2010/main" val="221601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09600"/>
            <a:ext cx="9144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mean()</a:t>
            </a:r>
          </a:p>
          <a:p>
            <a:pPr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Returns the average value.</a:t>
            </a:r>
          </a:p>
          <a:p>
            <a:pPr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	</a:t>
            </a:r>
            <a:r>
              <a:rPr lang="en-US" sz="3600" dirty="0" err="1" smtClean="0">
                <a:solidFill>
                  <a:schemeClr val="tx1"/>
                </a:solidFill>
              </a:rPr>
              <a:t>dataframe_name.mean</a:t>
            </a:r>
            <a:r>
              <a:rPr lang="en-US" sz="3600" dirty="0" smtClean="0">
                <a:solidFill>
                  <a:schemeClr val="tx1"/>
                </a:solidFill>
              </a:rPr>
              <a:t>()</a:t>
            </a:r>
            <a:endParaRPr lang="en-US" sz="3600" dirty="0">
              <a:solidFill>
                <a:schemeClr val="tx1"/>
              </a:solidFill>
            </a:endParaRPr>
          </a:p>
          <a:p>
            <a:pPr>
              <a:spcAft>
                <a:spcPts val="1200"/>
              </a:spcAft>
            </a:pPr>
            <a:endParaRPr lang="en-US" sz="3600" dirty="0">
              <a:solidFill>
                <a:schemeClr val="tx1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median()</a:t>
            </a:r>
          </a:p>
          <a:p>
            <a:pPr>
              <a:spcAft>
                <a:spcPts val="1200"/>
              </a:spcAft>
            </a:pPr>
            <a:r>
              <a:rPr lang="en-US" sz="3600" dirty="0">
                <a:solidFill>
                  <a:schemeClr val="tx1"/>
                </a:solidFill>
              </a:rPr>
              <a:t>Calculate the </a:t>
            </a:r>
            <a:r>
              <a:rPr lang="en-US" sz="3600" dirty="0" smtClean="0">
                <a:solidFill>
                  <a:schemeClr val="tx1"/>
                </a:solidFill>
              </a:rPr>
              <a:t>median of </a:t>
            </a:r>
            <a:r>
              <a:rPr lang="en-US" sz="3600" dirty="0">
                <a:solidFill>
                  <a:schemeClr val="tx1"/>
                </a:solidFill>
              </a:rPr>
              <a:t>the values.</a:t>
            </a:r>
          </a:p>
          <a:p>
            <a:pPr>
              <a:spcAft>
                <a:spcPts val="1200"/>
              </a:spcAft>
            </a:pPr>
            <a:r>
              <a:rPr lang="en-US" sz="3600" dirty="0" err="1" smtClean="0">
                <a:solidFill>
                  <a:schemeClr val="tx1"/>
                </a:solidFill>
              </a:rPr>
              <a:t>dataframe_name.median</a:t>
            </a:r>
            <a:r>
              <a:rPr lang="en-US" sz="3600" dirty="0">
                <a:solidFill>
                  <a:schemeClr val="tx1"/>
                </a:solidFill>
              </a:rPr>
              <a:t>()</a:t>
            </a:r>
          </a:p>
          <a:p>
            <a:pPr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82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2000"/>
            <a:ext cx="9144000" cy="594360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chemeClr val="tx1"/>
                </a:solidFill>
              </a:rPr>
              <a:t>Summarizing Data</a:t>
            </a:r>
          </a:p>
          <a:p>
            <a:pPr algn="just">
              <a:spcAft>
                <a:spcPts val="1200"/>
              </a:spcAft>
            </a:pPr>
            <a:r>
              <a:rPr lang="en-US" sz="2400" b="1" dirty="0">
                <a:solidFill>
                  <a:schemeClr val="tx1"/>
                </a:solidFill>
              </a:rPr>
              <a:t>describe() : computes a summary of statistics pertaining to the </a:t>
            </a:r>
            <a:r>
              <a:rPr lang="en-US" sz="2400" b="1" dirty="0" err="1">
                <a:solidFill>
                  <a:schemeClr val="tx1"/>
                </a:solidFill>
              </a:rPr>
              <a:t>DataFrame</a:t>
            </a:r>
            <a:r>
              <a:rPr lang="en-US" sz="2400" b="1" dirty="0">
                <a:solidFill>
                  <a:schemeClr val="tx1"/>
                </a:solidFill>
              </a:rPr>
              <a:t> columns.</a:t>
            </a:r>
          </a:p>
          <a:p>
            <a:pPr algn="just">
              <a:spcAft>
                <a:spcPts val="12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dataframe_name.describe</a:t>
            </a:r>
            <a:r>
              <a:rPr lang="en-US" sz="2400" dirty="0" smtClean="0">
                <a:solidFill>
                  <a:schemeClr val="tx1"/>
                </a:solidFill>
              </a:rPr>
              <a:t>(include)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</a:rPr>
              <a:t>'include' is the argument which is used to pass necessary information regarding what columns need to be considered for summarizing. The default is 'number'.</a:t>
            </a:r>
          </a:p>
          <a:p>
            <a:pPr algn="just"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</a:rPr>
              <a:t>•	object − Summarizes String columns</a:t>
            </a:r>
          </a:p>
          <a:p>
            <a:pPr algn="just"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</a:rPr>
              <a:t>•	number − Summarizes Numeric columns</a:t>
            </a:r>
          </a:p>
          <a:p>
            <a:pPr algn="just"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</a:rPr>
              <a:t>•	all − Summarizes all columns </a:t>
            </a:r>
            <a:r>
              <a:rPr lang="en-US" sz="2400" dirty="0" smtClean="0">
                <a:solidFill>
                  <a:schemeClr val="tx1"/>
                </a:solidFill>
              </a:rPr>
              <a:t>together i.e. numbers and 	         strings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68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47800"/>
            <a:ext cx="9144000" cy="49530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</a:rPr>
              <a:t>info(): </a:t>
            </a:r>
            <a:r>
              <a:rPr lang="en-US" sz="3600" dirty="0">
                <a:solidFill>
                  <a:schemeClr val="tx1"/>
                </a:solidFill>
              </a:rPr>
              <a:t>used to get a concise summary of the </a:t>
            </a:r>
            <a:r>
              <a:rPr lang="en-US" sz="3600" dirty="0" err="1">
                <a:solidFill>
                  <a:schemeClr val="tx1"/>
                </a:solidFill>
              </a:rPr>
              <a:t>dataframe</a:t>
            </a:r>
            <a:r>
              <a:rPr lang="en-US" sz="3600" dirty="0">
                <a:solidFill>
                  <a:schemeClr val="tx1"/>
                </a:solidFill>
              </a:rPr>
              <a:t>. </a:t>
            </a:r>
          </a:p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Ex</a:t>
            </a:r>
            <a:r>
              <a:rPr lang="en-US" sz="3600" b="1" dirty="0">
                <a:solidFill>
                  <a:schemeClr val="tx1"/>
                </a:solidFill>
              </a:rPr>
              <a:t>:	</a:t>
            </a:r>
            <a:r>
              <a:rPr lang="en-US" sz="3600" b="1" dirty="0" smtClean="0">
                <a:solidFill>
                  <a:schemeClr val="tx1"/>
                </a:solidFill>
              </a:rPr>
              <a:t>dataframe_name.info</a:t>
            </a:r>
            <a:r>
              <a:rPr lang="en-US" sz="3600" b="1" dirty="0">
                <a:solidFill>
                  <a:schemeClr val="tx1"/>
                </a:solidFill>
              </a:rPr>
              <a:t>()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The </a:t>
            </a:r>
            <a:r>
              <a:rPr lang="en-US" sz="3600" dirty="0">
                <a:solidFill>
                  <a:schemeClr val="tx1"/>
                </a:solidFill>
              </a:rPr>
              <a:t>summary includes list of all columns with their data types and the number of non-null values in each column.</a:t>
            </a:r>
          </a:p>
          <a:p>
            <a:pPr algn="just">
              <a:spcAft>
                <a:spcPts val="1200"/>
              </a:spcAft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9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/>
          <p:nvPr/>
        </p:nvSpPr>
        <p:spPr>
          <a:xfrm>
            <a:off x="4716016" y="5157192"/>
            <a:ext cx="3581640" cy="916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r>
              <a:rPr lang="en-US" sz="5400" dirty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THANKS</a:t>
            </a:r>
            <a:endParaRPr sz="5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Tomorrow Agenda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rgbClr val="C00000"/>
                </a:solidFill>
              </a:rPr>
              <a:t>Day 8: Python </a:t>
            </a:r>
            <a:r>
              <a:rPr lang="en-IN" sz="3600" smtClean="0">
                <a:solidFill>
                  <a:srgbClr val="C00000"/>
                </a:solidFill>
              </a:rPr>
              <a:t>: Examples</a:t>
            </a:r>
            <a:endParaRPr lang="en-IN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55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685800"/>
            <a:ext cx="9144000" cy="57912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 smtClean="0">
                <a:solidFill>
                  <a:schemeClr val="tx1"/>
                </a:solidFill>
              </a:rPr>
              <a:t>Pandas data structures </a:t>
            </a:r>
          </a:p>
          <a:p>
            <a:pPr algn="just">
              <a:spcAft>
                <a:spcPts val="1200"/>
              </a:spcAft>
            </a:pPr>
            <a:endParaRPr lang="en-US" i="1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544641"/>
              </p:ext>
            </p:extLst>
          </p:nvPr>
        </p:nvGraphicFramePr>
        <p:xfrm>
          <a:off x="736601" y="1509863"/>
          <a:ext cx="6807199" cy="42639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2400"/>
                <a:gridCol w="4114799"/>
              </a:tblGrid>
              <a:tr h="8288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Data Structure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Description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7942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Series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1D labeled homogeneous array, size immutable.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0215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Data Frames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General 2D labeled, size-mutable tabular </a:t>
                      </a:r>
                      <a:r>
                        <a:rPr lang="en-US" sz="2800" dirty="0" smtClean="0">
                          <a:effectLst/>
                        </a:rPr>
                        <a:t>structure</a:t>
                      </a:r>
                      <a:r>
                        <a:rPr lang="en-US" sz="2800" baseline="0" dirty="0" smtClean="0">
                          <a:effectLst/>
                        </a:rPr>
                        <a:t> </a:t>
                      </a:r>
                      <a:r>
                        <a:rPr lang="en-US" sz="2800" dirty="0" smtClean="0">
                          <a:effectLst/>
                        </a:rPr>
                        <a:t>with</a:t>
                      </a:r>
                      <a:r>
                        <a:rPr lang="en-US" sz="2800" baseline="0" dirty="0" smtClean="0">
                          <a:effectLst/>
                        </a:rPr>
                        <a:t> </a:t>
                      </a:r>
                      <a:r>
                        <a:rPr lang="en-US" sz="2800" dirty="0" smtClean="0">
                          <a:effectLst/>
                        </a:rPr>
                        <a:t>potentially </a:t>
                      </a:r>
                      <a:r>
                        <a:rPr lang="en-US" sz="2800" dirty="0">
                          <a:effectLst/>
                        </a:rPr>
                        <a:t>heterogeneously typed columns.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05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52578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 smtClean="0">
                <a:solidFill>
                  <a:schemeClr val="tx1"/>
                </a:solidFill>
              </a:rPr>
              <a:t>Series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Series is a one-dimensional array like structure with homogeneous data. </a:t>
            </a:r>
          </a:p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Key Points</a:t>
            </a:r>
          </a:p>
          <a:p>
            <a:pPr algn="just">
              <a:spcAft>
                <a:spcPts val="1200"/>
              </a:spcAft>
            </a:pPr>
            <a:r>
              <a:rPr lang="en-US" sz="3600" b="1" dirty="0" smtClean="0">
                <a:solidFill>
                  <a:schemeClr val="tx1"/>
                </a:solidFill>
              </a:rPr>
              <a:t>•	</a:t>
            </a:r>
            <a:r>
              <a:rPr lang="en-US" sz="3600" dirty="0" smtClean="0">
                <a:solidFill>
                  <a:schemeClr val="tx1"/>
                </a:solidFill>
              </a:rPr>
              <a:t>Homogeneous data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•	Dimension is Immutable</a:t>
            </a:r>
          </a:p>
          <a:p>
            <a:pPr algn="just"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•	Values of Data Mutable</a:t>
            </a:r>
          </a:p>
        </p:txBody>
      </p:sp>
    </p:spTree>
    <p:extLst>
      <p:ext uri="{BB962C8B-B14F-4D97-AF65-F5344CB8AC3E}">
        <p14:creationId xmlns:p14="http://schemas.microsoft.com/office/powerpoint/2010/main" val="329404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48006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 smtClean="0">
                <a:solidFill>
                  <a:schemeClr val="tx1"/>
                </a:solidFill>
              </a:rPr>
              <a:t>Features</a:t>
            </a:r>
          </a:p>
          <a:p>
            <a:pPr algn="just">
              <a:spcAft>
                <a:spcPts val="1200"/>
              </a:spcAft>
            </a:pPr>
            <a:r>
              <a:rPr lang="en-US" sz="2800" b="1" dirty="0" smtClean="0">
                <a:solidFill>
                  <a:schemeClr val="tx1"/>
                </a:solidFill>
              </a:rPr>
              <a:t>• </a:t>
            </a:r>
            <a:r>
              <a:rPr lang="en-US" sz="2800" dirty="0" smtClean="0">
                <a:solidFill>
                  <a:schemeClr val="tx1"/>
                </a:solidFill>
              </a:rPr>
              <a:t>A pandas series is a one dimensional labeled </a:t>
            </a:r>
            <a:r>
              <a:rPr lang="en-US" sz="2800" dirty="0" err="1" smtClean="0">
                <a:solidFill>
                  <a:schemeClr val="tx1"/>
                </a:solidFill>
              </a:rPr>
              <a:t>numpy</a:t>
            </a:r>
            <a:r>
              <a:rPr lang="en-US" sz="2800" dirty="0" smtClean="0">
                <a:solidFill>
                  <a:schemeClr val="tx1"/>
                </a:solidFill>
              </a:rPr>
              <a:t> array. </a:t>
            </a:r>
          </a:p>
          <a:p>
            <a:pPr algn="just">
              <a:spcAft>
                <a:spcPts val="12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• Extracting a single column from a </a:t>
            </a:r>
            <a:r>
              <a:rPr lang="en-US" sz="2800" dirty="0" err="1" smtClean="0">
                <a:solidFill>
                  <a:schemeClr val="tx1"/>
                </a:solidFill>
              </a:rPr>
              <a:t>dataframe</a:t>
            </a:r>
            <a:r>
              <a:rPr lang="en-US" sz="2800" dirty="0" smtClean="0">
                <a:solidFill>
                  <a:schemeClr val="tx1"/>
                </a:solidFill>
              </a:rPr>
              <a:t> returns a series.</a:t>
            </a:r>
          </a:p>
          <a:p>
            <a:pPr algn="just">
              <a:spcAft>
                <a:spcPts val="12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• We can access the elements of the series using slicing and indexing. </a:t>
            </a:r>
          </a:p>
          <a:p>
            <a:pPr algn="just">
              <a:spcAft>
                <a:spcPts val="12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• The indexing on a series also starts from 0.</a:t>
            </a:r>
          </a:p>
        </p:txBody>
      </p:sp>
    </p:spTree>
    <p:extLst>
      <p:ext uri="{BB962C8B-B14F-4D97-AF65-F5344CB8AC3E}">
        <p14:creationId xmlns:p14="http://schemas.microsoft.com/office/powerpoint/2010/main" val="314501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2484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 err="1" smtClean="0">
                <a:solidFill>
                  <a:schemeClr val="tx1"/>
                </a:solidFill>
              </a:rPr>
              <a:t>pandas.Series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2800" b="1" dirty="0" smtClean="0">
                <a:solidFill>
                  <a:schemeClr val="tx1"/>
                </a:solidFill>
              </a:rPr>
              <a:t>A pandas Series can be created using the following constructor −</a:t>
            </a:r>
          </a:p>
          <a:p>
            <a:pPr algn="just">
              <a:spcAft>
                <a:spcPts val="1200"/>
              </a:spcAft>
            </a:pPr>
            <a:r>
              <a:rPr lang="en-US" sz="2800" b="1" dirty="0">
                <a:solidFill>
                  <a:schemeClr val="tx1"/>
                </a:solidFill>
              </a:rPr>
              <a:t>	</a:t>
            </a:r>
            <a:r>
              <a:rPr lang="en-US" sz="2800" b="1" dirty="0" err="1" smtClean="0">
                <a:solidFill>
                  <a:schemeClr val="tx1"/>
                </a:solidFill>
              </a:rPr>
              <a:t>pandas.Series</a:t>
            </a:r>
            <a:r>
              <a:rPr lang="en-US" sz="2800" b="1" dirty="0" smtClean="0">
                <a:solidFill>
                  <a:schemeClr val="tx1"/>
                </a:solidFill>
              </a:rPr>
              <a:t>( data, index, </a:t>
            </a:r>
            <a:r>
              <a:rPr lang="en-US" sz="2800" b="1" dirty="0" err="1" smtClean="0">
                <a:solidFill>
                  <a:schemeClr val="tx1"/>
                </a:solidFill>
              </a:rPr>
              <a:t>dtype</a:t>
            </a:r>
            <a:r>
              <a:rPr lang="en-US" sz="2800" b="1" dirty="0" smtClean="0">
                <a:solidFill>
                  <a:schemeClr val="tx1"/>
                </a:solidFill>
              </a:rPr>
              <a:t>, copy)</a:t>
            </a:r>
          </a:p>
          <a:p>
            <a:pPr algn="just">
              <a:spcAft>
                <a:spcPts val="1200"/>
              </a:spcAft>
            </a:pPr>
            <a:endParaRPr lang="en-US" sz="36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369916"/>
              </p:ext>
            </p:extLst>
          </p:nvPr>
        </p:nvGraphicFramePr>
        <p:xfrm>
          <a:off x="228600" y="2590801"/>
          <a:ext cx="8610600" cy="40420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7176"/>
                <a:gridCol w="8003424"/>
              </a:tblGrid>
              <a:tr h="6857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dirty="0" err="1">
                          <a:effectLst/>
                        </a:rPr>
                        <a:t>Sr.No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dirty="0">
                          <a:effectLst/>
                        </a:rPr>
                        <a:t>Parameter &amp; Description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6887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Data</a:t>
                      </a:r>
                      <a:r>
                        <a:rPr lang="en-US" sz="2400" dirty="0">
                          <a:effectLst/>
                        </a:rPr>
                        <a:t>: data takes various forms like </a:t>
                      </a:r>
                      <a:r>
                        <a:rPr lang="en-US" sz="2400" dirty="0" err="1">
                          <a:effectLst/>
                        </a:rPr>
                        <a:t>ndarray</a:t>
                      </a:r>
                      <a:r>
                        <a:rPr lang="en-US" sz="2400" dirty="0">
                          <a:effectLst/>
                        </a:rPr>
                        <a:t>, list, constants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9301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Index</a:t>
                      </a:r>
                      <a:r>
                        <a:rPr lang="en-US" sz="2400" dirty="0">
                          <a:effectLst/>
                        </a:rPr>
                        <a:t>: Index values must be unique and </a:t>
                      </a:r>
                      <a:r>
                        <a:rPr lang="en-US" sz="2400" dirty="0" err="1">
                          <a:effectLst/>
                        </a:rPr>
                        <a:t>hashable</a:t>
                      </a:r>
                      <a:r>
                        <a:rPr lang="en-US" sz="2400" dirty="0">
                          <a:effectLst/>
                        </a:rPr>
                        <a:t>, same length as data. Default </a:t>
                      </a:r>
                      <a:r>
                        <a:rPr lang="en-US" sz="2400" dirty="0" err="1">
                          <a:effectLst/>
                        </a:rPr>
                        <a:t>np.arrange</a:t>
                      </a:r>
                      <a:r>
                        <a:rPr lang="en-US" sz="2400" dirty="0">
                          <a:effectLst/>
                        </a:rPr>
                        <a:t>(n) if no index is passed.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8932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2400" dirty="0" err="1" smtClean="0">
                          <a:effectLst/>
                        </a:rPr>
                        <a:t>Dtype</a:t>
                      </a:r>
                      <a:r>
                        <a:rPr lang="en-US" sz="2400" dirty="0">
                          <a:effectLst/>
                        </a:rPr>
                        <a:t>: </a:t>
                      </a:r>
                      <a:r>
                        <a:rPr lang="en-US" sz="2400" dirty="0" err="1">
                          <a:effectLst/>
                        </a:rPr>
                        <a:t>dtype</a:t>
                      </a:r>
                      <a:r>
                        <a:rPr lang="en-US" sz="2400" dirty="0">
                          <a:effectLst/>
                        </a:rPr>
                        <a:t> is for data type. If None, data type will be inferred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6887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Copy</a:t>
                      </a:r>
                      <a:r>
                        <a:rPr lang="en-US" sz="2400" dirty="0">
                          <a:effectLst/>
                        </a:rPr>
                        <a:t>: Copy data. Default False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38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1663</TotalTime>
  <Words>1598</Words>
  <Application>Microsoft Office PowerPoint</Application>
  <PresentationFormat>On-screen Show (4:3)</PresentationFormat>
  <Paragraphs>348</Paragraphs>
  <Slides>53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WidescreenPresentation</vt:lpstr>
      <vt:lpstr>Setting Up User Accounts </vt:lpstr>
      <vt:lpstr>Pandas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Tomorrow Agenda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</dc:creator>
  <cp:lastModifiedBy>nielit</cp:lastModifiedBy>
  <cp:revision>242</cp:revision>
  <dcterms:created xsi:type="dcterms:W3CDTF">2019-06-06T03:54:23Z</dcterms:created>
  <dcterms:modified xsi:type="dcterms:W3CDTF">2020-09-01T07:42:18Z</dcterms:modified>
</cp:coreProperties>
</file>