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4"/>
  </p:notesMasterIdLst>
  <p:sldIdLst>
    <p:sldId id="268" r:id="rId2"/>
    <p:sldId id="432" r:id="rId3"/>
    <p:sldId id="433" r:id="rId4"/>
    <p:sldId id="472" r:id="rId5"/>
    <p:sldId id="434" r:id="rId6"/>
    <p:sldId id="471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5" r:id="rId38"/>
    <p:sldId id="466" r:id="rId39"/>
    <p:sldId id="467" r:id="rId40"/>
    <p:sldId id="468" r:id="rId41"/>
    <p:sldId id="469" r:id="rId42"/>
    <p:sldId id="47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60"/>
  </p:normalViewPr>
  <p:slideViewPr>
    <p:cSldViewPr>
      <p:cViewPr varScale="1">
        <p:scale>
          <a:sx n="69" d="100"/>
          <a:sy n="69" d="100"/>
        </p:scale>
        <p:origin x="-13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3510D-7E8A-4824-8324-96E3FFDE9FD3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24345-991F-4E6F-BEE4-73C6864A7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61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24345-991F-4E6F-BEE4-73C6864A71B4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67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24345-991F-4E6F-BEE4-73C6864A71B4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67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24345-991F-4E6F-BEE4-73C6864A71B4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67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24345-991F-4E6F-BEE4-73C6864A71B4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67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24345-991F-4E6F-BEE4-73C6864A71B4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67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24345-991F-4E6F-BEE4-73C6864A71B4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67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24345-991F-4E6F-BEE4-73C6864A71B4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67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24345-991F-4E6F-BEE4-73C6864A71B4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67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24345-991F-4E6F-BEE4-73C6864A71B4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67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24345-991F-4E6F-BEE4-73C6864A71B4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67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24345-991F-4E6F-BEE4-73C6864A71B4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6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24345-991F-4E6F-BEE4-73C6864A71B4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67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24345-991F-4E6F-BEE4-73C6864A71B4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67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24345-991F-4E6F-BEE4-73C6864A71B4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67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24345-991F-4E6F-BEE4-73C6864A71B4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67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24345-991F-4E6F-BEE4-73C6864A71B4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6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24345-991F-4E6F-BEE4-73C6864A71B4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67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24345-991F-4E6F-BEE4-73C6864A71B4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67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24345-991F-4E6F-BEE4-73C6864A71B4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67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24345-991F-4E6F-BEE4-73C6864A71B4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6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C064-51E0-479E-A1AE-5A3FA6B0A1A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Ghanshyam Shivhare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1351-3512-4D22-87A4-FAAB0EAD10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8572-2F21-475A-A22E-F4F6998A767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Ghanshyam Shivhare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1351-3512-4D22-87A4-FAAB0EAD10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E77B-CEB9-4590-8D37-78B3FAE78E0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Ghanshyam Shivhare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1351-3512-4D22-87A4-FAAB0EAD10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61EF-CA11-44DD-A7DF-23435587418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Ghanshyam Shivhare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1351-3512-4D22-87A4-FAAB0EAD10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E811-F828-41F7-A5E3-F770DE8D9A4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Ghanshyam Shivhare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1351-3512-4D22-87A4-FAAB0EAD10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3DFA-FCB0-49DD-A0C3-6F5551776F3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Ghanshyam Shivhare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1351-3512-4D22-87A4-FAAB0EAD10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6672-EE56-4FD5-BB34-4170CC5AF5B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Ghanshyam Shivhare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1351-3512-4D22-87A4-FAAB0EAD10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6A85-50AE-4903-93A1-F810849BA1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Ghanshyam Shivhare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1351-3512-4D22-87A4-FAAB0EAD10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8BFC-9128-4AC1-8FB0-C75F6031B1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Ghanshyam Shivhare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1351-3512-4D22-87A4-FAAB0EAD10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59F0-DBDB-4E38-8D66-CE5A161F5E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Ghanshyam Shivhare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1351-3512-4D22-87A4-FAAB0EAD10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E9F0-BB8D-4359-BB45-7AB75D188E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Ghanshyam Shivhare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E481351-3512-4D22-87A4-FAAB0EAD10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6C86630-26DC-4397-A8C0-0E3E56A3563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Ghanshyam Shivhare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E481351-3512-4D22-87A4-FAAB0EAD10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973050"/>
            <a:ext cx="8305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dirty="0" smtClean="0"/>
          </a:p>
          <a:p>
            <a:pPr algn="ctr"/>
            <a:r>
              <a:rPr lang="en-US" sz="4400" b="1" dirty="0" smtClean="0"/>
              <a:t>GUI </a:t>
            </a:r>
            <a:r>
              <a:rPr lang="en-US" sz="4400" b="1" dirty="0"/>
              <a:t>Programming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230" y="1295400"/>
            <a:ext cx="3083739" cy="178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73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err="1"/>
              <a:t>Tkinter</a:t>
            </a:r>
            <a:r>
              <a:rPr lang="en-IN" sz="2800" b="1" dirty="0"/>
              <a:t> Widgets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500" y="1848095"/>
            <a:ext cx="8077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Radiobutton</a:t>
            </a:r>
            <a:r>
              <a:rPr lang="en-IN" sz="2000" b="1" dirty="0"/>
              <a:t> </a:t>
            </a:r>
            <a:endParaRPr lang="en-IN" sz="2000" dirty="0"/>
          </a:p>
          <a:p>
            <a:r>
              <a:rPr lang="en-IN" sz="2000" dirty="0"/>
              <a:t>The </a:t>
            </a:r>
            <a:r>
              <a:rPr lang="en-IN" sz="2000" dirty="0" err="1"/>
              <a:t>Radiobutton</a:t>
            </a:r>
            <a:r>
              <a:rPr lang="en-IN" sz="2000" dirty="0"/>
              <a:t> widget is used to display a number of options as radio buttons. The user can select only one option at a time.</a:t>
            </a:r>
          </a:p>
          <a:p>
            <a:endParaRPr lang="en-IN" sz="1100" dirty="0"/>
          </a:p>
          <a:p>
            <a:r>
              <a:rPr lang="en-IN" sz="2000" b="1" dirty="0"/>
              <a:t>Scale </a:t>
            </a:r>
            <a:endParaRPr lang="en-IN" sz="2000" dirty="0"/>
          </a:p>
          <a:p>
            <a:r>
              <a:rPr lang="en-IN" sz="2000" dirty="0"/>
              <a:t>The Scale widget is used to provide a slider widget.</a:t>
            </a:r>
          </a:p>
          <a:p>
            <a:endParaRPr lang="en-IN" sz="1100" dirty="0"/>
          </a:p>
          <a:p>
            <a:r>
              <a:rPr lang="en-IN" sz="2000" b="1" dirty="0"/>
              <a:t>Scrollbar </a:t>
            </a:r>
            <a:endParaRPr lang="en-IN" sz="2000" dirty="0"/>
          </a:p>
          <a:p>
            <a:r>
              <a:rPr lang="en-IN" sz="2000" dirty="0"/>
              <a:t>The Scrollbar widget is used to add scrolling capability to various widgets, such as list boxes.</a:t>
            </a:r>
          </a:p>
          <a:p>
            <a:endParaRPr lang="en-IN" sz="1100" dirty="0"/>
          </a:p>
          <a:p>
            <a:r>
              <a:rPr lang="en-IN" sz="2000" b="1" dirty="0"/>
              <a:t>Text </a:t>
            </a:r>
            <a:endParaRPr lang="en-IN" sz="2000" dirty="0"/>
          </a:p>
          <a:p>
            <a:r>
              <a:rPr lang="en-IN" sz="2000" dirty="0"/>
              <a:t>The Text widget is used to display text in multiple lines.</a:t>
            </a:r>
          </a:p>
          <a:p>
            <a:endParaRPr lang="en-IN" sz="1100" dirty="0"/>
          </a:p>
          <a:p>
            <a:r>
              <a:rPr lang="en-IN" sz="2000" b="1" dirty="0" err="1"/>
              <a:t>Toplevel</a:t>
            </a:r>
            <a:r>
              <a:rPr lang="en-IN" sz="2000" b="1" dirty="0"/>
              <a:t> </a:t>
            </a:r>
            <a:endParaRPr lang="en-IN" sz="2000" dirty="0"/>
          </a:p>
          <a:p>
            <a:r>
              <a:rPr lang="en-IN" sz="2000" dirty="0"/>
              <a:t>The </a:t>
            </a:r>
            <a:r>
              <a:rPr lang="en-IN" sz="2000" dirty="0" err="1"/>
              <a:t>Toplevel</a:t>
            </a:r>
            <a:r>
              <a:rPr lang="en-IN" sz="2000" dirty="0"/>
              <a:t> widget is used to provide a separate window container.</a:t>
            </a:r>
          </a:p>
        </p:txBody>
      </p:sp>
    </p:spTree>
    <p:extLst>
      <p:ext uri="{BB962C8B-B14F-4D97-AF65-F5344CB8AC3E}">
        <p14:creationId xmlns:p14="http://schemas.microsoft.com/office/powerpoint/2010/main" val="219641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err="1"/>
              <a:t>Tkinter</a:t>
            </a:r>
            <a:r>
              <a:rPr lang="en-IN" sz="2800" b="1" dirty="0"/>
              <a:t> Widgets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48095"/>
            <a:ext cx="77343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Spinbox</a:t>
            </a:r>
            <a:r>
              <a:rPr lang="en-IN" sz="2000" b="1" dirty="0"/>
              <a:t> </a:t>
            </a:r>
            <a:endParaRPr lang="en-IN" sz="2000" dirty="0"/>
          </a:p>
          <a:p>
            <a:r>
              <a:rPr lang="en-IN" sz="2000" dirty="0"/>
              <a:t>The </a:t>
            </a:r>
            <a:r>
              <a:rPr lang="en-IN" sz="2000" dirty="0" err="1"/>
              <a:t>Spinbox</a:t>
            </a:r>
            <a:r>
              <a:rPr lang="en-IN" sz="2000" dirty="0"/>
              <a:t> widget is a variant of the standard </a:t>
            </a:r>
            <a:r>
              <a:rPr lang="en-IN" sz="2000" dirty="0" err="1"/>
              <a:t>Tkinter</a:t>
            </a:r>
            <a:r>
              <a:rPr lang="en-IN" sz="2000" dirty="0"/>
              <a:t> Entry widget, which can be used to select from a fixed number of values.</a:t>
            </a:r>
          </a:p>
          <a:p>
            <a:endParaRPr lang="en-IN" sz="1100" dirty="0"/>
          </a:p>
          <a:p>
            <a:r>
              <a:rPr lang="en-IN" sz="2000" b="1" dirty="0" err="1"/>
              <a:t>PanedWindow</a:t>
            </a:r>
            <a:r>
              <a:rPr lang="en-IN" sz="2000" b="1" dirty="0"/>
              <a:t> </a:t>
            </a:r>
            <a:endParaRPr lang="en-IN" sz="2000" dirty="0"/>
          </a:p>
          <a:p>
            <a:r>
              <a:rPr lang="en-IN" sz="2000" dirty="0"/>
              <a:t>A </a:t>
            </a:r>
            <a:r>
              <a:rPr lang="en-IN" sz="2000" dirty="0" err="1"/>
              <a:t>PanedWindow</a:t>
            </a:r>
            <a:r>
              <a:rPr lang="en-IN" sz="2000" dirty="0"/>
              <a:t> is a container widget that may contain any number of panes, arranged horizontally or vertically.</a:t>
            </a:r>
          </a:p>
          <a:p>
            <a:endParaRPr lang="en-IN" sz="1100" dirty="0"/>
          </a:p>
          <a:p>
            <a:r>
              <a:rPr lang="en-IN" sz="2000" b="1" dirty="0" err="1"/>
              <a:t>LabelFrame</a:t>
            </a:r>
            <a:r>
              <a:rPr lang="en-IN" sz="2000" b="1" dirty="0"/>
              <a:t> </a:t>
            </a:r>
            <a:endParaRPr lang="en-IN" sz="2000" dirty="0"/>
          </a:p>
          <a:p>
            <a:r>
              <a:rPr lang="en-IN" sz="2000" dirty="0"/>
              <a:t>A </a:t>
            </a:r>
            <a:r>
              <a:rPr lang="en-IN" sz="2000" dirty="0" err="1"/>
              <a:t>labelframe</a:t>
            </a:r>
            <a:r>
              <a:rPr lang="en-IN" sz="2000" dirty="0"/>
              <a:t> is a simple container widget. Its primary purpose is to act as a spacer or container for complex window layouts.</a:t>
            </a:r>
          </a:p>
          <a:p>
            <a:endParaRPr lang="en-IN" sz="1100" dirty="0"/>
          </a:p>
          <a:p>
            <a:r>
              <a:rPr lang="en-IN" sz="2000" b="1" dirty="0" err="1"/>
              <a:t>tkMessageBox</a:t>
            </a:r>
            <a:r>
              <a:rPr lang="en-IN" sz="2000" b="1" dirty="0"/>
              <a:t> </a:t>
            </a:r>
            <a:endParaRPr lang="en-IN" sz="2000" dirty="0"/>
          </a:p>
          <a:p>
            <a:r>
              <a:rPr lang="en-IN" sz="2000" dirty="0"/>
              <a:t>This module is used to display message boxes in your applications.</a:t>
            </a:r>
          </a:p>
          <a:p>
            <a:r>
              <a:rPr lang="en-IN" sz="2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588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Standard attributes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1848095"/>
            <a:ext cx="7581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Let us take a look at how some of their common attributes. such as sizes, </a:t>
            </a:r>
            <a:r>
              <a:rPr lang="en-IN" sz="2400" dirty="0" err="1"/>
              <a:t>colors</a:t>
            </a:r>
            <a:r>
              <a:rPr lang="en-IN" sz="2400" dirty="0"/>
              <a:t> and fonts are specified.</a:t>
            </a:r>
          </a:p>
          <a:p>
            <a:endParaRPr lang="en-IN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Dimensions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err="1"/>
              <a:t>Colors</a:t>
            </a:r>
            <a:endParaRPr lang="en-IN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Fonts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Anchors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Relief styles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Bitmaps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Cursors</a:t>
            </a:r>
          </a:p>
        </p:txBody>
      </p:sp>
    </p:spTree>
    <p:extLst>
      <p:ext uri="{BB962C8B-B14F-4D97-AF65-F5344CB8AC3E}">
        <p14:creationId xmlns:p14="http://schemas.microsoft.com/office/powerpoint/2010/main" val="43444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Button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4825" y="1387019"/>
            <a:ext cx="8077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To add a button in your application, this widget is used.</a:t>
            </a:r>
          </a:p>
          <a:p>
            <a:endParaRPr lang="en-IN" sz="2000" dirty="0"/>
          </a:p>
          <a:p>
            <a:r>
              <a:rPr lang="en-IN" sz="2000" dirty="0"/>
              <a:t>The general syntax is:</a:t>
            </a:r>
          </a:p>
          <a:p>
            <a:r>
              <a:rPr lang="en-IN" sz="2000" dirty="0"/>
              <a:t>w=Button(master, option=value)</a:t>
            </a:r>
          </a:p>
          <a:p>
            <a:endParaRPr lang="en-IN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err="1"/>
              <a:t>activebackground</a:t>
            </a:r>
            <a:r>
              <a:rPr lang="en-IN" sz="2000" b="1" dirty="0"/>
              <a:t>: </a:t>
            </a:r>
            <a:r>
              <a:rPr lang="en-IN" sz="2000" dirty="0"/>
              <a:t>to set the background </a:t>
            </a:r>
            <a:r>
              <a:rPr lang="en-IN" sz="2000" dirty="0" err="1"/>
              <a:t>color</a:t>
            </a:r>
            <a:r>
              <a:rPr lang="en-IN" sz="2000" dirty="0"/>
              <a:t> when button is under the cursor.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err="1"/>
              <a:t>activeforeground</a:t>
            </a:r>
            <a:r>
              <a:rPr lang="en-IN" sz="2000" b="1" dirty="0"/>
              <a:t>: </a:t>
            </a:r>
            <a:r>
              <a:rPr lang="en-IN" sz="2000" dirty="0"/>
              <a:t>to set the foreground </a:t>
            </a:r>
            <a:r>
              <a:rPr lang="en-IN" sz="2000" dirty="0" err="1"/>
              <a:t>color</a:t>
            </a:r>
            <a:r>
              <a:rPr lang="en-IN" sz="2000" dirty="0"/>
              <a:t> when button is under the cursor.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err="1"/>
              <a:t>bg</a:t>
            </a:r>
            <a:r>
              <a:rPr lang="en-IN" sz="2000" b="1" dirty="0"/>
              <a:t>: </a:t>
            </a:r>
            <a:r>
              <a:rPr lang="en-IN" sz="2000" dirty="0"/>
              <a:t>to set he normal background </a:t>
            </a:r>
            <a:r>
              <a:rPr lang="en-IN" sz="2000" dirty="0" err="1"/>
              <a:t>color</a:t>
            </a:r>
            <a:r>
              <a:rPr lang="en-IN" sz="20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command: </a:t>
            </a:r>
            <a:r>
              <a:rPr lang="en-IN" sz="2000" dirty="0"/>
              <a:t>to call a function.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font: </a:t>
            </a:r>
            <a:r>
              <a:rPr lang="en-IN" sz="2000" dirty="0"/>
              <a:t>to set the font on the button label.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image: </a:t>
            </a:r>
            <a:r>
              <a:rPr lang="en-IN" sz="2000" dirty="0"/>
              <a:t>to set the image on the button.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width: </a:t>
            </a:r>
            <a:r>
              <a:rPr lang="en-IN" sz="2000" dirty="0"/>
              <a:t>to set the width of the button.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height: </a:t>
            </a:r>
            <a:r>
              <a:rPr lang="en-IN" sz="2000" dirty="0"/>
              <a:t>to set the height of the button.</a:t>
            </a:r>
          </a:p>
        </p:txBody>
      </p:sp>
    </p:spTree>
    <p:extLst>
      <p:ext uri="{BB962C8B-B14F-4D97-AF65-F5344CB8AC3E}">
        <p14:creationId xmlns:p14="http://schemas.microsoft.com/office/powerpoint/2010/main" val="82109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Button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500" y="1848095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import </a:t>
            </a:r>
            <a:r>
              <a:rPr lang="en-IN" sz="2000" dirty="0" err="1"/>
              <a:t>tkinter</a:t>
            </a:r>
            <a:r>
              <a:rPr lang="en-IN" sz="2000" dirty="0"/>
              <a:t> as </a:t>
            </a:r>
            <a:r>
              <a:rPr lang="en-IN" sz="2000" dirty="0" err="1"/>
              <a:t>tk</a:t>
            </a:r>
            <a:r>
              <a:rPr lang="en-IN" sz="2000" dirty="0"/>
              <a:t> </a:t>
            </a:r>
          </a:p>
          <a:p>
            <a:r>
              <a:rPr lang="en-IN" sz="2000" dirty="0"/>
              <a:t>r = </a:t>
            </a:r>
            <a:r>
              <a:rPr lang="en-IN" sz="2000" dirty="0" err="1"/>
              <a:t>tk.Tk</a:t>
            </a:r>
            <a:r>
              <a:rPr lang="en-IN" sz="2000" dirty="0"/>
              <a:t>() </a:t>
            </a:r>
          </a:p>
          <a:p>
            <a:r>
              <a:rPr lang="en-IN" sz="2000" dirty="0" err="1"/>
              <a:t>r.title</a:t>
            </a:r>
            <a:r>
              <a:rPr lang="en-IN" sz="2000" dirty="0"/>
              <a:t>('Counting Seconds') </a:t>
            </a:r>
          </a:p>
          <a:p>
            <a:r>
              <a:rPr lang="en-IN" sz="2000" dirty="0"/>
              <a:t>button = </a:t>
            </a:r>
            <a:r>
              <a:rPr lang="en-IN" sz="2000" dirty="0" err="1"/>
              <a:t>tk.Button</a:t>
            </a:r>
            <a:r>
              <a:rPr lang="en-IN" sz="2000" dirty="0"/>
              <a:t>(r, text='Stop', width=25, command=</a:t>
            </a:r>
            <a:r>
              <a:rPr lang="en-IN" sz="2000" dirty="0" err="1"/>
              <a:t>r.destroy</a:t>
            </a:r>
            <a:r>
              <a:rPr lang="en-IN" sz="2000" dirty="0"/>
              <a:t>) </a:t>
            </a:r>
          </a:p>
          <a:p>
            <a:r>
              <a:rPr lang="en-IN" sz="2000" dirty="0" err="1"/>
              <a:t>button.pack</a:t>
            </a:r>
            <a:r>
              <a:rPr lang="en-IN" sz="2000" dirty="0"/>
              <a:t>() </a:t>
            </a:r>
          </a:p>
          <a:p>
            <a:r>
              <a:rPr lang="en-IN" sz="2000" dirty="0" err="1"/>
              <a:t>r.mainloop</a:t>
            </a:r>
            <a:r>
              <a:rPr lang="en-IN" sz="2000" dirty="0"/>
              <a:t>() </a:t>
            </a:r>
          </a:p>
        </p:txBody>
      </p:sp>
      <p:pic>
        <p:nvPicPr>
          <p:cNvPr id="1026" name="Picture 2" descr="http://cdncontribute.geeksforgeeks.org/wp-content/uploads/Screenshot-68-300x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4191000"/>
            <a:ext cx="5638800" cy="125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20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err="1"/>
              <a:t>CheckButton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1500" y="1848095"/>
            <a:ext cx="8077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To select any number of options by displaying a number of options to a user as toggle buttons. The general syntax is:</a:t>
            </a:r>
          </a:p>
          <a:p>
            <a:endParaRPr lang="en-IN" sz="2000" dirty="0"/>
          </a:p>
          <a:p>
            <a:r>
              <a:rPr lang="en-IN" sz="2000" dirty="0"/>
              <a:t>w = </a:t>
            </a:r>
            <a:r>
              <a:rPr lang="en-IN" sz="2000" dirty="0" err="1"/>
              <a:t>CheckButton</a:t>
            </a:r>
            <a:r>
              <a:rPr lang="en-IN" sz="2000" dirty="0"/>
              <a:t>(master, option=value)</a:t>
            </a:r>
          </a:p>
          <a:p>
            <a:endParaRPr lang="en-IN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Title: </a:t>
            </a:r>
            <a:r>
              <a:rPr lang="en-IN" sz="2000" dirty="0"/>
              <a:t>To set the title of the widget.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err="1"/>
              <a:t>activebackground</a:t>
            </a:r>
            <a:r>
              <a:rPr lang="en-IN" sz="2000" b="1" dirty="0"/>
              <a:t>: </a:t>
            </a:r>
            <a:r>
              <a:rPr lang="en-IN" sz="2000" dirty="0"/>
              <a:t>to set the background </a:t>
            </a:r>
            <a:r>
              <a:rPr lang="en-IN" sz="2000" dirty="0" err="1"/>
              <a:t>color</a:t>
            </a:r>
            <a:r>
              <a:rPr lang="en-IN" sz="2000" dirty="0"/>
              <a:t> when widget is under the cursor.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err="1"/>
              <a:t>activeforeground</a:t>
            </a:r>
            <a:r>
              <a:rPr lang="en-IN" sz="2000" b="1" dirty="0"/>
              <a:t>: </a:t>
            </a:r>
            <a:r>
              <a:rPr lang="en-IN" sz="2000" dirty="0"/>
              <a:t>to set the foreground </a:t>
            </a:r>
            <a:r>
              <a:rPr lang="en-IN" sz="2000" dirty="0" err="1"/>
              <a:t>color</a:t>
            </a:r>
            <a:r>
              <a:rPr lang="en-IN" sz="2000" dirty="0"/>
              <a:t> when widget is under the cursor.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err="1"/>
              <a:t>bg</a:t>
            </a:r>
            <a:r>
              <a:rPr lang="en-IN" sz="2000" b="1" dirty="0"/>
              <a:t>: </a:t>
            </a:r>
            <a:r>
              <a:rPr lang="en-IN" sz="2000" dirty="0"/>
              <a:t>to set he normal </a:t>
            </a:r>
            <a:r>
              <a:rPr lang="en-IN" sz="2000" dirty="0" err="1"/>
              <a:t>backgrouSteganography</a:t>
            </a:r>
            <a:endParaRPr lang="en-IN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command: </a:t>
            </a:r>
            <a:r>
              <a:rPr lang="en-IN" sz="2000" dirty="0"/>
              <a:t>to call a function.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font: </a:t>
            </a:r>
            <a:r>
              <a:rPr lang="en-IN" sz="2000" dirty="0"/>
              <a:t>to set the font on the button label.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image: </a:t>
            </a:r>
            <a:r>
              <a:rPr lang="en-IN" sz="2000" dirty="0"/>
              <a:t>to set the image on the widget.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30062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err="1"/>
              <a:t>CheckButton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1500" y="1848095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from </a:t>
            </a:r>
            <a:r>
              <a:rPr lang="en-IN" sz="2000" dirty="0" err="1"/>
              <a:t>tkinter</a:t>
            </a:r>
            <a:r>
              <a:rPr lang="en-IN" sz="2000" dirty="0"/>
              <a:t> import *</a:t>
            </a:r>
          </a:p>
          <a:p>
            <a:r>
              <a:rPr lang="en-IN" sz="2000" dirty="0"/>
              <a:t>master = </a:t>
            </a:r>
            <a:r>
              <a:rPr lang="en-IN" sz="2000" dirty="0" err="1"/>
              <a:t>Tk</a:t>
            </a:r>
            <a:r>
              <a:rPr lang="en-IN" sz="2000" dirty="0"/>
              <a:t>() </a:t>
            </a:r>
          </a:p>
          <a:p>
            <a:r>
              <a:rPr lang="en-IN" sz="2000" dirty="0"/>
              <a:t>var1 = </a:t>
            </a:r>
            <a:r>
              <a:rPr lang="en-IN" sz="2000" dirty="0" err="1"/>
              <a:t>IntVar</a:t>
            </a:r>
            <a:r>
              <a:rPr lang="en-IN" sz="2000" dirty="0"/>
              <a:t>() </a:t>
            </a:r>
          </a:p>
          <a:p>
            <a:r>
              <a:rPr lang="en-IN" sz="2000" dirty="0" err="1"/>
              <a:t>Checkbutton</a:t>
            </a:r>
            <a:r>
              <a:rPr lang="en-IN" sz="2000" dirty="0"/>
              <a:t>(master, text='male', variable=var1).grid(row=0, sticky=W) </a:t>
            </a:r>
          </a:p>
          <a:p>
            <a:r>
              <a:rPr lang="en-IN" sz="2000" dirty="0"/>
              <a:t>var2 = </a:t>
            </a:r>
            <a:r>
              <a:rPr lang="en-IN" sz="2000" dirty="0" err="1"/>
              <a:t>IntVar</a:t>
            </a:r>
            <a:r>
              <a:rPr lang="en-IN" sz="2000" dirty="0"/>
              <a:t>() </a:t>
            </a:r>
          </a:p>
          <a:p>
            <a:r>
              <a:rPr lang="en-IN" sz="2000" dirty="0" err="1"/>
              <a:t>Checkbutton</a:t>
            </a:r>
            <a:r>
              <a:rPr lang="en-IN" sz="2000" dirty="0"/>
              <a:t>(master, text='female', variable=var2).grid(row=1, sticky=W) </a:t>
            </a:r>
          </a:p>
          <a:p>
            <a:r>
              <a:rPr lang="en-IN" sz="2000" dirty="0" err="1"/>
              <a:t>mainloop</a:t>
            </a:r>
            <a:r>
              <a:rPr lang="en-IN" sz="2000" dirty="0"/>
              <a:t>()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681055"/>
            <a:ext cx="2297867" cy="155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7840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Entry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500" y="1848095"/>
            <a:ext cx="807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It is used to input the single line text entry from the user.. For multi-line text input, Text widget is used.</a:t>
            </a:r>
            <a:br>
              <a:rPr lang="en-IN" sz="2000" dirty="0"/>
            </a:br>
            <a:r>
              <a:rPr lang="en-IN" sz="2000" dirty="0"/>
              <a:t>The general syntax is: w=Entry(master, option=value) </a:t>
            </a:r>
          </a:p>
          <a:p>
            <a:endParaRPr lang="en-IN" sz="2000" dirty="0"/>
          </a:p>
          <a:p>
            <a:endParaRPr lang="en-IN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    </a:t>
            </a:r>
            <a:r>
              <a:rPr lang="en-IN" sz="2000" b="1" dirty="0" err="1"/>
              <a:t>bd</a:t>
            </a:r>
            <a:r>
              <a:rPr lang="en-IN" sz="2000" b="1" dirty="0"/>
              <a:t>: </a:t>
            </a:r>
            <a:r>
              <a:rPr lang="en-IN" sz="2000" dirty="0"/>
              <a:t>to set the border width in pixels.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    </a:t>
            </a:r>
            <a:r>
              <a:rPr lang="en-IN" sz="2000" b="1" dirty="0" err="1"/>
              <a:t>bg</a:t>
            </a:r>
            <a:r>
              <a:rPr lang="en-IN" sz="2000" b="1" dirty="0"/>
              <a:t>: </a:t>
            </a:r>
            <a:r>
              <a:rPr lang="en-IN" sz="2000" dirty="0"/>
              <a:t>to set the normal background </a:t>
            </a:r>
            <a:r>
              <a:rPr lang="en-IN" sz="2000" dirty="0" err="1"/>
              <a:t>color</a:t>
            </a:r>
            <a:r>
              <a:rPr lang="en-IN" sz="20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/>
              <a:t>    </a:t>
            </a:r>
            <a:r>
              <a:rPr lang="en-IN" sz="2000" b="1" dirty="0"/>
              <a:t>cursor: </a:t>
            </a:r>
            <a:r>
              <a:rPr lang="en-IN" sz="2000" dirty="0"/>
              <a:t>to set the cursor used.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/>
              <a:t>    </a:t>
            </a:r>
            <a:r>
              <a:rPr lang="en-IN" sz="2000" b="1" dirty="0"/>
              <a:t>command: </a:t>
            </a:r>
            <a:r>
              <a:rPr lang="en-IN" sz="2000" dirty="0"/>
              <a:t>to call a function.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/>
              <a:t>    </a:t>
            </a:r>
            <a:r>
              <a:rPr lang="en-IN" sz="2000" b="1" dirty="0" err="1"/>
              <a:t>highlightcolor</a:t>
            </a:r>
            <a:r>
              <a:rPr lang="en-IN" sz="2000" b="1" dirty="0"/>
              <a:t>: </a:t>
            </a:r>
            <a:r>
              <a:rPr lang="en-IN" sz="2000" dirty="0"/>
              <a:t>to set the </a:t>
            </a:r>
            <a:r>
              <a:rPr lang="en-IN" sz="2000" dirty="0" err="1"/>
              <a:t>color</a:t>
            </a:r>
            <a:r>
              <a:rPr lang="en-IN" sz="2000" dirty="0"/>
              <a:t> shown in the focus highlight.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/>
              <a:t>    </a:t>
            </a:r>
            <a:r>
              <a:rPr lang="en-IN" sz="2000" b="1" dirty="0"/>
              <a:t>width: </a:t>
            </a:r>
            <a:r>
              <a:rPr lang="en-IN" sz="2000" dirty="0"/>
              <a:t>to set the width of the button.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/>
              <a:t>    </a:t>
            </a:r>
            <a:r>
              <a:rPr lang="en-IN" sz="2000" b="1" dirty="0"/>
              <a:t>height: </a:t>
            </a:r>
            <a:r>
              <a:rPr lang="en-IN" sz="2000" dirty="0"/>
              <a:t>to set the height of the button.</a:t>
            </a:r>
          </a:p>
        </p:txBody>
      </p:sp>
    </p:spTree>
    <p:extLst>
      <p:ext uri="{BB962C8B-B14F-4D97-AF65-F5344CB8AC3E}">
        <p14:creationId xmlns:p14="http://schemas.microsoft.com/office/powerpoint/2010/main" val="1576688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Entry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500" y="1848095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IN" sz="2000" dirty="0"/>
              <a:t>from </a:t>
            </a:r>
            <a:r>
              <a:rPr lang="en-IN" sz="2000" dirty="0" err="1"/>
              <a:t>tkinter</a:t>
            </a:r>
            <a:r>
              <a:rPr lang="en-IN" sz="2000" dirty="0"/>
              <a:t> import *</a:t>
            </a:r>
          </a:p>
          <a:p>
            <a:pPr lvl="2"/>
            <a:r>
              <a:rPr lang="en-IN" sz="2000" dirty="0"/>
              <a:t>master = </a:t>
            </a:r>
            <a:r>
              <a:rPr lang="en-IN" sz="2000" dirty="0" err="1"/>
              <a:t>Tk</a:t>
            </a:r>
            <a:r>
              <a:rPr lang="en-IN" sz="2000" dirty="0"/>
              <a:t>() </a:t>
            </a:r>
          </a:p>
          <a:p>
            <a:pPr lvl="2"/>
            <a:r>
              <a:rPr lang="en-IN" sz="2000" dirty="0"/>
              <a:t>Label(master, text='First Name').grid(row=0) </a:t>
            </a:r>
          </a:p>
          <a:p>
            <a:pPr lvl="2"/>
            <a:r>
              <a:rPr lang="en-IN" sz="2000" dirty="0"/>
              <a:t>Label(master, text='Last Name').grid(row=1) </a:t>
            </a:r>
          </a:p>
          <a:p>
            <a:pPr lvl="2"/>
            <a:r>
              <a:rPr lang="en-IN" sz="2000" dirty="0"/>
              <a:t>e1 = Entry(master) </a:t>
            </a:r>
          </a:p>
          <a:p>
            <a:pPr lvl="2"/>
            <a:r>
              <a:rPr lang="en-IN" sz="2000" dirty="0"/>
              <a:t>e2 = Entry(master) </a:t>
            </a:r>
          </a:p>
          <a:p>
            <a:pPr lvl="2"/>
            <a:r>
              <a:rPr lang="en-IN" sz="2000" dirty="0"/>
              <a:t>e1.grid(row=0, column=1) </a:t>
            </a:r>
          </a:p>
          <a:p>
            <a:pPr lvl="2"/>
            <a:r>
              <a:rPr lang="en-IN" sz="2000" dirty="0"/>
              <a:t>e2.grid(row=1, column=1) </a:t>
            </a:r>
          </a:p>
          <a:p>
            <a:pPr lvl="2"/>
            <a:r>
              <a:rPr lang="en-IN" sz="2000" dirty="0" err="1"/>
              <a:t>mainloop</a:t>
            </a:r>
            <a:r>
              <a:rPr lang="en-IN" sz="2000" dirty="0"/>
              <a:t>()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953000"/>
            <a:ext cx="3200400" cy="1236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939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Frame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500" y="1848095"/>
            <a:ext cx="8077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IN" sz="2000" dirty="0"/>
              <a:t>It acts as a container to hold the widgets. It is used for grouping and organizing the widgets. The general syntax is: </a:t>
            </a:r>
          </a:p>
          <a:p>
            <a:pPr lvl="1" algn="just"/>
            <a:r>
              <a:rPr lang="en-IN" sz="2000" dirty="0"/>
              <a:t>w = Frame(master, option=value) </a:t>
            </a:r>
          </a:p>
          <a:p>
            <a:pPr lvl="1" algn="just"/>
            <a:r>
              <a:rPr lang="en-IN" sz="2000" dirty="0"/>
              <a:t>master is the parameter used to represent the parent window.</a:t>
            </a:r>
          </a:p>
          <a:p>
            <a:pPr marL="800100" lvl="1" indent="-342900" algn="just">
              <a:buFont typeface="Arial" pitchFamily="34" charset="0"/>
              <a:buChar char="•"/>
            </a:pPr>
            <a:endParaRPr lang="en-IN" sz="20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b="1" dirty="0" err="1"/>
              <a:t>highlightcolor</a:t>
            </a:r>
            <a:r>
              <a:rPr lang="en-IN" sz="2000" dirty="0"/>
              <a:t>: To set the </a:t>
            </a:r>
            <a:r>
              <a:rPr lang="en-IN" sz="2000" dirty="0" err="1"/>
              <a:t>color</a:t>
            </a:r>
            <a:r>
              <a:rPr lang="en-IN" sz="2000" dirty="0"/>
              <a:t> of the focus highlight when widget has to be focused.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b="1" dirty="0" err="1"/>
              <a:t>bd</a:t>
            </a:r>
            <a:r>
              <a:rPr lang="en-IN" sz="2000" dirty="0"/>
              <a:t>: to set the border width in pixels.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b="1" dirty="0" err="1"/>
              <a:t>bg</a:t>
            </a:r>
            <a:r>
              <a:rPr lang="en-IN" sz="2000" dirty="0"/>
              <a:t>: to set the normal background </a:t>
            </a:r>
            <a:r>
              <a:rPr lang="en-IN" sz="2000" dirty="0" err="1"/>
              <a:t>color</a:t>
            </a:r>
            <a:r>
              <a:rPr lang="en-IN" sz="2000" dirty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b="1" dirty="0"/>
              <a:t>cursor</a:t>
            </a:r>
            <a:r>
              <a:rPr lang="en-IN" sz="2000" dirty="0"/>
              <a:t>: to set the cursor used.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b="1" dirty="0"/>
              <a:t>width</a:t>
            </a:r>
            <a:r>
              <a:rPr lang="en-IN" sz="2000" dirty="0"/>
              <a:t>: to set the width of the widget.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b="1" dirty="0"/>
              <a:t>height</a:t>
            </a:r>
            <a:r>
              <a:rPr lang="en-IN" sz="2000" dirty="0"/>
              <a:t>: to set the height of the widget.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5742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GUI Programming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500" y="1848095"/>
            <a:ext cx="8077200" cy="246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sz="2000" dirty="0"/>
              <a:t>Short for graphical user interface, a GUI is an interface that uses icons or other visual indicators to interact with electronic devices, rather than only text via a command line. For example, all versions of Microsoft Windows is a GUI, whereas MS-DOS is a command line.</a:t>
            </a:r>
          </a:p>
        </p:txBody>
      </p:sp>
    </p:spTree>
    <p:extLst>
      <p:ext uri="{BB962C8B-B14F-4D97-AF65-F5344CB8AC3E}">
        <p14:creationId xmlns:p14="http://schemas.microsoft.com/office/powerpoint/2010/main" val="3971634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Frame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500" y="1848095"/>
            <a:ext cx="8077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IN" sz="2000" dirty="0"/>
              <a:t>from </a:t>
            </a:r>
            <a:r>
              <a:rPr lang="en-IN" sz="2000" dirty="0" err="1"/>
              <a:t>tkinter</a:t>
            </a:r>
            <a:r>
              <a:rPr lang="en-IN" sz="2000" dirty="0"/>
              <a:t> import *</a:t>
            </a:r>
          </a:p>
          <a:p>
            <a:pPr lvl="2"/>
            <a:r>
              <a:rPr lang="en-IN" sz="2000" dirty="0"/>
              <a:t>root = </a:t>
            </a:r>
            <a:r>
              <a:rPr lang="en-IN" sz="2000" dirty="0" err="1"/>
              <a:t>Tk</a:t>
            </a:r>
            <a:r>
              <a:rPr lang="en-IN" sz="2000" dirty="0"/>
              <a:t>() </a:t>
            </a:r>
          </a:p>
          <a:p>
            <a:pPr lvl="2"/>
            <a:r>
              <a:rPr lang="en-IN" sz="2000" dirty="0"/>
              <a:t>frame = Frame(root) </a:t>
            </a:r>
          </a:p>
          <a:p>
            <a:pPr lvl="2"/>
            <a:r>
              <a:rPr lang="en-IN" sz="2000" dirty="0" err="1"/>
              <a:t>frame.pack</a:t>
            </a:r>
            <a:r>
              <a:rPr lang="en-IN" sz="2000" dirty="0"/>
              <a:t>() </a:t>
            </a:r>
          </a:p>
          <a:p>
            <a:pPr lvl="2"/>
            <a:r>
              <a:rPr lang="en-IN" sz="2000" dirty="0" err="1"/>
              <a:t>bottomframe</a:t>
            </a:r>
            <a:r>
              <a:rPr lang="en-IN" sz="2000" dirty="0"/>
              <a:t> = Frame(root) </a:t>
            </a:r>
          </a:p>
          <a:p>
            <a:pPr lvl="2"/>
            <a:r>
              <a:rPr lang="en-IN" sz="2000" dirty="0" err="1"/>
              <a:t>bottomframe.pack</a:t>
            </a:r>
            <a:r>
              <a:rPr lang="en-IN" sz="2000" dirty="0"/>
              <a:t>( side = BOTTOM ) </a:t>
            </a:r>
          </a:p>
          <a:p>
            <a:pPr lvl="2"/>
            <a:r>
              <a:rPr lang="en-IN" sz="2000" dirty="0" err="1"/>
              <a:t>redbutton</a:t>
            </a:r>
            <a:r>
              <a:rPr lang="en-IN" sz="2000" dirty="0"/>
              <a:t> = Button(frame, text = 'Red', </a:t>
            </a:r>
            <a:r>
              <a:rPr lang="en-IN" sz="2000" dirty="0" err="1"/>
              <a:t>fg</a:t>
            </a:r>
            <a:r>
              <a:rPr lang="en-IN" sz="2000" dirty="0"/>
              <a:t> ='red') </a:t>
            </a:r>
          </a:p>
          <a:p>
            <a:pPr lvl="2"/>
            <a:r>
              <a:rPr lang="en-IN" sz="2000" dirty="0" err="1"/>
              <a:t>redbutton.pack</a:t>
            </a:r>
            <a:r>
              <a:rPr lang="en-IN" sz="2000" dirty="0"/>
              <a:t>( side = LEFT) </a:t>
            </a:r>
          </a:p>
          <a:p>
            <a:pPr lvl="2"/>
            <a:r>
              <a:rPr lang="en-IN" sz="2000" dirty="0" err="1"/>
              <a:t>greenbutton</a:t>
            </a:r>
            <a:r>
              <a:rPr lang="en-IN" sz="2000" dirty="0"/>
              <a:t> = Button(frame, text = 'Brown', </a:t>
            </a:r>
            <a:r>
              <a:rPr lang="en-IN" sz="2000" dirty="0" err="1"/>
              <a:t>fg</a:t>
            </a:r>
            <a:r>
              <a:rPr lang="en-IN" sz="2000" dirty="0"/>
              <a:t>='brown') </a:t>
            </a:r>
          </a:p>
          <a:p>
            <a:pPr lvl="2"/>
            <a:r>
              <a:rPr lang="en-IN" sz="2000" dirty="0" err="1"/>
              <a:t>greenbutton.pack</a:t>
            </a:r>
            <a:r>
              <a:rPr lang="en-IN" sz="2000" dirty="0"/>
              <a:t>( side = LEFT ) </a:t>
            </a:r>
          </a:p>
          <a:p>
            <a:pPr lvl="2"/>
            <a:r>
              <a:rPr lang="en-IN" sz="2000" dirty="0" err="1"/>
              <a:t>bluebutton</a:t>
            </a:r>
            <a:r>
              <a:rPr lang="en-IN" sz="2000" dirty="0"/>
              <a:t> = Button(frame, text ='Blue', </a:t>
            </a:r>
            <a:r>
              <a:rPr lang="en-IN" sz="2000" dirty="0" err="1"/>
              <a:t>fg</a:t>
            </a:r>
            <a:r>
              <a:rPr lang="en-IN" sz="2000" dirty="0"/>
              <a:t> ='blue') </a:t>
            </a:r>
          </a:p>
          <a:p>
            <a:pPr lvl="2"/>
            <a:r>
              <a:rPr lang="en-IN" sz="2000" dirty="0" err="1"/>
              <a:t>bluebutton.pack</a:t>
            </a:r>
            <a:r>
              <a:rPr lang="en-IN" sz="2000" dirty="0"/>
              <a:t>( side = LEFT ) </a:t>
            </a:r>
          </a:p>
          <a:p>
            <a:pPr lvl="2"/>
            <a:r>
              <a:rPr lang="en-IN" sz="2000" dirty="0" err="1"/>
              <a:t>blackbutton</a:t>
            </a:r>
            <a:r>
              <a:rPr lang="en-IN" sz="2000" dirty="0"/>
              <a:t> = Button(</a:t>
            </a:r>
            <a:r>
              <a:rPr lang="en-IN" sz="2000" dirty="0" err="1"/>
              <a:t>bottomframe</a:t>
            </a:r>
            <a:r>
              <a:rPr lang="en-IN" sz="2000" dirty="0"/>
              <a:t>, text ='Black', </a:t>
            </a:r>
            <a:r>
              <a:rPr lang="en-IN" sz="2000" dirty="0" err="1"/>
              <a:t>fg</a:t>
            </a:r>
            <a:r>
              <a:rPr lang="en-IN" sz="2000" dirty="0"/>
              <a:t> ='black') </a:t>
            </a:r>
          </a:p>
          <a:p>
            <a:pPr lvl="2"/>
            <a:r>
              <a:rPr lang="en-IN" sz="2000" dirty="0" err="1"/>
              <a:t>blackbutton.pack</a:t>
            </a:r>
            <a:r>
              <a:rPr lang="en-IN" sz="2000" dirty="0"/>
              <a:t>( side = BOTTOM) </a:t>
            </a:r>
          </a:p>
          <a:p>
            <a:pPr lvl="2"/>
            <a:r>
              <a:rPr lang="en-IN" sz="2000" dirty="0" err="1"/>
              <a:t>root.mainloop</a:t>
            </a:r>
            <a:r>
              <a:rPr lang="en-IN" sz="2000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92565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Label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848095"/>
            <a:ext cx="76581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It refers to the display box where you can put any text or image which can be updated any time as per the code.</a:t>
            </a:r>
            <a:br>
              <a:rPr lang="en-IN" sz="2000" dirty="0"/>
            </a:br>
            <a:r>
              <a:rPr lang="en-IN" sz="2000" dirty="0"/>
              <a:t>The general syntax is: </a:t>
            </a:r>
          </a:p>
          <a:p>
            <a:endParaRPr lang="en-IN" sz="2000" dirty="0"/>
          </a:p>
          <a:p>
            <a:r>
              <a:rPr lang="en-IN" sz="2000" dirty="0"/>
              <a:t>w=Label(master, option=value) </a:t>
            </a:r>
          </a:p>
          <a:p>
            <a:endParaRPr lang="en-IN" sz="2000" dirty="0"/>
          </a:p>
          <a:p>
            <a:r>
              <a:rPr lang="en-IN" sz="2000" dirty="0"/>
              <a:t>master is the parameter used to represent the parent window.</a:t>
            </a:r>
          </a:p>
          <a:p>
            <a:endParaRPr lang="en-IN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err="1"/>
              <a:t>bg</a:t>
            </a:r>
            <a:r>
              <a:rPr lang="en-IN" sz="2000" dirty="0"/>
              <a:t>: to set the normal background </a:t>
            </a:r>
            <a:r>
              <a:rPr lang="en-IN" sz="2000" dirty="0" err="1"/>
              <a:t>color</a:t>
            </a:r>
            <a:r>
              <a:rPr lang="en-IN" sz="20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err="1"/>
              <a:t>bg</a:t>
            </a:r>
            <a:r>
              <a:rPr lang="en-IN" sz="2000" dirty="0"/>
              <a:t> to set the normal background </a:t>
            </a:r>
            <a:r>
              <a:rPr lang="en-IN" sz="2000" dirty="0" err="1"/>
              <a:t>color</a:t>
            </a:r>
            <a:r>
              <a:rPr lang="en-IN" sz="20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command</a:t>
            </a:r>
            <a:r>
              <a:rPr lang="en-IN" sz="2000" dirty="0"/>
              <a:t>: to call a function.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font</a:t>
            </a:r>
            <a:r>
              <a:rPr lang="en-IN" sz="2000" dirty="0"/>
              <a:t>: to set the font on the button label.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image</a:t>
            </a:r>
            <a:r>
              <a:rPr lang="en-IN" sz="2000" dirty="0"/>
              <a:t>: to set the image on the button.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width</a:t>
            </a:r>
            <a:r>
              <a:rPr lang="en-IN" sz="2000" dirty="0"/>
              <a:t>: to set the width of the button.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height</a:t>
            </a:r>
            <a:r>
              <a:rPr lang="en-IN" sz="2000" dirty="0"/>
              <a:t>” to set the height of the button.</a:t>
            </a:r>
          </a:p>
        </p:txBody>
      </p:sp>
    </p:spTree>
    <p:extLst>
      <p:ext uri="{BB962C8B-B14F-4D97-AF65-F5344CB8AC3E}">
        <p14:creationId xmlns:p14="http://schemas.microsoft.com/office/powerpoint/2010/main" val="3419986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Label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1100" y="2362200"/>
            <a:ext cx="7658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from </a:t>
            </a:r>
            <a:r>
              <a:rPr lang="en-IN" sz="2000" dirty="0" err="1"/>
              <a:t>tkinter</a:t>
            </a:r>
            <a:r>
              <a:rPr lang="en-IN" sz="2000" dirty="0"/>
              <a:t> import *</a:t>
            </a:r>
          </a:p>
          <a:p>
            <a:r>
              <a:rPr lang="en-IN" sz="2000" dirty="0"/>
              <a:t>root = </a:t>
            </a:r>
            <a:r>
              <a:rPr lang="en-IN" sz="2000" dirty="0" err="1"/>
              <a:t>Tk</a:t>
            </a:r>
            <a:r>
              <a:rPr lang="en-IN" sz="2000" dirty="0"/>
              <a:t>() </a:t>
            </a:r>
          </a:p>
          <a:p>
            <a:r>
              <a:rPr lang="en-IN" sz="2000" dirty="0"/>
              <a:t>w = Label(root, text=‘This is Label') </a:t>
            </a:r>
          </a:p>
          <a:p>
            <a:r>
              <a:rPr lang="en-IN" sz="2000" dirty="0" err="1"/>
              <a:t>w.pack</a:t>
            </a:r>
            <a:r>
              <a:rPr lang="en-IN" sz="2000" dirty="0"/>
              <a:t>() </a:t>
            </a:r>
          </a:p>
          <a:p>
            <a:r>
              <a:rPr lang="en-IN" sz="2000" dirty="0" err="1"/>
              <a:t>root.mainloop</a:t>
            </a:r>
            <a:r>
              <a:rPr lang="en-IN" sz="2000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05815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err="1"/>
              <a:t>Listbox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848095"/>
            <a:ext cx="788670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It offers a list to the user from which the user can accept any number of options.</a:t>
            </a:r>
            <a:br>
              <a:rPr lang="en-IN" sz="2000" dirty="0"/>
            </a:br>
            <a:r>
              <a:rPr lang="en-IN" sz="2000" dirty="0"/>
              <a:t>The general syntax is: </a:t>
            </a:r>
          </a:p>
          <a:p>
            <a:endParaRPr lang="en-IN" sz="1000" dirty="0"/>
          </a:p>
          <a:p>
            <a:r>
              <a:rPr lang="en-IN" sz="2000" dirty="0"/>
              <a:t>w = </a:t>
            </a:r>
            <a:r>
              <a:rPr lang="en-IN" sz="2000" dirty="0" err="1"/>
              <a:t>Listbox</a:t>
            </a:r>
            <a:r>
              <a:rPr lang="en-IN" sz="2000" dirty="0"/>
              <a:t>(master, option=value) </a:t>
            </a:r>
          </a:p>
          <a:p>
            <a:endParaRPr lang="en-IN" sz="1000" dirty="0"/>
          </a:p>
          <a:p>
            <a:r>
              <a:rPr lang="en-IN" sz="2000" dirty="0"/>
              <a:t>master is the parameter used to represent the parent window.</a:t>
            </a:r>
          </a:p>
          <a:p>
            <a:endParaRPr lang="en-IN" sz="11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err="1"/>
              <a:t>highlightcolor</a:t>
            </a:r>
            <a:r>
              <a:rPr lang="en-IN" sz="2000" dirty="0"/>
              <a:t>: To set the </a:t>
            </a:r>
            <a:r>
              <a:rPr lang="en-IN" sz="2000" dirty="0" err="1"/>
              <a:t>color</a:t>
            </a:r>
            <a:r>
              <a:rPr lang="en-IN" sz="2000" dirty="0"/>
              <a:t> of the focus highlight when widget has to be focused.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err="1"/>
              <a:t>bg</a:t>
            </a:r>
            <a:r>
              <a:rPr lang="en-IN" sz="2000" dirty="0"/>
              <a:t>: to set he normal background </a:t>
            </a:r>
            <a:r>
              <a:rPr lang="en-IN" sz="2000" dirty="0" err="1"/>
              <a:t>color</a:t>
            </a:r>
            <a:r>
              <a:rPr lang="en-IN" sz="20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err="1"/>
              <a:t>bd</a:t>
            </a:r>
            <a:r>
              <a:rPr lang="en-IN" sz="2000" dirty="0"/>
              <a:t>: to set the border width in pixels.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font</a:t>
            </a:r>
            <a:r>
              <a:rPr lang="en-IN" sz="2000" dirty="0"/>
              <a:t>: to set the font on the button label.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image</a:t>
            </a:r>
            <a:r>
              <a:rPr lang="en-IN" sz="2000" dirty="0"/>
              <a:t>: to set the image on the widget.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width</a:t>
            </a:r>
            <a:r>
              <a:rPr lang="en-IN" sz="2000" dirty="0"/>
              <a:t>: to set the width of the widget.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height</a:t>
            </a:r>
            <a:r>
              <a:rPr lang="en-IN" sz="2000" dirty="0"/>
              <a:t>: to set the height of the widget.</a:t>
            </a:r>
          </a:p>
        </p:txBody>
      </p:sp>
    </p:spTree>
    <p:extLst>
      <p:ext uri="{BB962C8B-B14F-4D97-AF65-F5344CB8AC3E}">
        <p14:creationId xmlns:p14="http://schemas.microsoft.com/office/powerpoint/2010/main" val="3353227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err="1"/>
              <a:t>Listbox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8700" y="2183375"/>
            <a:ext cx="3543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from </a:t>
            </a:r>
            <a:r>
              <a:rPr lang="en-IN" sz="2000" dirty="0" err="1"/>
              <a:t>tkinter</a:t>
            </a:r>
            <a:r>
              <a:rPr lang="en-IN" sz="2000" dirty="0"/>
              <a:t> import *</a:t>
            </a:r>
          </a:p>
          <a:p>
            <a:r>
              <a:rPr lang="en-IN" sz="2000" dirty="0"/>
              <a:t>top = </a:t>
            </a:r>
            <a:r>
              <a:rPr lang="en-IN" sz="2000" dirty="0" err="1"/>
              <a:t>Tk</a:t>
            </a:r>
            <a:r>
              <a:rPr lang="en-IN" sz="2000" dirty="0"/>
              <a:t>() </a:t>
            </a:r>
          </a:p>
          <a:p>
            <a:r>
              <a:rPr lang="en-IN" sz="2000" dirty="0" err="1"/>
              <a:t>Lb</a:t>
            </a:r>
            <a:r>
              <a:rPr lang="en-IN" sz="2000" dirty="0"/>
              <a:t> = </a:t>
            </a:r>
            <a:r>
              <a:rPr lang="en-IN" sz="2000" dirty="0" err="1"/>
              <a:t>Listbox</a:t>
            </a:r>
            <a:r>
              <a:rPr lang="en-IN" sz="2000" dirty="0"/>
              <a:t>(top) </a:t>
            </a:r>
          </a:p>
          <a:p>
            <a:r>
              <a:rPr lang="en-IN" sz="2000" dirty="0" err="1"/>
              <a:t>Lb.insert</a:t>
            </a:r>
            <a:r>
              <a:rPr lang="en-IN" sz="2000" dirty="0"/>
              <a:t>(1, 'Python') </a:t>
            </a:r>
          </a:p>
          <a:p>
            <a:r>
              <a:rPr lang="en-IN" sz="2000" dirty="0" err="1"/>
              <a:t>Lb.insert</a:t>
            </a:r>
            <a:r>
              <a:rPr lang="en-IN" sz="2000" dirty="0"/>
              <a:t>(2, 'Java') </a:t>
            </a:r>
          </a:p>
          <a:p>
            <a:r>
              <a:rPr lang="en-IN" sz="2000" dirty="0" err="1"/>
              <a:t>Lb.insert</a:t>
            </a:r>
            <a:r>
              <a:rPr lang="en-IN" sz="2000" dirty="0"/>
              <a:t>(3, 'C++') </a:t>
            </a:r>
          </a:p>
          <a:p>
            <a:r>
              <a:rPr lang="en-IN" sz="2000" dirty="0" err="1"/>
              <a:t>Lb.insert</a:t>
            </a:r>
            <a:r>
              <a:rPr lang="en-IN" sz="2000" dirty="0"/>
              <a:t>(4, 'Any other') </a:t>
            </a:r>
          </a:p>
          <a:p>
            <a:r>
              <a:rPr lang="en-IN" sz="2000" dirty="0" err="1"/>
              <a:t>Lb.pack</a:t>
            </a:r>
            <a:r>
              <a:rPr lang="en-IN" sz="2000" dirty="0"/>
              <a:t>() </a:t>
            </a:r>
          </a:p>
          <a:p>
            <a:r>
              <a:rPr lang="en-IN" sz="2000" dirty="0" err="1"/>
              <a:t>top.mainloop</a:t>
            </a:r>
            <a:r>
              <a:rPr lang="en-IN" sz="2000" dirty="0"/>
              <a:t>() </a:t>
            </a:r>
          </a:p>
        </p:txBody>
      </p:sp>
      <p:pic>
        <p:nvPicPr>
          <p:cNvPr id="10242" name="Picture 2" descr="http://cdncontribute.geeksforgeeks.org/wp-content/uploads/Screenshot-68-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40600"/>
            <a:ext cx="2286000" cy="354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464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err="1"/>
              <a:t>MenuButton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48095"/>
            <a:ext cx="78105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/>
              <a:t>It is a part of top-down menu which stays on the window all the time. Every </a:t>
            </a:r>
            <a:r>
              <a:rPr lang="en-IN" sz="2000" dirty="0" err="1"/>
              <a:t>menubutton</a:t>
            </a:r>
            <a:r>
              <a:rPr lang="en-IN" sz="2000" dirty="0"/>
              <a:t> has its own functionality. The general syntax is: </a:t>
            </a:r>
          </a:p>
          <a:p>
            <a:pPr algn="just"/>
            <a:r>
              <a:rPr lang="en-IN" sz="2000" dirty="0"/>
              <a:t>w = </a:t>
            </a:r>
            <a:r>
              <a:rPr lang="en-IN" sz="2000" dirty="0" err="1"/>
              <a:t>MenuButton</a:t>
            </a:r>
            <a:r>
              <a:rPr lang="en-IN" sz="2000" dirty="0"/>
              <a:t>(master, option=value) </a:t>
            </a:r>
          </a:p>
          <a:p>
            <a:pPr algn="just"/>
            <a:r>
              <a:rPr lang="en-IN" sz="2000" dirty="0"/>
              <a:t>master is the parameter used to represent the parent window.</a:t>
            </a:r>
          </a:p>
          <a:p>
            <a:pPr algn="just"/>
            <a:endParaRPr lang="en-IN" sz="20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b="1" dirty="0" err="1"/>
              <a:t>activebackground</a:t>
            </a:r>
            <a:r>
              <a:rPr lang="en-IN" dirty="0"/>
              <a:t>: To set the background when mouse is over the widget.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b="1" dirty="0" err="1"/>
              <a:t>activeforeground</a:t>
            </a:r>
            <a:r>
              <a:rPr lang="en-IN" dirty="0"/>
              <a:t>: To set the foreground when mouse is over the widget.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b="1" dirty="0" err="1"/>
              <a:t>bg</a:t>
            </a:r>
            <a:r>
              <a:rPr lang="en-IN" dirty="0"/>
              <a:t>: to set he normal background </a:t>
            </a:r>
            <a:r>
              <a:rPr lang="en-IN" dirty="0" err="1"/>
              <a:t>color</a:t>
            </a:r>
            <a:r>
              <a:rPr lang="en-IN" dirty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b="1" dirty="0" err="1"/>
              <a:t>bd</a:t>
            </a:r>
            <a:r>
              <a:rPr lang="en-IN" dirty="0"/>
              <a:t>: to set the size of border around the indicator.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b="1" dirty="0"/>
              <a:t>cursor</a:t>
            </a:r>
            <a:r>
              <a:rPr lang="en-IN" dirty="0"/>
              <a:t>: To appear the cursor when the mouse over the </a:t>
            </a:r>
            <a:r>
              <a:rPr lang="en-IN" dirty="0" err="1"/>
              <a:t>menubutton</a:t>
            </a:r>
            <a:r>
              <a:rPr lang="en-IN" dirty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b="1" dirty="0"/>
              <a:t>image</a:t>
            </a:r>
            <a:r>
              <a:rPr lang="en-IN" dirty="0"/>
              <a:t>: to set the image on the widget.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b="1" dirty="0"/>
              <a:t>width</a:t>
            </a:r>
            <a:r>
              <a:rPr lang="en-IN" dirty="0"/>
              <a:t>: to set the width of the widget.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b="1" dirty="0"/>
              <a:t>height</a:t>
            </a:r>
            <a:r>
              <a:rPr lang="en-IN" dirty="0"/>
              <a:t>: to set the height of the widget.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b="1" dirty="0" err="1"/>
              <a:t>highlightcolor</a:t>
            </a:r>
            <a:r>
              <a:rPr lang="en-IN" dirty="0"/>
              <a:t>: To set the </a:t>
            </a:r>
            <a:r>
              <a:rPr lang="en-IN" dirty="0" err="1"/>
              <a:t>color</a:t>
            </a:r>
            <a:r>
              <a:rPr lang="en-IN" dirty="0"/>
              <a:t> of the focus highlight when widget has to be focused.</a:t>
            </a:r>
          </a:p>
        </p:txBody>
      </p:sp>
    </p:spTree>
    <p:extLst>
      <p:ext uri="{BB962C8B-B14F-4D97-AF65-F5344CB8AC3E}">
        <p14:creationId xmlns:p14="http://schemas.microsoft.com/office/powerpoint/2010/main" val="2115516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err="1"/>
              <a:t>MenuButton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848095"/>
            <a:ext cx="7658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from </a:t>
            </a:r>
            <a:r>
              <a:rPr lang="en-IN" sz="2000" dirty="0" err="1"/>
              <a:t>tkinter</a:t>
            </a:r>
            <a:r>
              <a:rPr lang="en-IN" sz="2000" dirty="0"/>
              <a:t> import *</a:t>
            </a:r>
          </a:p>
          <a:p>
            <a:r>
              <a:rPr lang="en-IN" sz="2000" dirty="0"/>
              <a:t>top = </a:t>
            </a:r>
            <a:r>
              <a:rPr lang="en-IN" sz="2000" dirty="0" err="1"/>
              <a:t>Tk</a:t>
            </a:r>
            <a:r>
              <a:rPr lang="en-IN" sz="2000" dirty="0"/>
              <a:t>() </a:t>
            </a:r>
          </a:p>
          <a:p>
            <a:r>
              <a:rPr lang="en-IN" sz="2000" dirty="0" err="1"/>
              <a:t>mb</a:t>
            </a:r>
            <a:r>
              <a:rPr lang="en-IN" sz="2000" dirty="0"/>
              <a:t> =  </a:t>
            </a:r>
            <a:r>
              <a:rPr lang="en-IN" sz="2000" dirty="0" err="1"/>
              <a:t>Menubutton</a:t>
            </a:r>
            <a:r>
              <a:rPr lang="en-IN" sz="2000" dirty="0"/>
              <a:t> ( top, text = &amp;</a:t>
            </a:r>
            <a:r>
              <a:rPr lang="en-IN" sz="2000" dirty="0" err="1"/>
              <a:t>quot;GfG&amp;quot</a:t>
            </a:r>
            <a:r>
              <a:rPr lang="en-IN" sz="2000" dirty="0"/>
              <a:t>;) </a:t>
            </a:r>
          </a:p>
          <a:p>
            <a:r>
              <a:rPr lang="en-IN" sz="2000" dirty="0" err="1"/>
              <a:t>mb.grid</a:t>
            </a:r>
            <a:r>
              <a:rPr lang="en-IN" sz="2000" dirty="0"/>
              <a:t>() </a:t>
            </a:r>
          </a:p>
          <a:p>
            <a:r>
              <a:rPr lang="en-IN" sz="2000" dirty="0" err="1"/>
              <a:t>mb.menu</a:t>
            </a:r>
            <a:r>
              <a:rPr lang="en-IN" sz="2000" dirty="0"/>
              <a:t>  =  Menu ( </a:t>
            </a:r>
            <a:r>
              <a:rPr lang="en-IN" sz="2000" dirty="0" err="1"/>
              <a:t>mb</a:t>
            </a:r>
            <a:r>
              <a:rPr lang="en-IN" sz="2000" dirty="0"/>
              <a:t>, </a:t>
            </a:r>
            <a:r>
              <a:rPr lang="en-IN" sz="2000" dirty="0" err="1"/>
              <a:t>tearoff</a:t>
            </a:r>
            <a:r>
              <a:rPr lang="en-IN" sz="2000" dirty="0"/>
              <a:t> = 0 ) </a:t>
            </a:r>
          </a:p>
          <a:p>
            <a:r>
              <a:rPr lang="en-IN" sz="2000" dirty="0" err="1"/>
              <a:t>mb</a:t>
            </a:r>
            <a:r>
              <a:rPr lang="en-IN" sz="2000" dirty="0"/>
              <a:t>[&amp;</a:t>
            </a:r>
            <a:r>
              <a:rPr lang="en-IN" sz="2000" dirty="0" err="1"/>
              <a:t>quot;menu&amp;quot</a:t>
            </a:r>
            <a:r>
              <a:rPr lang="en-IN" sz="2000" dirty="0"/>
              <a:t>;]  =  </a:t>
            </a:r>
            <a:r>
              <a:rPr lang="en-IN" sz="2000" dirty="0" err="1"/>
              <a:t>mb.menu</a:t>
            </a:r>
            <a:r>
              <a:rPr lang="en-IN" sz="2000" dirty="0"/>
              <a:t> </a:t>
            </a:r>
          </a:p>
          <a:p>
            <a:r>
              <a:rPr lang="en-IN" sz="2000" dirty="0" err="1"/>
              <a:t>cVar</a:t>
            </a:r>
            <a:r>
              <a:rPr lang="en-IN" sz="2000" dirty="0"/>
              <a:t>  = </a:t>
            </a:r>
            <a:r>
              <a:rPr lang="en-IN" sz="2000" dirty="0" err="1"/>
              <a:t>IntVar</a:t>
            </a:r>
            <a:r>
              <a:rPr lang="en-IN" sz="2000" dirty="0"/>
              <a:t>() </a:t>
            </a:r>
          </a:p>
          <a:p>
            <a:r>
              <a:rPr lang="en-IN" sz="2000" dirty="0" err="1"/>
              <a:t>aVar</a:t>
            </a:r>
            <a:r>
              <a:rPr lang="en-IN" sz="2000" dirty="0"/>
              <a:t> = </a:t>
            </a:r>
            <a:r>
              <a:rPr lang="en-IN" sz="2000" dirty="0" err="1"/>
              <a:t>IntVar</a:t>
            </a:r>
            <a:r>
              <a:rPr lang="en-IN" sz="2000" dirty="0"/>
              <a:t>() </a:t>
            </a:r>
          </a:p>
          <a:p>
            <a:r>
              <a:rPr lang="en-IN" sz="2000" dirty="0" err="1"/>
              <a:t>mb.menu.add_checkbutton</a:t>
            </a:r>
            <a:r>
              <a:rPr lang="en-IN" sz="2000" dirty="0"/>
              <a:t> ( label ='Contact', variable = </a:t>
            </a:r>
            <a:r>
              <a:rPr lang="en-IN" sz="2000" dirty="0" err="1"/>
              <a:t>cVar</a:t>
            </a:r>
            <a:r>
              <a:rPr lang="en-IN" sz="2000" dirty="0"/>
              <a:t> ) </a:t>
            </a:r>
          </a:p>
          <a:p>
            <a:r>
              <a:rPr lang="en-IN" sz="2000" dirty="0" err="1"/>
              <a:t>mb.menu.add_checkbutton</a:t>
            </a:r>
            <a:r>
              <a:rPr lang="en-IN" sz="2000" dirty="0"/>
              <a:t> ( label = 'About', variable = </a:t>
            </a:r>
            <a:r>
              <a:rPr lang="en-IN" sz="2000" dirty="0" err="1"/>
              <a:t>aVar</a:t>
            </a:r>
            <a:r>
              <a:rPr lang="en-IN" sz="2000" dirty="0"/>
              <a:t> ) </a:t>
            </a:r>
          </a:p>
          <a:p>
            <a:r>
              <a:rPr lang="en-IN" sz="2000" dirty="0" err="1"/>
              <a:t>mb.pack</a:t>
            </a:r>
            <a:r>
              <a:rPr lang="en-IN" sz="2000" dirty="0"/>
              <a:t>() </a:t>
            </a:r>
          </a:p>
          <a:p>
            <a:r>
              <a:rPr lang="en-IN" sz="2000" dirty="0" err="1"/>
              <a:t>top.mainloop</a:t>
            </a:r>
            <a:r>
              <a:rPr lang="en-IN" sz="2000" dirty="0"/>
              <a:t>() </a:t>
            </a:r>
          </a:p>
        </p:txBody>
      </p:sp>
      <p:pic>
        <p:nvPicPr>
          <p:cNvPr id="12290" name="Picture 2" descr="http://cdncontribute.geeksforgeeks.org/wp-content/uploads/Screenshot-68-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246" y="1848095"/>
            <a:ext cx="1981200" cy="150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804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Menu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1848095"/>
            <a:ext cx="75819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It is used to create all kinds of menus used by the application.</a:t>
            </a:r>
            <a:br>
              <a:rPr lang="en-IN" sz="2000" dirty="0"/>
            </a:br>
            <a:r>
              <a:rPr lang="en-IN" sz="2000" dirty="0"/>
              <a:t>The general syntax is: </a:t>
            </a:r>
          </a:p>
          <a:p>
            <a:r>
              <a:rPr lang="en-IN" sz="2000" dirty="0"/>
              <a:t>w = Menu(master, option=value) </a:t>
            </a:r>
          </a:p>
          <a:p>
            <a:r>
              <a:rPr lang="en-IN" sz="2000" dirty="0"/>
              <a:t>master is the parameter used to represent the parent window.</a:t>
            </a:r>
          </a:p>
          <a:p>
            <a:endParaRPr lang="en-IN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title</a:t>
            </a:r>
            <a:r>
              <a:rPr lang="en-IN" sz="2000" dirty="0"/>
              <a:t>: To set the title of the widget.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err="1"/>
              <a:t>activebackground</a:t>
            </a:r>
            <a:r>
              <a:rPr lang="en-IN" sz="2000" dirty="0"/>
              <a:t>: to set the background </a:t>
            </a:r>
            <a:r>
              <a:rPr lang="en-IN" sz="2000" dirty="0" err="1"/>
              <a:t>color</a:t>
            </a:r>
            <a:r>
              <a:rPr lang="en-IN" sz="2000" dirty="0"/>
              <a:t> when widget is under the cursor.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err="1"/>
              <a:t>activeforeground</a:t>
            </a:r>
            <a:r>
              <a:rPr lang="en-IN" sz="2000" dirty="0"/>
              <a:t>: to set the foreground </a:t>
            </a:r>
            <a:r>
              <a:rPr lang="en-IN" sz="2000" dirty="0" err="1"/>
              <a:t>color</a:t>
            </a:r>
            <a:r>
              <a:rPr lang="en-IN" sz="2000" dirty="0"/>
              <a:t> when widget is under the cursor.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err="1"/>
              <a:t>bg</a:t>
            </a:r>
            <a:r>
              <a:rPr lang="en-IN" sz="2000" dirty="0"/>
              <a:t>: to set he normal background </a:t>
            </a:r>
            <a:r>
              <a:rPr lang="en-IN" sz="2000" dirty="0" err="1"/>
              <a:t>color</a:t>
            </a:r>
            <a:r>
              <a:rPr lang="en-IN" sz="20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command</a:t>
            </a:r>
            <a:r>
              <a:rPr lang="en-IN" sz="2000" dirty="0"/>
              <a:t>: to call a function.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font</a:t>
            </a:r>
            <a:r>
              <a:rPr lang="en-IN" sz="2000" dirty="0"/>
              <a:t>: to set the font on the button label.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image</a:t>
            </a:r>
            <a:r>
              <a:rPr lang="en-IN" sz="2000" dirty="0"/>
              <a:t>: to set the image on the widget.</a:t>
            </a:r>
          </a:p>
        </p:txBody>
      </p:sp>
    </p:spTree>
    <p:extLst>
      <p:ext uri="{BB962C8B-B14F-4D97-AF65-F5344CB8AC3E}">
        <p14:creationId xmlns:p14="http://schemas.microsoft.com/office/powerpoint/2010/main" val="662142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Menu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848095"/>
            <a:ext cx="624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from </a:t>
            </a:r>
            <a:r>
              <a:rPr lang="en-IN" sz="2000" dirty="0" err="1"/>
              <a:t>tkinter</a:t>
            </a:r>
            <a:r>
              <a:rPr lang="en-IN" sz="2000" dirty="0"/>
              <a:t> import *</a:t>
            </a:r>
          </a:p>
          <a:p>
            <a:r>
              <a:rPr lang="en-IN" sz="2000" dirty="0"/>
              <a:t>root = </a:t>
            </a:r>
            <a:r>
              <a:rPr lang="en-IN" sz="2000" dirty="0" err="1"/>
              <a:t>Tk</a:t>
            </a:r>
            <a:r>
              <a:rPr lang="en-IN" sz="2000" dirty="0"/>
              <a:t>() </a:t>
            </a:r>
          </a:p>
          <a:p>
            <a:r>
              <a:rPr lang="en-IN" sz="2000" dirty="0"/>
              <a:t>menu = Menu(root) </a:t>
            </a:r>
          </a:p>
          <a:p>
            <a:r>
              <a:rPr lang="en-IN" sz="2000" dirty="0" err="1"/>
              <a:t>root.config</a:t>
            </a:r>
            <a:r>
              <a:rPr lang="en-IN" sz="2000" dirty="0"/>
              <a:t>(menu=menu) </a:t>
            </a:r>
          </a:p>
          <a:p>
            <a:r>
              <a:rPr lang="en-IN" sz="2000" dirty="0" err="1"/>
              <a:t>filemenu</a:t>
            </a:r>
            <a:r>
              <a:rPr lang="en-IN" sz="2000" dirty="0"/>
              <a:t> = Menu(menu) </a:t>
            </a:r>
          </a:p>
          <a:p>
            <a:r>
              <a:rPr lang="en-IN" sz="2000" dirty="0" err="1"/>
              <a:t>menu.add_cascade</a:t>
            </a:r>
            <a:r>
              <a:rPr lang="en-IN" sz="2000" dirty="0"/>
              <a:t>(label='File', menu=</a:t>
            </a:r>
            <a:r>
              <a:rPr lang="en-IN" sz="2000" dirty="0" err="1"/>
              <a:t>filemenu</a:t>
            </a:r>
            <a:r>
              <a:rPr lang="en-IN" sz="2000" dirty="0"/>
              <a:t>) </a:t>
            </a:r>
          </a:p>
          <a:p>
            <a:r>
              <a:rPr lang="en-IN" sz="2000" dirty="0" err="1"/>
              <a:t>filemenu.add_command</a:t>
            </a:r>
            <a:r>
              <a:rPr lang="en-IN" sz="2000" dirty="0"/>
              <a:t>(label='New') </a:t>
            </a:r>
          </a:p>
          <a:p>
            <a:r>
              <a:rPr lang="en-IN" sz="2000" dirty="0" err="1"/>
              <a:t>filemenu.add_command</a:t>
            </a:r>
            <a:r>
              <a:rPr lang="en-IN" sz="2000" dirty="0"/>
              <a:t>(label='Open...') </a:t>
            </a:r>
          </a:p>
          <a:p>
            <a:r>
              <a:rPr lang="en-IN" sz="2000" dirty="0" err="1"/>
              <a:t>filemenu.add_separator</a:t>
            </a:r>
            <a:r>
              <a:rPr lang="en-IN" sz="2000" dirty="0"/>
              <a:t>() </a:t>
            </a:r>
          </a:p>
          <a:p>
            <a:r>
              <a:rPr lang="en-IN" sz="2000" dirty="0" err="1"/>
              <a:t>filemenu.add_command</a:t>
            </a:r>
            <a:r>
              <a:rPr lang="en-IN" sz="2000" dirty="0"/>
              <a:t>(label='Exit', command=</a:t>
            </a:r>
            <a:r>
              <a:rPr lang="en-IN" sz="2000" dirty="0" err="1"/>
              <a:t>root.quit</a:t>
            </a:r>
            <a:r>
              <a:rPr lang="en-IN" sz="2000" dirty="0"/>
              <a:t>) </a:t>
            </a:r>
          </a:p>
          <a:p>
            <a:r>
              <a:rPr lang="en-IN" sz="2000" dirty="0" err="1"/>
              <a:t>helpmenu</a:t>
            </a:r>
            <a:r>
              <a:rPr lang="en-IN" sz="2000" dirty="0"/>
              <a:t> = Menu(menu) </a:t>
            </a:r>
          </a:p>
          <a:p>
            <a:r>
              <a:rPr lang="en-IN" sz="2000" dirty="0" err="1"/>
              <a:t>menu.add_cascade</a:t>
            </a:r>
            <a:r>
              <a:rPr lang="en-IN" sz="2000" dirty="0"/>
              <a:t>(label='Help', menu=</a:t>
            </a:r>
            <a:r>
              <a:rPr lang="en-IN" sz="2000" dirty="0" err="1"/>
              <a:t>helpmenu</a:t>
            </a:r>
            <a:r>
              <a:rPr lang="en-IN" sz="2000" dirty="0"/>
              <a:t>) </a:t>
            </a:r>
          </a:p>
          <a:p>
            <a:r>
              <a:rPr lang="en-IN" sz="2000" dirty="0" err="1"/>
              <a:t>helpmenu.add_command</a:t>
            </a:r>
            <a:r>
              <a:rPr lang="en-IN" sz="2000" dirty="0"/>
              <a:t>(label='About') </a:t>
            </a:r>
          </a:p>
          <a:p>
            <a:r>
              <a:rPr lang="en-IN" sz="2000" dirty="0" err="1"/>
              <a:t>mainloop</a:t>
            </a:r>
            <a:r>
              <a:rPr lang="en-IN" sz="2000" dirty="0"/>
              <a:t>() </a:t>
            </a:r>
          </a:p>
        </p:txBody>
      </p:sp>
      <p:pic>
        <p:nvPicPr>
          <p:cNvPr id="14338" name="Picture 2" descr="http://cdncontribute.geeksforgeeks.org/wp-content/uploads/Screenshot-68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00199"/>
            <a:ext cx="2133600" cy="265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223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err="1"/>
              <a:t>RadioButton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48095"/>
            <a:ext cx="7696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It is used to offer multi-choice option to the user. It offers several options to the user and the user has to choose one option.</a:t>
            </a:r>
            <a:br>
              <a:rPr lang="en-IN" sz="2000" dirty="0"/>
            </a:br>
            <a:r>
              <a:rPr lang="en-IN" sz="2000" dirty="0"/>
              <a:t>The general syntax is: </a:t>
            </a:r>
          </a:p>
          <a:p>
            <a:r>
              <a:rPr lang="en-IN" sz="2000" dirty="0"/>
              <a:t>w = </a:t>
            </a:r>
            <a:r>
              <a:rPr lang="en-IN" sz="2000" dirty="0" err="1"/>
              <a:t>RadioButton</a:t>
            </a:r>
            <a:r>
              <a:rPr lang="en-IN" sz="2000" dirty="0"/>
              <a:t>(master, option=value) </a:t>
            </a:r>
          </a:p>
          <a:p>
            <a:endParaRPr lang="en-IN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err="1"/>
              <a:t>activebackground</a:t>
            </a:r>
            <a:r>
              <a:rPr lang="en-IN" sz="2000" dirty="0"/>
              <a:t>: to set the background </a:t>
            </a:r>
            <a:r>
              <a:rPr lang="en-IN" sz="2000" dirty="0" err="1"/>
              <a:t>color</a:t>
            </a:r>
            <a:r>
              <a:rPr lang="en-IN" sz="2000" dirty="0"/>
              <a:t> when widget is under the cursor.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err="1"/>
              <a:t>activeforeground</a:t>
            </a:r>
            <a:r>
              <a:rPr lang="en-IN" sz="2000" dirty="0"/>
              <a:t>: to set the foreground </a:t>
            </a:r>
            <a:r>
              <a:rPr lang="en-IN" sz="2000" dirty="0" err="1"/>
              <a:t>color</a:t>
            </a:r>
            <a:r>
              <a:rPr lang="en-IN" sz="2000" dirty="0"/>
              <a:t> when widget is under the cursor.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err="1"/>
              <a:t>bg</a:t>
            </a:r>
            <a:r>
              <a:rPr lang="en-IN" sz="2000" dirty="0"/>
              <a:t>: to set he normal background </a:t>
            </a:r>
            <a:r>
              <a:rPr lang="en-IN" sz="2000" dirty="0" err="1"/>
              <a:t>color</a:t>
            </a:r>
            <a:r>
              <a:rPr lang="en-IN" sz="20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command</a:t>
            </a:r>
            <a:r>
              <a:rPr lang="en-IN" sz="2000" dirty="0"/>
              <a:t>: to call a function.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font</a:t>
            </a:r>
            <a:r>
              <a:rPr lang="en-IN" sz="2000" dirty="0"/>
              <a:t>: to set the font on the button label.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image</a:t>
            </a:r>
            <a:r>
              <a:rPr lang="en-IN" sz="2000" dirty="0"/>
              <a:t>: to set the image on the widget.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width</a:t>
            </a:r>
            <a:r>
              <a:rPr lang="en-IN" sz="2000" dirty="0"/>
              <a:t>: to set the width of the label in characters.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height</a:t>
            </a:r>
            <a:r>
              <a:rPr lang="en-IN" sz="2000" dirty="0"/>
              <a:t>: to set the height of the label in characters.</a:t>
            </a:r>
          </a:p>
        </p:txBody>
      </p:sp>
    </p:spTree>
    <p:extLst>
      <p:ext uri="{BB962C8B-B14F-4D97-AF65-F5344CB8AC3E}">
        <p14:creationId xmlns:p14="http://schemas.microsoft.com/office/powerpoint/2010/main" val="54835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err="1"/>
              <a:t>Tkinter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1500" y="1848095"/>
            <a:ext cx="8077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/>
              <a:t>Tk was developed as a GUI extension for the </a:t>
            </a:r>
            <a:r>
              <a:rPr lang="en-IN" sz="2000" dirty="0" err="1"/>
              <a:t>Tcl</a:t>
            </a:r>
            <a:r>
              <a:rPr lang="en-IN" sz="2000" dirty="0"/>
              <a:t> scripting language by John </a:t>
            </a:r>
            <a:r>
              <a:rPr lang="en-IN" sz="2000" dirty="0" err="1"/>
              <a:t>Ousterhout</a:t>
            </a:r>
            <a:r>
              <a:rPr lang="en-IN" sz="2000" dirty="0"/>
              <a:t>. The first release was in 1991. Tk proved as extremely successful in the 1990's, because it is easier to learn and to use than other toolkits.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 err="1"/>
              <a:t>Tkinter</a:t>
            </a:r>
            <a:r>
              <a:rPr lang="en-IN" sz="2000" dirty="0"/>
              <a:t> is an inbuilt Python module used to create simple GUI apps. It is the most commonly used module for GUI apps in the Python.</a:t>
            </a:r>
          </a:p>
          <a:p>
            <a:pPr algn="just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580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err="1"/>
              <a:t>RadioButton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848095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from </a:t>
            </a:r>
            <a:r>
              <a:rPr lang="en-IN" sz="2000" dirty="0" err="1"/>
              <a:t>tkinter</a:t>
            </a:r>
            <a:r>
              <a:rPr lang="en-IN" sz="2000" dirty="0"/>
              <a:t> import *</a:t>
            </a:r>
          </a:p>
          <a:p>
            <a:r>
              <a:rPr lang="en-IN" sz="2000" dirty="0"/>
              <a:t>root = </a:t>
            </a:r>
            <a:r>
              <a:rPr lang="en-IN" sz="2000" dirty="0" err="1"/>
              <a:t>Tk</a:t>
            </a:r>
            <a:r>
              <a:rPr lang="en-IN" sz="2000" dirty="0"/>
              <a:t>() </a:t>
            </a:r>
          </a:p>
          <a:p>
            <a:r>
              <a:rPr lang="en-IN" sz="2000" dirty="0"/>
              <a:t>v = </a:t>
            </a:r>
            <a:r>
              <a:rPr lang="en-IN" sz="2000" dirty="0" err="1"/>
              <a:t>IntVar</a:t>
            </a:r>
            <a:r>
              <a:rPr lang="en-IN" sz="2000" dirty="0"/>
              <a:t>() </a:t>
            </a:r>
          </a:p>
          <a:p>
            <a:r>
              <a:rPr lang="en-IN" sz="2000" dirty="0" err="1"/>
              <a:t>Radiobutton</a:t>
            </a:r>
            <a:r>
              <a:rPr lang="en-IN" sz="2000" dirty="0"/>
              <a:t>(root, text='</a:t>
            </a:r>
            <a:r>
              <a:rPr lang="en-IN" sz="2000" dirty="0" err="1"/>
              <a:t>GfG</a:t>
            </a:r>
            <a:r>
              <a:rPr lang="en-IN" sz="2000" dirty="0"/>
              <a:t>', variable=v, value=1).pack(anchor=W) </a:t>
            </a:r>
          </a:p>
          <a:p>
            <a:r>
              <a:rPr lang="en-IN" sz="2000" dirty="0" err="1"/>
              <a:t>Radiobutton</a:t>
            </a:r>
            <a:r>
              <a:rPr lang="en-IN" sz="2000" dirty="0"/>
              <a:t>(root, text='MIT', variable=v, value=2).pack(anchor=W) </a:t>
            </a:r>
          </a:p>
          <a:p>
            <a:r>
              <a:rPr lang="en-IN" sz="2000" dirty="0" err="1"/>
              <a:t>mainloop</a:t>
            </a:r>
            <a:r>
              <a:rPr lang="en-IN" sz="2000" dirty="0"/>
              <a:t>() </a:t>
            </a:r>
          </a:p>
        </p:txBody>
      </p:sp>
      <p:pic>
        <p:nvPicPr>
          <p:cNvPr id="16386" name="Picture 2" descr="http://cdncontribute.geeksforgeeks.org/wp-content/uploads/Screenshot-68-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4114800"/>
            <a:ext cx="2667000" cy="17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744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Scrollbar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48095"/>
            <a:ext cx="7620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It refers to the slide controller which will be used to implement listed widgets.</a:t>
            </a:r>
            <a:br>
              <a:rPr lang="en-IN" sz="2000" dirty="0"/>
            </a:br>
            <a:r>
              <a:rPr lang="en-IN" sz="2000" dirty="0"/>
              <a:t>The general syntax is: </a:t>
            </a:r>
          </a:p>
          <a:p>
            <a:endParaRPr lang="en-IN" sz="2000" dirty="0"/>
          </a:p>
          <a:p>
            <a:r>
              <a:rPr lang="en-IN" sz="2000" dirty="0"/>
              <a:t>w = Scrollbar(master, option=value) </a:t>
            </a:r>
          </a:p>
          <a:p>
            <a:endParaRPr lang="en-IN" sz="2000" dirty="0"/>
          </a:p>
          <a:p>
            <a:r>
              <a:rPr lang="en-IN" sz="2000" dirty="0"/>
              <a:t>master is the parameter used to represent the parent window. </a:t>
            </a:r>
          </a:p>
          <a:p>
            <a:endParaRPr lang="en-IN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width</a:t>
            </a:r>
            <a:r>
              <a:rPr lang="en-IN" sz="2000" dirty="0"/>
              <a:t>: to set the width of the widget.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err="1"/>
              <a:t>activebackground</a:t>
            </a:r>
            <a:r>
              <a:rPr lang="en-IN" sz="2000" dirty="0"/>
              <a:t>: To set the background when mouse is over the widget.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err="1"/>
              <a:t>bg</a:t>
            </a:r>
            <a:r>
              <a:rPr lang="en-IN" sz="2000" dirty="0"/>
              <a:t>: to set he normal background </a:t>
            </a:r>
            <a:r>
              <a:rPr lang="en-IN" sz="2000" dirty="0" err="1"/>
              <a:t>color</a:t>
            </a:r>
            <a:r>
              <a:rPr lang="en-IN" sz="20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err="1"/>
              <a:t>bd</a:t>
            </a:r>
            <a:r>
              <a:rPr lang="en-IN" sz="2000" dirty="0"/>
              <a:t>: to set the size of border around the indicator.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cursor</a:t>
            </a:r>
            <a:r>
              <a:rPr lang="en-IN" sz="2000" dirty="0"/>
              <a:t>: To appear the cursor when the mouse over the </a:t>
            </a:r>
            <a:r>
              <a:rPr lang="en-IN" sz="2000" dirty="0" err="1"/>
              <a:t>menubutton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4526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Scrollbar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848095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from </a:t>
            </a:r>
            <a:r>
              <a:rPr lang="en-IN" sz="2000" dirty="0" err="1"/>
              <a:t>tkinter</a:t>
            </a:r>
            <a:r>
              <a:rPr lang="en-IN" sz="2000" dirty="0"/>
              <a:t> import *</a:t>
            </a:r>
          </a:p>
          <a:p>
            <a:r>
              <a:rPr lang="en-IN" sz="2000" dirty="0"/>
              <a:t>root = </a:t>
            </a:r>
            <a:r>
              <a:rPr lang="en-IN" sz="2000" dirty="0" err="1"/>
              <a:t>Tk</a:t>
            </a:r>
            <a:r>
              <a:rPr lang="en-IN" sz="2000" dirty="0"/>
              <a:t>() </a:t>
            </a:r>
          </a:p>
          <a:p>
            <a:r>
              <a:rPr lang="en-IN" sz="2000" dirty="0"/>
              <a:t>scrollbar = Scrollbar(root) </a:t>
            </a:r>
          </a:p>
          <a:p>
            <a:r>
              <a:rPr lang="en-IN" sz="2000" dirty="0" err="1"/>
              <a:t>scrollbar.pack</a:t>
            </a:r>
            <a:r>
              <a:rPr lang="en-IN" sz="2000" dirty="0"/>
              <a:t>( side = RIGHT, fill = Y ) </a:t>
            </a:r>
          </a:p>
          <a:p>
            <a:r>
              <a:rPr lang="en-IN" sz="2000" dirty="0" err="1"/>
              <a:t>mylist</a:t>
            </a:r>
            <a:r>
              <a:rPr lang="en-IN" sz="2000" dirty="0"/>
              <a:t> = </a:t>
            </a:r>
            <a:r>
              <a:rPr lang="en-IN" sz="2000" dirty="0" err="1"/>
              <a:t>Listbox</a:t>
            </a:r>
            <a:r>
              <a:rPr lang="en-IN" sz="2000" dirty="0"/>
              <a:t>(root, </a:t>
            </a:r>
            <a:r>
              <a:rPr lang="en-IN" sz="2000" dirty="0" err="1"/>
              <a:t>yscrollcommand</a:t>
            </a:r>
            <a:r>
              <a:rPr lang="en-IN" sz="2000" dirty="0"/>
              <a:t> = </a:t>
            </a:r>
            <a:r>
              <a:rPr lang="en-IN" sz="2000" dirty="0" err="1"/>
              <a:t>scrollbar.set</a:t>
            </a:r>
            <a:r>
              <a:rPr lang="en-IN" sz="2000" dirty="0"/>
              <a:t> ) </a:t>
            </a:r>
          </a:p>
          <a:p>
            <a:r>
              <a:rPr lang="en-IN" sz="2000" dirty="0"/>
              <a:t>for line in range(100): </a:t>
            </a:r>
          </a:p>
          <a:p>
            <a:r>
              <a:rPr lang="en-IN" sz="2000" dirty="0"/>
              <a:t>   </a:t>
            </a:r>
            <a:r>
              <a:rPr lang="en-IN" sz="2000" dirty="0" err="1"/>
              <a:t>mylist.insert</a:t>
            </a:r>
            <a:r>
              <a:rPr lang="en-IN" sz="2000" dirty="0"/>
              <a:t>(END, 'This is line number' + </a:t>
            </a:r>
            <a:r>
              <a:rPr lang="en-IN" sz="2000" dirty="0" err="1"/>
              <a:t>str</a:t>
            </a:r>
            <a:r>
              <a:rPr lang="en-IN" sz="2000" dirty="0"/>
              <a:t>(line)) </a:t>
            </a:r>
          </a:p>
          <a:p>
            <a:r>
              <a:rPr lang="en-IN" sz="2000" dirty="0" err="1"/>
              <a:t>mylist.pack</a:t>
            </a:r>
            <a:r>
              <a:rPr lang="en-IN" sz="2000" dirty="0"/>
              <a:t>( side = LEFT, fill = BOTH ) </a:t>
            </a:r>
          </a:p>
          <a:p>
            <a:r>
              <a:rPr lang="en-IN" sz="2000" dirty="0" err="1"/>
              <a:t>scrollbar.config</a:t>
            </a:r>
            <a:r>
              <a:rPr lang="en-IN" sz="2000" dirty="0"/>
              <a:t>( command = </a:t>
            </a:r>
            <a:r>
              <a:rPr lang="en-IN" sz="2000" dirty="0" err="1"/>
              <a:t>mylist.yview</a:t>
            </a:r>
            <a:r>
              <a:rPr lang="en-IN" sz="2000" dirty="0"/>
              <a:t> ) </a:t>
            </a:r>
          </a:p>
          <a:p>
            <a:r>
              <a:rPr lang="en-IN" sz="2000" dirty="0" err="1"/>
              <a:t>mainloop</a:t>
            </a:r>
            <a:r>
              <a:rPr lang="en-IN" sz="2000" dirty="0"/>
              <a:t>() </a:t>
            </a:r>
          </a:p>
        </p:txBody>
      </p:sp>
      <p:pic>
        <p:nvPicPr>
          <p:cNvPr id="18434" name="Picture 2" descr="http://cdncontribute.geeksforgeeks.org/wp-content/uploads/Screenshot-68-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361" y="3553221"/>
            <a:ext cx="2133600" cy="29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883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48095"/>
            <a:ext cx="762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To edit a multi-line text and format the way it has to be displayed.</a:t>
            </a:r>
            <a:br>
              <a:rPr lang="en-IN" sz="2000" dirty="0"/>
            </a:br>
            <a:r>
              <a:rPr lang="en-IN" sz="2000" dirty="0"/>
              <a:t>The general syntax is: </a:t>
            </a:r>
          </a:p>
          <a:p>
            <a:r>
              <a:rPr lang="en-IN" sz="2000" dirty="0"/>
              <a:t>w =Text(master, option=value) </a:t>
            </a:r>
          </a:p>
          <a:p>
            <a:endParaRPr lang="en-IN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err="1"/>
              <a:t>highlightcolor</a:t>
            </a:r>
            <a:r>
              <a:rPr lang="en-IN" sz="2000" dirty="0"/>
              <a:t>: To set the </a:t>
            </a:r>
            <a:r>
              <a:rPr lang="en-IN" sz="2000" dirty="0" err="1"/>
              <a:t>color</a:t>
            </a:r>
            <a:r>
              <a:rPr lang="en-IN" sz="2000" dirty="0"/>
              <a:t> of the focus highlight when widget has to be focused.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err="1"/>
              <a:t>insertbackground</a:t>
            </a:r>
            <a:r>
              <a:rPr lang="en-IN" sz="2000" dirty="0"/>
              <a:t>: To set the background of the widget.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err="1"/>
              <a:t>bg</a:t>
            </a:r>
            <a:r>
              <a:rPr lang="en-IN" sz="2000" dirty="0"/>
              <a:t>: to set he normal background </a:t>
            </a:r>
            <a:r>
              <a:rPr lang="en-IN" sz="2000" dirty="0" err="1"/>
              <a:t>color</a:t>
            </a:r>
            <a:r>
              <a:rPr lang="en-IN" sz="20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font</a:t>
            </a:r>
            <a:r>
              <a:rPr lang="en-IN" sz="2000" dirty="0"/>
              <a:t>: to set the font on the button label.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image</a:t>
            </a:r>
            <a:r>
              <a:rPr lang="en-IN" sz="2000" dirty="0"/>
              <a:t>: to set the image on the widget.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width</a:t>
            </a:r>
            <a:r>
              <a:rPr lang="en-IN" sz="2000" dirty="0"/>
              <a:t>: to set the width of the widget.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height</a:t>
            </a:r>
            <a:r>
              <a:rPr lang="en-IN" sz="2000" dirty="0"/>
              <a:t>: to set the height of the widget.</a:t>
            </a:r>
          </a:p>
        </p:txBody>
      </p:sp>
    </p:spTree>
    <p:extLst>
      <p:ext uri="{BB962C8B-B14F-4D97-AF65-F5344CB8AC3E}">
        <p14:creationId xmlns:p14="http://schemas.microsoft.com/office/powerpoint/2010/main" val="2449222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48095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from </a:t>
            </a:r>
            <a:r>
              <a:rPr lang="en-IN" sz="2000" dirty="0" err="1"/>
              <a:t>tkinter</a:t>
            </a:r>
            <a:r>
              <a:rPr lang="en-IN" sz="2000" dirty="0"/>
              <a:t> import *</a:t>
            </a:r>
          </a:p>
          <a:p>
            <a:r>
              <a:rPr lang="en-IN" sz="2000" dirty="0"/>
              <a:t>root = </a:t>
            </a:r>
            <a:r>
              <a:rPr lang="en-IN" sz="2000" dirty="0" err="1"/>
              <a:t>Tk</a:t>
            </a:r>
            <a:r>
              <a:rPr lang="en-IN" sz="2000" dirty="0"/>
              <a:t>() </a:t>
            </a:r>
          </a:p>
          <a:p>
            <a:r>
              <a:rPr lang="en-IN" sz="2000" dirty="0"/>
              <a:t>T = Text(root, height=2, width=30) </a:t>
            </a:r>
          </a:p>
          <a:p>
            <a:r>
              <a:rPr lang="en-IN" sz="2000" dirty="0" err="1"/>
              <a:t>T.pack</a:t>
            </a:r>
            <a:r>
              <a:rPr lang="en-IN" sz="2000" dirty="0"/>
              <a:t>() </a:t>
            </a:r>
          </a:p>
          <a:p>
            <a:r>
              <a:rPr lang="en-IN" sz="2000" dirty="0" err="1"/>
              <a:t>T.insert</a:t>
            </a:r>
            <a:r>
              <a:rPr lang="en-IN" sz="2000" dirty="0"/>
              <a:t>(END, '</a:t>
            </a:r>
            <a:r>
              <a:rPr lang="en-IN" sz="2000" dirty="0" err="1"/>
              <a:t>GeeksforGeeks</a:t>
            </a:r>
            <a:r>
              <a:rPr lang="en-IN" sz="2000" dirty="0"/>
              <a:t>\</a:t>
            </a:r>
            <a:r>
              <a:rPr lang="en-IN" sz="2000" dirty="0" err="1"/>
              <a:t>nBEST</a:t>
            </a:r>
            <a:r>
              <a:rPr lang="en-IN" sz="2000" dirty="0"/>
              <a:t> WEBSITE\n') </a:t>
            </a:r>
          </a:p>
          <a:p>
            <a:r>
              <a:rPr lang="en-IN" sz="2000" dirty="0" err="1"/>
              <a:t>mainloop</a:t>
            </a:r>
            <a:r>
              <a:rPr lang="en-IN" sz="2000" dirty="0"/>
              <a:t>() </a:t>
            </a:r>
          </a:p>
        </p:txBody>
      </p:sp>
      <p:pic>
        <p:nvPicPr>
          <p:cNvPr id="20482" name="Picture 2" descr="http://cdncontribute.geeksforgeeks.org/wp-content/uploads/Screenshot-68-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19600"/>
            <a:ext cx="441063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982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err="1"/>
              <a:t>TopLevel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848095"/>
            <a:ext cx="7772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This widget is directly controlled by the window manager. It don’t need any parent window to work </a:t>
            </a:r>
            <a:r>
              <a:rPr lang="en-IN" sz="2000" dirty="0" err="1"/>
              <a:t>on.The</a:t>
            </a:r>
            <a:r>
              <a:rPr lang="en-IN" sz="2000" dirty="0"/>
              <a:t> general syntax is: </a:t>
            </a:r>
          </a:p>
          <a:p>
            <a:r>
              <a:rPr lang="en-IN" sz="2000" dirty="0"/>
              <a:t>w = </a:t>
            </a:r>
            <a:r>
              <a:rPr lang="en-IN" sz="2000" dirty="0" err="1"/>
              <a:t>TopLevel</a:t>
            </a:r>
            <a:r>
              <a:rPr lang="en-IN" sz="2000" dirty="0"/>
              <a:t>(master, option=value) </a:t>
            </a:r>
          </a:p>
          <a:p>
            <a:endParaRPr lang="en-IN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err="1"/>
              <a:t>bg</a:t>
            </a:r>
            <a:r>
              <a:rPr lang="en-IN" sz="2000" dirty="0"/>
              <a:t>: to set he normal background </a:t>
            </a:r>
            <a:r>
              <a:rPr lang="en-IN" sz="2000" dirty="0" err="1"/>
              <a:t>color</a:t>
            </a:r>
            <a:r>
              <a:rPr lang="en-IN" sz="20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err="1"/>
              <a:t>bd</a:t>
            </a:r>
            <a:r>
              <a:rPr lang="en-IN" sz="2000" dirty="0"/>
              <a:t>: to set the size of border around the indicator.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cursor</a:t>
            </a:r>
            <a:r>
              <a:rPr lang="en-IN" sz="2000" dirty="0"/>
              <a:t>: To appear the cursor when the mouse over the </a:t>
            </a:r>
            <a:r>
              <a:rPr lang="en-IN" sz="2000" dirty="0" err="1"/>
              <a:t>menubutton</a:t>
            </a:r>
            <a:r>
              <a:rPr lang="en-IN" sz="20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width</a:t>
            </a:r>
            <a:r>
              <a:rPr lang="en-IN" sz="2000" dirty="0"/>
              <a:t>: to set the width of the widget.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height</a:t>
            </a:r>
            <a:r>
              <a:rPr lang="en-IN" sz="2000" dirty="0"/>
              <a:t>: to set the height of the widget.</a:t>
            </a:r>
          </a:p>
        </p:txBody>
      </p:sp>
    </p:spTree>
    <p:extLst>
      <p:ext uri="{BB962C8B-B14F-4D97-AF65-F5344CB8AC3E}">
        <p14:creationId xmlns:p14="http://schemas.microsoft.com/office/powerpoint/2010/main" val="2031601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err="1"/>
              <a:t>TopLevel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1500" y="1848095"/>
            <a:ext cx="7962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from </a:t>
            </a:r>
            <a:r>
              <a:rPr lang="en-IN" sz="2000" dirty="0" err="1"/>
              <a:t>tkinter</a:t>
            </a:r>
            <a:r>
              <a:rPr lang="en-IN" sz="2000" dirty="0"/>
              <a:t> import *</a:t>
            </a:r>
          </a:p>
          <a:p>
            <a:r>
              <a:rPr lang="en-IN" sz="2000" dirty="0"/>
              <a:t>root = </a:t>
            </a:r>
            <a:r>
              <a:rPr lang="en-IN" sz="2000" dirty="0" err="1"/>
              <a:t>Tk</a:t>
            </a:r>
            <a:r>
              <a:rPr lang="en-IN" sz="2000" dirty="0"/>
              <a:t>() </a:t>
            </a:r>
          </a:p>
          <a:p>
            <a:r>
              <a:rPr lang="en-IN" sz="2000" dirty="0" err="1"/>
              <a:t>root.title</a:t>
            </a:r>
            <a:r>
              <a:rPr lang="en-IN" sz="2000" dirty="0"/>
              <a:t>('</a:t>
            </a:r>
            <a:r>
              <a:rPr lang="en-IN" sz="2000" dirty="0" err="1"/>
              <a:t>GfG</a:t>
            </a:r>
            <a:r>
              <a:rPr lang="en-IN" sz="2000" dirty="0"/>
              <a:t>') </a:t>
            </a:r>
          </a:p>
          <a:p>
            <a:r>
              <a:rPr lang="en-IN" sz="2000" dirty="0"/>
              <a:t>top = </a:t>
            </a:r>
            <a:r>
              <a:rPr lang="en-IN" sz="2000" dirty="0" err="1"/>
              <a:t>Toplevel</a:t>
            </a:r>
            <a:r>
              <a:rPr lang="en-IN" sz="2000" dirty="0"/>
              <a:t>() </a:t>
            </a:r>
          </a:p>
          <a:p>
            <a:r>
              <a:rPr lang="en-IN" sz="2000" dirty="0" err="1"/>
              <a:t>top.title</a:t>
            </a:r>
            <a:r>
              <a:rPr lang="en-IN" sz="2000" dirty="0"/>
              <a:t>('Python') </a:t>
            </a:r>
          </a:p>
          <a:p>
            <a:r>
              <a:rPr lang="en-IN" sz="2000" dirty="0" err="1"/>
              <a:t>top.mainloop</a:t>
            </a:r>
            <a:r>
              <a:rPr lang="en-IN" sz="2000" dirty="0"/>
              <a:t>() </a:t>
            </a:r>
          </a:p>
        </p:txBody>
      </p:sp>
      <p:pic>
        <p:nvPicPr>
          <p:cNvPr id="22530" name="Picture 2" descr="http://cdncontribute.geeksforgeeks.org/wp-content/uploads/Screenshot-68-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2209800"/>
            <a:ext cx="3330575" cy="378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161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err="1"/>
              <a:t>SpinBox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1500" y="1848095"/>
            <a:ext cx="79629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It is an entry of ‘Entry’ widget. Here, value can be input by selecting a fixed value of </a:t>
            </a:r>
            <a:r>
              <a:rPr lang="en-IN" sz="2000" dirty="0" err="1"/>
              <a:t>numbers.The</a:t>
            </a:r>
            <a:r>
              <a:rPr lang="en-IN" sz="2000" dirty="0"/>
              <a:t> general syntax is: w = </a:t>
            </a:r>
            <a:r>
              <a:rPr lang="en-IN" sz="2000" dirty="0" err="1"/>
              <a:t>SpinBox</a:t>
            </a:r>
            <a:r>
              <a:rPr lang="en-IN" sz="2000" dirty="0"/>
              <a:t>(master, option=value) </a:t>
            </a:r>
          </a:p>
          <a:p>
            <a:endParaRPr lang="en-IN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err="1"/>
              <a:t>bg</a:t>
            </a:r>
            <a:r>
              <a:rPr lang="en-IN" sz="2000" dirty="0"/>
              <a:t>: to set he normal background </a:t>
            </a:r>
            <a:r>
              <a:rPr lang="en-IN" sz="2000" dirty="0" err="1"/>
              <a:t>color</a:t>
            </a:r>
            <a:r>
              <a:rPr lang="en-IN" sz="20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err="1"/>
              <a:t>bd</a:t>
            </a:r>
            <a:r>
              <a:rPr lang="en-IN" sz="2000" dirty="0"/>
              <a:t>: to set the size of border around the indicator.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cursor</a:t>
            </a:r>
            <a:r>
              <a:rPr lang="en-IN" sz="2000" dirty="0"/>
              <a:t>: To appear the cursor when the mouse over the </a:t>
            </a:r>
            <a:r>
              <a:rPr lang="en-IN" sz="2000" dirty="0" err="1"/>
              <a:t>menubutton</a:t>
            </a:r>
            <a:r>
              <a:rPr lang="en-IN" sz="20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command</a:t>
            </a:r>
            <a:r>
              <a:rPr lang="en-IN" sz="2000" dirty="0"/>
              <a:t>: To call a function.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width</a:t>
            </a:r>
            <a:r>
              <a:rPr lang="en-IN" sz="2000" dirty="0"/>
              <a:t>: to set the width of the widget.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err="1"/>
              <a:t>activebackground</a:t>
            </a:r>
            <a:r>
              <a:rPr lang="en-IN" sz="2000" dirty="0"/>
              <a:t>: To set the background when mouse is over the widget.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err="1"/>
              <a:t>disabledbackground</a:t>
            </a:r>
            <a:r>
              <a:rPr lang="en-IN" sz="2000" dirty="0"/>
              <a:t>: To disable the background when mouse is over the widget.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from_</a:t>
            </a:r>
            <a:r>
              <a:rPr lang="en-IN" sz="2000" dirty="0"/>
              <a:t>: To set the value of one end of the range.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/>
              <a:t>to</a:t>
            </a:r>
            <a:r>
              <a:rPr lang="en-IN" sz="2000" dirty="0"/>
              <a:t>: To set the value of the other end of the range.</a:t>
            </a:r>
          </a:p>
        </p:txBody>
      </p:sp>
    </p:spTree>
    <p:extLst>
      <p:ext uri="{BB962C8B-B14F-4D97-AF65-F5344CB8AC3E}">
        <p14:creationId xmlns:p14="http://schemas.microsoft.com/office/powerpoint/2010/main" val="3237561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err="1"/>
              <a:t>SpinBox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1500" y="1848095"/>
            <a:ext cx="7962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from </a:t>
            </a:r>
            <a:r>
              <a:rPr lang="en-IN" sz="2000" dirty="0" err="1"/>
              <a:t>tkinter</a:t>
            </a:r>
            <a:r>
              <a:rPr lang="en-IN" sz="2000" dirty="0"/>
              <a:t> import *</a:t>
            </a:r>
          </a:p>
          <a:p>
            <a:r>
              <a:rPr lang="en-IN" sz="2000" dirty="0"/>
              <a:t>master = </a:t>
            </a:r>
            <a:r>
              <a:rPr lang="en-IN" sz="2000" dirty="0" err="1"/>
              <a:t>Tk</a:t>
            </a:r>
            <a:r>
              <a:rPr lang="en-IN" sz="2000" dirty="0"/>
              <a:t>() </a:t>
            </a:r>
          </a:p>
          <a:p>
            <a:r>
              <a:rPr lang="en-IN" sz="2000" dirty="0"/>
              <a:t>w = </a:t>
            </a:r>
            <a:r>
              <a:rPr lang="en-IN" sz="2000" dirty="0" err="1"/>
              <a:t>Spinbox</a:t>
            </a:r>
            <a:r>
              <a:rPr lang="en-IN" sz="2000" dirty="0"/>
              <a:t>(master, from_ = 0, to = 10) </a:t>
            </a:r>
          </a:p>
          <a:p>
            <a:r>
              <a:rPr lang="en-IN" sz="2000" dirty="0" err="1"/>
              <a:t>w.pack</a:t>
            </a:r>
            <a:r>
              <a:rPr lang="en-IN" sz="2000" dirty="0"/>
              <a:t>() </a:t>
            </a:r>
          </a:p>
          <a:p>
            <a:r>
              <a:rPr lang="en-IN" sz="2000" dirty="0" err="1"/>
              <a:t>mainloop</a:t>
            </a:r>
            <a:r>
              <a:rPr lang="en-IN" sz="2000" dirty="0"/>
              <a:t>() </a:t>
            </a:r>
          </a:p>
        </p:txBody>
      </p:sp>
      <p:pic>
        <p:nvPicPr>
          <p:cNvPr id="24578" name="Picture 2" descr="http://cdncontribute.geeksforgeeks.org/wp-content/uploads/Screenshot-68-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4191000"/>
            <a:ext cx="2952750" cy="104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803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600200"/>
            <a:ext cx="762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i="1" dirty="0"/>
              <a:t>Mouse Events</a:t>
            </a:r>
          </a:p>
          <a:p>
            <a:r>
              <a:rPr lang="en-IN" sz="2000" dirty="0"/>
              <a:t>&lt;Enter&gt;—The mouse pointer entered the widget.</a:t>
            </a:r>
            <a:br>
              <a:rPr lang="en-IN" sz="2000" dirty="0"/>
            </a:br>
            <a:r>
              <a:rPr lang="en-IN" sz="2000" dirty="0"/>
              <a:t>&lt;Leave&gt;—The mouse pointer left the widget.</a:t>
            </a:r>
            <a:br>
              <a:rPr lang="en-IN" sz="2000" dirty="0"/>
            </a:br>
            <a:r>
              <a:rPr lang="en-IN" sz="2000" dirty="0"/>
              <a:t>&lt;Button-1&gt;,&lt;ButtonPress-1&gt;, or&lt;1&gt;—A mouse button is pressed over the widget.&lt;B1-Motion&gt;—The mouse is moved, with mouse button 1 being held down.</a:t>
            </a:r>
            <a:br>
              <a:rPr lang="en-IN" sz="2000" dirty="0"/>
            </a:br>
            <a:r>
              <a:rPr lang="en-IN" sz="2000" dirty="0"/>
              <a:t>&lt;ButtonRelease-1&gt;—Button 1 was released.</a:t>
            </a:r>
            <a:br>
              <a:rPr lang="en-IN" sz="2000" dirty="0"/>
            </a:br>
            <a:r>
              <a:rPr lang="en-IN" sz="2000" dirty="0"/>
              <a:t>&lt;Double-Button-1&gt;—Button 1 was double-clicked.</a:t>
            </a:r>
          </a:p>
        </p:txBody>
      </p:sp>
    </p:spTree>
    <p:extLst>
      <p:ext uri="{BB962C8B-B14F-4D97-AF65-F5344CB8AC3E}">
        <p14:creationId xmlns:p14="http://schemas.microsoft.com/office/powerpoint/2010/main" val="208458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err="1"/>
              <a:t>Tkinter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1500" y="1848095"/>
            <a:ext cx="8077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sz="2000" dirty="0" err="1"/>
              <a:t>Tkinter</a:t>
            </a:r>
            <a:r>
              <a:rPr lang="en-IN" sz="2000" dirty="0"/>
              <a:t> is a Python binding to the </a:t>
            </a:r>
            <a:r>
              <a:rPr lang="en-IN" sz="2000" dirty="0" err="1"/>
              <a:t>Tk</a:t>
            </a:r>
            <a:r>
              <a:rPr lang="en-IN" sz="2000" dirty="0"/>
              <a:t> GUI toolkit. It is the standard Python interface to the </a:t>
            </a:r>
            <a:r>
              <a:rPr lang="en-IN" sz="2000" dirty="0" err="1"/>
              <a:t>Tk</a:t>
            </a:r>
            <a:r>
              <a:rPr lang="en-IN" sz="2000" dirty="0"/>
              <a:t> GUI toolkit, and is Python's de facto standard GUI. </a:t>
            </a:r>
            <a:r>
              <a:rPr lang="en-IN" sz="2000" dirty="0" err="1"/>
              <a:t>Tkinter</a:t>
            </a:r>
            <a:r>
              <a:rPr lang="en-IN" sz="2000" dirty="0"/>
              <a:t> is included with standard Linux, Microsoft Windows and Mac OS X installs of Python. The name </a:t>
            </a:r>
            <a:r>
              <a:rPr lang="en-IN" sz="2000" dirty="0" err="1"/>
              <a:t>Tkinter</a:t>
            </a:r>
            <a:r>
              <a:rPr lang="en-IN" sz="2000" dirty="0"/>
              <a:t> comes from </a:t>
            </a:r>
            <a:r>
              <a:rPr lang="en-IN" sz="2000" dirty="0" err="1"/>
              <a:t>Tk</a:t>
            </a:r>
            <a:r>
              <a:rPr lang="en-IN" sz="2000" dirty="0"/>
              <a:t> interface.</a:t>
            </a:r>
          </a:p>
        </p:txBody>
      </p:sp>
    </p:spTree>
    <p:extLst>
      <p:ext uri="{BB962C8B-B14F-4D97-AF65-F5344CB8AC3E}">
        <p14:creationId xmlns:p14="http://schemas.microsoft.com/office/powerpoint/2010/main" val="28005795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600200"/>
            <a:ext cx="8153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i="1" dirty="0"/>
              <a:t>Keyboard Events</a:t>
            </a:r>
          </a:p>
          <a:p>
            <a:r>
              <a:rPr lang="en-IN" sz="2000" dirty="0"/>
              <a:t>&lt;Key&gt;—The user has pressed any key.</a:t>
            </a:r>
          </a:p>
          <a:p>
            <a:r>
              <a:rPr lang="en-IN" sz="2000" dirty="0"/>
              <a:t>&lt;Control-Up&gt;— The user pressed the Control key, while pressing the Up arrow.</a:t>
            </a:r>
          </a:p>
          <a:p>
            <a:r>
              <a:rPr lang="en-IN" sz="2000" dirty="0"/>
              <a:t>&lt;Return&gt;— The user pressed the Enter key.</a:t>
            </a:r>
          </a:p>
          <a:p>
            <a:r>
              <a:rPr lang="en-IN" sz="2000" dirty="0"/>
              <a:t>&lt;Escape&gt;— The user pressed the Esc key.</a:t>
            </a:r>
          </a:p>
          <a:p>
            <a:endParaRPr lang="en-IN" sz="2000" dirty="0"/>
          </a:p>
          <a:p>
            <a:r>
              <a:rPr lang="en-IN" sz="2000" dirty="0"/>
              <a:t>The same concept can also be applied for all the other special keys found in the keyboard, including:</a:t>
            </a:r>
          </a:p>
          <a:p>
            <a:endParaRPr lang="en-IN" sz="2000" dirty="0"/>
          </a:p>
          <a:p>
            <a:r>
              <a:rPr lang="en-IN" sz="2000" dirty="0"/>
              <a:t>F1, F2, F3, F4, F5, F6, F7, F8, F9, F10, F11, F12, </a:t>
            </a:r>
            <a:r>
              <a:rPr lang="en-IN" sz="2000" dirty="0" err="1"/>
              <a:t>Num_Lock</a:t>
            </a:r>
            <a:r>
              <a:rPr lang="en-IN" sz="2000" dirty="0"/>
              <a:t>, </a:t>
            </a:r>
            <a:r>
              <a:rPr lang="en-IN" sz="2000" dirty="0" err="1"/>
              <a:t>Scroll_Lock</a:t>
            </a:r>
            <a:r>
              <a:rPr lang="en-IN" sz="2000" dirty="0"/>
              <a:t>, </a:t>
            </a:r>
            <a:r>
              <a:rPr lang="en-IN" sz="2000" dirty="0" err="1"/>
              <a:t>Caps_Lock</a:t>
            </a:r>
            <a:r>
              <a:rPr lang="en-IN" sz="2000" dirty="0"/>
              <a:t>, Print, Insert, Delete, Pause, Prior (Page Up), Next (Page Down), </a:t>
            </a:r>
            <a:r>
              <a:rPr lang="en-IN" sz="2000" dirty="0" err="1"/>
              <a:t>BackSpace</a:t>
            </a:r>
            <a:r>
              <a:rPr lang="en-IN" sz="2000" dirty="0"/>
              <a:t>, Tab, Cancel (Break), Control _L (any Control key), Alt _L (any Alt key), Shift _L (any Shift key), End, Home, Up, Down, Left, and Right</a:t>
            </a:r>
          </a:p>
        </p:txBody>
      </p:sp>
    </p:spTree>
    <p:extLst>
      <p:ext uri="{BB962C8B-B14F-4D97-AF65-F5344CB8AC3E}">
        <p14:creationId xmlns:p14="http://schemas.microsoft.com/office/powerpoint/2010/main" val="1434688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Events and Binds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600200"/>
            <a:ext cx="7086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/>
              <a:t>A </a:t>
            </a:r>
            <a:r>
              <a:rPr lang="en-IN" sz="2000" dirty="0" err="1"/>
              <a:t>Tkinter</a:t>
            </a:r>
            <a:r>
              <a:rPr lang="en-IN" sz="2000" dirty="0"/>
              <a:t> application runs most of its time inside an event loop, which is entered via the </a:t>
            </a:r>
            <a:r>
              <a:rPr lang="en-IN" sz="2000" dirty="0" err="1"/>
              <a:t>mainloop</a:t>
            </a:r>
            <a:r>
              <a:rPr lang="en-IN" sz="2000" dirty="0"/>
              <a:t> method. It waiting for events to happen. Events can be key presses or mouse operations by the user. 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 err="1"/>
              <a:t>Tkinter</a:t>
            </a:r>
            <a:r>
              <a:rPr lang="en-IN" sz="2000" dirty="0"/>
              <a:t> provides a mechanism to let the programmer deal with events. For each widget, it's possible to bind Python functions and methods to an event. </a:t>
            </a:r>
          </a:p>
          <a:p>
            <a:pPr algn="ctr"/>
            <a:r>
              <a:rPr lang="en-IN" sz="2000" i="1" dirty="0" err="1"/>
              <a:t>widget.bind</a:t>
            </a:r>
            <a:r>
              <a:rPr lang="en-IN" sz="2000" i="1" dirty="0"/>
              <a:t>(event, handler)</a:t>
            </a:r>
          </a:p>
          <a:p>
            <a:pPr algn="ctr"/>
            <a:endParaRPr lang="en-IN" sz="2000" i="1" dirty="0"/>
          </a:p>
          <a:p>
            <a:r>
              <a:rPr lang="en-IN" sz="2000" dirty="0"/>
              <a:t>If the defined event occurs in the widget, the "handler" function is called with an event object. describing the event.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31014786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Events and Binds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1600200"/>
            <a:ext cx="769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/>
              <a:t>from </a:t>
            </a:r>
            <a:r>
              <a:rPr lang="en-IN" sz="2000" dirty="0" err="1"/>
              <a:t>tkinter</a:t>
            </a:r>
            <a:r>
              <a:rPr lang="en-IN" sz="2000" dirty="0"/>
              <a:t> import *</a:t>
            </a:r>
          </a:p>
          <a:p>
            <a:pPr algn="just"/>
            <a:r>
              <a:rPr lang="en-IN" sz="2000" dirty="0" err="1"/>
              <a:t>def</a:t>
            </a:r>
            <a:r>
              <a:rPr lang="en-IN" sz="2000" dirty="0"/>
              <a:t> hello(event):</a:t>
            </a:r>
          </a:p>
          <a:p>
            <a:pPr algn="just"/>
            <a:r>
              <a:rPr lang="en-IN" sz="2000" dirty="0"/>
              <a:t>    print("Single Click, Button-l") </a:t>
            </a:r>
          </a:p>
          <a:p>
            <a:pPr algn="just"/>
            <a:r>
              <a:rPr lang="en-IN" sz="2000" dirty="0" err="1"/>
              <a:t>def</a:t>
            </a:r>
            <a:r>
              <a:rPr lang="en-IN" sz="2000" dirty="0"/>
              <a:t> quit(event):                           </a:t>
            </a:r>
          </a:p>
          <a:p>
            <a:pPr algn="just"/>
            <a:r>
              <a:rPr lang="en-IN" sz="2000" dirty="0"/>
              <a:t>    print("Double Click, so let's stop") </a:t>
            </a:r>
          </a:p>
          <a:p>
            <a:pPr algn="just"/>
            <a:r>
              <a:rPr lang="en-IN" sz="2000" dirty="0"/>
              <a:t>    import sys; </a:t>
            </a:r>
            <a:r>
              <a:rPr lang="en-IN" sz="2000" dirty="0" err="1"/>
              <a:t>sys.exit</a:t>
            </a:r>
            <a:r>
              <a:rPr lang="en-IN" sz="2000" dirty="0"/>
              <a:t>() 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widget = Button(None, text='Mouse Clicks')</a:t>
            </a:r>
          </a:p>
          <a:p>
            <a:pPr algn="just"/>
            <a:r>
              <a:rPr lang="en-IN" sz="2000" dirty="0" err="1"/>
              <a:t>widget.pack</a:t>
            </a:r>
            <a:r>
              <a:rPr lang="en-IN" sz="2000" dirty="0"/>
              <a:t>()</a:t>
            </a:r>
          </a:p>
          <a:p>
            <a:pPr algn="just"/>
            <a:r>
              <a:rPr lang="en-IN" sz="2000" dirty="0" err="1"/>
              <a:t>widget.bind</a:t>
            </a:r>
            <a:r>
              <a:rPr lang="en-IN" sz="2000" dirty="0"/>
              <a:t>('&lt;Button-1&gt;', hello)</a:t>
            </a:r>
          </a:p>
          <a:p>
            <a:pPr algn="just"/>
            <a:r>
              <a:rPr lang="en-IN" sz="2000" dirty="0" err="1"/>
              <a:t>widget.bind</a:t>
            </a:r>
            <a:r>
              <a:rPr lang="en-IN" sz="2000" dirty="0"/>
              <a:t>('&lt;Double-1&gt;', quit) </a:t>
            </a:r>
          </a:p>
          <a:p>
            <a:pPr algn="just"/>
            <a:r>
              <a:rPr lang="en-IN" sz="2000" dirty="0" err="1"/>
              <a:t>widget.mainloop</a:t>
            </a:r>
            <a:r>
              <a:rPr lang="en-IN" sz="2000" dirty="0"/>
              <a:t>()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128580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Opening New Window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500" y="1848095"/>
            <a:ext cx="80772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/>
              <a:t>First GUI Program</a:t>
            </a:r>
          </a:p>
          <a:p>
            <a:pPr lvl="2" algn="just"/>
            <a:endParaRPr lang="en-IN" sz="2000" dirty="0"/>
          </a:p>
          <a:p>
            <a:pPr lvl="2"/>
            <a:r>
              <a:rPr lang="en-IN" sz="2000" dirty="0"/>
              <a:t>import </a:t>
            </a:r>
            <a:r>
              <a:rPr lang="en-IN" sz="2000" dirty="0" err="1"/>
              <a:t>tkinter</a:t>
            </a:r>
            <a:endParaRPr lang="en-IN" sz="2000" dirty="0"/>
          </a:p>
          <a:p>
            <a:pPr lvl="2"/>
            <a:r>
              <a:rPr lang="en-IN" sz="2000" dirty="0"/>
              <a:t> </a:t>
            </a:r>
          </a:p>
          <a:p>
            <a:pPr lvl="2"/>
            <a:r>
              <a:rPr lang="en-IN" sz="2000" dirty="0"/>
              <a:t>window = </a:t>
            </a:r>
            <a:r>
              <a:rPr lang="en-IN" sz="2000" dirty="0" err="1"/>
              <a:t>tkinter.Tk</a:t>
            </a:r>
            <a:r>
              <a:rPr lang="en-IN" sz="2000" dirty="0"/>
              <a:t>()</a:t>
            </a:r>
          </a:p>
          <a:p>
            <a:pPr lvl="2"/>
            <a:endParaRPr lang="en-IN" sz="2000" dirty="0"/>
          </a:p>
          <a:p>
            <a:pPr lvl="2"/>
            <a:r>
              <a:rPr lang="en-IN" sz="2000" dirty="0" err="1"/>
              <a:t>window.title</a:t>
            </a:r>
            <a:r>
              <a:rPr lang="en-IN" sz="2000" dirty="0"/>
              <a:t>("GUI") # to rename the title of the window</a:t>
            </a:r>
          </a:p>
          <a:p>
            <a:pPr lvl="2"/>
            <a:endParaRPr lang="en-IN" sz="2000" dirty="0"/>
          </a:p>
          <a:p>
            <a:pPr lvl="2"/>
            <a:r>
              <a:rPr lang="en-IN" sz="2000" dirty="0"/>
              <a:t># pack is used to show the object in the window</a:t>
            </a:r>
          </a:p>
          <a:p>
            <a:pPr lvl="2"/>
            <a:endParaRPr lang="en-IN" sz="2000" dirty="0"/>
          </a:p>
          <a:p>
            <a:pPr lvl="2"/>
            <a:r>
              <a:rPr lang="en-IN" sz="2000" dirty="0"/>
              <a:t>label = </a:t>
            </a:r>
            <a:r>
              <a:rPr lang="en-IN" sz="2000" dirty="0" err="1"/>
              <a:t>tkinter.Label</a:t>
            </a:r>
            <a:r>
              <a:rPr lang="en-IN" sz="2000" dirty="0"/>
              <a:t>(window, text = "Hello World!").pack()</a:t>
            </a:r>
          </a:p>
          <a:p>
            <a:pPr lvl="2"/>
            <a:endParaRPr lang="en-IN" sz="2000" dirty="0"/>
          </a:p>
          <a:p>
            <a:pPr lvl="2"/>
            <a:r>
              <a:rPr lang="en-IN" sz="2000" dirty="0" err="1"/>
              <a:t>window.mainloop</a:t>
            </a:r>
            <a:r>
              <a:rPr lang="en-IN" sz="2000" dirty="0"/>
              <a:t>()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1211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Opening New Window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266463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import the module </a:t>
            </a:r>
            <a:r>
              <a:rPr lang="en-IN" sz="2000" b="1" dirty="0" err="1"/>
              <a:t>tkinter</a:t>
            </a:r>
            <a:r>
              <a:rPr lang="en-IN" sz="20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Initialize the window manager with the   </a:t>
            </a:r>
            <a:r>
              <a:rPr lang="en-IN" sz="2000" b="1" dirty="0" err="1"/>
              <a:t>tkinter.Tk</a:t>
            </a:r>
            <a:r>
              <a:rPr lang="en-IN" sz="2000" b="1" dirty="0"/>
              <a:t>()</a:t>
            </a:r>
            <a:r>
              <a:rPr lang="en-IN" sz="2000" dirty="0"/>
              <a:t> method and assign it to a variable </a:t>
            </a:r>
            <a:r>
              <a:rPr lang="en-IN" sz="2000" b="1" dirty="0"/>
              <a:t>window</a:t>
            </a:r>
            <a:r>
              <a:rPr lang="en-IN" sz="2000" dirty="0"/>
              <a:t>. This method creates a blank window with close, maximize and minimize buttons.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Rename the title of the window as you like with the </a:t>
            </a:r>
            <a:r>
              <a:rPr lang="en-IN" sz="2000" b="1" dirty="0" err="1"/>
              <a:t>window.title</a:t>
            </a:r>
            <a:r>
              <a:rPr lang="en-IN" sz="2000" b="1" dirty="0"/>
              <a:t>(</a:t>
            </a:r>
            <a:r>
              <a:rPr lang="en-IN" sz="2000" b="1" dirty="0" err="1"/>
              <a:t>title_of_the_window</a:t>
            </a:r>
            <a:r>
              <a:rPr lang="en-IN" sz="2000" b="1" dirty="0"/>
              <a:t>)</a:t>
            </a:r>
            <a:r>
              <a:rPr lang="en-IN" sz="20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Label</a:t>
            </a:r>
            <a:r>
              <a:rPr lang="en-IN" sz="2000" dirty="0"/>
              <a:t> is used to insert some objects into the </a:t>
            </a:r>
            <a:r>
              <a:rPr lang="en-IN" sz="2000" b="1" dirty="0"/>
              <a:t>window</a:t>
            </a:r>
            <a:r>
              <a:rPr lang="en-IN" sz="2000" dirty="0"/>
              <a:t>. Here, we are adding a </a:t>
            </a:r>
            <a:r>
              <a:rPr lang="en-IN" sz="2000" b="1" dirty="0"/>
              <a:t>Label</a:t>
            </a:r>
            <a:r>
              <a:rPr lang="en-IN" sz="2000" dirty="0"/>
              <a:t> with some text.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pack()</a:t>
            </a:r>
            <a:r>
              <a:rPr lang="en-IN" sz="2000" dirty="0"/>
              <a:t> attribute of the widget is used to display the </a:t>
            </a:r>
            <a:r>
              <a:rPr lang="en-IN" sz="2000" b="1" dirty="0"/>
              <a:t>widget</a:t>
            </a:r>
            <a:r>
              <a:rPr lang="en-IN" sz="2000" dirty="0"/>
              <a:t> in a size it requires.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Finally, the </a:t>
            </a:r>
            <a:r>
              <a:rPr lang="en-IN" sz="2000" b="1" dirty="0" err="1"/>
              <a:t>mainloop</a:t>
            </a:r>
            <a:r>
              <a:rPr lang="en-IN" sz="2000" b="1" dirty="0"/>
              <a:t>()</a:t>
            </a:r>
            <a:r>
              <a:rPr lang="en-IN" sz="2000" dirty="0"/>
              <a:t> method to display the </a:t>
            </a:r>
            <a:r>
              <a:rPr lang="en-IN" sz="2000" b="1" dirty="0"/>
              <a:t>window</a:t>
            </a:r>
            <a:r>
              <a:rPr lang="en-IN" sz="2000" dirty="0"/>
              <a:t> until you manually close it.</a:t>
            </a:r>
          </a:p>
        </p:txBody>
      </p:sp>
    </p:spTree>
    <p:extLst>
      <p:ext uri="{BB962C8B-B14F-4D97-AF65-F5344CB8AC3E}">
        <p14:creationId xmlns:p14="http://schemas.microsoft.com/office/powerpoint/2010/main" val="73814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Placing Widgets or Component in Window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500" y="1848095"/>
            <a:ext cx="80772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 err="1"/>
              <a:t>Tkinter</a:t>
            </a:r>
            <a:r>
              <a:rPr lang="en-IN" sz="2000" dirty="0"/>
              <a:t> also offers access to the geometric configuration of the widgets which can organize the widgets in the parent windows. There are mainly three geometry manager classes class.</a:t>
            </a:r>
          </a:p>
          <a:p>
            <a:pPr algn="just"/>
            <a:endParaRPr lang="en-IN" sz="2000" dirty="0"/>
          </a:p>
          <a:p>
            <a:pPr marL="342900" indent="-3429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IN" sz="2000" b="1" dirty="0"/>
              <a:t>pack() method: </a:t>
            </a:r>
            <a:r>
              <a:rPr lang="en-IN" sz="2000" dirty="0"/>
              <a:t>It organizes the widgets in blocks before placing in the parent widget.</a:t>
            </a:r>
          </a:p>
          <a:p>
            <a:pPr marL="342900" indent="-3429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IN" sz="2000" b="1" dirty="0"/>
              <a:t>grid() method: </a:t>
            </a:r>
            <a:r>
              <a:rPr lang="en-IN" sz="2000" dirty="0"/>
              <a:t>It organizes the widgets in grid (table-like structure) before placing in the parent widget.</a:t>
            </a:r>
          </a:p>
          <a:p>
            <a:pPr marL="342900" indent="-3429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IN" sz="2000" b="1" dirty="0"/>
              <a:t>place() method: </a:t>
            </a:r>
            <a:r>
              <a:rPr lang="en-IN" sz="2000" dirty="0"/>
              <a:t>It organizes the widgets by placing them on specific positions directed by the programmer.</a:t>
            </a:r>
          </a:p>
        </p:txBody>
      </p:sp>
    </p:spTree>
    <p:extLst>
      <p:ext uri="{BB962C8B-B14F-4D97-AF65-F5344CB8AC3E}">
        <p14:creationId xmlns:p14="http://schemas.microsoft.com/office/powerpoint/2010/main" val="301289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err="1"/>
              <a:t>Tkinter</a:t>
            </a:r>
            <a:r>
              <a:rPr lang="en-IN" sz="2800" b="1" dirty="0"/>
              <a:t> Widgets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500" y="1524000"/>
            <a:ext cx="80772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/>
              <a:t>Button </a:t>
            </a:r>
            <a:endParaRPr lang="en-IN" sz="2000" dirty="0"/>
          </a:p>
          <a:p>
            <a:pPr algn="just"/>
            <a:r>
              <a:rPr lang="en-IN" sz="2000" dirty="0"/>
              <a:t>The Button widget is used to display buttons in your application.</a:t>
            </a:r>
          </a:p>
          <a:p>
            <a:pPr algn="just"/>
            <a:endParaRPr lang="en-IN" sz="1100" dirty="0"/>
          </a:p>
          <a:p>
            <a:pPr algn="just"/>
            <a:r>
              <a:rPr lang="en-IN" sz="2000" b="1" dirty="0"/>
              <a:t>Canvas </a:t>
            </a:r>
            <a:endParaRPr lang="en-IN" sz="2000" dirty="0"/>
          </a:p>
          <a:p>
            <a:pPr algn="just"/>
            <a:r>
              <a:rPr lang="en-IN" sz="2000" dirty="0"/>
              <a:t>The Canvas widget is used to draw shapes, such as lines, ovals, polygons and rectangles, in your application.</a:t>
            </a:r>
          </a:p>
          <a:p>
            <a:pPr algn="just"/>
            <a:endParaRPr lang="en-IN" sz="1100" dirty="0"/>
          </a:p>
          <a:p>
            <a:pPr algn="just"/>
            <a:r>
              <a:rPr lang="en-IN" sz="2000" b="1" dirty="0" err="1"/>
              <a:t>Checkbutton</a:t>
            </a:r>
            <a:r>
              <a:rPr lang="en-IN" sz="2000" b="1" dirty="0"/>
              <a:t> </a:t>
            </a:r>
            <a:endParaRPr lang="en-IN" sz="2000" dirty="0"/>
          </a:p>
          <a:p>
            <a:pPr algn="just"/>
            <a:r>
              <a:rPr lang="en-IN" sz="2000" dirty="0"/>
              <a:t>The </a:t>
            </a:r>
            <a:r>
              <a:rPr lang="en-IN" sz="2000" dirty="0" err="1"/>
              <a:t>Checkbutton</a:t>
            </a:r>
            <a:r>
              <a:rPr lang="en-IN" sz="2000" dirty="0"/>
              <a:t> widget is used to display a number of options as checkboxes. The user can select multiple options at a time.</a:t>
            </a:r>
          </a:p>
          <a:p>
            <a:pPr algn="just"/>
            <a:endParaRPr lang="en-IN" sz="1100" dirty="0"/>
          </a:p>
          <a:p>
            <a:pPr algn="just"/>
            <a:r>
              <a:rPr lang="en-IN" sz="2000" b="1" dirty="0"/>
              <a:t>Entry </a:t>
            </a:r>
            <a:endParaRPr lang="en-IN" sz="2000" dirty="0"/>
          </a:p>
          <a:p>
            <a:pPr algn="just"/>
            <a:r>
              <a:rPr lang="en-IN" sz="2000" dirty="0"/>
              <a:t>The Entry widget is used to display a single-line text field for accepting values from a user.</a:t>
            </a:r>
          </a:p>
          <a:p>
            <a:pPr algn="just"/>
            <a:endParaRPr lang="en-IN" sz="1100" dirty="0"/>
          </a:p>
          <a:p>
            <a:pPr algn="just"/>
            <a:r>
              <a:rPr lang="en-IN" sz="2000" b="1" dirty="0"/>
              <a:t>Frame </a:t>
            </a:r>
            <a:endParaRPr lang="en-IN" sz="2000" dirty="0"/>
          </a:p>
          <a:p>
            <a:pPr algn="just"/>
            <a:r>
              <a:rPr lang="en-IN" sz="2000" dirty="0"/>
              <a:t>The Frame widget is used as a container widget to organize other widgets.</a:t>
            </a:r>
          </a:p>
        </p:txBody>
      </p:sp>
    </p:spTree>
    <p:extLst>
      <p:ext uri="{BB962C8B-B14F-4D97-AF65-F5344CB8AC3E}">
        <p14:creationId xmlns:p14="http://schemas.microsoft.com/office/powerpoint/2010/main" val="159045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err="1"/>
              <a:t>Tkinter</a:t>
            </a:r>
            <a:r>
              <a:rPr lang="en-IN" sz="2800" b="1" dirty="0"/>
              <a:t> Widgets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500" y="1848095"/>
            <a:ext cx="8077200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Label </a:t>
            </a:r>
            <a:endParaRPr lang="en-IN" sz="2000" dirty="0"/>
          </a:p>
          <a:p>
            <a:r>
              <a:rPr lang="en-IN" sz="2000" dirty="0"/>
              <a:t>The Label widget is used to provide a single-line caption for other widgets. It can also contain images.</a:t>
            </a:r>
          </a:p>
          <a:p>
            <a:endParaRPr lang="en-IN" sz="1050" dirty="0"/>
          </a:p>
          <a:p>
            <a:r>
              <a:rPr lang="en-IN" sz="2000" b="1" dirty="0" err="1"/>
              <a:t>Listbox</a:t>
            </a:r>
            <a:r>
              <a:rPr lang="en-IN" sz="2000" b="1" dirty="0"/>
              <a:t> </a:t>
            </a:r>
            <a:endParaRPr lang="en-IN" sz="2000" dirty="0"/>
          </a:p>
          <a:p>
            <a:r>
              <a:rPr lang="en-IN" sz="2000" dirty="0"/>
              <a:t>The </a:t>
            </a:r>
            <a:r>
              <a:rPr lang="en-IN" sz="2000" dirty="0" err="1"/>
              <a:t>Listbox</a:t>
            </a:r>
            <a:r>
              <a:rPr lang="en-IN" sz="2000" dirty="0"/>
              <a:t> widget is used to provide a list of options to a user.</a:t>
            </a:r>
          </a:p>
          <a:p>
            <a:endParaRPr lang="en-IN" sz="1100" dirty="0"/>
          </a:p>
          <a:p>
            <a:r>
              <a:rPr lang="en-IN" sz="2000" b="1" dirty="0" err="1"/>
              <a:t>Menubutton</a:t>
            </a:r>
            <a:r>
              <a:rPr lang="en-IN" sz="2000" b="1" dirty="0"/>
              <a:t> </a:t>
            </a:r>
            <a:endParaRPr lang="en-IN" sz="2000" dirty="0"/>
          </a:p>
          <a:p>
            <a:r>
              <a:rPr lang="en-IN" sz="2000" dirty="0"/>
              <a:t>The </a:t>
            </a:r>
            <a:r>
              <a:rPr lang="en-IN" sz="2000" dirty="0" err="1"/>
              <a:t>Menubutton</a:t>
            </a:r>
            <a:r>
              <a:rPr lang="en-IN" sz="2000" dirty="0"/>
              <a:t> widget is used to display menus in your application.</a:t>
            </a:r>
          </a:p>
          <a:p>
            <a:endParaRPr lang="en-IN" sz="1100" dirty="0"/>
          </a:p>
          <a:p>
            <a:r>
              <a:rPr lang="en-IN" sz="2000" b="1" dirty="0"/>
              <a:t>Menu </a:t>
            </a:r>
            <a:endParaRPr lang="en-IN" sz="2000" dirty="0"/>
          </a:p>
          <a:p>
            <a:r>
              <a:rPr lang="en-IN" sz="2000" dirty="0"/>
              <a:t>The Menu widget is used to provide various commands to a user. These commands are contained inside </a:t>
            </a:r>
            <a:r>
              <a:rPr lang="en-IN" sz="2000" dirty="0" err="1"/>
              <a:t>Menubutton</a:t>
            </a:r>
            <a:r>
              <a:rPr lang="en-IN" sz="2000" dirty="0"/>
              <a:t>.</a:t>
            </a:r>
          </a:p>
          <a:p>
            <a:endParaRPr lang="en-IN" sz="1100" dirty="0"/>
          </a:p>
          <a:p>
            <a:r>
              <a:rPr lang="en-IN" sz="2000" b="1" dirty="0"/>
              <a:t>Message </a:t>
            </a:r>
            <a:endParaRPr lang="en-IN" sz="2000" dirty="0"/>
          </a:p>
          <a:p>
            <a:r>
              <a:rPr lang="en-IN" sz="2000" dirty="0"/>
              <a:t>The Message widget is used to display multiline text fields for accepting values from a user.</a:t>
            </a:r>
          </a:p>
        </p:txBody>
      </p:sp>
    </p:spTree>
    <p:extLst>
      <p:ext uri="{BB962C8B-B14F-4D97-AF65-F5344CB8AC3E}">
        <p14:creationId xmlns:p14="http://schemas.microsoft.com/office/powerpoint/2010/main" val="2209214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2619</TotalTime>
  <Words>2349</Words>
  <Application>Microsoft Office PowerPoint</Application>
  <PresentationFormat>On-screen Show (4:3)</PresentationFormat>
  <Paragraphs>443</Paragraphs>
  <Slides>42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nielit</cp:lastModifiedBy>
  <cp:revision>141</cp:revision>
  <dcterms:created xsi:type="dcterms:W3CDTF">2006-08-16T00:00:00Z</dcterms:created>
  <dcterms:modified xsi:type="dcterms:W3CDTF">2020-09-17T07:42:38Z</dcterms:modified>
</cp:coreProperties>
</file>