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4">
  <p:sldMasterIdLst>
    <p:sldMasterId id="2147483761" r:id="rId1"/>
  </p:sldMasterIdLst>
  <p:sldIdLst>
    <p:sldId id="256" r:id="rId2"/>
    <p:sldId id="304" r:id="rId3"/>
    <p:sldId id="259" r:id="rId4"/>
    <p:sldId id="260" r:id="rId5"/>
    <p:sldId id="306" r:id="rId6"/>
    <p:sldId id="261" r:id="rId7"/>
    <p:sldId id="257" r:id="rId8"/>
    <p:sldId id="305" r:id="rId9"/>
    <p:sldId id="262" r:id="rId10"/>
    <p:sldId id="263" r:id="rId11"/>
    <p:sldId id="264" r:id="rId12"/>
    <p:sldId id="265" r:id="rId13"/>
    <p:sldId id="266" r:id="rId14"/>
    <p:sldId id="267" r:id="rId15"/>
    <p:sldId id="268" r:id="rId16"/>
    <p:sldId id="269" r:id="rId17"/>
    <p:sldId id="270" r:id="rId18"/>
    <p:sldId id="278" r:id="rId19"/>
    <p:sldId id="272" r:id="rId20"/>
    <p:sldId id="279" r:id="rId21"/>
    <p:sldId id="273" r:id="rId22"/>
    <p:sldId id="281" r:id="rId23"/>
    <p:sldId id="283" r:id="rId24"/>
    <p:sldId id="274" r:id="rId25"/>
    <p:sldId id="275" r:id="rId26"/>
    <p:sldId id="276" r:id="rId27"/>
    <p:sldId id="277" r:id="rId28"/>
    <p:sldId id="307" r:id="rId29"/>
    <p:sldId id="308" r:id="rId30"/>
    <p:sldId id="309" r:id="rId31"/>
    <p:sldId id="31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1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700B27-DE4C-4B9E-BB11-B9027034A00F}" type="datetimeFigureOut">
              <a:rPr lang="en-US" smtClean="0"/>
              <a:pPr/>
              <a:t>10/3/2022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
              </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93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83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522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608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26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10/3/2022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261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10/3/2022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911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67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96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10/3/2022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4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10/3/2022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9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4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10/3/2022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17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10/3/2022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972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10/3/2022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64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90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6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E0D914D-B099-4142-A885-11F276715148}" type="datetimeFigureOut">
              <a:rPr lang="en-US" smtClean="0"/>
              <a:t>10/3/2022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
              </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7284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65" name="Group 141"/>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143" name="Rectangle 142"/>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566" name="Freeform 5"/>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5" name="Freeform 5"/>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554" name="Picture 2" descr="Image result for data modelling">
            <a:extLst>
              <a:ext uri="{FF2B5EF4-FFF2-40B4-BE49-F238E27FC236}">
                <a16:creationId xmlns:a16="http://schemas.microsoft.com/office/drawing/2014/main" id="{D7A942A4-D8F0-4FA2-96F2-08841D0E04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109764" y="2419613"/>
            <a:ext cx="3526244" cy="20187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211A45-087A-461D-837B-B47F37FCF4A8}"/>
              </a:ext>
            </a:extLst>
          </p:cNvPr>
          <p:cNvSpPr>
            <a:spLocks noGrp="1"/>
          </p:cNvSpPr>
          <p:nvPr>
            <p:ph type="ctrTitle"/>
          </p:nvPr>
        </p:nvSpPr>
        <p:spPr>
          <a:xfrm>
            <a:off x="5695061" y="1241266"/>
            <a:ext cx="5428551" cy="3153753"/>
          </a:xfrm>
        </p:spPr>
        <p:txBody>
          <a:bodyPr>
            <a:normAutofit/>
          </a:bodyPr>
          <a:lstStyle/>
          <a:p>
            <a:pPr algn="r">
              <a:lnSpc>
                <a:spcPct val="80000"/>
              </a:lnSpc>
            </a:pPr>
            <a:r>
              <a:rPr lang="en-IN" sz="5000" b="1" dirty="0" smtClean="0"/>
              <a:t>Data </a:t>
            </a:r>
            <a:r>
              <a:rPr lang="en-IN" sz="5000" b="1" dirty="0"/>
              <a:t>Modeling</a:t>
            </a:r>
            <a:r>
              <a:rPr lang="en-IN" sz="5000" dirty="0"/>
              <a:t/>
            </a:r>
            <a:br>
              <a:rPr lang="en-IN" sz="5000" dirty="0"/>
            </a:br>
            <a:r>
              <a:rPr lang="en-IN" sz="5000" dirty="0"/>
              <a:t/>
            </a:r>
            <a:br>
              <a:rPr lang="en-IN" sz="5000" dirty="0"/>
            </a:br>
            <a:r>
              <a:rPr lang="en-IN" sz="1000" dirty="0"/>
              <a:t>- Gaurav Rajput</a:t>
            </a:r>
          </a:p>
        </p:txBody>
      </p:sp>
    </p:spTree>
    <p:extLst>
      <p:ext uri="{BB962C8B-B14F-4D97-AF65-F5344CB8AC3E}">
        <p14:creationId xmlns:p14="http://schemas.microsoft.com/office/powerpoint/2010/main" val="341319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3" name="Group 134"/>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36" name="Rectangle 13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Rectangle 137"/>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9" name="Freeform 5"/>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0" name="Freeform 5"/>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098" name="Picture 2" descr="Logical Data Model">
            <a:extLst>
              <a:ext uri="{FF2B5EF4-FFF2-40B4-BE49-F238E27FC236}">
                <a16:creationId xmlns:a16="http://schemas.microsoft.com/office/drawing/2014/main" id="{964F3FF8-F99A-48CC-B933-1A8B244521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
          <a:stretch/>
        </p:blipFill>
        <p:spPr bwMode="auto">
          <a:xfrm>
            <a:off x="6172200" y="645106"/>
            <a:ext cx="5371343" cy="5585369"/>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1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AAB810-3FD9-485F-B011-A1C062DB2EC3}"/>
              </a:ext>
            </a:extLst>
          </p:cNvPr>
          <p:cNvSpPr>
            <a:spLocks noGrp="1"/>
          </p:cNvSpPr>
          <p:nvPr>
            <p:ph idx="1"/>
          </p:nvPr>
        </p:nvSpPr>
        <p:spPr>
          <a:xfrm>
            <a:off x="639098" y="2418735"/>
            <a:ext cx="4886461" cy="3811742"/>
          </a:xfrm>
        </p:spPr>
        <p:txBody>
          <a:bodyPr anchor="ctr">
            <a:normAutofit fontScale="92500" lnSpcReduction="10000"/>
          </a:bodyPr>
          <a:lstStyle/>
          <a:p>
            <a:pPr>
              <a:lnSpc>
                <a:spcPct val="80000"/>
              </a:lnSpc>
            </a:pPr>
            <a:endParaRPr lang="en-IN" sz="1700" dirty="0">
              <a:solidFill>
                <a:schemeClr val="bg1"/>
              </a:solidFill>
            </a:endParaRPr>
          </a:p>
          <a:p>
            <a:pPr>
              <a:lnSpc>
                <a:spcPct val="80000"/>
              </a:lnSpc>
            </a:pPr>
            <a:r>
              <a:rPr lang="en-IN" sz="1700" b="1" dirty="0">
                <a:solidFill>
                  <a:schemeClr val="bg1"/>
                </a:solidFill>
              </a:rPr>
              <a:t>Logical : </a:t>
            </a:r>
            <a:r>
              <a:rPr lang="en-IN" sz="1700" dirty="0">
                <a:solidFill>
                  <a:schemeClr val="bg1"/>
                </a:solidFill>
              </a:rPr>
              <a:t>A logical data model describes the data in as much detail as possible, without regard to how they will be physical implemented in the database</a:t>
            </a:r>
          </a:p>
          <a:p>
            <a:pPr>
              <a:lnSpc>
                <a:spcPct val="80000"/>
              </a:lnSpc>
            </a:pPr>
            <a:r>
              <a:rPr lang="en-IN" sz="1700" dirty="0">
                <a:solidFill>
                  <a:schemeClr val="bg1"/>
                </a:solidFill>
              </a:rPr>
              <a:t>Features of a logical data model include:</a:t>
            </a:r>
          </a:p>
          <a:p>
            <a:pPr marL="685800" lvl="1">
              <a:lnSpc>
                <a:spcPct val="80000"/>
              </a:lnSpc>
            </a:pPr>
            <a:r>
              <a:rPr lang="en-IN" sz="1700" dirty="0">
                <a:solidFill>
                  <a:schemeClr val="bg1"/>
                </a:solidFill>
              </a:rPr>
              <a:t>Includes all entities and relationships among them.</a:t>
            </a:r>
          </a:p>
          <a:p>
            <a:pPr marL="685800" lvl="1">
              <a:lnSpc>
                <a:spcPct val="80000"/>
              </a:lnSpc>
            </a:pPr>
            <a:r>
              <a:rPr lang="en-IN" sz="1700" dirty="0">
                <a:solidFill>
                  <a:schemeClr val="bg1"/>
                </a:solidFill>
              </a:rPr>
              <a:t>All attributes for each entity are specified.</a:t>
            </a:r>
          </a:p>
          <a:p>
            <a:pPr marL="685800" lvl="1">
              <a:lnSpc>
                <a:spcPct val="80000"/>
              </a:lnSpc>
            </a:pPr>
            <a:r>
              <a:rPr lang="en-IN" sz="1700" dirty="0">
                <a:solidFill>
                  <a:schemeClr val="bg1"/>
                </a:solidFill>
              </a:rPr>
              <a:t>The primary key for each entity is specified.</a:t>
            </a:r>
          </a:p>
          <a:p>
            <a:pPr marL="685800" lvl="1">
              <a:lnSpc>
                <a:spcPct val="80000"/>
              </a:lnSpc>
            </a:pPr>
            <a:r>
              <a:rPr lang="en-IN" sz="1700" dirty="0">
                <a:solidFill>
                  <a:schemeClr val="bg1"/>
                </a:solidFill>
              </a:rPr>
              <a:t>Foreign keys (keys identifying the relationship between different entities) are specified.</a:t>
            </a:r>
          </a:p>
          <a:p>
            <a:pPr marL="685800" lvl="1">
              <a:lnSpc>
                <a:spcPct val="80000"/>
              </a:lnSpc>
            </a:pPr>
            <a:r>
              <a:rPr lang="en-IN" sz="1700" dirty="0">
                <a:solidFill>
                  <a:schemeClr val="bg1"/>
                </a:solidFill>
              </a:rPr>
              <a:t>Normalization occurs at this level.</a:t>
            </a:r>
          </a:p>
          <a:p>
            <a:pPr>
              <a:lnSpc>
                <a:spcPct val="80000"/>
              </a:lnSpc>
            </a:pPr>
            <a:endParaRPr lang="en-IN" sz="1700" dirty="0">
              <a:solidFill>
                <a:schemeClr val="bg1"/>
              </a:solidFill>
            </a:endParaRPr>
          </a:p>
          <a:p>
            <a:pPr>
              <a:lnSpc>
                <a:spcPct val="80000"/>
              </a:lnSpc>
            </a:pPr>
            <a:endParaRPr lang="en-IN" sz="1700" dirty="0">
              <a:solidFill>
                <a:schemeClr val="bg1"/>
              </a:solidFill>
            </a:endParaRPr>
          </a:p>
        </p:txBody>
      </p:sp>
      <p:sp>
        <p:nvSpPr>
          <p:cNvPr id="4" name="Title 1">
            <a:extLst>
              <a:ext uri="{FF2B5EF4-FFF2-40B4-BE49-F238E27FC236}">
                <a16:creationId xmlns:a16="http://schemas.microsoft.com/office/drawing/2014/main" id="{915B9125-98D9-498C-A333-3F1F239742A3}"/>
              </a:ext>
            </a:extLst>
          </p:cNvPr>
          <p:cNvSpPr>
            <a:spLocks noGrp="1"/>
          </p:cNvSpPr>
          <p:nvPr>
            <p:ph type="title"/>
          </p:nvPr>
        </p:nvSpPr>
        <p:spPr>
          <a:xfrm>
            <a:off x="639098" y="629265"/>
            <a:ext cx="4886461" cy="1622322"/>
          </a:xfrm>
        </p:spPr>
        <p:txBody>
          <a:bodyPr>
            <a:normAutofit/>
          </a:bodyPr>
          <a:lstStyle/>
          <a:p>
            <a:pPr>
              <a:lnSpc>
                <a:spcPct val="90000"/>
              </a:lnSpc>
            </a:pPr>
            <a:r>
              <a:rPr lang="en-IN" dirty="0"/>
              <a:t>Data Modeling Process</a:t>
            </a:r>
            <a:br>
              <a:rPr lang="en-IN" dirty="0"/>
            </a:br>
            <a:endParaRPr lang="en-IN" dirty="0"/>
          </a:p>
        </p:txBody>
      </p:sp>
    </p:spTree>
    <p:extLst>
      <p:ext uri="{BB962C8B-B14F-4D97-AF65-F5344CB8AC3E}">
        <p14:creationId xmlns:p14="http://schemas.microsoft.com/office/powerpoint/2010/main" val="296211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7" name="Group 160"/>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62" name="Rectangle 16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Oval 162"/>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4" name="Oval 163"/>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5" name="Oval 164"/>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6" name="Rectangle 165"/>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7"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08"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09"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3074" name="Picture 2" descr="Physical Data Model">
            <a:extLst>
              <a:ext uri="{FF2B5EF4-FFF2-40B4-BE49-F238E27FC236}">
                <a16:creationId xmlns:a16="http://schemas.microsoft.com/office/drawing/2014/main" id="{B45DC2A9-E8C1-440B-BE58-E8F0AA552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a:stretch/>
        </p:blipFill>
        <p:spPr bwMode="auto">
          <a:xfrm>
            <a:off x="5334476" y="803751"/>
            <a:ext cx="6251664" cy="5250498"/>
          </a:xfrm>
          <a:prstGeom prst="rect">
            <a:avLst/>
          </a:prstGeom>
          <a:noFill/>
          <a:extLst>
            <a:ext uri="{909E8E84-426E-40DD-AFC4-6F175D3DCCD1}">
              <a14:hiddenFill xmlns:a14="http://schemas.microsoft.com/office/drawing/2010/main">
                <a:solidFill>
                  <a:srgbClr val="FFFFFF"/>
                </a:solidFill>
              </a14:hiddenFill>
            </a:ext>
          </a:extLst>
        </p:spPr>
      </p:pic>
      <p:sp>
        <p:nvSpPr>
          <p:cNvPr id="3110" name="Rectangle 1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FDD0A61-6F52-4513-A38C-C528446C81DF}"/>
              </a:ext>
            </a:extLst>
          </p:cNvPr>
          <p:cNvSpPr>
            <a:spLocks noGrp="1"/>
          </p:cNvSpPr>
          <p:nvPr>
            <p:ph idx="1"/>
          </p:nvPr>
        </p:nvSpPr>
        <p:spPr>
          <a:xfrm>
            <a:off x="1154955" y="2120900"/>
            <a:ext cx="3133726" cy="3898900"/>
          </a:xfrm>
        </p:spPr>
        <p:txBody>
          <a:bodyPr>
            <a:normAutofit fontScale="92500" lnSpcReduction="10000"/>
          </a:bodyPr>
          <a:lstStyle/>
          <a:p>
            <a:pPr>
              <a:lnSpc>
                <a:spcPct val="80000"/>
              </a:lnSpc>
            </a:pPr>
            <a:r>
              <a:rPr lang="en-IN" sz="1300" b="1">
                <a:solidFill>
                  <a:schemeClr val="bg1"/>
                </a:solidFill>
              </a:rPr>
              <a:t>Physical :</a:t>
            </a:r>
            <a:r>
              <a:rPr lang="en-IN" sz="1300">
                <a:solidFill>
                  <a:schemeClr val="bg1"/>
                </a:solidFill>
              </a:rPr>
              <a:t> Physical data model represents how the model will be built in the database</a:t>
            </a:r>
          </a:p>
          <a:p>
            <a:pPr>
              <a:lnSpc>
                <a:spcPct val="80000"/>
              </a:lnSpc>
            </a:pPr>
            <a:r>
              <a:rPr lang="en-IN" sz="1300">
                <a:solidFill>
                  <a:schemeClr val="bg1"/>
                </a:solidFill>
              </a:rPr>
              <a:t>Features of a physical data model include</a:t>
            </a:r>
          </a:p>
          <a:p>
            <a:pPr marL="685800" lvl="1">
              <a:lnSpc>
                <a:spcPct val="80000"/>
              </a:lnSpc>
            </a:pPr>
            <a:r>
              <a:rPr lang="en-IN" sz="1300">
                <a:solidFill>
                  <a:schemeClr val="bg1"/>
                </a:solidFill>
              </a:rPr>
              <a:t>Specification all tables and columns.</a:t>
            </a:r>
          </a:p>
          <a:p>
            <a:pPr marL="685800" lvl="1">
              <a:lnSpc>
                <a:spcPct val="80000"/>
              </a:lnSpc>
            </a:pPr>
            <a:r>
              <a:rPr lang="en-IN" sz="1300">
                <a:solidFill>
                  <a:schemeClr val="bg1"/>
                </a:solidFill>
              </a:rPr>
              <a:t>Foreign keys are used to identify relationships between tables.</a:t>
            </a:r>
          </a:p>
          <a:p>
            <a:pPr marL="685800" lvl="1">
              <a:lnSpc>
                <a:spcPct val="80000"/>
              </a:lnSpc>
            </a:pPr>
            <a:r>
              <a:rPr lang="en-IN" sz="1300">
                <a:solidFill>
                  <a:schemeClr val="bg1"/>
                </a:solidFill>
              </a:rPr>
              <a:t>Denormalization may occur based on user requirements.</a:t>
            </a:r>
          </a:p>
          <a:p>
            <a:pPr marL="685800" lvl="1">
              <a:lnSpc>
                <a:spcPct val="80000"/>
              </a:lnSpc>
            </a:pPr>
            <a:r>
              <a:rPr lang="en-IN" sz="1300">
                <a:solidFill>
                  <a:schemeClr val="bg1"/>
                </a:solidFill>
              </a:rPr>
              <a:t>Physical considerations may cause the physical data model to be quite different from the logical data model.</a:t>
            </a:r>
          </a:p>
          <a:p>
            <a:pPr marL="685800" lvl="1">
              <a:lnSpc>
                <a:spcPct val="80000"/>
              </a:lnSpc>
            </a:pPr>
            <a:r>
              <a:rPr lang="en-IN" sz="1300">
                <a:solidFill>
                  <a:schemeClr val="bg1"/>
                </a:solidFill>
              </a:rPr>
              <a:t>Physical data model will be different for different RDBMS. For example, data type for a column may be different between MySQL and SQL Server.</a:t>
            </a:r>
          </a:p>
          <a:p>
            <a:pPr>
              <a:lnSpc>
                <a:spcPct val="80000"/>
              </a:lnSpc>
            </a:pPr>
            <a:endParaRPr lang="en-IN" sz="1300">
              <a:solidFill>
                <a:schemeClr val="bg1"/>
              </a:solidFill>
            </a:endParaRPr>
          </a:p>
        </p:txBody>
      </p:sp>
      <p:sp>
        <p:nvSpPr>
          <p:cNvPr id="4" name="Title 1">
            <a:extLst>
              <a:ext uri="{FF2B5EF4-FFF2-40B4-BE49-F238E27FC236}">
                <a16:creationId xmlns:a16="http://schemas.microsoft.com/office/drawing/2014/main" id="{AC71245C-4A35-4E78-8B01-88AF70108529}"/>
              </a:ext>
            </a:extLst>
          </p:cNvPr>
          <p:cNvSpPr>
            <a:spLocks noGrp="1"/>
          </p:cNvSpPr>
          <p:nvPr>
            <p:ph type="title"/>
          </p:nvPr>
        </p:nvSpPr>
        <p:spPr>
          <a:xfrm>
            <a:off x="1154955" y="973668"/>
            <a:ext cx="3178260" cy="1020232"/>
          </a:xfrm>
        </p:spPr>
        <p:txBody>
          <a:bodyPr>
            <a:normAutofit/>
          </a:bodyPr>
          <a:lstStyle/>
          <a:p>
            <a:pPr>
              <a:lnSpc>
                <a:spcPct val="80000"/>
              </a:lnSpc>
            </a:pPr>
            <a:r>
              <a:rPr lang="en-IN" sz="2500" dirty="0"/>
              <a:t>Data Modeling Process</a:t>
            </a:r>
            <a:br>
              <a:rPr lang="en-IN" sz="2500" dirty="0"/>
            </a:br>
            <a:endParaRPr lang="en-IN" sz="2500" dirty="0"/>
          </a:p>
        </p:txBody>
      </p:sp>
    </p:spTree>
    <p:extLst>
      <p:ext uri="{BB962C8B-B14F-4D97-AF65-F5344CB8AC3E}">
        <p14:creationId xmlns:p14="http://schemas.microsoft.com/office/powerpoint/2010/main" val="96275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27" name="Group 39"/>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28" name="Rectangle 40"/>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4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0" name="Oval 42"/>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2"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3" name="Rectangle 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5" name="Oval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3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3" name="Picture 2" descr="A screenshot of a cell phone&#10;&#10;Description generated with very high confidence">
            <a:extLst>
              <a:ext uri="{FF2B5EF4-FFF2-40B4-BE49-F238E27FC236}">
                <a16:creationId xmlns:a16="http://schemas.microsoft.com/office/drawing/2014/main" id="{39032C14-5B85-4A20-BF34-4CEAC39C0F7C}"/>
              </a:ext>
            </a:extLst>
          </p:cNvPr>
          <p:cNvPicPr>
            <a:picLocks noChangeAspect="1"/>
          </p:cNvPicPr>
          <p:nvPr/>
        </p:nvPicPr>
        <p:blipFill>
          <a:blip r:embed="rId3"/>
          <a:stretch>
            <a:fillRect/>
          </a:stretch>
        </p:blipFill>
        <p:spPr>
          <a:xfrm>
            <a:off x="-376446" y="390378"/>
            <a:ext cx="6962983" cy="3195786"/>
          </a:xfrm>
          <a:prstGeom prst="roundRect">
            <a:avLst>
              <a:gd name="adj" fmla="val 1858"/>
            </a:avLst>
          </a:prstGeom>
          <a:effectLst/>
        </p:spPr>
      </p:pic>
      <p:pic>
        <p:nvPicPr>
          <p:cNvPr id="2" name="Picture 1" descr="A screenshot of a cell phone&#10;&#10;Description generated with very high confidence">
            <a:extLst>
              <a:ext uri="{FF2B5EF4-FFF2-40B4-BE49-F238E27FC236}">
                <a16:creationId xmlns:a16="http://schemas.microsoft.com/office/drawing/2014/main" id="{A6CA48D7-14FE-46D8-9150-CBC406227113}"/>
              </a:ext>
            </a:extLst>
          </p:cNvPr>
          <p:cNvPicPr>
            <a:picLocks noChangeAspect="1"/>
          </p:cNvPicPr>
          <p:nvPr/>
        </p:nvPicPr>
        <p:blipFill>
          <a:blip r:embed="rId4"/>
          <a:stretch>
            <a:fillRect/>
          </a:stretch>
        </p:blipFill>
        <p:spPr>
          <a:xfrm>
            <a:off x="6009221" y="474132"/>
            <a:ext cx="4922420" cy="3439617"/>
          </a:xfrm>
          <a:prstGeom prst="roundRect">
            <a:avLst>
              <a:gd name="adj" fmla="val 1858"/>
            </a:avLst>
          </a:prstGeom>
          <a:effectLst/>
        </p:spPr>
      </p:pic>
      <p:sp>
        <p:nvSpPr>
          <p:cNvPr id="239"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2157EC5E-614F-46E5-9ECA-7187C6D4EEFE}"/>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a:t>Comparing the Models</a:t>
            </a:r>
          </a:p>
        </p:txBody>
      </p:sp>
    </p:spTree>
    <p:extLst>
      <p:ext uri="{BB962C8B-B14F-4D97-AF65-F5344CB8AC3E}">
        <p14:creationId xmlns:p14="http://schemas.microsoft.com/office/powerpoint/2010/main" val="130822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C987-43B3-450D-AD95-09BE149EB62F}"/>
              </a:ext>
            </a:extLst>
          </p:cNvPr>
          <p:cNvSpPr>
            <a:spLocks noGrp="1"/>
          </p:cNvSpPr>
          <p:nvPr>
            <p:ph type="title"/>
          </p:nvPr>
        </p:nvSpPr>
        <p:spPr/>
        <p:txBody>
          <a:bodyPr/>
          <a:lstStyle/>
          <a:p>
            <a:r>
              <a:rPr lang="en-US" dirty="0"/>
              <a:t>Available Tools in the Market </a:t>
            </a:r>
            <a:endParaRPr lang="en-IN" dirty="0"/>
          </a:p>
        </p:txBody>
      </p:sp>
      <p:sp>
        <p:nvSpPr>
          <p:cNvPr id="5" name="Content Placeholder 4">
            <a:extLst>
              <a:ext uri="{FF2B5EF4-FFF2-40B4-BE49-F238E27FC236}">
                <a16:creationId xmlns:a16="http://schemas.microsoft.com/office/drawing/2014/main" id="{9D7CB008-9AE9-4F36-ABF4-3C3C148C962F}"/>
              </a:ext>
            </a:extLst>
          </p:cNvPr>
          <p:cNvSpPr>
            <a:spLocks noGrp="1"/>
          </p:cNvSpPr>
          <p:nvPr>
            <p:ph idx="1"/>
          </p:nvPr>
        </p:nvSpPr>
        <p:spPr/>
        <p:txBody>
          <a:bodyPr/>
          <a:lstStyle/>
          <a:p>
            <a:r>
              <a:rPr lang="en-IN" dirty="0"/>
              <a:t>Tools Available ?</a:t>
            </a:r>
          </a:p>
          <a:p>
            <a:pPr marL="685800" lvl="1"/>
            <a:r>
              <a:rPr lang="en-IN" dirty="0" err="1"/>
              <a:t>Xcase</a:t>
            </a:r>
            <a:r>
              <a:rPr lang="en-IN" dirty="0"/>
              <a:t> -- Resolution Ltd </a:t>
            </a:r>
          </a:p>
          <a:p>
            <a:pPr marL="685800" lvl="1"/>
            <a:r>
              <a:rPr lang="en-IN" dirty="0"/>
              <a:t>Erwin -- Computer Associates </a:t>
            </a:r>
          </a:p>
          <a:p>
            <a:pPr marL="685800" lvl="1"/>
            <a:r>
              <a:rPr lang="en-IN" dirty="0"/>
              <a:t>Rational Rose -- IBM Corporation</a:t>
            </a:r>
          </a:p>
          <a:p>
            <a:pPr marL="685800" lvl="1"/>
            <a:r>
              <a:rPr lang="en-IN" dirty="0"/>
              <a:t>Oracle Designer - Oracle Corporation</a:t>
            </a:r>
          </a:p>
          <a:p>
            <a:pPr marL="685800" lvl="1"/>
            <a:r>
              <a:rPr lang="en-IN" dirty="0"/>
              <a:t>Power Designer -- Sybase Corporation</a:t>
            </a:r>
          </a:p>
          <a:p>
            <a:pPr marL="685800" lvl="1"/>
            <a:r>
              <a:rPr lang="en-IN" dirty="0"/>
              <a:t>Toad</a:t>
            </a:r>
          </a:p>
        </p:txBody>
      </p:sp>
    </p:spTree>
    <p:extLst>
      <p:ext uri="{BB962C8B-B14F-4D97-AF65-F5344CB8AC3E}">
        <p14:creationId xmlns:p14="http://schemas.microsoft.com/office/powerpoint/2010/main" val="311825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046-5F5A-4226-8597-C751850EC7BF}"/>
              </a:ext>
            </a:extLst>
          </p:cNvPr>
          <p:cNvSpPr>
            <a:spLocks noGrp="1"/>
          </p:cNvSpPr>
          <p:nvPr>
            <p:ph type="title"/>
          </p:nvPr>
        </p:nvSpPr>
        <p:spPr/>
        <p:txBody>
          <a:bodyPr/>
          <a:lstStyle/>
          <a:p>
            <a:r>
              <a:rPr lang="en-IN" dirty="0"/>
              <a:t>What is an Entity Relationship Diagram (ERD)</a:t>
            </a:r>
          </a:p>
        </p:txBody>
      </p:sp>
      <p:sp>
        <p:nvSpPr>
          <p:cNvPr id="3" name="Content Placeholder 2">
            <a:extLst>
              <a:ext uri="{FF2B5EF4-FFF2-40B4-BE49-F238E27FC236}">
                <a16:creationId xmlns:a16="http://schemas.microsoft.com/office/drawing/2014/main" id="{2DF7A27E-B7C6-4405-BBD0-9D94341CDC54}"/>
              </a:ext>
            </a:extLst>
          </p:cNvPr>
          <p:cNvSpPr>
            <a:spLocks noGrp="1"/>
          </p:cNvSpPr>
          <p:nvPr>
            <p:ph idx="1"/>
          </p:nvPr>
        </p:nvSpPr>
        <p:spPr>
          <a:xfrm>
            <a:off x="628651" y="2228849"/>
            <a:ext cx="11458574" cy="4443413"/>
          </a:xfrm>
        </p:spPr>
        <p:txBody>
          <a:bodyPr/>
          <a:lstStyle/>
          <a:p>
            <a:r>
              <a:rPr lang="en-IN" dirty="0"/>
              <a:t>ER-modeling is a data </a:t>
            </a:r>
            <a:r>
              <a:rPr lang="en-IN" dirty="0" err="1"/>
              <a:t>modeling</a:t>
            </a:r>
            <a:r>
              <a:rPr lang="en-IN" dirty="0"/>
              <a:t> technique used in software engineering to produce a conceptual data model of a information system. </a:t>
            </a:r>
          </a:p>
          <a:p>
            <a:r>
              <a:rPr lang="en-IN" dirty="0"/>
              <a:t>Diagrams created using this ER-modeling technique are called Entity-Relationship Diagrams, or ER diagrams or ERDs.</a:t>
            </a:r>
          </a:p>
          <a:p>
            <a:r>
              <a:rPr lang="en-IN" dirty="0"/>
              <a:t>There are three basic elements in ER-Diagrams:</a:t>
            </a:r>
          </a:p>
          <a:p>
            <a:pPr marL="685800" lvl="1"/>
            <a:r>
              <a:rPr lang="en-IN" dirty="0"/>
              <a:t>Entities are the "things" for which we want to store information. An entity is a person, place, thing or event.</a:t>
            </a:r>
          </a:p>
          <a:p>
            <a:pPr marL="685800" lvl="1"/>
            <a:r>
              <a:rPr lang="en-IN" dirty="0"/>
              <a:t>Attributes are the data we want to collect for an </a:t>
            </a:r>
            <a:r>
              <a:rPr lang="en-IN" dirty="0" err="1"/>
              <a:t>entitiy</a:t>
            </a:r>
            <a:r>
              <a:rPr lang="en-IN" dirty="0"/>
              <a:t>.</a:t>
            </a:r>
          </a:p>
          <a:p>
            <a:pPr marL="685800" lvl="1"/>
            <a:r>
              <a:rPr lang="en-IN" dirty="0"/>
              <a:t>Relationships describe the relations between the entities.</a:t>
            </a:r>
          </a:p>
          <a:p>
            <a:endParaRPr lang="en-IN" dirty="0"/>
          </a:p>
        </p:txBody>
      </p:sp>
    </p:spTree>
    <p:extLst>
      <p:ext uri="{BB962C8B-B14F-4D97-AF65-F5344CB8AC3E}">
        <p14:creationId xmlns:p14="http://schemas.microsoft.com/office/powerpoint/2010/main" val="188785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6"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61"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7FD86D8-9537-4A99-81A2-5DECC1816857}"/>
              </a:ext>
            </a:extLst>
          </p:cNvPr>
          <p:cNvPicPr>
            <a:picLocks noGrp="1" noChangeAspect="1"/>
          </p:cNvPicPr>
          <p:nvPr>
            <p:ph idx="1"/>
          </p:nvPr>
        </p:nvPicPr>
        <p:blipFill>
          <a:blip r:embed="rId3"/>
          <a:stretch>
            <a:fillRect/>
          </a:stretch>
        </p:blipFill>
        <p:spPr>
          <a:xfrm>
            <a:off x="491413" y="422970"/>
            <a:ext cx="8146963" cy="6171326"/>
          </a:xfrm>
          <a:prstGeom prst="roundRect">
            <a:avLst>
              <a:gd name="adj" fmla="val 1329"/>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2D56548A-05E6-4B21-A34A-6CC81260D912}"/>
              </a:ext>
            </a:extLst>
          </p:cNvPr>
          <p:cNvSpPr>
            <a:spLocks noGrp="1"/>
          </p:cNvSpPr>
          <p:nvPr>
            <p:ph type="title"/>
          </p:nvPr>
        </p:nvSpPr>
        <p:spPr>
          <a:xfrm>
            <a:off x="8874350" y="1222599"/>
            <a:ext cx="2583427" cy="1444401"/>
          </a:xfrm>
        </p:spPr>
        <p:txBody>
          <a:bodyPr vert="horz" lIns="91440" tIns="45720" rIns="91440" bIns="45720" rtlCol="0" anchor="b">
            <a:normAutofit/>
          </a:bodyPr>
          <a:lstStyle/>
          <a:p>
            <a:r>
              <a:rPr lang="en-US" sz="5400" dirty="0"/>
              <a:t>Trailer </a:t>
            </a:r>
          </a:p>
        </p:txBody>
      </p:sp>
    </p:spTree>
    <p:extLst>
      <p:ext uri="{BB962C8B-B14F-4D97-AF65-F5344CB8AC3E}">
        <p14:creationId xmlns:p14="http://schemas.microsoft.com/office/powerpoint/2010/main" val="128362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F0B2-F54D-4A0E-BB63-FEE8FD979044}"/>
              </a:ext>
            </a:extLst>
          </p:cNvPr>
          <p:cNvSpPr>
            <a:spLocks noGrp="1"/>
          </p:cNvSpPr>
          <p:nvPr>
            <p:ph type="title"/>
          </p:nvPr>
        </p:nvSpPr>
        <p:spPr/>
        <p:txBody>
          <a:bodyPr/>
          <a:lstStyle/>
          <a:p>
            <a:r>
              <a:rPr lang="en-IN" b="1" dirty="0"/>
              <a:t>Uses of entity relationship diagrams</a:t>
            </a:r>
            <a:br>
              <a:rPr lang="en-IN" b="1" dirty="0"/>
            </a:br>
            <a:endParaRPr lang="en-IN" dirty="0"/>
          </a:p>
        </p:txBody>
      </p:sp>
      <p:sp>
        <p:nvSpPr>
          <p:cNvPr id="3" name="Content Placeholder 2">
            <a:extLst>
              <a:ext uri="{FF2B5EF4-FFF2-40B4-BE49-F238E27FC236}">
                <a16:creationId xmlns:a16="http://schemas.microsoft.com/office/drawing/2014/main" id="{5A58B57A-97FF-49C0-9F0E-71D29B9C57E7}"/>
              </a:ext>
            </a:extLst>
          </p:cNvPr>
          <p:cNvSpPr>
            <a:spLocks noGrp="1"/>
          </p:cNvSpPr>
          <p:nvPr>
            <p:ph idx="1"/>
          </p:nvPr>
        </p:nvSpPr>
        <p:spPr/>
        <p:txBody>
          <a:bodyPr>
            <a:normAutofit fontScale="85000" lnSpcReduction="10000"/>
          </a:bodyPr>
          <a:lstStyle/>
          <a:p>
            <a:r>
              <a:rPr lang="en-IN" b="1" dirty="0"/>
              <a:t>Database design:</a:t>
            </a:r>
            <a:r>
              <a:rPr lang="en-IN" dirty="0"/>
              <a:t> ER diagrams are used to model and design relational databases, in terms of logic and business rules (in a logical data model) and in terms of the specific technology to be implemented (in a physical data model.) </a:t>
            </a:r>
          </a:p>
          <a:p>
            <a:r>
              <a:rPr lang="en-IN" b="1" dirty="0"/>
              <a:t>Database troubleshooting: </a:t>
            </a:r>
            <a:r>
              <a:rPr lang="en-IN" dirty="0"/>
              <a:t>ER diagrams are used to analyse existing databases to find and resolve problems in logic or deployment. Drawing the diagram should reveal where it’s going wrong.</a:t>
            </a:r>
          </a:p>
          <a:p>
            <a:r>
              <a:rPr lang="en-IN" b="1" dirty="0"/>
              <a:t>Business process re-engineering (BPR): </a:t>
            </a:r>
            <a:r>
              <a:rPr lang="en-IN" dirty="0"/>
              <a:t>ER diagrams help in analysing databases used in business process re-engineering and in </a:t>
            </a:r>
            <a:r>
              <a:rPr lang="en-IN" dirty="0" err="1"/>
              <a:t>modeling</a:t>
            </a:r>
            <a:r>
              <a:rPr lang="en-IN" dirty="0"/>
              <a:t> a new database setup.</a:t>
            </a:r>
          </a:p>
          <a:p>
            <a:r>
              <a:rPr lang="en-IN" b="1" dirty="0"/>
              <a:t>Education: </a:t>
            </a:r>
            <a:r>
              <a:rPr lang="en-IN" dirty="0"/>
              <a:t>Databases are today’s method of storing relational information for educational purposes and later retrieval, so ER Diagrams can be valuable in planning those data structures.</a:t>
            </a:r>
          </a:p>
          <a:p>
            <a:r>
              <a:rPr lang="en-IN" b="1" dirty="0"/>
              <a:t>Research:</a:t>
            </a:r>
            <a:r>
              <a:rPr lang="en-IN" dirty="0"/>
              <a:t> Since so much research focuses on structured data, ER diagrams can play a key role in setting up useful databases to analyse the data.</a:t>
            </a:r>
          </a:p>
          <a:p>
            <a:endParaRPr lang="en-IN" dirty="0"/>
          </a:p>
        </p:txBody>
      </p:sp>
    </p:spTree>
    <p:extLst>
      <p:ext uri="{BB962C8B-B14F-4D97-AF65-F5344CB8AC3E}">
        <p14:creationId xmlns:p14="http://schemas.microsoft.com/office/powerpoint/2010/main" val="257668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9894-A703-45ED-BDC6-CAD1BC9CCFD0}"/>
              </a:ext>
            </a:extLst>
          </p:cNvPr>
          <p:cNvSpPr>
            <a:spLocks noGrp="1"/>
          </p:cNvSpPr>
          <p:nvPr>
            <p:ph type="title"/>
          </p:nvPr>
        </p:nvSpPr>
        <p:spPr/>
        <p:txBody>
          <a:bodyPr/>
          <a:lstStyle/>
          <a:p>
            <a:r>
              <a:rPr lang="en-IN" b="1" dirty="0"/>
              <a:t>The components and features of an ER diagram</a:t>
            </a:r>
            <a:br>
              <a:rPr lang="en-IN" b="1" dirty="0"/>
            </a:br>
            <a:endParaRPr lang="en-IN" dirty="0"/>
          </a:p>
        </p:txBody>
      </p:sp>
      <p:sp>
        <p:nvSpPr>
          <p:cNvPr id="3" name="Content Placeholder 2">
            <a:extLst>
              <a:ext uri="{FF2B5EF4-FFF2-40B4-BE49-F238E27FC236}">
                <a16:creationId xmlns:a16="http://schemas.microsoft.com/office/drawing/2014/main" id="{6D155656-C70D-4F37-AFB3-F80BD63E44E2}"/>
              </a:ext>
            </a:extLst>
          </p:cNvPr>
          <p:cNvSpPr>
            <a:spLocks noGrp="1"/>
          </p:cNvSpPr>
          <p:nvPr>
            <p:ph idx="1"/>
          </p:nvPr>
        </p:nvSpPr>
        <p:spPr/>
        <p:txBody>
          <a:bodyPr>
            <a:normAutofit fontScale="92500" lnSpcReduction="20000"/>
          </a:bodyPr>
          <a:lstStyle/>
          <a:p>
            <a:r>
              <a:rPr lang="en-IN" b="1" dirty="0"/>
              <a:t>Entity : </a:t>
            </a:r>
            <a:r>
              <a:rPr lang="en-IN" dirty="0"/>
              <a:t>A definable thing—such as a person, object, concept or event—that can have data stored about it. Think of entities as nouns. Examples: a customer, student, car or product. Typically shown as a rectangle.</a:t>
            </a:r>
          </a:p>
          <a:p>
            <a:r>
              <a:rPr lang="en-IN" b="1" dirty="0"/>
              <a:t>Entity type: </a:t>
            </a:r>
            <a:r>
              <a:rPr lang="en-IN" dirty="0"/>
              <a:t>A group of definable things, such as students or athletes, whereas the entity would be the specific student or athlete. Other examples: customers, cars or products.</a:t>
            </a:r>
          </a:p>
          <a:p>
            <a:r>
              <a:rPr lang="en-IN" b="1" dirty="0"/>
              <a:t>Entity set:</a:t>
            </a:r>
            <a:r>
              <a:rPr lang="en-IN" dirty="0"/>
              <a:t> Same as an entity type, but defined at a particular point in time, such as students enrolled in a class on the first day. Other examples: Customers who purchased last month, cars currently registered in Florida. </a:t>
            </a:r>
          </a:p>
          <a:p>
            <a:r>
              <a:rPr lang="en-IN" b="1" dirty="0"/>
              <a:t>Entity categories:</a:t>
            </a:r>
            <a:r>
              <a:rPr lang="en-IN" dirty="0"/>
              <a:t> Entities are categorized as strong, weak or associative. A </a:t>
            </a:r>
            <a:r>
              <a:rPr lang="en-IN" b="1" dirty="0"/>
              <a:t>strong entity</a:t>
            </a:r>
            <a:r>
              <a:rPr lang="en-IN" dirty="0"/>
              <a:t> can be defined solely by its own attributes, while a </a:t>
            </a:r>
            <a:r>
              <a:rPr lang="en-IN" b="1" dirty="0"/>
              <a:t>weak entity</a:t>
            </a:r>
            <a:r>
              <a:rPr lang="en-IN" dirty="0"/>
              <a:t> cannot. An associative entity associates entities (or elements) within an entity set.</a:t>
            </a:r>
          </a:p>
          <a:p>
            <a:endParaRPr lang="en-IN" dirty="0"/>
          </a:p>
          <a:p>
            <a:pPr marL="0" indent="0">
              <a:buNone/>
            </a:pPr>
            <a:endParaRPr lang="en-IN" dirty="0"/>
          </a:p>
        </p:txBody>
      </p:sp>
      <p:pic>
        <p:nvPicPr>
          <p:cNvPr id="9218" name="Picture 2" descr="Missing ALT text">
            <a:extLst>
              <a:ext uri="{FF2B5EF4-FFF2-40B4-BE49-F238E27FC236}">
                <a16:creationId xmlns:a16="http://schemas.microsoft.com/office/drawing/2014/main" id="{62ABCA75-53F8-4D7A-ADA9-20A49395B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596" y="2603500"/>
            <a:ext cx="2460597" cy="55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4FCF-7093-4CE0-A671-6CADA1D73E8C}"/>
              </a:ext>
            </a:extLst>
          </p:cNvPr>
          <p:cNvSpPr>
            <a:spLocks noGrp="1"/>
          </p:cNvSpPr>
          <p:nvPr>
            <p:ph type="title"/>
          </p:nvPr>
        </p:nvSpPr>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641793C8-7D48-4666-9CA2-E7D9D0741CEA}"/>
              </a:ext>
            </a:extLst>
          </p:cNvPr>
          <p:cNvSpPr>
            <a:spLocks noGrp="1"/>
          </p:cNvSpPr>
          <p:nvPr>
            <p:ph idx="1"/>
          </p:nvPr>
        </p:nvSpPr>
        <p:spPr/>
        <p:txBody>
          <a:bodyPr/>
          <a:lstStyle/>
          <a:p>
            <a:r>
              <a:rPr lang="en-IN" b="1" dirty="0"/>
              <a:t>Entity keys:</a:t>
            </a:r>
            <a:r>
              <a:rPr lang="en-IN" dirty="0"/>
              <a:t> Refers to an attribute that uniquely defines an entity in an entity set. Entity keys can be super, candidate or primary.</a:t>
            </a:r>
          </a:p>
          <a:p>
            <a:pPr lvl="1"/>
            <a:r>
              <a:rPr lang="en-IN" dirty="0"/>
              <a:t> </a:t>
            </a:r>
            <a:r>
              <a:rPr lang="en-IN" b="1" dirty="0"/>
              <a:t>Super key: </a:t>
            </a:r>
            <a:r>
              <a:rPr lang="en-IN" dirty="0"/>
              <a:t>A set of attributes (one or more) that together define an entity in an entity set. </a:t>
            </a:r>
          </a:p>
          <a:p>
            <a:pPr lvl="1"/>
            <a:r>
              <a:rPr lang="en-IN" b="1" dirty="0"/>
              <a:t>Candidate key: </a:t>
            </a:r>
            <a:r>
              <a:rPr lang="en-IN" dirty="0"/>
              <a:t>A minimal super key, meaning it has the least possible number of attributes to still be a super key. An entity set may have more than one candidate key. </a:t>
            </a:r>
          </a:p>
          <a:p>
            <a:pPr lvl="1"/>
            <a:r>
              <a:rPr lang="en-IN" b="1" dirty="0"/>
              <a:t>Primary key: </a:t>
            </a:r>
            <a:r>
              <a:rPr lang="en-IN" dirty="0"/>
              <a:t>A candidate key chosen by the database designer to uniquely identify the entity set.</a:t>
            </a:r>
          </a:p>
          <a:p>
            <a:pPr lvl="1"/>
            <a:r>
              <a:rPr lang="en-IN" dirty="0"/>
              <a:t> </a:t>
            </a:r>
            <a:r>
              <a:rPr lang="en-IN" b="1" dirty="0"/>
              <a:t>Foreign key: </a:t>
            </a:r>
            <a:r>
              <a:rPr lang="en-IN" dirty="0"/>
              <a:t>Identifies the relationship between entities.</a:t>
            </a:r>
          </a:p>
        </p:txBody>
      </p:sp>
    </p:spTree>
    <p:extLst>
      <p:ext uri="{BB962C8B-B14F-4D97-AF65-F5344CB8AC3E}">
        <p14:creationId xmlns:p14="http://schemas.microsoft.com/office/powerpoint/2010/main" val="263854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77BD-96FE-44D8-8D1A-84C9B891B0FA}"/>
              </a:ext>
            </a:extLst>
          </p:cNvPr>
          <p:cNvSpPr>
            <a:spLocks noGrp="1"/>
          </p:cNvSpPr>
          <p:nvPr>
            <p:ph type="title"/>
          </p:nvPr>
        </p:nvSpPr>
        <p:spPr>
          <a:xfrm>
            <a:off x="1154954" y="973669"/>
            <a:ext cx="8825659" cy="706964"/>
          </a:xfrm>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4D11D892-64D3-4EBD-88D6-1047B3BE772B}"/>
              </a:ext>
            </a:extLst>
          </p:cNvPr>
          <p:cNvSpPr>
            <a:spLocks noGrp="1"/>
          </p:cNvSpPr>
          <p:nvPr>
            <p:ph idx="1"/>
          </p:nvPr>
        </p:nvSpPr>
        <p:spPr>
          <a:xfrm>
            <a:off x="1154954" y="2603500"/>
            <a:ext cx="8825659" cy="3416300"/>
          </a:xfrm>
        </p:spPr>
        <p:txBody>
          <a:bodyPr>
            <a:normAutofit fontScale="70000" lnSpcReduction="20000"/>
          </a:bodyPr>
          <a:lstStyle/>
          <a:p>
            <a:r>
              <a:rPr lang="en-IN" b="1" dirty="0"/>
              <a:t>Attribute :- </a:t>
            </a:r>
            <a:r>
              <a:rPr lang="en-IN" dirty="0"/>
              <a:t>A property or characteristic of an entity.</a:t>
            </a:r>
          </a:p>
          <a:p>
            <a:pPr lvl="1"/>
            <a:r>
              <a:rPr lang="en-IN" b="1" dirty="0"/>
              <a:t>Simple : </a:t>
            </a:r>
            <a:r>
              <a:rPr lang="en-IN" dirty="0"/>
              <a:t>Means the attribute value is atomic and can’t be further divided, such as a phone number. </a:t>
            </a:r>
          </a:p>
          <a:p>
            <a:pPr lvl="1"/>
            <a:r>
              <a:rPr lang="en-IN" b="1" dirty="0"/>
              <a:t>Composite: </a:t>
            </a:r>
            <a:r>
              <a:rPr lang="en-IN" dirty="0"/>
              <a:t>Sub-attributes spring from an attribute. </a:t>
            </a:r>
          </a:p>
          <a:p>
            <a:pPr lvl="1"/>
            <a:r>
              <a:rPr lang="en-IN" b="1" dirty="0"/>
              <a:t>Derived: </a:t>
            </a:r>
            <a:r>
              <a:rPr lang="en-IN" dirty="0"/>
              <a:t>Attributed is calculated or otherwise derived from another attribute, such as age from a birthdate.</a:t>
            </a:r>
          </a:p>
          <a:p>
            <a:pPr lvl="1"/>
            <a:r>
              <a:rPr lang="en-IN" b="1" dirty="0"/>
              <a:t>Multi-value: </a:t>
            </a:r>
            <a:r>
              <a:rPr lang="en-IN" dirty="0"/>
              <a:t>More than one attribute value is denoted, such as multiple phone numbers for a person.</a:t>
            </a:r>
            <a:endParaRPr lang="en-IN" b="1" dirty="0"/>
          </a:p>
          <a:p>
            <a:r>
              <a:rPr lang="en-IN" b="1" dirty="0"/>
              <a:t>Relationship :-</a:t>
            </a:r>
            <a:r>
              <a:rPr lang="en-IN" dirty="0"/>
              <a:t>How entities act upon each other or are associated with each other. </a:t>
            </a:r>
          </a:p>
          <a:p>
            <a:pPr lvl="1"/>
            <a:r>
              <a:rPr lang="en-IN" dirty="0"/>
              <a:t>A </a:t>
            </a:r>
            <a:r>
              <a:rPr lang="en-IN" i="1" dirty="0"/>
              <a:t>relationship type</a:t>
            </a:r>
            <a:r>
              <a:rPr lang="en-IN" dirty="0"/>
              <a:t> is a meaningful association between entity types</a:t>
            </a:r>
          </a:p>
          <a:p>
            <a:pPr lvl="1"/>
            <a:r>
              <a:rPr lang="en-IN" dirty="0"/>
              <a:t>A </a:t>
            </a:r>
            <a:r>
              <a:rPr lang="en-IN" i="1" dirty="0"/>
              <a:t>relationship</a:t>
            </a:r>
            <a:r>
              <a:rPr lang="en-IN" dirty="0"/>
              <a:t> is an association of entities where the association includes one entity from each participating entity type.</a:t>
            </a:r>
          </a:p>
          <a:p>
            <a:pPr lvl="1"/>
            <a:r>
              <a:rPr lang="en-IN" dirty="0"/>
              <a:t>Relationship types are represented on the ER diagram by a series of lines.</a:t>
            </a:r>
          </a:p>
          <a:p>
            <a:pPr lvl="1"/>
            <a:r>
              <a:rPr lang="en-IN" dirty="0"/>
              <a:t>As always, there are many notations in use today...</a:t>
            </a:r>
          </a:p>
          <a:p>
            <a:pPr lvl="1"/>
            <a:r>
              <a:rPr lang="en-IN" dirty="0"/>
              <a:t>In the original Chen notation, the relationship is placed inside a diamond, e.g. managers manage employees:</a:t>
            </a:r>
          </a:p>
          <a:p>
            <a:pPr marL="457200" lvl="1" indent="0">
              <a:buNone/>
            </a:pPr>
            <a:r>
              <a:rPr lang="en-IN" dirty="0"/>
              <a:t> </a:t>
            </a:r>
          </a:p>
          <a:p>
            <a:pPr marL="0" indent="0">
              <a:buNone/>
            </a:pPr>
            <a:endParaRPr lang="en-IN" dirty="0"/>
          </a:p>
          <a:p>
            <a:endParaRPr lang="en-IN" dirty="0"/>
          </a:p>
        </p:txBody>
      </p:sp>
      <p:pic>
        <p:nvPicPr>
          <p:cNvPr id="8198" name="Picture 6" descr="Missing ALT text">
            <a:extLst>
              <a:ext uri="{FF2B5EF4-FFF2-40B4-BE49-F238E27FC236}">
                <a16:creationId xmlns:a16="http://schemas.microsoft.com/office/drawing/2014/main" id="{723615A9-5CDA-435C-8C7D-D983D3266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5819775"/>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Missing ALT text">
            <a:extLst>
              <a:ext uri="{FF2B5EF4-FFF2-40B4-BE49-F238E27FC236}">
                <a16:creationId xmlns:a16="http://schemas.microsoft.com/office/drawing/2014/main" id="{960EAA8E-D9DF-4EC4-A3E3-F645302D3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552" y="5819775"/>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Missing ALT text">
            <a:extLst>
              <a:ext uri="{FF2B5EF4-FFF2-40B4-BE49-F238E27FC236}">
                <a16:creationId xmlns:a16="http://schemas.microsoft.com/office/drawing/2014/main" id="{37ED20E4-8529-4E64-B998-FA4D90CB5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169" y="2480387"/>
            <a:ext cx="1615156" cy="40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1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4"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74" name="Rectangle 73"/>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74"/>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Rectangle 75"/>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5"/>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8" name="Freeform 5"/>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2532" name="Picture 4" descr="Image result for take away picture">
            <a:extLst>
              <a:ext uri="{FF2B5EF4-FFF2-40B4-BE49-F238E27FC236}">
                <a16:creationId xmlns:a16="http://schemas.microsoft.com/office/drawing/2014/main" id="{DFB96BF9-A7C3-460B-A4C7-900BDB30C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957" y="1143000"/>
            <a:ext cx="5371343" cy="1611402"/>
          </a:xfrm>
          <a:prstGeom prst="rect">
            <a:avLst/>
          </a:prstGeom>
          <a:noFill/>
          <a:extLst>
            <a:ext uri="{909E8E84-426E-40DD-AFC4-6F175D3DCCD1}">
              <a14:hiddenFill xmlns:a14="http://schemas.microsoft.com/office/drawing/2010/main">
                <a:solidFill>
                  <a:srgbClr val="FFFFFF"/>
                </a:solidFill>
              </a14:hiddenFill>
            </a:ext>
          </a:extLst>
        </p:spPr>
      </p:pic>
      <p:sp>
        <p:nvSpPr>
          <p:cNvPr id="22535"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064A10-38C2-421D-8883-BF7513FAA0C5}"/>
              </a:ext>
            </a:extLst>
          </p:cNvPr>
          <p:cNvSpPr>
            <a:spLocks noGrp="1"/>
          </p:cNvSpPr>
          <p:nvPr>
            <p:ph type="title"/>
          </p:nvPr>
        </p:nvSpPr>
        <p:spPr>
          <a:xfrm>
            <a:off x="639098" y="629265"/>
            <a:ext cx="4886461" cy="1622322"/>
          </a:xfrm>
        </p:spPr>
        <p:txBody>
          <a:bodyPr>
            <a:normAutofit/>
          </a:bodyPr>
          <a:lstStyle/>
          <a:p>
            <a:r>
              <a:rPr lang="en-US" dirty="0"/>
              <a:t>Key Take Away from this session</a:t>
            </a:r>
            <a:endParaRPr lang="en-IN" dirty="0"/>
          </a:p>
        </p:txBody>
      </p:sp>
      <p:sp>
        <p:nvSpPr>
          <p:cNvPr id="3" name="Content Placeholder 2">
            <a:extLst>
              <a:ext uri="{FF2B5EF4-FFF2-40B4-BE49-F238E27FC236}">
                <a16:creationId xmlns:a16="http://schemas.microsoft.com/office/drawing/2014/main" id="{11F9660B-A6EE-44F1-AB03-98DDD3D3674A}"/>
              </a:ext>
            </a:extLst>
          </p:cNvPr>
          <p:cNvSpPr>
            <a:spLocks noGrp="1"/>
          </p:cNvSpPr>
          <p:nvPr>
            <p:ph idx="1"/>
          </p:nvPr>
        </p:nvSpPr>
        <p:spPr>
          <a:xfrm>
            <a:off x="639098" y="2418735"/>
            <a:ext cx="4886461" cy="3811742"/>
          </a:xfrm>
        </p:spPr>
        <p:txBody>
          <a:bodyPr anchor="ctr">
            <a:normAutofit/>
          </a:bodyPr>
          <a:lstStyle/>
          <a:p>
            <a:r>
              <a:rPr lang="en-US" dirty="0">
                <a:solidFill>
                  <a:schemeClr val="bg1"/>
                </a:solidFill>
              </a:rPr>
              <a:t>Understand the Concept of </a:t>
            </a:r>
            <a:r>
              <a:rPr lang="en-US" dirty="0" smtClean="0">
                <a:solidFill>
                  <a:schemeClr val="bg1"/>
                </a:solidFill>
              </a:rPr>
              <a:t>Relational DB Modeling </a:t>
            </a:r>
            <a:endParaRPr lang="en-US" dirty="0">
              <a:solidFill>
                <a:schemeClr val="bg1"/>
              </a:solidFill>
            </a:endParaRPr>
          </a:p>
          <a:p>
            <a:r>
              <a:rPr lang="en-IN" dirty="0">
                <a:solidFill>
                  <a:schemeClr val="bg1"/>
                </a:solidFill>
              </a:rPr>
              <a:t>The Data Modeling Process</a:t>
            </a:r>
          </a:p>
          <a:p>
            <a:r>
              <a:rPr lang="en-IN" dirty="0">
                <a:solidFill>
                  <a:schemeClr val="bg1"/>
                </a:solidFill>
              </a:rPr>
              <a:t>The entity-relationship model </a:t>
            </a:r>
            <a:r>
              <a:rPr lang="en-IN" dirty="0" smtClean="0">
                <a:solidFill>
                  <a:schemeClr val="bg1"/>
                </a:solidFill>
              </a:rPr>
              <a:t>(ER Diagram)</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4100" name="Picture 4" descr="Related image">
            <a:extLst>
              <a:ext uri="{FF2B5EF4-FFF2-40B4-BE49-F238E27FC236}">
                <a16:creationId xmlns:a16="http://schemas.microsoft.com/office/drawing/2014/main" id="{E6500FEB-807C-4269-9DE0-982C8035A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020" y="2513980"/>
            <a:ext cx="6305257" cy="381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16E5-257B-468C-B5FB-C53222C7E336}"/>
              </a:ext>
            </a:extLst>
          </p:cNvPr>
          <p:cNvSpPr>
            <a:spLocks noGrp="1"/>
          </p:cNvSpPr>
          <p:nvPr>
            <p:ph type="title"/>
          </p:nvPr>
        </p:nvSpPr>
        <p:spPr/>
        <p:txBody>
          <a:bodyPr/>
          <a:lstStyle/>
          <a:p>
            <a:r>
              <a:rPr lang="en-IN" b="1" dirty="0"/>
              <a:t/>
            </a:r>
            <a:br>
              <a:rPr lang="en-IN" b="1" dirty="0"/>
            </a:br>
            <a:endParaRPr lang="en-IN" dirty="0"/>
          </a:p>
        </p:txBody>
      </p:sp>
      <p:sp>
        <p:nvSpPr>
          <p:cNvPr id="3" name="Content Placeholder 2">
            <a:extLst>
              <a:ext uri="{FF2B5EF4-FFF2-40B4-BE49-F238E27FC236}">
                <a16:creationId xmlns:a16="http://schemas.microsoft.com/office/drawing/2014/main" id="{A8A4AC8E-4045-4192-8488-6334BB839243}"/>
              </a:ext>
            </a:extLst>
          </p:cNvPr>
          <p:cNvSpPr>
            <a:spLocks noGrp="1"/>
          </p:cNvSpPr>
          <p:nvPr>
            <p:ph idx="1"/>
          </p:nvPr>
        </p:nvSpPr>
        <p:spPr>
          <a:xfrm>
            <a:off x="1154954" y="2603500"/>
            <a:ext cx="8825659" cy="3416300"/>
          </a:xfrm>
        </p:spPr>
        <p:txBody>
          <a:bodyPr/>
          <a:lstStyle/>
          <a:p>
            <a:r>
              <a:rPr lang="en-IN" b="1" dirty="0"/>
              <a:t>Degree of a Relationship</a:t>
            </a:r>
          </a:p>
          <a:p>
            <a:pPr lvl="1"/>
            <a:r>
              <a:rPr lang="en-IN" dirty="0"/>
              <a:t>The number of participating entities in a relationship is known as the degree of the relationship.</a:t>
            </a:r>
          </a:p>
          <a:p>
            <a:pPr lvl="1"/>
            <a:r>
              <a:rPr lang="en-IN" dirty="0"/>
              <a:t>If there are two entity types involved it is a </a:t>
            </a:r>
            <a:r>
              <a:rPr lang="en-IN" i="1" dirty="0"/>
              <a:t>binary</a:t>
            </a:r>
            <a:r>
              <a:rPr lang="en-IN" dirty="0"/>
              <a:t> relationship type</a:t>
            </a:r>
          </a:p>
          <a:p>
            <a:pPr lvl="1"/>
            <a:r>
              <a:rPr lang="en-IN" dirty="0"/>
              <a:t>If there are three entity types involved it is a </a:t>
            </a:r>
            <a:r>
              <a:rPr lang="en-IN" i="1" dirty="0"/>
              <a:t>ternary</a:t>
            </a:r>
            <a:r>
              <a:rPr lang="en-IN" dirty="0"/>
              <a:t> relationship type</a:t>
            </a:r>
          </a:p>
          <a:p>
            <a:pPr lvl="1"/>
            <a:r>
              <a:rPr lang="en-IN" dirty="0"/>
              <a:t>It is possible to have a n-</a:t>
            </a:r>
            <a:r>
              <a:rPr lang="en-IN" dirty="0" err="1"/>
              <a:t>ary</a:t>
            </a:r>
            <a:r>
              <a:rPr lang="en-IN" dirty="0"/>
              <a:t> relationship (e.g. quaternary or unary).</a:t>
            </a:r>
          </a:p>
          <a:p>
            <a:pPr lvl="1"/>
            <a:r>
              <a:rPr lang="en-IN" dirty="0"/>
              <a:t>Unary relationships are also known as a </a:t>
            </a:r>
            <a:r>
              <a:rPr lang="en-IN" i="1" dirty="0"/>
              <a:t>recursive</a:t>
            </a:r>
            <a:r>
              <a:rPr lang="en-IN" dirty="0"/>
              <a:t> relationship.</a:t>
            </a:r>
          </a:p>
          <a:p>
            <a:pPr lvl="1"/>
            <a:endParaRPr lang="en-IN" dirty="0"/>
          </a:p>
          <a:p>
            <a:endParaRPr lang="en-IN" dirty="0"/>
          </a:p>
        </p:txBody>
      </p:sp>
      <p:sp>
        <p:nvSpPr>
          <p:cNvPr id="4" name="Title 1">
            <a:extLst>
              <a:ext uri="{FF2B5EF4-FFF2-40B4-BE49-F238E27FC236}">
                <a16:creationId xmlns:a16="http://schemas.microsoft.com/office/drawing/2014/main" id="{933D0D5C-7445-421F-A669-48F0ACF90FAD}"/>
              </a:ext>
            </a:extLst>
          </p:cNvPr>
          <p:cNvSpPr txBox="1">
            <a:spLocks/>
          </p:cNvSpPr>
          <p:nvPr/>
        </p:nvSpPr>
        <p:spPr bwMode="gray">
          <a:xfrm>
            <a:off x="1454057" y="982215"/>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solidFill>
                  <a:srgbClr val="FFFFFF"/>
                </a:solidFill>
              </a:rPr>
              <a:t>The components and features of an ER diagram</a:t>
            </a:r>
            <a:endParaRPr lang="en-IN" dirty="0"/>
          </a:p>
        </p:txBody>
      </p:sp>
      <p:pic>
        <p:nvPicPr>
          <p:cNvPr id="10248" name="Picture 8" descr="Missing ALT text">
            <a:extLst>
              <a:ext uri="{FF2B5EF4-FFF2-40B4-BE49-F238E27FC236}">
                <a16:creationId xmlns:a16="http://schemas.microsoft.com/office/drawing/2014/main" id="{F74D911D-CF54-4032-99C7-37C4D92EC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63" y="5346662"/>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Missing ALT text">
            <a:extLst>
              <a:ext uri="{FF2B5EF4-FFF2-40B4-BE49-F238E27FC236}">
                <a16:creationId xmlns:a16="http://schemas.microsoft.com/office/drawing/2014/main" id="{B2746A0A-9E1F-442D-B9EF-C81A6D356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261" y="5381835"/>
            <a:ext cx="3657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Missing ALT text">
            <a:extLst>
              <a:ext uri="{FF2B5EF4-FFF2-40B4-BE49-F238E27FC236}">
                <a16:creationId xmlns:a16="http://schemas.microsoft.com/office/drawing/2014/main" id="{3CE4C4AC-D5E7-4567-976F-54A997CE0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3759" y="5346662"/>
            <a:ext cx="1720241" cy="6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58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4272-4E15-4F33-8244-3779AE515F3A}"/>
              </a:ext>
            </a:extLst>
          </p:cNvPr>
          <p:cNvSpPr>
            <a:spLocks noGrp="1"/>
          </p:cNvSpPr>
          <p:nvPr>
            <p:ph type="title"/>
          </p:nvPr>
        </p:nvSpPr>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A563F840-F1C4-4BA5-8356-88350C8B944C}"/>
              </a:ext>
            </a:extLst>
          </p:cNvPr>
          <p:cNvSpPr>
            <a:spLocks noGrp="1"/>
          </p:cNvSpPr>
          <p:nvPr>
            <p:ph idx="1"/>
          </p:nvPr>
        </p:nvSpPr>
        <p:spPr/>
        <p:txBody>
          <a:bodyPr>
            <a:normAutofit lnSpcReduction="10000"/>
          </a:bodyPr>
          <a:lstStyle/>
          <a:p>
            <a:r>
              <a:rPr lang="en-IN" b="1" dirty="0"/>
              <a:t>Cardinality :-</a:t>
            </a:r>
            <a:r>
              <a:rPr lang="en-IN" dirty="0"/>
              <a:t>Defines the numerical attributes of the relationship between two entities or entity sets. </a:t>
            </a:r>
          </a:p>
          <a:p>
            <a:r>
              <a:rPr lang="en-IN" dirty="0"/>
              <a:t>The three main cardinal relationships are one-to-one, one-to-many, and many-many.</a:t>
            </a:r>
          </a:p>
          <a:p>
            <a:pPr lvl="1"/>
            <a:r>
              <a:rPr lang="en-IN" dirty="0"/>
              <a:t> A </a:t>
            </a:r>
            <a:r>
              <a:rPr lang="en-IN" b="1" dirty="0"/>
              <a:t>one-to-one example </a:t>
            </a:r>
            <a:r>
              <a:rPr lang="en-IN" dirty="0"/>
              <a:t>would be one student associated with one mailing address. </a:t>
            </a:r>
          </a:p>
          <a:p>
            <a:pPr lvl="1"/>
            <a:r>
              <a:rPr lang="en-IN" dirty="0"/>
              <a:t>A </a:t>
            </a:r>
            <a:r>
              <a:rPr lang="en-IN" b="1" dirty="0"/>
              <a:t>one-to-many example (or many-to-one, depending on the relationship direction):</a:t>
            </a:r>
            <a:r>
              <a:rPr lang="en-IN" dirty="0"/>
              <a:t> One student registers for multiple courses, but all those courses have a single line back to that one student. </a:t>
            </a:r>
          </a:p>
          <a:p>
            <a:pPr lvl="1"/>
            <a:r>
              <a:rPr lang="en-IN" b="1" dirty="0"/>
              <a:t>Many-to-many example: </a:t>
            </a:r>
            <a:r>
              <a:rPr lang="en-IN" dirty="0"/>
              <a:t>Students as a group are associated with multiple faculty members, and faculty members in turn are associated with multiple students</a:t>
            </a:r>
          </a:p>
          <a:p>
            <a:endParaRPr lang="en-IN" dirty="0"/>
          </a:p>
        </p:txBody>
      </p:sp>
    </p:spTree>
    <p:extLst>
      <p:ext uri="{BB962C8B-B14F-4D97-AF65-F5344CB8AC3E}">
        <p14:creationId xmlns:p14="http://schemas.microsoft.com/office/powerpoint/2010/main" val="199873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0"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C1DC41AE-4C80-4E5D-8692-8E4B1E1C4CB1}"/>
              </a:ext>
            </a:extLst>
          </p:cNvPr>
          <p:cNvPicPr>
            <a:picLocks noChangeAspect="1"/>
          </p:cNvPicPr>
          <p:nvPr/>
        </p:nvPicPr>
        <p:blipFill rotWithShape="1">
          <a:blip r:embed="rId3"/>
          <a:srcRect t="1030" r="-1" b="31560"/>
          <a:stretch/>
        </p:blipFill>
        <p:spPr>
          <a:xfrm>
            <a:off x="466725" y="495502"/>
            <a:ext cx="9971087" cy="5267123"/>
          </a:xfrm>
          <a:prstGeom prst="rect">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A94D31C8-B635-40C5-B3B7-1147E9D861E8}"/>
              </a:ext>
            </a:extLst>
          </p:cNvPr>
          <p:cNvSpPr>
            <a:spLocks noGrp="1"/>
          </p:cNvSpPr>
          <p:nvPr>
            <p:ph type="title"/>
          </p:nvPr>
        </p:nvSpPr>
        <p:spPr>
          <a:xfrm>
            <a:off x="573930" y="5817097"/>
            <a:ext cx="8825658" cy="586380"/>
          </a:xfrm>
        </p:spPr>
        <p:txBody>
          <a:bodyPr vert="horz" lIns="91440" tIns="45720" rIns="91440" bIns="45720" rtlCol="0" anchor="b">
            <a:normAutofit/>
          </a:bodyPr>
          <a:lstStyle/>
          <a:p>
            <a:r>
              <a:rPr lang="en-IN" sz="2800" b="1" dirty="0">
                <a:solidFill>
                  <a:srgbClr val="FFFFFF"/>
                </a:solidFill>
              </a:rPr>
              <a:t>The components and features of an ER diagram</a:t>
            </a:r>
            <a:endParaRPr lang="en-US" sz="2800" dirty="0"/>
          </a:p>
        </p:txBody>
      </p:sp>
    </p:spTree>
    <p:extLst>
      <p:ext uri="{BB962C8B-B14F-4D97-AF65-F5344CB8AC3E}">
        <p14:creationId xmlns:p14="http://schemas.microsoft.com/office/powerpoint/2010/main" val="248054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A21EF2E1-CE02-46F7-8064-F1DBD2C96723}"/>
              </a:ext>
            </a:extLst>
          </p:cNvPr>
          <p:cNvPicPr>
            <a:picLocks noGrp="1" noChangeAspect="1"/>
          </p:cNvPicPr>
          <p:nvPr>
            <p:ph idx="1"/>
          </p:nvPr>
        </p:nvPicPr>
        <p:blipFill>
          <a:blip r:embed="rId3"/>
          <a:stretch>
            <a:fillRect/>
          </a:stretch>
        </p:blipFill>
        <p:spPr>
          <a:xfrm>
            <a:off x="485776" y="495300"/>
            <a:ext cx="9950448" cy="5105400"/>
          </a:xfrm>
          <a:prstGeom prst="rect">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6E7AF768-A64F-4938-BC99-A111E60DDC3A}"/>
              </a:ext>
            </a:extLst>
          </p:cNvPr>
          <p:cNvSpPr>
            <a:spLocks noGrp="1"/>
          </p:cNvSpPr>
          <p:nvPr>
            <p:ph type="title"/>
          </p:nvPr>
        </p:nvSpPr>
        <p:spPr>
          <a:xfrm>
            <a:off x="640605" y="5700120"/>
            <a:ext cx="8825658" cy="586380"/>
          </a:xfrm>
        </p:spPr>
        <p:txBody>
          <a:bodyPr vert="horz" lIns="91440" tIns="45720" rIns="91440" bIns="45720" rtlCol="0" anchor="b">
            <a:normAutofit/>
          </a:bodyPr>
          <a:lstStyle/>
          <a:p>
            <a:r>
              <a:rPr lang="en-IN" sz="2800" b="1" dirty="0">
                <a:solidFill>
                  <a:srgbClr val="FFFFFF"/>
                </a:solidFill>
              </a:rPr>
              <a:t>The components and features of an ER diagram</a:t>
            </a:r>
            <a:endParaRPr lang="en-US" sz="2800" dirty="0"/>
          </a:p>
        </p:txBody>
      </p:sp>
    </p:spTree>
    <p:extLst>
      <p:ext uri="{BB962C8B-B14F-4D97-AF65-F5344CB8AC3E}">
        <p14:creationId xmlns:p14="http://schemas.microsoft.com/office/powerpoint/2010/main" val="713332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59"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Oval 13"/>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15"/>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5" name="Oval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A close up of a logo&#10;&#10;Description generated with very high confidence">
            <a:extLst>
              <a:ext uri="{FF2B5EF4-FFF2-40B4-BE49-F238E27FC236}">
                <a16:creationId xmlns:a16="http://schemas.microsoft.com/office/drawing/2014/main" id="{B707481C-E7B9-49AF-AAB0-8B4E2EDDD084}"/>
              </a:ext>
            </a:extLst>
          </p:cNvPr>
          <p:cNvPicPr>
            <a:picLocks noChangeAspect="1"/>
          </p:cNvPicPr>
          <p:nvPr/>
        </p:nvPicPr>
        <p:blipFill>
          <a:blip r:embed="rId3"/>
          <a:stretch>
            <a:fillRect/>
          </a:stretch>
        </p:blipFill>
        <p:spPr>
          <a:xfrm>
            <a:off x="1135404" y="474132"/>
            <a:ext cx="4299522" cy="3439617"/>
          </a:xfrm>
          <a:prstGeom prst="roundRect">
            <a:avLst>
              <a:gd name="adj" fmla="val 1858"/>
            </a:avLst>
          </a:prstGeom>
          <a:effectLst/>
        </p:spPr>
      </p:pic>
      <p:pic>
        <p:nvPicPr>
          <p:cNvPr id="4" name="Content Placeholder 3">
            <a:extLst>
              <a:ext uri="{FF2B5EF4-FFF2-40B4-BE49-F238E27FC236}">
                <a16:creationId xmlns:a16="http://schemas.microsoft.com/office/drawing/2014/main" id="{017F0DF5-5BC9-4FD0-B380-901F4B4EF865}"/>
              </a:ext>
            </a:extLst>
          </p:cNvPr>
          <p:cNvPicPr>
            <a:picLocks noGrp="1" noChangeAspect="1"/>
          </p:cNvPicPr>
          <p:nvPr>
            <p:ph idx="1"/>
          </p:nvPr>
        </p:nvPicPr>
        <p:blipFill>
          <a:blip r:embed="rId4"/>
          <a:stretch>
            <a:fillRect/>
          </a:stretch>
        </p:blipFill>
        <p:spPr>
          <a:xfrm>
            <a:off x="7344576" y="473338"/>
            <a:ext cx="3026862" cy="3439617"/>
          </a:xfrm>
          <a:prstGeom prst="roundRect">
            <a:avLst>
              <a:gd name="adj" fmla="val 1858"/>
            </a:avLst>
          </a:prstGeom>
          <a:effectLst/>
        </p:spPr>
      </p:pic>
      <p:sp>
        <p:nvSpPr>
          <p:cNvPr id="69"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6E8127-1272-4F52-81E1-6FE5577D222D}"/>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80000"/>
              </a:lnSpc>
            </a:pPr>
            <a:r>
              <a:rPr lang="en-US" sz="4200"/>
              <a:t>The components and features of an ER diagram</a:t>
            </a:r>
          </a:p>
        </p:txBody>
      </p:sp>
    </p:spTree>
    <p:extLst>
      <p:ext uri="{BB962C8B-B14F-4D97-AF65-F5344CB8AC3E}">
        <p14:creationId xmlns:p14="http://schemas.microsoft.com/office/powerpoint/2010/main" val="44973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Rectangle 1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40" name="Group 140"/>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142" name="Oval 14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41" name="Oval 142"/>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5"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6"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7"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124" name="Picture 4" descr="alt">
            <a:extLst>
              <a:ext uri="{FF2B5EF4-FFF2-40B4-BE49-F238E27FC236}">
                <a16:creationId xmlns:a16="http://schemas.microsoft.com/office/drawing/2014/main" id="{63610CE4-04A8-4C4D-AF58-5F5E202B33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472236" y="1482158"/>
            <a:ext cx="3113904" cy="1188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lt">
            <a:extLst>
              <a:ext uri="{FF2B5EF4-FFF2-40B4-BE49-F238E27FC236}">
                <a16:creationId xmlns:a16="http://schemas.microsoft.com/office/drawing/2014/main" id="{6E3E9CCB-23C5-41EC-8425-0999CDE5E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194607" y="2499620"/>
            <a:ext cx="3113903" cy="185876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lt">
            <a:extLst>
              <a:ext uri="{FF2B5EF4-FFF2-40B4-BE49-F238E27FC236}">
                <a16:creationId xmlns:a16="http://schemas.microsoft.com/office/drawing/2014/main" id="{53F305B9-E379-42E2-AD98-67AE0B4E28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8472236" y="4419652"/>
            <a:ext cx="3113904" cy="723432"/>
          </a:xfrm>
          <a:prstGeom prst="rect">
            <a:avLst/>
          </a:prstGeom>
          <a:noFill/>
          <a:extLst>
            <a:ext uri="{909E8E84-426E-40DD-AFC4-6F175D3DCCD1}">
              <a14:hiddenFill xmlns:a14="http://schemas.microsoft.com/office/drawing/2010/main">
                <a:solidFill>
                  <a:srgbClr val="FFFFFF"/>
                </a:solidFill>
              </a14:hiddenFill>
            </a:ext>
          </a:extLst>
        </p:spPr>
      </p:pic>
      <p:sp>
        <p:nvSpPr>
          <p:cNvPr id="5142" name="Rectangle 1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2535C1-45DC-4B65-BF7B-4B96E92E7CB6}"/>
              </a:ext>
            </a:extLst>
          </p:cNvPr>
          <p:cNvSpPr>
            <a:spLocks noGrp="1"/>
          </p:cNvSpPr>
          <p:nvPr>
            <p:ph type="title"/>
          </p:nvPr>
        </p:nvSpPr>
        <p:spPr>
          <a:xfrm>
            <a:off x="1154955" y="973668"/>
            <a:ext cx="2942210" cy="1020232"/>
          </a:xfrm>
        </p:spPr>
        <p:txBody>
          <a:bodyPr>
            <a:normAutofit/>
          </a:bodyPr>
          <a:lstStyle/>
          <a:p>
            <a:pPr>
              <a:lnSpc>
                <a:spcPct val="90000"/>
              </a:lnSpc>
            </a:pPr>
            <a:r>
              <a:rPr lang="en-US" sz="3300"/>
              <a:t>Crows Foot’s Notation</a:t>
            </a:r>
            <a:endParaRPr lang="en-IN" sz="3300"/>
          </a:p>
        </p:txBody>
      </p:sp>
      <p:sp>
        <p:nvSpPr>
          <p:cNvPr id="3" name="Content Placeholder 2">
            <a:extLst>
              <a:ext uri="{FF2B5EF4-FFF2-40B4-BE49-F238E27FC236}">
                <a16:creationId xmlns:a16="http://schemas.microsoft.com/office/drawing/2014/main" id="{A8067EA7-8751-4D57-B9EB-DF79A571363F}"/>
              </a:ext>
            </a:extLst>
          </p:cNvPr>
          <p:cNvSpPr>
            <a:spLocks noGrp="1"/>
          </p:cNvSpPr>
          <p:nvPr>
            <p:ph idx="1"/>
          </p:nvPr>
        </p:nvSpPr>
        <p:spPr>
          <a:xfrm>
            <a:off x="1154955" y="2120900"/>
            <a:ext cx="3133726" cy="3898900"/>
          </a:xfrm>
        </p:spPr>
        <p:txBody>
          <a:bodyPr>
            <a:normAutofit/>
          </a:bodyPr>
          <a:lstStyle/>
          <a:p>
            <a:pPr>
              <a:lnSpc>
                <a:spcPct val="80000"/>
              </a:lnSpc>
            </a:pPr>
            <a:r>
              <a:rPr lang="en-IN" sz="1100" dirty="0">
                <a:solidFill>
                  <a:schemeClr val="bg1"/>
                </a:solidFill>
              </a:rPr>
              <a:t>All data </a:t>
            </a:r>
            <a:r>
              <a:rPr lang="en-IN" sz="1100" dirty="0" err="1">
                <a:solidFill>
                  <a:schemeClr val="bg1"/>
                </a:solidFill>
              </a:rPr>
              <a:t>modeling</a:t>
            </a:r>
            <a:r>
              <a:rPr lang="en-IN" sz="1100" dirty="0">
                <a:solidFill>
                  <a:schemeClr val="bg1"/>
                </a:solidFill>
              </a:rPr>
              <a:t> approaches attempt to show three things – data entities, the relationships between them and their cardinality. </a:t>
            </a:r>
          </a:p>
          <a:p>
            <a:pPr>
              <a:lnSpc>
                <a:spcPct val="80000"/>
              </a:lnSpc>
            </a:pPr>
            <a:r>
              <a:rPr lang="en-IN" sz="1100" dirty="0">
                <a:solidFill>
                  <a:schemeClr val="bg1"/>
                </a:solidFill>
              </a:rPr>
              <a:t>Cardinality rules define the allowable counts of the relationships – one to many, many to many, etc.</a:t>
            </a:r>
          </a:p>
          <a:p>
            <a:pPr>
              <a:lnSpc>
                <a:spcPct val="80000"/>
              </a:lnSpc>
            </a:pPr>
            <a:r>
              <a:rPr lang="en-IN" sz="1100" dirty="0">
                <a:solidFill>
                  <a:schemeClr val="bg1"/>
                </a:solidFill>
              </a:rPr>
              <a:t>Cardinality specifies two business rules – the minimum number and maximum number of each entity that can participate in the relationship. </a:t>
            </a:r>
          </a:p>
          <a:p>
            <a:pPr>
              <a:lnSpc>
                <a:spcPct val="80000"/>
              </a:lnSpc>
            </a:pPr>
            <a:r>
              <a:rPr lang="en-IN" sz="1100" dirty="0">
                <a:solidFill>
                  <a:schemeClr val="bg1"/>
                </a:solidFill>
              </a:rPr>
              <a:t>Another name for minimum cardinality is “optionality.” It tells us if the relationship is mandatory or optional (i.e., “Can entity A exist without entity B?”). </a:t>
            </a:r>
          </a:p>
          <a:p>
            <a:pPr>
              <a:lnSpc>
                <a:spcPct val="80000"/>
              </a:lnSpc>
            </a:pPr>
            <a:r>
              <a:rPr lang="en-IN" sz="1100" dirty="0">
                <a:solidFill>
                  <a:schemeClr val="bg1"/>
                </a:solidFill>
              </a:rPr>
              <a:t>Maximum cardinality sets the upper bound on the relationship – “for each A, can there be only one B, or many B’s?” </a:t>
            </a:r>
          </a:p>
        </p:txBody>
      </p:sp>
    </p:spTree>
    <p:extLst>
      <p:ext uri="{BB962C8B-B14F-4D97-AF65-F5344CB8AC3E}">
        <p14:creationId xmlns:p14="http://schemas.microsoft.com/office/powerpoint/2010/main" val="317667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92F-C563-4D07-9010-4E800D837B0F}"/>
              </a:ext>
            </a:extLst>
          </p:cNvPr>
          <p:cNvSpPr>
            <a:spLocks noGrp="1"/>
          </p:cNvSpPr>
          <p:nvPr>
            <p:ph type="title"/>
          </p:nvPr>
        </p:nvSpPr>
        <p:spPr/>
        <p:txBody>
          <a:bodyPr/>
          <a:lstStyle/>
          <a:p>
            <a:r>
              <a:rPr lang="en-IN" b="1" dirty="0"/>
              <a:t>Limitations of ER diagrams and models</a:t>
            </a:r>
            <a:br>
              <a:rPr lang="en-IN" b="1" dirty="0"/>
            </a:br>
            <a:endParaRPr lang="en-IN" dirty="0"/>
          </a:p>
        </p:txBody>
      </p:sp>
      <p:sp>
        <p:nvSpPr>
          <p:cNvPr id="4" name="AutoShape 2" descr="https://d2slcw3kip6qmk.cloudfront.net/marketing/pages/chart/seo/ERD/discovery/erd-bachman-02.svg">
            <a:extLst>
              <a:ext uri="{FF2B5EF4-FFF2-40B4-BE49-F238E27FC236}">
                <a16:creationId xmlns:a16="http://schemas.microsoft.com/office/drawing/2014/main" id="{A209DC6A-BD84-48B9-B08E-6CA62FC01FA4}"/>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b="1" dirty="0"/>
              <a:t>Only for relational data: </a:t>
            </a:r>
            <a:r>
              <a:rPr lang="en-IN" dirty="0"/>
              <a:t>Understand that the purpose is to show relationships. ER diagrams show only that relational structure.</a:t>
            </a:r>
          </a:p>
          <a:p>
            <a:r>
              <a:rPr lang="en-IN" b="1" dirty="0"/>
              <a:t>Not for unstructured data:</a:t>
            </a:r>
            <a:r>
              <a:rPr lang="en-IN" dirty="0"/>
              <a:t> Unless the data is cleanly delineated into different fields, rows or columns, ER diagrams are probably of limited use. The same is true of semi-structured data, because only some of the data will be useful.</a:t>
            </a:r>
          </a:p>
          <a:p>
            <a:endParaRPr lang="en-IN" dirty="0"/>
          </a:p>
        </p:txBody>
      </p:sp>
    </p:spTree>
    <p:extLst>
      <p:ext uri="{BB962C8B-B14F-4D97-AF65-F5344CB8AC3E}">
        <p14:creationId xmlns:p14="http://schemas.microsoft.com/office/powerpoint/2010/main" val="19370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9961-5623-47A4-B625-BECBC8BC1A55}"/>
              </a:ext>
            </a:extLst>
          </p:cNvPr>
          <p:cNvSpPr>
            <a:spLocks noGrp="1"/>
          </p:cNvSpPr>
          <p:nvPr>
            <p:ph type="title"/>
          </p:nvPr>
        </p:nvSpPr>
        <p:spPr/>
        <p:txBody>
          <a:bodyPr/>
          <a:lstStyle/>
          <a:p>
            <a:r>
              <a:rPr lang="en-IN" b="1" dirty="0"/>
              <a:t>How to draw a basic ER diagram</a:t>
            </a:r>
            <a:br>
              <a:rPr lang="en-IN" b="1" dirty="0"/>
            </a:br>
            <a:endParaRPr lang="en-IN" dirty="0"/>
          </a:p>
        </p:txBody>
      </p:sp>
      <p:sp>
        <p:nvSpPr>
          <p:cNvPr id="3" name="Content Placeholder 2">
            <a:extLst>
              <a:ext uri="{FF2B5EF4-FFF2-40B4-BE49-F238E27FC236}">
                <a16:creationId xmlns:a16="http://schemas.microsoft.com/office/drawing/2014/main" id="{FF1E7EB3-A460-4248-897D-98AD0A383E66}"/>
              </a:ext>
            </a:extLst>
          </p:cNvPr>
          <p:cNvSpPr>
            <a:spLocks noGrp="1"/>
          </p:cNvSpPr>
          <p:nvPr>
            <p:ph idx="1"/>
          </p:nvPr>
        </p:nvSpPr>
        <p:spPr/>
        <p:txBody>
          <a:bodyPr>
            <a:normAutofit fontScale="92500" lnSpcReduction="20000"/>
          </a:bodyPr>
          <a:lstStyle/>
          <a:p>
            <a:r>
              <a:rPr lang="en-IN" b="1" dirty="0"/>
              <a:t>Purpose and scope: </a:t>
            </a:r>
            <a:r>
              <a:rPr lang="en-IN" dirty="0"/>
              <a:t>Define the purpose and scope of what you’re </a:t>
            </a:r>
            <a:r>
              <a:rPr lang="en-IN" dirty="0" err="1"/>
              <a:t>analyzing</a:t>
            </a:r>
            <a:r>
              <a:rPr lang="en-IN" dirty="0"/>
              <a:t> or </a:t>
            </a:r>
            <a:r>
              <a:rPr lang="en-IN" dirty="0" err="1"/>
              <a:t>modeling</a:t>
            </a:r>
            <a:r>
              <a:rPr lang="en-IN" dirty="0"/>
              <a:t>.</a:t>
            </a:r>
          </a:p>
          <a:p>
            <a:r>
              <a:rPr lang="en-IN" b="1" dirty="0"/>
              <a:t>Entities:</a:t>
            </a:r>
            <a:r>
              <a:rPr lang="en-IN" dirty="0"/>
              <a:t> Identify the entities that are involved. When you’re ready, start drawing them in rectangles (or your system’s choice of shape) and </a:t>
            </a:r>
            <a:r>
              <a:rPr lang="en-IN" dirty="0" err="1"/>
              <a:t>labeling</a:t>
            </a:r>
            <a:r>
              <a:rPr lang="en-IN" dirty="0"/>
              <a:t> them as nouns.</a:t>
            </a:r>
          </a:p>
          <a:p>
            <a:r>
              <a:rPr lang="en-IN" b="1" dirty="0"/>
              <a:t>Relationships:</a:t>
            </a:r>
            <a:r>
              <a:rPr lang="en-IN" dirty="0"/>
              <a:t> Determine how the entities are all related. Draw lines between them to signify the relationships and label them. Some entities may not be related, and that’s fine. In different notation systems, the relationship could be </a:t>
            </a:r>
            <a:r>
              <a:rPr lang="en-IN" dirty="0" err="1"/>
              <a:t>labeled</a:t>
            </a:r>
            <a:r>
              <a:rPr lang="en-IN" dirty="0"/>
              <a:t> in a diamond, another rectangle or directly on top of the connecting line.</a:t>
            </a:r>
          </a:p>
          <a:p>
            <a:r>
              <a:rPr lang="en-IN" b="1" dirty="0"/>
              <a:t>Attributes:</a:t>
            </a:r>
            <a:r>
              <a:rPr lang="en-IN" dirty="0"/>
              <a:t> Layer in more detail by adding key attributes of entities. Attributes are often shown as ovals. </a:t>
            </a:r>
          </a:p>
          <a:p>
            <a:r>
              <a:rPr lang="en-IN" b="1" dirty="0"/>
              <a:t>Cardinality:</a:t>
            </a:r>
            <a:r>
              <a:rPr lang="en-IN" dirty="0"/>
              <a:t> Show whether the relationship is 1-1, 1-many or many-to-many.</a:t>
            </a:r>
          </a:p>
          <a:p>
            <a:endParaRPr lang="en-IN" dirty="0"/>
          </a:p>
        </p:txBody>
      </p:sp>
    </p:spTree>
    <p:extLst>
      <p:ext uri="{BB962C8B-B14F-4D97-AF65-F5344CB8AC3E}">
        <p14:creationId xmlns:p14="http://schemas.microsoft.com/office/powerpoint/2010/main" val="3734196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973" y="101009"/>
            <a:ext cx="8924925" cy="6578064"/>
          </a:xfrm>
          <a:prstGeom prst="rect">
            <a:avLst/>
          </a:prstGeom>
        </p:spPr>
      </p:pic>
    </p:spTree>
    <p:extLst>
      <p:ext uri="{BB962C8B-B14F-4D97-AF65-F5344CB8AC3E}">
        <p14:creationId xmlns:p14="http://schemas.microsoft.com/office/powerpoint/2010/main" val="127456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38" y="-1"/>
            <a:ext cx="10105250" cy="6524021"/>
          </a:xfrm>
          <a:prstGeom prst="rect">
            <a:avLst/>
          </a:prstGeom>
        </p:spPr>
      </p:pic>
    </p:spTree>
    <p:extLst>
      <p:ext uri="{BB962C8B-B14F-4D97-AF65-F5344CB8AC3E}">
        <p14:creationId xmlns:p14="http://schemas.microsoft.com/office/powerpoint/2010/main" val="269318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0F0D-4C33-44AD-9F6E-7B722C16B3A3}"/>
              </a:ext>
            </a:extLst>
          </p:cNvPr>
          <p:cNvSpPr>
            <a:spLocks noGrp="1"/>
          </p:cNvSpPr>
          <p:nvPr>
            <p:ph type="title"/>
          </p:nvPr>
        </p:nvSpPr>
        <p:spPr/>
        <p:txBody>
          <a:bodyPr/>
          <a:lstStyle/>
          <a:p>
            <a:r>
              <a:rPr lang="en-US" dirty="0"/>
              <a:t>What is Data modeling </a:t>
            </a:r>
            <a:endParaRPr lang="en-IN" dirty="0"/>
          </a:p>
        </p:txBody>
      </p:sp>
      <p:sp>
        <p:nvSpPr>
          <p:cNvPr id="3" name="Content Placeholder 2">
            <a:extLst>
              <a:ext uri="{FF2B5EF4-FFF2-40B4-BE49-F238E27FC236}">
                <a16:creationId xmlns:a16="http://schemas.microsoft.com/office/drawing/2014/main" id="{2E33D80B-E978-437E-96C0-9D958ED6AB9A}"/>
              </a:ext>
            </a:extLst>
          </p:cNvPr>
          <p:cNvSpPr>
            <a:spLocks noGrp="1"/>
          </p:cNvSpPr>
          <p:nvPr>
            <p:ph idx="1"/>
          </p:nvPr>
        </p:nvSpPr>
        <p:spPr>
          <a:xfrm>
            <a:off x="1154953" y="3195389"/>
            <a:ext cx="8825659" cy="3416300"/>
          </a:xfrm>
        </p:spPr>
        <p:txBody>
          <a:bodyPr>
            <a:normAutofit/>
          </a:bodyPr>
          <a:lstStyle/>
          <a:p>
            <a:r>
              <a:rPr lang="en-IN" dirty="0"/>
              <a:t>Data </a:t>
            </a:r>
            <a:r>
              <a:rPr lang="en-IN" dirty="0" err="1"/>
              <a:t>modeling</a:t>
            </a:r>
            <a:r>
              <a:rPr lang="en-IN" dirty="0"/>
              <a:t> in software engineering is the process of creating a data model for an information system by applying certain formal techniques.</a:t>
            </a:r>
          </a:p>
          <a:p>
            <a:r>
              <a:rPr lang="en-IN" dirty="0"/>
              <a:t>Data </a:t>
            </a:r>
            <a:r>
              <a:rPr lang="en-IN" dirty="0" err="1"/>
              <a:t>modeling</a:t>
            </a:r>
            <a:r>
              <a:rPr lang="en-IN" dirty="0"/>
              <a:t> is the analysis of data objects and their relationships to other data objects.</a:t>
            </a:r>
          </a:p>
          <a:p>
            <a:r>
              <a:rPr lang="en-IN" dirty="0"/>
              <a:t>Data </a:t>
            </a:r>
            <a:r>
              <a:rPr lang="en-IN" dirty="0" err="1"/>
              <a:t>modeling</a:t>
            </a:r>
            <a:r>
              <a:rPr lang="en-IN" dirty="0"/>
              <a:t> is often the first step in database design and object-oriented programming ,as the designers first create a conceptual model of how data items relate to each other.</a:t>
            </a:r>
          </a:p>
          <a:p>
            <a:r>
              <a:rPr lang="en-IN" dirty="0"/>
              <a:t>Data </a:t>
            </a:r>
            <a:r>
              <a:rPr lang="en-IN" dirty="0" err="1"/>
              <a:t>modeling</a:t>
            </a:r>
            <a:r>
              <a:rPr lang="en-IN" dirty="0"/>
              <a:t> involves a progression from conceptual model to logical model to physical schema.</a:t>
            </a:r>
          </a:p>
        </p:txBody>
      </p:sp>
      <p:pic>
        <p:nvPicPr>
          <p:cNvPr id="5130" name="Picture 10" descr="Image result for funny animal cartoons">
            <a:extLst>
              <a:ext uri="{FF2B5EF4-FFF2-40B4-BE49-F238E27FC236}">
                <a16:creationId xmlns:a16="http://schemas.microsoft.com/office/drawing/2014/main" id="{3B311A62-002F-4BD2-ABC2-A8287BAB3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974" y="340324"/>
            <a:ext cx="3574156" cy="268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51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077779" cy="2945220"/>
          </a:xfrm>
          <a:prstGeom prst="rect">
            <a:avLst/>
          </a:prstGeom>
        </p:spPr>
      </p:pic>
      <p:pic>
        <p:nvPicPr>
          <p:cNvPr id="3" name="Picture 2"/>
          <p:cNvPicPr>
            <a:picLocks noChangeAspect="1"/>
          </p:cNvPicPr>
          <p:nvPr/>
        </p:nvPicPr>
        <p:blipFill>
          <a:blip r:embed="rId3"/>
          <a:stretch>
            <a:fillRect/>
          </a:stretch>
        </p:blipFill>
        <p:spPr>
          <a:xfrm>
            <a:off x="180532" y="2609850"/>
            <a:ext cx="5238750" cy="4248150"/>
          </a:xfrm>
          <a:prstGeom prst="rect">
            <a:avLst/>
          </a:prstGeom>
        </p:spPr>
      </p:pic>
      <p:pic>
        <p:nvPicPr>
          <p:cNvPr id="4" name="Picture 3"/>
          <p:cNvPicPr>
            <a:picLocks noChangeAspect="1"/>
          </p:cNvPicPr>
          <p:nvPr/>
        </p:nvPicPr>
        <p:blipFill>
          <a:blip r:embed="rId4"/>
          <a:stretch>
            <a:fillRect/>
          </a:stretch>
        </p:blipFill>
        <p:spPr>
          <a:xfrm>
            <a:off x="5639022" y="2571750"/>
            <a:ext cx="4762500" cy="4286250"/>
          </a:xfrm>
          <a:prstGeom prst="rect">
            <a:avLst/>
          </a:prstGeom>
        </p:spPr>
      </p:pic>
    </p:spTree>
    <p:extLst>
      <p:ext uri="{BB962C8B-B14F-4D97-AF65-F5344CB8AC3E}">
        <p14:creationId xmlns:p14="http://schemas.microsoft.com/office/powerpoint/2010/main" val="327092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14" y="-1"/>
            <a:ext cx="5638073" cy="6677247"/>
          </a:xfrm>
          <a:prstGeom prst="rect">
            <a:avLst/>
          </a:prstGeom>
        </p:spPr>
      </p:pic>
    </p:spTree>
    <p:extLst>
      <p:ext uri="{BB962C8B-B14F-4D97-AF65-F5344CB8AC3E}">
        <p14:creationId xmlns:p14="http://schemas.microsoft.com/office/powerpoint/2010/main" val="41751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359C-29C8-4C45-BD5A-75A037131340}"/>
              </a:ext>
            </a:extLst>
          </p:cNvPr>
          <p:cNvSpPr>
            <a:spLocks noGrp="1"/>
          </p:cNvSpPr>
          <p:nvPr>
            <p:ph type="title"/>
          </p:nvPr>
        </p:nvSpPr>
        <p:spPr/>
        <p:txBody>
          <a:bodyPr/>
          <a:lstStyle/>
          <a:p>
            <a:r>
              <a:rPr lang="en-US" dirty="0"/>
              <a:t>Analogy of Data Modeling process </a:t>
            </a:r>
            <a:endParaRPr lang="en-IN" dirty="0"/>
          </a:p>
        </p:txBody>
      </p:sp>
      <p:sp>
        <p:nvSpPr>
          <p:cNvPr id="3" name="Content Placeholder 2">
            <a:extLst>
              <a:ext uri="{FF2B5EF4-FFF2-40B4-BE49-F238E27FC236}">
                <a16:creationId xmlns:a16="http://schemas.microsoft.com/office/drawing/2014/main" id="{6497FA11-B1DD-40F7-AD6A-32ED0ECEF2D3}"/>
              </a:ext>
            </a:extLst>
          </p:cNvPr>
          <p:cNvSpPr>
            <a:spLocks noGrp="1"/>
          </p:cNvSpPr>
          <p:nvPr>
            <p:ph idx="1"/>
          </p:nvPr>
        </p:nvSpPr>
        <p:spPr>
          <a:xfrm>
            <a:off x="820104" y="2603500"/>
            <a:ext cx="8825659" cy="3416300"/>
          </a:xfrm>
        </p:spPr>
        <p:txBody>
          <a:bodyPr/>
          <a:lstStyle/>
          <a:p>
            <a:pPr marL="0" indent="0">
              <a:buNone/>
            </a:pPr>
            <a:r>
              <a:rPr lang="en-US" sz="2000" b="1" u="sng" dirty="0"/>
              <a:t>Constructing a Guest House ( Build a Database (OLTP/OLAP))</a:t>
            </a:r>
          </a:p>
          <a:p>
            <a:r>
              <a:rPr lang="en-IN" dirty="0"/>
              <a:t>Get an Architect : ( Get a  Data Modeller )</a:t>
            </a:r>
          </a:p>
          <a:p>
            <a:r>
              <a:rPr lang="en-IN" dirty="0"/>
              <a:t>State the Building Requirement : (State the Business requirements)</a:t>
            </a:r>
          </a:p>
          <a:p>
            <a:r>
              <a:rPr lang="en-IN" dirty="0"/>
              <a:t>Architect would come up with a Layout Plan : ( A Data modeller comes up with a Data model )</a:t>
            </a:r>
          </a:p>
          <a:p>
            <a:r>
              <a:rPr lang="en-IN" dirty="0"/>
              <a:t>Finally Civil Engineers would have it constructed  : ( A DBA/Developer creates a relational model in the database )</a:t>
            </a:r>
            <a:endParaRPr lang="en-US" dirty="0"/>
          </a:p>
        </p:txBody>
      </p:sp>
      <p:pic>
        <p:nvPicPr>
          <p:cNvPr id="6148" name="Picture 4" descr="Related image">
            <a:extLst>
              <a:ext uri="{FF2B5EF4-FFF2-40B4-BE49-F238E27FC236}">
                <a16:creationId xmlns:a16="http://schemas.microsoft.com/office/drawing/2014/main" id="{4B9B2ABA-127E-4736-960A-FA93346EF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404" y="2984142"/>
            <a:ext cx="3035658" cy="303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8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ata modelling memes">
            <a:extLst>
              <a:ext uri="{FF2B5EF4-FFF2-40B4-BE49-F238E27FC236}">
                <a16:creationId xmlns:a16="http://schemas.microsoft.com/office/drawing/2014/main" id="{C372D9BE-2BEA-4443-A30D-08B85E9CC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89" y="2598655"/>
            <a:ext cx="4936631" cy="32705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A4C2AF-F818-4886-AF46-6AE8A5E97E80}"/>
              </a:ext>
            </a:extLst>
          </p:cNvPr>
          <p:cNvSpPr>
            <a:spLocks noGrp="1"/>
          </p:cNvSpPr>
          <p:nvPr>
            <p:ph type="title"/>
          </p:nvPr>
        </p:nvSpPr>
        <p:spPr/>
        <p:txBody>
          <a:bodyPr/>
          <a:lstStyle/>
          <a:p>
            <a:r>
              <a:rPr lang="en-IN" dirty="0"/>
              <a:t>Why Data Modeling</a:t>
            </a:r>
          </a:p>
        </p:txBody>
      </p:sp>
      <p:pic>
        <p:nvPicPr>
          <p:cNvPr id="4" name="Picture 2" descr="Related image">
            <a:extLst>
              <a:ext uri="{FF2B5EF4-FFF2-40B4-BE49-F238E27FC236}">
                <a16:creationId xmlns:a16="http://schemas.microsoft.com/office/drawing/2014/main" id="{BF859BBA-5063-4BFD-A125-391B86E33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969" y="2524226"/>
            <a:ext cx="4658700" cy="3344947"/>
          </a:xfrm>
          <a:prstGeom prst="rect">
            <a:avLst/>
          </a:prstGeom>
          <a:noFill/>
          <a:scene3d>
            <a:camera prst="orthographicFront"/>
            <a:lightRig rig="threePt" dir="t"/>
          </a:scene3d>
          <a:sp3d extrusionH="76200" contourW="12700">
            <a:extrusionClr>
              <a:srgbClr val="C00000"/>
            </a:extrusionClr>
            <a:contourClr>
              <a:srgbClr val="C0000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5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5B7C-614B-4D4F-B9EC-941D9F470D7F}"/>
              </a:ext>
            </a:extLst>
          </p:cNvPr>
          <p:cNvSpPr>
            <a:spLocks noGrp="1"/>
          </p:cNvSpPr>
          <p:nvPr>
            <p:ph type="title"/>
          </p:nvPr>
        </p:nvSpPr>
        <p:spPr/>
        <p:txBody>
          <a:bodyPr/>
          <a:lstStyle/>
          <a:p>
            <a:r>
              <a:rPr lang="en-US" dirty="0"/>
              <a:t>How is Data Modeling Done </a:t>
            </a:r>
            <a:endParaRPr lang="en-IN" dirty="0"/>
          </a:p>
        </p:txBody>
      </p:sp>
      <p:sp>
        <p:nvSpPr>
          <p:cNvPr id="3" name="Content Placeholder 2">
            <a:extLst>
              <a:ext uri="{FF2B5EF4-FFF2-40B4-BE49-F238E27FC236}">
                <a16:creationId xmlns:a16="http://schemas.microsoft.com/office/drawing/2014/main" id="{E491E536-0B1B-42FB-85E1-5A61370D2905}"/>
              </a:ext>
            </a:extLst>
          </p:cNvPr>
          <p:cNvSpPr>
            <a:spLocks noGrp="1"/>
          </p:cNvSpPr>
          <p:nvPr>
            <p:ph idx="1"/>
          </p:nvPr>
        </p:nvSpPr>
        <p:spPr>
          <a:xfrm>
            <a:off x="454867" y="2603500"/>
            <a:ext cx="8825659" cy="3416300"/>
          </a:xfrm>
        </p:spPr>
        <p:txBody>
          <a:bodyPr/>
          <a:lstStyle/>
          <a:p>
            <a:r>
              <a:rPr lang="en-IN" dirty="0"/>
              <a:t> Top down Approach – Scratch from BRD</a:t>
            </a:r>
          </a:p>
          <a:p>
            <a:r>
              <a:rPr lang="en-IN" dirty="0"/>
              <a:t> Bottom Up Approach – Existing systems </a:t>
            </a:r>
          </a:p>
          <a:p>
            <a:r>
              <a:rPr lang="en-IN" dirty="0"/>
              <a:t>Data models for an OLTP : Normalized using Normalization Technique </a:t>
            </a:r>
          </a:p>
          <a:p>
            <a:r>
              <a:rPr lang="en-IN" dirty="0"/>
              <a:t>Data models for an OLAP : De-Normalized </a:t>
            </a:r>
          </a:p>
          <a:p>
            <a:r>
              <a:rPr lang="en-US" dirty="0"/>
              <a:t>D</a:t>
            </a:r>
            <a:r>
              <a:rPr lang="en-IN" dirty="0" err="1"/>
              <a:t>ata</a:t>
            </a:r>
            <a:r>
              <a:rPr lang="en-IN" dirty="0"/>
              <a:t> models helps Functional Teams and Technical Teams in designing the database </a:t>
            </a:r>
          </a:p>
          <a:p>
            <a:r>
              <a:rPr lang="en-US" dirty="0"/>
              <a:t>F</a:t>
            </a:r>
            <a:r>
              <a:rPr lang="en-IN" dirty="0"/>
              <a:t>unctional teams :- Business Analysts, Business Managers, Subject Matter Experts, End users etc </a:t>
            </a:r>
          </a:p>
          <a:p>
            <a:r>
              <a:rPr lang="en-US" dirty="0"/>
              <a:t>T</a:t>
            </a:r>
            <a:r>
              <a:rPr lang="en-IN" dirty="0"/>
              <a:t>echnical Teams :- Database Developers or Database Administrators </a:t>
            </a:r>
          </a:p>
        </p:txBody>
      </p:sp>
      <p:pic>
        <p:nvPicPr>
          <p:cNvPr id="4" name="Picture 4" descr="Related image">
            <a:extLst>
              <a:ext uri="{FF2B5EF4-FFF2-40B4-BE49-F238E27FC236}">
                <a16:creationId xmlns:a16="http://schemas.microsoft.com/office/drawing/2014/main" id="{498BC51E-92E4-4443-9B23-4F948549B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404" y="2984142"/>
            <a:ext cx="3035658" cy="303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7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6660-5B5D-4A03-9A0F-A4A86F5603C7}"/>
              </a:ext>
            </a:extLst>
          </p:cNvPr>
          <p:cNvSpPr>
            <a:spLocks noGrp="1"/>
          </p:cNvSpPr>
          <p:nvPr>
            <p:ph type="title"/>
          </p:nvPr>
        </p:nvSpPr>
        <p:spPr/>
        <p:txBody>
          <a:bodyPr/>
          <a:lstStyle/>
          <a:p>
            <a:r>
              <a:rPr lang="en-IN" dirty="0"/>
              <a:t>What is a Data model ?</a:t>
            </a:r>
            <a:br>
              <a:rPr lang="en-IN" dirty="0"/>
            </a:br>
            <a:endParaRPr lang="en-IN" dirty="0"/>
          </a:p>
        </p:txBody>
      </p:sp>
      <p:sp>
        <p:nvSpPr>
          <p:cNvPr id="4" name="Text Placeholder 3">
            <a:extLst>
              <a:ext uri="{FF2B5EF4-FFF2-40B4-BE49-F238E27FC236}">
                <a16:creationId xmlns:a16="http://schemas.microsoft.com/office/drawing/2014/main" id="{E5A1F4E2-4753-4144-96CE-6F30AEB0A102}"/>
              </a:ext>
            </a:extLst>
          </p:cNvPr>
          <p:cNvSpPr>
            <a:spLocks noGrp="1"/>
          </p:cNvSpPr>
          <p:nvPr>
            <p:ph type="body" idx="4294967295"/>
          </p:nvPr>
        </p:nvSpPr>
        <p:spPr>
          <a:xfrm>
            <a:off x="169682" y="2479249"/>
            <a:ext cx="11830640" cy="4044099"/>
          </a:xfrm>
        </p:spPr>
        <p:txBody>
          <a:bodyPr>
            <a:normAutofit lnSpcReduction="10000"/>
          </a:bodyPr>
          <a:lstStyle/>
          <a:p>
            <a:r>
              <a:rPr lang="en-IN" dirty="0"/>
              <a:t>A data model in software engineering is an abstract model that describes how data are represented and accessed. Data models formally define data elements and relationships among data elements for a domain of interest.</a:t>
            </a:r>
          </a:p>
          <a:p>
            <a:r>
              <a:rPr lang="en-IN" dirty="0"/>
              <a:t>A data model is a representation of:</a:t>
            </a:r>
          </a:p>
          <a:p>
            <a:pPr marL="685800" lvl="1"/>
            <a:r>
              <a:rPr lang="en-IN" dirty="0"/>
              <a:t>The reality.</a:t>
            </a:r>
          </a:p>
          <a:p>
            <a:pPr marL="685800" lvl="1"/>
            <a:r>
              <a:rPr lang="en-IN" dirty="0"/>
              <a:t>things (or entities or objects) of importance to a business</a:t>
            </a:r>
          </a:p>
          <a:p>
            <a:pPr marL="685800" lvl="1"/>
            <a:r>
              <a:rPr lang="en-IN" dirty="0"/>
              <a:t>how the things relate to each other</a:t>
            </a:r>
          </a:p>
          <a:p>
            <a:pPr marL="685800" lvl="1"/>
            <a:r>
              <a:rPr lang="en-IN" dirty="0"/>
              <a:t>A data model is a formal way to represent the business rules</a:t>
            </a:r>
          </a:p>
          <a:p>
            <a:pPr lvl="0">
              <a:buClr>
                <a:srgbClr val="B01513"/>
              </a:buClr>
            </a:pPr>
            <a:r>
              <a:rPr lang="en-IN" dirty="0">
                <a:solidFill>
                  <a:prstClr val="black">
                    <a:lumMod val="75000"/>
                    <a:lumOff val="25000"/>
                  </a:prstClr>
                </a:solidFill>
              </a:rPr>
              <a:t>A diagram can be used as a blueprint for the construction of new software or for re-engineering a legacy application.</a:t>
            </a:r>
          </a:p>
          <a:p>
            <a:pPr lvl="0">
              <a:buClr>
                <a:srgbClr val="B01513"/>
              </a:buClr>
            </a:pPr>
            <a:r>
              <a:rPr lang="en-IN" dirty="0"/>
              <a:t>A database model shows the logical structure of a database, including the relationships and constraints that determine how data can be stored and accessed</a:t>
            </a:r>
            <a:endParaRPr lang="en-IN" dirty="0">
              <a:solidFill>
                <a:prstClr val="black">
                  <a:lumMod val="75000"/>
                  <a:lumOff val="25000"/>
                </a:prstClr>
              </a:solidFill>
            </a:endParaRPr>
          </a:p>
          <a:p>
            <a:pPr marL="400050" lvl="1" indent="0">
              <a:buNone/>
            </a:pPr>
            <a:endParaRPr lang="en-IN" dirty="0"/>
          </a:p>
          <a:p>
            <a:pPr marL="400050" lvl="1" indent="0">
              <a:buNone/>
            </a:pPr>
            <a:endParaRPr lang="en-IN" dirty="0"/>
          </a:p>
          <a:p>
            <a:endParaRPr lang="en-IN" dirty="0"/>
          </a:p>
        </p:txBody>
      </p:sp>
    </p:spTree>
    <p:extLst>
      <p:ext uri="{BB962C8B-B14F-4D97-AF65-F5344CB8AC3E}">
        <p14:creationId xmlns:p14="http://schemas.microsoft.com/office/powerpoint/2010/main" val="275387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55AA-DC1B-4D5C-9938-68EAFD143511}"/>
              </a:ext>
            </a:extLst>
          </p:cNvPr>
          <p:cNvSpPr>
            <a:spLocks noGrp="1"/>
          </p:cNvSpPr>
          <p:nvPr>
            <p:ph type="title"/>
          </p:nvPr>
        </p:nvSpPr>
        <p:spPr/>
        <p:txBody>
          <a:bodyPr/>
          <a:lstStyle/>
          <a:p>
            <a:r>
              <a:rPr lang="en-IN" dirty="0"/>
              <a:t>Example Types Of Data Model</a:t>
            </a:r>
          </a:p>
        </p:txBody>
      </p:sp>
      <p:sp>
        <p:nvSpPr>
          <p:cNvPr id="3" name="Content Placeholder 2">
            <a:extLst>
              <a:ext uri="{FF2B5EF4-FFF2-40B4-BE49-F238E27FC236}">
                <a16:creationId xmlns:a16="http://schemas.microsoft.com/office/drawing/2014/main" id="{30E67FC9-6220-4E9F-88EC-F02CADAF9E9E}"/>
              </a:ext>
            </a:extLst>
          </p:cNvPr>
          <p:cNvSpPr>
            <a:spLocks noGrp="1"/>
          </p:cNvSpPr>
          <p:nvPr>
            <p:ph idx="1"/>
          </p:nvPr>
        </p:nvSpPr>
        <p:spPr/>
        <p:txBody>
          <a:bodyPr/>
          <a:lstStyle/>
          <a:p>
            <a:r>
              <a:rPr lang="en-IN" dirty="0"/>
              <a:t>Hierarchical database model</a:t>
            </a:r>
          </a:p>
          <a:p>
            <a:r>
              <a:rPr lang="en-IN" dirty="0"/>
              <a:t>Network model</a:t>
            </a:r>
          </a:p>
          <a:p>
            <a:r>
              <a:rPr lang="en-IN" dirty="0"/>
              <a:t>Object-oriented database model</a:t>
            </a:r>
          </a:p>
          <a:p>
            <a:r>
              <a:rPr lang="en-IN" dirty="0"/>
              <a:t>Entity-relationship model</a:t>
            </a:r>
          </a:p>
          <a:p>
            <a:r>
              <a:rPr lang="en-IN" dirty="0"/>
              <a:t>Object-relational model</a:t>
            </a:r>
          </a:p>
          <a:p>
            <a:endParaRPr lang="en-IN" dirty="0"/>
          </a:p>
        </p:txBody>
      </p:sp>
    </p:spTree>
    <p:extLst>
      <p:ext uri="{BB962C8B-B14F-4D97-AF65-F5344CB8AC3E}">
        <p14:creationId xmlns:p14="http://schemas.microsoft.com/office/powerpoint/2010/main" val="379789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3" name="Group 142"/>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4" name="Rectangle 143"/>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144"/>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6" name="Oval 145"/>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7" name="Oval 146"/>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8" name="Rectangle 147"/>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9"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74"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75"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052" name="Picture 4" descr="Conceptual Data Model">
            <a:extLst>
              <a:ext uri="{FF2B5EF4-FFF2-40B4-BE49-F238E27FC236}">
                <a16:creationId xmlns:a16="http://schemas.microsoft.com/office/drawing/2014/main" id="{C9F5FAC0-BC86-481E-A95E-44DFEDD7FC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31175" y="803751"/>
            <a:ext cx="6058266" cy="5250498"/>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04D09-5952-4853-A897-FE77073720AA}"/>
              </a:ext>
            </a:extLst>
          </p:cNvPr>
          <p:cNvSpPr>
            <a:spLocks noGrp="1"/>
          </p:cNvSpPr>
          <p:nvPr>
            <p:ph type="title"/>
          </p:nvPr>
        </p:nvSpPr>
        <p:spPr>
          <a:xfrm>
            <a:off x="1154955" y="973668"/>
            <a:ext cx="3178260" cy="1020232"/>
          </a:xfrm>
        </p:spPr>
        <p:txBody>
          <a:bodyPr>
            <a:normAutofit/>
          </a:bodyPr>
          <a:lstStyle/>
          <a:p>
            <a:pPr>
              <a:lnSpc>
                <a:spcPct val="80000"/>
              </a:lnSpc>
            </a:pPr>
            <a:r>
              <a:rPr lang="en-IN" sz="2500" dirty="0"/>
              <a:t>Data Modeling Process</a:t>
            </a:r>
            <a:br>
              <a:rPr lang="en-IN" sz="2500" dirty="0"/>
            </a:br>
            <a:endParaRPr lang="en-IN" sz="2500" dirty="0"/>
          </a:p>
        </p:txBody>
      </p:sp>
      <p:sp>
        <p:nvSpPr>
          <p:cNvPr id="3" name="Content Placeholder 2">
            <a:extLst>
              <a:ext uri="{FF2B5EF4-FFF2-40B4-BE49-F238E27FC236}">
                <a16:creationId xmlns:a16="http://schemas.microsoft.com/office/drawing/2014/main" id="{457AB621-26A6-4D3C-B853-6FF6408BA732}"/>
              </a:ext>
            </a:extLst>
          </p:cNvPr>
          <p:cNvSpPr>
            <a:spLocks noGrp="1"/>
          </p:cNvSpPr>
          <p:nvPr>
            <p:ph idx="1"/>
          </p:nvPr>
        </p:nvSpPr>
        <p:spPr>
          <a:xfrm>
            <a:off x="1154955" y="2120900"/>
            <a:ext cx="3133726" cy="3898900"/>
          </a:xfrm>
        </p:spPr>
        <p:txBody>
          <a:bodyPr>
            <a:normAutofit/>
          </a:bodyPr>
          <a:lstStyle/>
          <a:p>
            <a:pPr>
              <a:lnSpc>
                <a:spcPct val="90000"/>
              </a:lnSpc>
            </a:pPr>
            <a:r>
              <a:rPr lang="en-IN" b="1">
                <a:solidFill>
                  <a:schemeClr val="bg1"/>
                </a:solidFill>
              </a:rPr>
              <a:t>Conceptual :</a:t>
            </a:r>
            <a:r>
              <a:rPr lang="en-IN">
                <a:solidFill>
                  <a:schemeClr val="bg1"/>
                </a:solidFill>
              </a:rPr>
              <a:t> A conceptual data model identifies the highest-level relationships between the different entities.</a:t>
            </a:r>
          </a:p>
          <a:p>
            <a:pPr marL="685800" lvl="1">
              <a:lnSpc>
                <a:spcPct val="90000"/>
              </a:lnSpc>
            </a:pPr>
            <a:r>
              <a:rPr lang="en-IN">
                <a:solidFill>
                  <a:schemeClr val="bg1"/>
                </a:solidFill>
              </a:rPr>
              <a:t>Includes the important entities and the relationships among them.</a:t>
            </a:r>
          </a:p>
          <a:p>
            <a:pPr marL="685800" lvl="1">
              <a:lnSpc>
                <a:spcPct val="90000"/>
              </a:lnSpc>
            </a:pPr>
            <a:r>
              <a:rPr lang="en-IN">
                <a:solidFill>
                  <a:schemeClr val="bg1"/>
                </a:solidFill>
              </a:rPr>
              <a:t>No attribute is specified.</a:t>
            </a:r>
          </a:p>
          <a:p>
            <a:pPr marL="685800" lvl="1">
              <a:lnSpc>
                <a:spcPct val="90000"/>
              </a:lnSpc>
            </a:pPr>
            <a:r>
              <a:rPr lang="en-IN">
                <a:solidFill>
                  <a:schemeClr val="bg1"/>
                </a:solidFill>
              </a:rPr>
              <a:t>No primary key is specified.</a:t>
            </a:r>
          </a:p>
          <a:p>
            <a:pPr marL="685800" lvl="1">
              <a:lnSpc>
                <a:spcPct val="90000"/>
              </a:lnSpc>
            </a:pPr>
            <a:endParaRPr lang="en-IN">
              <a:solidFill>
                <a:schemeClr val="bg1"/>
              </a:solidFill>
            </a:endParaRPr>
          </a:p>
          <a:p>
            <a:pPr>
              <a:lnSpc>
                <a:spcPct val="90000"/>
              </a:lnSpc>
            </a:pPr>
            <a:endParaRPr lang="en-IN" b="1">
              <a:solidFill>
                <a:schemeClr val="bg1"/>
              </a:solidFill>
            </a:endParaRPr>
          </a:p>
        </p:txBody>
      </p:sp>
    </p:spTree>
    <p:extLst>
      <p:ext uri="{BB962C8B-B14F-4D97-AF65-F5344CB8AC3E}">
        <p14:creationId xmlns:p14="http://schemas.microsoft.com/office/powerpoint/2010/main" val="3957013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
  <TotalTime>0</TotalTime>
  <Words>2032</Words>
  <Application>Microsoft Office PowerPoint</Application>
  <PresentationFormat>Widescreen</PresentationFormat>
  <Paragraphs>143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Ion Boardroom</vt:lpstr>
      <vt:lpstr>Data Modeling  - Gaurav Rajput</vt:lpstr>
      <vt:lpstr>Key Take Away from this session</vt:lpstr>
      <vt:lpstr>What is Data modeling </vt:lpstr>
      <vt:lpstr>Analogy of Data Modeling process </vt:lpstr>
      <vt:lpstr>Why Data Modeling</vt:lpstr>
      <vt:lpstr>How is Data Modeling Done </vt:lpstr>
      <vt:lpstr>What is a Data model ? </vt:lpstr>
      <vt:lpstr>Example Types Of Data Model</vt:lpstr>
      <vt:lpstr>Data Modeling Process </vt:lpstr>
      <vt:lpstr>Data Modeling Process </vt:lpstr>
      <vt:lpstr>Data Modeling Process </vt:lpstr>
      <vt:lpstr>Comparing the Models</vt:lpstr>
      <vt:lpstr>Available Tools in the Market </vt:lpstr>
      <vt:lpstr>What is an Entity Relationship Diagram (ERD)</vt:lpstr>
      <vt:lpstr>Trailer </vt:lpstr>
      <vt:lpstr>Uses of entity relationship diagrams </vt:lpstr>
      <vt:lpstr>The components and features of an ER diagram </vt:lpstr>
      <vt:lpstr>The components and features of an ER diagram</vt:lpstr>
      <vt:lpstr>The components and features of an ER diagram</vt:lpstr>
      <vt:lpstr> </vt:lpstr>
      <vt:lpstr>The components and features of an ER diagram</vt:lpstr>
      <vt:lpstr>The components and features of an ER diagram</vt:lpstr>
      <vt:lpstr>The components and features of an ER diagram</vt:lpstr>
      <vt:lpstr>The components and features of an ER diagram</vt:lpstr>
      <vt:lpstr>Crows Foot’s Notation</vt:lpstr>
      <vt:lpstr>Limitations of ER diagrams and models </vt:lpstr>
      <vt:lpstr>How to draw a basic ER diagram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2017-07-16T14:00:44Z</dcterms:created>
  <dcterms:modified xsi:type="dcterms:W3CDTF">2022-10-03T16:50:39Z</dcterms:modified>
  <cp:contentStatus/>
</cp:coreProperties>
</file>