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59" r:id="rId1"/>
  </p:sldMasterIdLst>
  <p:notesMasterIdLst>
    <p:notesMasterId r:id="rId21"/>
  </p:notesMasterIdLst>
  <p:sldIdLst>
    <p:sldId id="272" r:id="rId2"/>
    <p:sldId id="257" r:id="rId3"/>
    <p:sldId id="279" r:id="rId4"/>
    <p:sldId id="258" r:id="rId5"/>
    <p:sldId id="259" r:id="rId6"/>
    <p:sldId id="260" r:id="rId7"/>
    <p:sldId id="261" r:id="rId8"/>
    <p:sldId id="262" r:id="rId9"/>
    <p:sldId id="263" r:id="rId10"/>
    <p:sldId id="276" r:id="rId11"/>
    <p:sldId id="280" r:id="rId12"/>
    <p:sldId id="265" r:id="rId13"/>
    <p:sldId id="266" r:id="rId14"/>
    <p:sldId id="274" r:id="rId15"/>
    <p:sldId id="275" r:id="rId16"/>
    <p:sldId id="268" r:id="rId17"/>
    <p:sldId id="27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38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76"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77"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 </a:t>
            </a:r>
          </a:p>
        </p:txBody>
      </p:sp>
      <p:sp>
        <p:nvSpPr>
          <p:cNvPr id="78"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 </a:t>
            </a:r>
          </a:p>
        </p:txBody>
      </p:sp>
      <p:sp>
        <p:nvSpPr>
          <p:cNvPr id="79" name="PlaceHolder 5"/>
          <p:cNvSpPr>
            <a:spLocks noGrp="1"/>
          </p:cNvSpPr>
          <p:nvPr>
            <p:ph type="sldNum"/>
          </p:nvPr>
        </p:nvSpPr>
        <p:spPr>
          <a:xfrm>
            <a:off x="4278960" y="10157400"/>
            <a:ext cx="3280680" cy="534240"/>
          </a:xfrm>
          <a:prstGeom prst="rect">
            <a:avLst/>
          </a:prstGeom>
        </p:spPr>
        <p:txBody>
          <a:bodyPr lIns="0" tIns="0" rIns="0" bIns="0" anchor="b"/>
          <a:lstStyle/>
          <a:p>
            <a:pPr algn="r"/>
            <a:fld id="{04743879-5C87-4208-8135-8E67083B45F6}"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08062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685800" y="4400640"/>
            <a:ext cx="5485320" cy="3599280"/>
          </a:xfrm>
          <a:prstGeom prst="rect">
            <a:avLst/>
          </a:prstGeom>
        </p:spPr>
        <p:txBody>
          <a:bodyPr lIns="0" tIns="0" rIns="0" bIns="0"/>
          <a:lstStyle/>
          <a:p>
            <a:endParaRPr lang="en-IN" sz="2000" b="0" strike="noStrike" spc="-1" dirty="0">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algn="r"/>
            <a:fld id="{04743879-5C87-4208-8135-8E67083B45F6}" type="slidenum">
              <a:rPr lang="en-IN" sz="1400" b="0" strike="noStrike" spc="-1" smtClean="0">
                <a:solidFill>
                  <a:srgbClr val="000000"/>
                </a:solidFill>
                <a:uFill>
                  <a:solidFill>
                    <a:srgbClr val="FFFFFF"/>
                  </a:solidFill>
                </a:uFill>
                <a:latin typeface="Times New Roman"/>
              </a:rPr>
              <a:t>6</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576594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algn="r"/>
            <a:fld id="{04743879-5C87-4208-8135-8E67083B45F6}" type="slidenum">
              <a:rPr lang="en-IN" sz="1400" b="0" strike="noStrike" spc="-1" smtClean="0">
                <a:solidFill>
                  <a:srgbClr val="000000"/>
                </a:solidFill>
                <a:uFill>
                  <a:solidFill>
                    <a:srgbClr val="FFFFFF"/>
                  </a:solidFill>
                </a:uFill>
                <a:latin typeface="Times New Roman"/>
              </a:rPr>
              <a:t>7</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416921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79361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FCF5A-EA79-452C-A52C-1A2668C2E7DF}" type="datetime1">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424509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C4C28-BD4B-4892-9A2D-6E19BD753A9A}" type="datetime1">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176156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FD9D02-426E-46C9-9EE9-0DE1EF8B2838}" type="datetime1">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843734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1955932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E80666-FB37-4B36-9149-507F3B0178E3}" type="datetimeFigureOut">
              <a:rPr lang="en-US" smtClean="0"/>
              <a:pPr/>
              <a:t>3/12/2023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E63A33-8271-4DD0-9C48-789913D7C115}" type="slidenum">
              <a:rPr lang="en-US" smtClean="0"/>
              <a:pPr/>
              <a:t>‹#›</a:t>
            </a:fld>
            <a:endParaRPr lang="en-US" dirty="0"/>
          </a:p>
        </p:txBody>
      </p:sp>
    </p:spTree>
    <p:extLst>
      <p:ext uri="{BB962C8B-B14F-4D97-AF65-F5344CB8AC3E}">
        <p14:creationId xmlns:p14="http://schemas.microsoft.com/office/powerpoint/2010/main" val="3280768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3/12/2023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259866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CDBF60-6CC3-4B74-A60D-3486985E4346}" type="datetime1">
              <a:rPr lang="en-US" smtClean="0"/>
              <a:pPr/>
              <a:t>3/12/2023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364454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714818-984F-4759-BF72-A33BDC1963BD}" type="datetime1">
              <a:rPr lang="en-US" smtClean="0"/>
              <a:pPr/>
              <a:t>3/12/2023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363975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A7E191-5F94-4FC1-B823-BD7CABF7FA06}" type="datetime1">
              <a:rPr lang="en-US" smtClean="0"/>
              <a:pPr/>
              <a:t>3/12/2023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322198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3/12/2023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Tree>
    <p:extLst>
      <p:ext uri="{BB962C8B-B14F-4D97-AF65-F5344CB8AC3E}">
        <p14:creationId xmlns:p14="http://schemas.microsoft.com/office/powerpoint/2010/main" val="322737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80666-FB37-4B36-9149-507F3B0178E3}" type="datetimeFigureOut">
              <a:rPr lang="en-US" smtClean="0"/>
              <a:pPr/>
              <a:t>3/12/2023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63A33-8271-4DD0-9C48-789913D7C115}" type="slidenum">
              <a:rPr lang="en-US" smtClean="0"/>
              <a:pPr/>
              <a:t>‹#›</a:t>
            </a:fld>
            <a:endParaRPr lang="en-US" dirty="0"/>
          </a:p>
        </p:txBody>
      </p:sp>
    </p:spTree>
    <p:extLst>
      <p:ext uri="{BB962C8B-B14F-4D97-AF65-F5344CB8AC3E}">
        <p14:creationId xmlns:p14="http://schemas.microsoft.com/office/powerpoint/2010/main" val="3180530338"/>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investopedia.com/terms/c/churnrate.asp" TargetMode="External"/><Relationship Id="rId3" Type="http://schemas.openxmlformats.org/officeDocument/2006/relationships/hyperlink" Target="https://raw.githubusercontent.com/IBM/telco-customer-churn-on-icp4d/master/data/Telco-Customer-Churn.csv" TargetMode="External"/><Relationship Id="rId7" Type="http://schemas.openxmlformats.org/officeDocument/2006/relationships/hyperlink" Target="https://www.analyticsvidhya.com/blog/2021/06/understanding-random-forest/"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imbalanced-learn.org/stable/over_sampling.html" TargetMode="External"/><Relationship Id="rId5" Type="http://schemas.openxmlformats.org/officeDocument/2006/relationships/hyperlink" Target="https://imbalanced-learn.org/stable/references/generated/imblearn.over_sampling.RandomOverSampler.html" TargetMode="External"/><Relationship Id="rId4" Type="http://schemas.openxmlformats.org/officeDocument/2006/relationships/hyperlink" Target="https://towardsdatascience.com/using-principal-component-analysis-pca-for-machine-learning-b6e803f5bf1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767408" y="2549513"/>
            <a:ext cx="10972440" cy="1283192"/>
          </a:xfrm>
        </p:spPr>
        <p:txBody>
          <a:bodyPr/>
          <a:lstStyle/>
          <a:p>
            <a:r>
              <a:rPr lang="en-IN" dirty="0"/>
              <a:t>                                          </a:t>
            </a:r>
            <a:endParaRPr lang="en-IN" sz="3200" b="1" i="1" dirty="0">
              <a:solidFill>
                <a:schemeClr val="bg1"/>
              </a:solidFill>
            </a:endParaRPr>
          </a:p>
        </p:txBody>
      </p:sp>
      <p:sp>
        <p:nvSpPr>
          <p:cNvPr id="10" name="Rectangle 9"/>
          <p:cNvSpPr/>
          <p:nvPr/>
        </p:nvSpPr>
        <p:spPr>
          <a:xfrm>
            <a:off x="609780" y="789325"/>
            <a:ext cx="10972440" cy="707886"/>
          </a:xfrm>
          <a:prstGeom prst="rect">
            <a:avLst/>
          </a:prstGeom>
        </p:spPr>
        <p:txBody>
          <a:bodyPr wrap="square">
            <a:spAutoFit/>
          </a:bodyPr>
          <a:lstStyle/>
          <a:p>
            <a:pPr algn="ctr"/>
            <a:r>
              <a:rPr lang="en-IN" sz="4000" b="1" dirty="0">
                <a:solidFill>
                  <a:srgbClr val="111111"/>
                </a:solidFill>
                <a:effectLst/>
                <a:latin typeface="+mj-lt"/>
                <a:ea typeface="Times New Roman" panose="02020603050405020304" pitchFamily="18" charset="0"/>
              </a:rPr>
              <a:t>Telecom Customer Churn Prediction</a:t>
            </a:r>
            <a:endParaRPr lang="en-IN" sz="4000" dirty="0">
              <a:latin typeface="+mj-lt"/>
            </a:endParaRPr>
          </a:p>
        </p:txBody>
      </p:sp>
      <p:sp>
        <p:nvSpPr>
          <p:cNvPr id="12" name="CustomShape 5"/>
          <p:cNvSpPr/>
          <p:nvPr/>
        </p:nvSpPr>
        <p:spPr>
          <a:xfrm>
            <a:off x="210119" y="4723868"/>
            <a:ext cx="3221585" cy="19061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trike="noStrike" spc="-1" dirty="0">
                <a:uFill>
                  <a:solidFill>
                    <a:srgbClr val="FFFFFF"/>
                  </a:solidFill>
                </a:uFill>
                <a:latin typeface="+mj-lt"/>
                <a:ea typeface="SimSun"/>
                <a:cs typeface="Times New Roman" panose="02020603050405020304" pitchFamily="18" charset="0"/>
              </a:rPr>
              <a:t>Guided By</a:t>
            </a:r>
            <a:r>
              <a:rPr lang="en-IN" b="1" strike="noStrike" spc="-1" dirty="0">
                <a:uFill>
                  <a:solidFill>
                    <a:srgbClr val="FFFFFF"/>
                  </a:solidFill>
                </a:uFill>
                <a:latin typeface="+mj-lt"/>
                <a:ea typeface="SimSun"/>
                <a:cs typeface="Times New Roman" panose="02020603050405020304" pitchFamily="18" charset="0"/>
              </a:rPr>
              <a:t>:</a:t>
            </a:r>
            <a:endParaRPr lang="en-IN" b="1" strike="noStrike" spc="-1" dirty="0">
              <a:uFill>
                <a:solidFill>
                  <a:srgbClr val="FFFFFF"/>
                </a:solidFill>
              </a:uFill>
              <a:latin typeface="+mj-lt"/>
              <a:cs typeface="Times New Roman" panose="02020603050405020304" pitchFamily="18" charset="0"/>
            </a:endParaRPr>
          </a:p>
          <a:p>
            <a:pPr algn="r">
              <a:lnSpc>
                <a:spcPct val="100000"/>
              </a:lnSpc>
            </a:pPr>
            <a:r>
              <a:rPr lang="en-IN" strike="noStrike" spc="-1" dirty="0">
                <a:uFill>
                  <a:solidFill>
                    <a:srgbClr val="FFFFFF"/>
                  </a:solidFill>
                </a:uFill>
                <a:latin typeface="+mj-lt"/>
                <a:ea typeface="SimSun"/>
                <a:cs typeface="Times New Roman" panose="02020603050405020304" pitchFamily="18" charset="0"/>
              </a:rPr>
              <a:t>      Mr. </a:t>
            </a:r>
            <a:r>
              <a:rPr lang="en-IN" spc="-1" dirty="0">
                <a:uFill>
                  <a:solidFill>
                    <a:srgbClr val="FFFFFF"/>
                  </a:solidFill>
                </a:uFill>
                <a:latin typeface="+mj-lt"/>
                <a:ea typeface="SimSun"/>
                <a:cs typeface="Times New Roman" panose="02020603050405020304" pitchFamily="18" charset="0"/>
              </a:rPr>
              <a:t>Parth Pandey</a:t>
            </a:r>
            <a:endParaRPr lang="en-IN" strike="noStrike" spc="-1" dirty="0">
              <a:uFill>
                <a:solidFill>
                  <a:srgbClr val="FFFFFF"/>
                </a:solidFill>
              </a:uFill>
              <a:latin typeface="+mj-lt"/>
              <a:cs typeface="Times New Roman" panose="02020603050405020304" pitchFamily="18" charset="0"/>
            </a:endParaRPr>
          </a:p>
          <a:p>
            <a:pPr algn="r">
              <a:lnSpc>
                <a:spcPct val="100000"/>
              </a:lnSpc>
            </a:pPr>
            <a:r>
              <a:rPr lang="en-IN" spc="-1" dirty="0">
                <a:uFill>
                  <a:solidFill>
                    <a:srgbClr val="FFFFFF"/>
                  </a:solidFill>
                </a:uFill>
                <a:latin typeface="+mj-lt"/>
                <a:ea typeface="SimSun"/>
                <a:cs typeface="Times New Roman" panose="02020603050405020304" pitchFamily="18" charset="0"/>
              </a:rPr>
              <a:t>       </a:t>
            </a:r>
            <a:endParaRPr lang="en-IN" strike="noStrike" spc="-1" dirty="0">
              <a:uFill>
                <a:solidFill>
                  <a:srgbClr val="FFFFFF"/>
                </a:solidFill>
              </a:uFill>
              <a:latin typeface="+mj-lt"/>
              <a:cs typeface="Times New Roman" panose="02020603050405020304" pitchFamily="18" charset="0"/>
            </a:endParaRPr>
          </a:p>
        </p:txBody>
      </p:sp>
      <p:sp>
        <p:nvSpPr>
          <p:cNvPr id="13" name="CustomShape 4"/>
          <p:cNvSpPr/>
          <p:nvPr/>
        </p:nvSpPr>
        <p:spPr>
          <a:xfrm>
            <a:off x="8400257" y="4221088"/>
            <a:ext cx="3581624" cy="2355568"/>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strike="noStrike" spc="-1" dirty="0">
                <a:solidFill>
                  <a:srgbClr val="000000"/>
                </a:solidFill>
                <a:uFill>
                  <a:solidFill>
                    <a:srgbClr val="FFFFFF"/>
                  </a:solidFill>
                </a:uFill>
                <a:latin typeface="+mj-lt"/>
                <a:ea typeface="SimSun"/>
                <a:cs typeface="Times New Roman" panose="02020603050405020304" pitchFamily="18" charset="0"/>
              </a:rPr>
              <a:t>Submitted By: </a:t>
            </a:r>
            <a:endParaRPr lang="en-IN" sz="1800" strike="noStrike" spc="-1" dirty="0">
              <a:solidFill>
                <a:srgbClr val="000000"/>
              </a:solidFill>
              <a:uFill>
                <a:solidFill>
                  <a:srgbClr val="FFFFFF"/>
                </a:solidFill>
              </a:uFill>
              <a:latin typeface="+mj-lt"/>
              <a:cs typeface="Times New Roman" panose="02020603050405020304" pitchFamily="18" charset="0"/>
            </a:endParaRPr>
          </a:p>
          <a:p>
            <a:pPr marL="6350" indent="-6350" algn="r">
              <a:lnSpc>
                <a:spcPct val="115000"/>
              </a:lnSpc>
              <a:spcAft>
                <a:spcPts val="1000"/>
              </a:spcAft>
            </a:pPr>
            <a:r>
              <a:rPr lang="en-US" dirty="0">
                <a:latin typeface="+mj-lt"/>
                <a:cs typeface="Times New Roman" panose="02020603050405020304" pitchFamily="18" charset="0"/>
              </a:rPr>
              <a:t>   </a:t>
            </a:r>
            <a:r>
              <a:rPr lang="en-IN" dirty="0">
                <a:solidFill>
                  <a:srgbClr val="000000"/>
                </a:solidFill>
                <a:latin typeface="+mj-lt"/>
                <a:cs typeface="Times New Roman" panose="02020603050405020304" pitchFamily="18" charset="0"/>
              </a:rPr>
              <a:t>Saurabh Mishra</a:t>
            </a:r>
            <a:r>
              <a:rPr lang="en-IN" sz="1800" dirty="0">
                <a:solidFill>
                  <a:srgbClr val="000000"/>
                </a:solidFill>
                <a:effectLst/>
                <a:latin typeface="+mj-lt"/>
                <a:ea typeface="Times New Roman" panose="02020603050405020304" pitchFamily="18" charset="0"/>
                <a:cs typeface="Times New Roman" panose="02020603050405020304" pitchFamily="18" charset="0"/>
              </a:rPr>
              <a:t> </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6350" indent="-6350" algn="r">
              <a:lnSpc>
                <a:spcPct val="115000"/>
              </a:lnSpc>
              <a:spcAft>
                <a:spcPts val="1000"/>
              </a:spcAft>
            </a:pPr>
            <a:r>
              <a:rPr lang="en-IN" dirty="0">
                <a:solidFill>
                  <a:srgbClr val="000000"/>
                </a:solidFill>
                <a:latin typeface="+mj-lt"/>
                <a:ea typeface="Times New Roman" panose="02020603050405020304" pitchFamily="18" charset="0"/>
                <a:cs typeface="Times New Roman" panose="02020603050405020304" pitchFamily="18" charset="0"/>
              </a:rPr>
              <a:t>P</a:t>
            </a:r>
            <a:r>
              <a:rPr lang="en-IN" sz="1800" dirty="0">
                <a:solidFill>
                  <a:srgbClr val="000000"/>
                </a:solidFill>
                <a:effectLst/>
                <a:latin typeface="+mj-lt"/>
                <a:ea typeface="Times New Roman" panose="02020603050405020304" pitchFamily="18" charset="0"/>
                <a:cs typeface="Times New Roman" panose="02020603050405020304" pitchFamily="18" charset="0"/>
              </a:rPr>
              <a:t>awan </a:t>
            </a:r>
            <a:r>
              <a:rPr lang="en-IN" dirty="0">
                <a:solidFill>
                  <a:srgbClr val="000000"/>
                </a:solidFill>
                <a:latin typeface="+mj-lt"/>
                <a:ea typeface="Times New Roman" panose="02020603050405020304" pitchFamily="18" charset="0"/>
                <a:cs typeface="Times New Roman" panose="02020603050405020304" pitchFamily="18" charset="0"/>
              </a:rPr>
              <a:t>J</a:t>
            </a:r>
            <a:r>
              <a:rPr lang="en-IN" sz="1800" dirty="0">
                <a:solidFill>
                  <a:srgbClr val="000000"/>
                </a:solidFill>
                <a:effectLst/>
                <a:latin typeface="+mj-lt"/>
                <a:ea typeface="Times New Roman" panose="02020603050405020304" pitchFamily="18" charset="0"/>
                <a:cs typeface="Times New Roman" panose="02020603050405020304" pitchFamily="18" charset="0"/>
              </a:rPr>
              <a:t>ha</a:t>
            </a:r>
            <a:endParaRPr lang="en-IN" dirty="0">
              <a:solidFill>
                <a:srgbClr val="000000"/>
              </a:solidFill>
              <a:latin typeface="+mj-lt"/>
              <a:ea typeface="Times New Roman" panose="02020603050405020304" pitchFamily="18" charset="0"/>
              <a:cs typeface="Times New Roman" panose="02020603050405020304" pitchFamily="18" charset="0"/>
            </a:endParaRPr>
          </a:p>
          <a:p>
            <a:pPr marL="6350" indent="-6350" algn="r">
              <a:lnSpc>
                <a:spcPct val="115000"/>
              </a:lnSpc>
              <a:spcAft>
                <a:spcPts val="1000"/>
              </a:spcAft>
            </a:pPr>
            <a:r>
              <a:rPr lang="en-IN" dirty="0" err="1">
                <a:solidFill>
                  <a:srgbClr val="000000"/>
                </a:solidFill>
                <a:latin typeface="+mj-lt"/>
                <a:ea typeface="Calibri" panose="020F0502020204030204" pitchFamily="34" charset="0"/>
                <a:cs typeface="Times New Roman" panose="02020603050405020304" pitchFamily="18" charset="0"/>
              </a:rPr>
              <a:t>Sanket</a:t>
            </a:r>
            <a:r>
              <a:rPr lang="en-IN" dirty="0">
                <a:solidFill>
                  <a:srgbClr val="000000"/>
                </a:solidFill>
                <a:latin typeface="+mj-lt"/>
                <a:ea typeface="Calibri" panose="020F0502020204030204" pitchFamily="34" charset="0"/>
                <a:cs typeface="Times New Roman" panose="02020603050405020304" pitchFamily="18" charset="0"/>
              </a:rPr>
              <a:t> Jadhav</a:t>
            </a:r>
            <a:endParaRPr lang="en-IN" sz="1800" dirty="0">
              <a:solidFill>
                <a:srgbClr val="000000"/>
              </a:solidFill>
              <a:effectLst/>
              <a:latin typeface="+mj-lt"/>
              <a:ea typeface="Calibri" panose="020F0502020204030204" pitchFamily="34" charset="0"/>
              <a:cs typeface="Times New Roman" panose="02020603050405020304" pitchFamily="18" charset="0"/>
            </a:endParaRPr>
          </a:p>
          <a:p>
            <a:pPr marL="6350" indent="-6350" algn="r">
              <a:lnSpc>
                <a:spcPct val="115000"/>
              </a:lnSpc>
              <a:spcAft>
                <a:spcPts val="1000"/>
              </a:spcAft>
            </a:pPr>
            <a:r>
              <a:rPr lang="en-IN" dirty="0">
                <a:solidFill>
                  <a:srgbClr val="000000"/>
                </a:solidFill>
                <a:latin typeface="+mj-lt"/>
                <a:ea typeface="Calibri" panose="020F0502020204030204" pitchFamily="34" charset="0"/>
                <a:cs typeface="Times New Roman" panose="02020603050405020304" pitchFamily="18" charset="0"/>
              </a:rPr>
              <a:t>Prakhar Tiwari</a:t>
            </a:r>
          </a:p>
          <a:p>
            <a:pPr marL="6350" indent="-6350" algn="r">
              <a:lnSpc>
                <a:spcPct val="115000"/>
              </a:lnSpc>
              <a:spcAft>
                <a:spcPts val="1000"/>
              </a:spcAft>
            </a:pPr>
            <a:r>
              <a:rPr lang="en-IN" sz="1800" dirty="0">
                <a:solidFill>
                  <a:srgbClr val="000000"/>
                </a:solidFill>
                <a:effectLst/>
                <a:latin typeface="+mj-lt"/>
                <a:ea typeface="Calibri" panose="020F0502020204030204" pitchFamily="34" charset="0"/>
                <a:cs typeface="Times New Roman" panose="02020603050405020304" pitchFamily="18" charset="0"/>
              </a:rPr>
              <a:t>Pankaj Mishra</a:t>
            </a:r>
          </a:p>
          <a:p>
            <a:pPr>
              <a:lnSpc>
                <a:spcPct val="100000"/>
              </a:lnSpc>
            </a:pPr>
            <a:endParaRPr lang="en-IN" sz="1800" b="0" strike="noStrike" spc="-1" dirty="0">
              <a:solidFill>
                <a:srgbClr val="000000"/>
              </a:solidFill>
              <a:uFill>
                <a:solidFill>
                  <a:srgbClr val="FFFFFF"/>
                </a:solidFill>
              </a:uFill>
              <a:latin typeface="+mj-lt"/>
            </a:endParaRPr>
          </a:p>
        </p:txBody>
      </p:sp>
      <p:pic>
        <p:nvPicPr>
          <p:cNvPr id="14" name="Picture 2"/>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4518103" y="2708921"/>
            <a:ext cx="3155793" cy="1389984"/>
          </a:xfrm>
          <a:prstGeom prst="rect">
            <a:avLst/>
          </a:prstGeom>
          <a:noFill/>
          <a:ln>
            <a:noFill/>
          </a:ln>
          <a:effectLst>
            <a:outerShdw dist="35921" dir="2700000" algn="ctr" rotWithShape="0">
              <a:schemeClr val="bg2"/>
            </a:outerShdw>
            <a:softEdge rad="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8425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472720" y="116632"/>
            <a:ext cx="11246560" cy="6192688"/>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just">
              <a:lnSpc>
                <a:spcPct val="110000"/>
              </a:lnSpc>
              <a:buNone/>
            </a:pPr>
            <a:endParaRPr lang="en-IN" sz="1700" dirty="0">
              <a:solidFill>
                <a:schemeClr val="tx1"/>
              </a:solidFill>
              <a:latin typeface="+mj-lt"/>
              <a:cs typeface="Times New Roman" panose="02020603050405020304" pitchFamily="18" charset="0"/>
            </a:endParaRPr>
          </a:p>
          <a:p>
            <a:pPr marL="0" indent="0" algn="just">
              <a:lnSpc>
                <a:spcPct val="110000"/>
              </a:lnSpc>
              <a:spcAft>
                <a:spcPts val="1200"/>
              </a:spcAft>
              <a:buNone/>
            </a:pPr>
            <a:r>
              <a:rPr lang="en-US" sz="1700" b="1" dirty="0">
                <a:solidFill>
                  <a:schemeClr val="tx1"/>
                </a:solidFill>
                <a:latin typeface="+mj-lt"/>
                <a:cs typeface="Times New Roman" panose="02020603050405020304" pitchFamily="18" charset="0"/>
              </a:rPr>
              <a:t>4. </a:t>
            </a:r>
            <a:r>
              <a:rPr lang="en-US" sz="1700" b="1" dirty="0">
                <a:solidFill>
                  <a:srgbClr val="111111"/>
                </a:solidFill>
                <a:latin typeface="+mj-lt"/>
                <a:cs typeface="Times New Roman" panose="02020603050405020304" pitchFamily="18" charset="0"/>
              </a:rPr>
              <a:t>AdaBoost:</a:t>
            </a:r>
            <a:endParaRPr lang="en-IN" sz="1700" dirty="0">
              <a:solidFill>
                <a:srgbClr val="000000"/>
              </a:solidFill>
              <a:effectLst/>
              <a:latin typeface="+mj-lt"/>
              <a:ea typeface="Calibri" panose="020F0502020204030204" pitchFamily="34" charset="0"/>
              <a:cs typeface="Times New Roman" panose="02020603050405020304" pitchFamily="18" charset="0"/>
            </a:endParaRPr>
          </a:p>
          <a:p>
            <a:pPr algn="l">
              <a:buClr>
                <a:schemeClr val="tx1"/>
              </a:buClr>
              <a:buFont typeface="Arial" panose="020B0604020202020204" pitchFamily="34" charset="0"/>
              <a:buChar char="•"/>
            </a:pPr>
            <a:r>
              <a:rPr lang="en-US" sz="1700" b="0" i="0" dirty="0">
                <a:solidFill>
                  <a:schemeClr val="tx1"/>
                </a:solidFill>
                <a:effectLst/>
                <a:latin typeface="+mj-lt"/>
              </a:rPr>
              <a:t>AdaBoost, short for Adaptive Boosting, is a machine learning algorithm that is used for classification tasks. It is an ensemble method that combines multiple weak learners to create a strong classifier.</a:t>
            </a:r>
          </a:p>
          <a:p>
            <a:pPr algn="l">
              <a:buClr>
                <a:schemeClr val="tx1"/>
              </a:buClr>
              <a:buFont typeface="Arial" panose="020B0604020202020204" pitchFamily="34" charset="0"/>
              <a:buChar char="•"/>
            </a:pPr>
            <a:r>
              <a:rPr lang="en-US" sz="1700" b="0" i="0" dirty="0">
                <a:solidFill>
                  <a:schemeClr val="tx1"/>
                </a:solidFill>
                <a:effectLst/>
                <a:latin typeface="+mj-lt"/>
              </a:rPr>
              <a:t>The algorithm works by iteratively training a sequence of weak classifiers, each of which is trained on a different subset of the training data. During each iteration, the algorithm assigns higher weights to the training examples that were misclassified by the previous weak classifiers, so that the subsequent weak classifiers are trained to focus more on these difficult examples.</a:t>
            </a:r>
          </a:p>
          <a:p>
            <a:pPr algn="l">
              <a:buClr>
                <a:schemeClr val="tx1"/>
              </a:buClr>
              <a:buFont typeface="Arial" panose="020B0604020202020204" pitchFamily="34" charset="0"/>
              <a:buChar char="•"/>
            </a:pPr>
            <a:endParaRPr lang="en-US" sz="1700" b="0" i="0" dirty="0">
              <a:solidFill>
                <a:schemeClr val="tx1"/>
              </a:solidFill>
              <a:effectLst/>
              <a:latin typeface="+mj-lt"/>
            </a:endParaRPr>
          </a:p>
          <a:p>
            <a:pPr marL="0" indent="0" algn="just">
              <a:lnSpc>
                <a:spcPct val="110000"/>
              </a:lnSpc>
              <a:buNone/>
            </a:pPr>
            <a:r>
              <a:rPr lang="en-US" sz="1700" b="1" dirty="0">
                <a:solidFill>
                  <a:srgbClr val="111111"/>
                </a:solidFill>
                <a:effectLst/>
                <a:latin typeface="+mj-lt"/>
                <a:ea typeface="Calibri" panose="020F0502020204030204" pitchFamily="34" charset="0"/>
                <a:cs typeface="Times New Roman" panose="02020603050405020304" pitchFamily="18" charset="0"/>
              </a:rPr>
              <a:t>5. </a:t>
            </a:r>
            <a:r>
              <a:rPr lang="en-US" sz="1700" b="1" dirty="0" err="1">
                <a:solidFill>
                  <a:srgbClr val="111111"/>
                </a:solidFill>
                <a:effectLst/>
                <a:latin typeface="+mj-lt"/>
                <a:ea typeface="Calibri" panose="020F0502020204030204" pitchFamily="34" charset="0"/>
                <a:cs typeface="Times New Roman" panose="02020603050405020304" pitchFamily="18" charset="0"/>
              </a:rPr>
              <a:t>XGBoost</a:t>
            </a:r>
            <a:r>
              <a:rPr lang="en-US" sz="1700" b="1" dirty="0">
                <a:solidFill>
                  <a:srgbClr val="111111"/>
                </a:solidFill>
                <a:effectLst/>
                <a:latin typeface="+mj-lt"/>
                <a:ea typeface="Calibri" panose="020F0502020204030204" pitchFamily="34" charset="0"/>
                <a:cs typeface="Times New Roman" panose="02020603050405020304" pitchFamily="18" charset="0"/>
              </a:rPr>
              <a:t>:</a:t>
            </a:r>
          </a:p>
          <a:p>
            <a:pPr marL="0" indent="0" algn="just">
              <a:lnSpc>
                <a:spcPct val="110000"/>
              </a:lnSpc>
              <a:buNone/>
            </a:pPr>
            <a:endParaRPr lang="en-IN" sz="1700" dirty="0">
              <a:solidFill>
                <a:srgbClr val="000000"/>
              </a:solidFill>
              <a:effectLst/>
              <a:latin typeface="+mj-lt"/>
              <a:ea typeface="Calibri" panose="020F0502020204030204" pitchFamily="34" charset="0"/>
              <a:cs typeface="Times New Roman" panose="02020603050405020304" pitchFamily="18" charset="0"/>
            </a:endParaRPr>
          </a:p>
          <a:p>
            <a:pPr algn="l">
              <a:buClr>
                <a:schemeClr val="tx1"/>
              </a:buClr>
              <a:buFont typeface="Arial" panose="020B0604020202020204" pitchFamily="34" charset="0"/>
              <a:buChar char="•"/>
            </a:pPr>
            <a:r>
              <a:rPr lang="en-US" sz="1700" b="0" i="0" dirty="0" err="1">
                <a:solidFill>
                  <a:schemeClr val="tx1"/>
                </a:solidFill>
                <a:effectLst/>
                <a:latin typeface="+mj-lt"/>
              </a:rPr>
              <a:t>XGBoost</a:t>
            </a:r>
            <a:r>
              <a:rPr lang="en-US" sz="1700" b="0" i="0" dirty="0">
                <a:solidFill>
                  <a:schemeClr val="tx1"/>
                </a:solidFill>
                <a:effectLst/>
                <a:latin typeface="+mj-lt"/>
              </a:rPr>
              <a:t> (</a:t>
            </a:r>
            <a:r>
              <a:rPr lang="en-US" sz="1700" b="0" i="0" dirty="0" err="1">
                <a:solidFill>
                  <a:schemeClr val="tx1"/>
                </a:solidFill>
                <a:effectLst/>
                <a:latin typeface="+mj-lt"/>
              </a:rPr>
              <a:t>eXtreme</a:t>
            </a:r>
            <a:r>
              <a:rPr lang="en-US" sz="1700" b="0" i="0" dirty="0">
                <a:solidFill>
                  <a:schemeClr val="tx1"/>
                </a:solidFill>
                <a:effectLst/>
                <a:latin typeface="+mj-lt"/>
              </a:rPr>
              <a:t> Gradient Boosting) is an optimized implementation of the gradient boosting algorithm, which is used for regression and classification tasks. It is a powerful machine learning algorithm that is known for its high accuracy and speed.</a:t>
            </a:r>
          </a:p>
          <a:p>
            <a:pPr algn="l">
              <a:buClr>
                <a:schemeClr val="tx1"/>
              </a:buClr>
              <a:buFont typeface="Arial" panose="020B0604020202020204" pitchFamily="34" charset="0"/>
              <a:buChar char="•"/>
            </a:pPr>
            <a:r>
              <a:rPr lang="en-US" sz="1700" b="0" i="0" dirty="0" err="1">
                <a:solidFill>
                  <a:schemeClr val="tx1"/>
                </a:solidFill>
                <a:effectLst/>
                <a:latin typeface="+mj-lt"/>
              </a:rPr>
              <a:t>XGBoost</a:t>
            </a:r>
            <a:r>
              <a:rPr lang="en-US" sz="1700" b="0" i="0" dirty="0">
                <a:solidFill>
                  <a:schemeClr val="tx1"/>
                </a:solidFill>
                <a:effectLst/>
                <a:latin typeface="+mj-lt"/>
              </a:rPr>
              <a:t> works by iteratively training a sequence of weak decision tree models, each of which is trained to minimize the gradient of a given loss function. During each iteration, the algorithm uses the gradient information to adjust the weights of the training examples, so that the subsequent weak learners are trained to focus more on the difficult examples.</a:t>
            </a:r>
          </a:p>
          <a:p>
            <a:pPr marL="0" indent="0">
              <a:buNone/>
            </a:pPr>
            <a:endParaRPr lang="en-IN" sz="2000"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ndParaRPr>
          </a:p>
          <a:p>
            <a:endParaRPr lang="en-IN" dirty="0"/>
          </a:p>
        </p:txBody>
      </p:sp>
    </p:spTree>
    <p:extLst>
      <p:ext uri="{BB962C8B-B14F-4D97-AF65-F5344CB8AC3E}">
        <p14:creationId xmlns:p14="http://schemas.microsoft.com/office/powerpoint/2010/main" val="369190537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472720" y="116632"/>
            <a:ext cx="11246560" cy="6192688"/>
          </a:xfrm>
          <a:prstGeom prst="rect">
            <a:avLst/>
          </a:prstGeom>
        </p:spPr>
        <p:txBody>
          <a:bodyPr>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0" indent="0" algn="just">
              <a:lnSpc>
                <a:spcPct val="110000"/>
              </a:lnSpc>
              <a:buNone/>
            </a:pPr>
            <a:endParaRPr lang="en-IN" sz="1700" dirty="0">
              <a:solidFill>
                <a:schemeClr val="tx1"/>
              </a:solidFill>
              <a:latin typeface="+mj-lt"/>
              <a:cs typeface="Times New Roman" panose="02020603050405020304" pitchFamily="18" charset="0"/>
            </a:endParaRPr>
          </a:p>
          <a:p>
            <a:pPr algn="l">
              <a:buClr>
                <a:schemeClr val="tx1"/>
              </a:buClr>
              <a:buFont typeface="Arial" panose="020B0604020202020204" pitchFamily="34" charset="0"/>
              <a:buChar char="•"/>
            </a:pPr>
            <a:endParaRPr lang="en-US" sz="1700" b="0" i="0" dirty="0">
              <a:solidFill>
                <a:schemeClr val="tx1"/>
              </a:solidFill>
              <a:effectLst/>
              <a:latin typeface="+mj-lt"/>
            </a:endParaRPr>
          </a:p>
          <a:p>
            <a:pPr marL="0" indent="0" algn="just">
              <a:lnSpc>
                <a:spcPct val="110000"/>
              </a:lnSpc>
              <a:buNone/>
            </a:pPr>
            <a:r>
              <a:rPr lang="en-US" sz="1700" b="1" dirty="0">
                <a:solidFill>
                  <a:srgbClr val="111111"/>
                </a:solidFill>
                <a:effectLst/>
                <a:latin typeface="+mj-lt"/>
                <a:ea typeface="Calibri" panose="020F0502020204030204" pitchFamily="34" charset="0"/>
                <a:cs typeface="Times New Roman" panose="02020603050405020304" pitchFamily="18" charset="0"/>
              </a:rPr>
              <a:t>6. </a:t>
            </a:r>
            <a:r>
              <a:rPr lang="en-US" sz="1700" b="1" dirty="0" err="1">
                <a:solidFill>
                  <a:srgbClr val="111111"/>
                </a:solidFill>
                <a:effectLst/>
                <a:latin typeface="+mj-lt"/>
                <a:ea typeface="Calibri" panose="020F0502020204030204" pitchFamily="34" charset="0"/>
                <a:cs typeface="Times New Roman" panose="02020603050405020304" pitchFamily="18" charset="0"/>
              </a:rPr>
              <a:t>SMOTETomek</a:t>
            </a:r>
            <a:r>
              <a:rPr lang="en-US" sz="1700" b="1" dirty="0">
                <a:solidFill>
                  <a:srgbClr val="111111"/>
                </a:solidFill>
                <a:effectLst/>
                <a:latin typeface="+mj-lt"/>
                <a:ea typeface="Calibri" panose="020F0502020204030204" pitchFamily="34" charset="0"/>
                <a:cs typeface="Times New Roman" panose="02020603050405020304" pitchFamily="18" charset="0"/>
              </a:rPr>
              <a:t>:</a:t>
            </a:r>
          </a:p>
          <a:p>
            <a:pPr marL="0" indent="0" algn="just">
              <a:lnSpc>
                <a:spcPct val="110000"/>
              </a:lnSpc>
              <a:buNone/>
            </a:pPr>
            <a:endParaRPr lang="en-IN" sz="1700" dirty="0">
              <a:solidFill>
                <a:srgbClr val="000000"/>
              </a:solidFill>
              <a:effectLst/>
              <a:latin typeface="+mj-lt"/>
              <a:ea typeface="Calibri" panose="020F0502020204030204" pitchFamily="34" charset="0"/>
              <a:cs typeface="Times New Roman" panose="02020603050405020304" pitchFamily="18" charset="0"/>
            </a:endParaRPr>
          </a:p>
          <a:p>
            <a:pPr algn="l" rtl="0" fontAlgn="base">
              <a:buFont typeface="Arial" panose="020B0604020202020204" pitchFamily="34" charset="0"/>
              <a:buChar char="•"/>
            </a:pPr>
            <a:r>
              <a:rPr lang="en-IN" sz="1800" b="0" i="0" u="none" strike="noStrike" dirty="0">
                <a:solidFill>
                  <a:srgbClr val="000000"/>
                </a:solidFill>
                <a:effectLst/>
                <a:latin typeface="Söhne"/>
              </a:rPr>
              <a:t> </a:t>
            </a:r>
            <a:r>
              <a:rPr lang="en-IN" sz="1800" b="0" i="0" u="none" strike="noStrike" dirty="0" err="1">
                <a:solidFill>
                  <a:srgbClr val="000000"/>
                </a:solidFill>
                <a:effectLst/>
                <a:latin typeface="Söhne"/>
              </a:rPr>
              <a:t>SMOTETomek</a:t>
            </a:r>
            <a:r>
              <a:rPr lang="en-IN" sz="1800" b="0" i="0" u="none" strike="noStrike" dirty="0">
                <a:solidFill>
                  <a:srgbClr val="000000"/>
                </a:solidFill>
                <a:effectLst/>
                <a:latin typeface="Söhne"/>
              </a:rPr>
              <a:t> is a combination of SMOTE and Tomek links, which is a technique for under-sampling. </a:t>
            </a:r>
            <a:r>
              <a:rPr lang="en-IN" sz="1800" b="0" i="0" u="none" strike="noStrike" dirty="0" err="1">
                <a:solidFill>
                  <a:srgbClr val="000000"/>
                </a:solidFill>
                <a:effectLst/>
                <a:latin typeface="Söhne"/>
              </a:rPr>
              <a:t>SMOTETomek</a:t>
            </a:r>
            <a:r>
              <a:rPr lang="en-IN" sz="1800" b="0" i="0" u="none" strike="noStrike" dirty="0">
                <a:solidFill>
                  <a:srgbClr val="000000"/>
                </a:solidFill>
                <a:effectLst/>
                <a:latin typeface="Söhne"/>
              </a:rPr>
              <a:t> first applies SMOTE to the minority class to create synthetic examples, and then uses Tomek links to remove examples that are close to the decision boundary but are misclassified. This can result in a better separation of the classes.</a:t>
            </a:r>
            <a:r>
              <a:rPr lang="en-IN" sz="1800" b="0" i="0" dirty="0">
                <a:solidFill>
                  <a:srgbClr val="000000"/>
                </a:solidFill>
                <a:effectLst/>
                <a:latin typeface="Söhne"/>
              </a:rPr>
              <a:t> </a:t>
            </a:r>
          </a:p>
          <a:p>
            <a:pPr algn="l" rtl="0" fontAlgn="base">
              <a:buFont typeface="Arial" panose="020B0604020202020204" pitchFamily="34" charset="0"/>
              <a:buChar char="•"/>
            </a:pPr>
            <a:r>
              <a:rPr lang="en-IN" sz="1800" b="0" i="0" u="none" strike="noStrike" dirty="0">
                <a:solidFill>
                  <a:srgbClr val="000000"/>
                </a:solidFill>
                <a:effectLst/>
                <a:latin typeface="Söhne"/>
              </a:rPr>
              <a:t>These techniques can be implemented using libraries such as </a:t>
            </a:r>
            <a:r>
              <a:rPr lang="en-US" sz="1800" b="0" i="0" u="none" strike="noStrike" dirty="0">
                <a:solidFill>
                  <a:srgbClr val="000000"/>
                </a:solidFill>
                <a:effectLst/>
                <a:latin typeface="Söhne Mono"/>
              </a:rPr>
              <a:t>imbalanced-learn</a:t>
            </a:r>
            <a:r>
              <a:rPr lang="en-IN" sz="1800" b="0" i="0" u="none" strike="noStrike" dirty="0">
                <a:solidFill>
                  <a:srgbClr val="000000"/>
                </a:solidFill>
                <a:effectLst/>
                <a:latin typeface="Söhne"/>
              </a:rPr>
              <a:t> and </a:t>
            </a:r>
            <a:r>
              <a:rPr lang="en-US" sz="1800" b="0" i="0" u="none" strike="noStrike" dirty="0">
                <a:solidFill>
                  <a:srgbClr val="000000"/>
                </a:solidFill>
                <a:effectLst/>
                <a:latin typeface="Söhne Mono"/>
              </a:rPr>
              <a:t>scikit-learn</a:t>
            </a:r>
            <a:r>
              <a:rPr lang="en-IN" sz="1800" b="0" i="0" u="none" strike="noStrike" dirty="0">
                <a:solidFill>
                  <a:srgbClr val="000000"/>
                </a:solidFill>
                <a:effectLst/>
                <a:latin typeface="Söhne"/>
              </a:rPr>
              <a:t> in Python. The choice of technique depends on the specifics of the dataset and the machine learning problem being addressed.</a:t>
            </a:r>
            <a:r>
              <a:rPr lang="en-IN" sz="1800" b="0" i="0" dirty="0">
                <a:solidFill>
                  <a:srgbClr val="000000"/>
                </a:solidFill>
                <a:effectLst/>
                <a:latin typeface="Söhne"/>
              </a:rPr>
              <a:t> </a:t>
            </a:r>
            <a:endParaRPr lang="en-IN" sz="1600" b="0" i="0" dirty="0">
              <a:solidFill>
                <a:srgbClr val="000000"/>
              </a:solidFill>
              <a:effectLst/>
              <a:latin typeface="Söhne"/>
            </a:endParaRPr>
          </a:p>
          <a:p>
            <a:pPr algn="l">
              <a:buClr>
                <a:schemeClr val="tx1"/>
              </a:buClr>
              <a:buFont typeface="Arial" panose="020B0604020202020204" pitchFamily="34" charset="0"/>
              <a:buChar char="•"/>
            </a:pPr>
            <a:endParaRPr lang="en-IN" sz="2000"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a typeface="SimSun"/>
            </a:endParaRPr>
          </a:p>
          <a:p>
            <a:endParaRPr lang="en-IN" spc="-1" dirty="0">
              <a:solidFill>
                <a:srgbClr val="000000"/>
              </a:solidFill>
              <a:uFill>
                <a:solidFill>
                  <a:srgbClr val="FFFFFF"/>
                </a:solidFill>
              </a:uFill>
            </a:endParaRPr>
          </a:p>
          <a:p>
            <a:endParaRPr lang="en-IN" dirty="0"/>
          </a:p>
        </p:txBody>
      </p:sp>
    </p:spTree>
    <p:extLst>
      <p:ext uri="{BB962C8B-B14F-4D97-AF65-F5344CB8AC3E}">
        <p14:creationId xmlns:p14="http://schemas.microsoft.com/office/powerpoint/2010/main" val="141946577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n-IN" sz="2800" b="0" strike="noStrike" spc="-1" dirty="0">
                <a:solidFill>
                  <a:srgbClr val="000000"/>
                </a:solidFill>
                <a:uFill>
                  <a:solidFill>
                    <a:srgbClr val="FFFFFF"/>
                  </a:solidFill>
                </a:uFill>
                <a:latin typeface="Arial"/>
                <a:ea typeface="DejaVu Sans"/>
              </a:rPr>
              <a:t>Data Visualization &amp; Representation</a:t>
            </a:r>
            <a:endParaRPr lang="en-IN" sz="1800" b="0" strike="noStrike" spc="-1" dirty="0">
              <a:solidFill>
                <a:srgbClr val="000000"/>
              </a:solidFill>
              <a:uFill>
                <a:solidFill>
                  <a:srgbClr val="FFFFFF"/>
                </a:solidFill>
              </a:uFill>
              <a:latin typeface="Arial"/>
            </a:endParaRPr>
          </a:p>
        </p:txBody>
      </p:sp>
      <p:pic>
        <p:nvPicPr>
          <p:cNvPr id="143" name="Picture 1"/>
          <p:cNvPicPr/>
          <p:nvPr/>
        </p:nvPicPr>
        <p:blipFill>
          <a:blip r:embed="rId2"/>
          <a:stretch/>
        </p:blipFill>
        <p:spPr>
          <a:xfrm>
            <a:off x="9950040" y="-1080"/>
            <a:ext cx="2248200" cy="761400"/>
          </a:xfrm>
          <a:prstGeom prst="rect">
            <a:avLst/>
          </a:prstGeom>
          <a:ln w="9360">
            <a:noFill/>
          </a:ln>
        </p:spPr>
      </p:pic>
      <p:sp>
        <p:nvSpPr>
          <p:cNvPr id="144" name="CustomShape 2"/>
          <p:cNvSpPr/>
          <p:nvPr/>
        </p:nvSpPr>
        <p:spPr>
          <a:xfrm>
            <a:off x="3000180" y="5879175"/>
            <a:ext cx="6191640" cy="345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IN" sz="1800" b="0" strike="noStrike" spc="-1" dirty="0">
                <a:solidFill>
                  <a:srgbClr val="000000"/>
                </a:solidFill>
                <a:uFill>
                  <a:solidFill>
                    <a:srgbClr val="FFFFFF"/>
                  </a:solidFill>
                </a:uFill>
                <a:latin typeface="Arial"/>
                <a:ea typeface="SimSun"/>
              </a:rPr>
              <a:t> </a:t>
            </a:r>
            <a:r>
              <a:rPr lang="en-IN" sz="1800" dirty="0">
                <a:solidFill>
                  <a:srgbClr val="000000"/>
                </a:solidFill>
                <a:effectLst/>
                <a:latin typeface="Calibri" panose="020F0502020204030204" pitchFamily="34" charset="0"/>
                <a:ea typeface="Calibri" panose="020F0502020204030204" pitchFamily="34" charset="0"/>
              </a:rPr>
              <a:t> </a:t>
            </a:r>
          </a:p>
          <a:p>
            <a:pPr algn="ctr">
              <a:lnSpc>
                <a:spcPct val="115000"/>
              </a:lnSpc>
              <a:spcAft>
                <a:spcPts val="980"/>
              </a:spcAft>
            </a:pPr>
            <a:r>
              <a:rPr lang="en-IN" sz="1800" b="1" dirty="0">
                <a:solidFill>
                  <a:srgbClr val="111111"/>
                </a:solidFill>
                <a:effectLst/>
                <a:latin typeface="Times New Roman" panose="02020603050405020304" pitchFamily="18" charset="0"/>
                <a:ea typeface="Times New Roman" panose="02020603050405020304" pitchFamily="18" charset="0"/>
              </a:rPr>
              <a:t>Fig.: Telecom </a:t>
            </a:r>
            <a:r>
              <a:rPr lang="en-US" sz="1800" b="1" dirty="0">
                <a:solidFill>
                  <a:srgbClr val="111111"/>
                </a:solidFill>
                <a:effectLst/>
                <a:latin typeface="Times New Roman" panose="02020603050405020304" pitchFamily="18" charset="0"/>
                <a:ea typeface="Times New Roman" panose="02020603050405020304" pitchFamily="18" charset="0"/>
              </a:rPr>
              <a:t>Customer Churn Prediction Dashboard</a:t>
            </a:r>
            <a:endParaRPr lang="en-IN" sz="1800" dirty="0">
              <a:solidFill>
                <a:srgbClr val="000000"/>
              </a:solidFill>
              <a:effectLst/>
              <a:latin typeface="Calibri" panose="020F0502020204030204" pitchFamily="34" charset="0"/>
              <a:ea typeface="Calibri" panose="020F0502020204030204" pitchFamily="34" charset="0"/>
            </a:endParaRPr>
          </a:p>
          <a:p>
            <a:pPr algn="ctr">
              <a:lnSpc>
                <a:spcPct val="100000"/>
              </a:lnSpc>
            </a:pPr>
            <a:endParaRPr lang="en-IN" sz="1800" b="0" strike="noStrike" spc="-1" dirty="0">
              <a:solidFill>
                <a:srgbClr val="000000"/>
              </a:solidFill>
              <a:uFill>
                <a:solidFill>
                  <a:srgbClr val="FFFFFF"/>
                </a:solidFill>
              </a:uFill>
              <a:latin typeface="Arial"/>
            </a:endParaRPr>
          </a:p>
        </p:txBody>
      </p:sp>
      <p:pic>
        <p:nvPicPr>
          <p:cNvPr id="3" name="Picture 2">
            <a:extLst>
              <a:ext uri="{FF2B5EF4-FFF2-40B4-BE49-F238E27FC236}">
                <a16:creationId xmlns:a16="http://schemas.microsoft.com/office/drawing/2014/main" id="{AB534C14-094C-C5A3-40D2-2A1E9F325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71840"/>
            <a:ext cx="12192000" cy="53214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Picture 1"/>
          <p:cNvPicPr/>
          <p:nvPr/>
        </p:nvPicPr>
        <p:blipFill>
          <a:blip r:embed="rId2"/>
          <a:stretch/>
        </p:blipFill>
        <p:spPr>
          <a:xfrm>
            <a:off x="9950040" y="-1080"/>
            <a:ext cx="2248200" cy="761400"/>
          </a:xfrm>
          <a:prstGeom prst="rect">
            <a:avLst/>
          </a:prstGeom>
          <a:ln w="9360">
            <a:noFill/>
          </a:ln>
        </p:spPr>
      </p:pic>
      <p:sp>
        <p:nvSpPr>
          <p:cNvPr id="147" name="CustomShape 1"/>
          <p:cNvSpPr/>
          <p:nvPr/>
        </p:nvSpPr>
        <p:spPr>
          <a:xfrm>
            <a:off x="1631503" y="5930536"/>
            <a:ext cx="9274447" cy="33151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dirty="0">
                <a:solidFill>
                  <a:srgbClr val="111111"/>
                </a:solidFill>
                <a:effectLst/>
                <a:latin typeface="Times New Roman" panose="02020603050405020304" pitchFamily="18" charset="0"/>
                <a:ea typeface="Times New Roman" panose="02020603050405020304" pitchFamily="18" charset="0"/>
              </a:rPr>
              <a:t>Fig.: </a:t>
            </a:r>
            <a:r>
              <a:rPr lang="en-US" sz="1800" b="1" dirty="0">
                <a:solidFill>
                  <a:srgbClr val="111111"/>
                </a:solidFill>
                <a:effectLst/>
                <a:latin typeface="Times New Roman" panose="02020603050405020304" pitchFamily="18" charset="0"/>
                <a:ea typeface="Times New Roman" panose="02020603050405020304" pitchFamily="18" charset="0"/>
              </a:rPr>
              <a:t>Customer Category (Partner, Gender, Senior Citizen, Dependents) Churn Percentage</a:t>
            </a:r>
            <a:endParaRPr lang="en-IN" sz="1800" b="0" strike="noStrike" spc="-1" dirty="0">
              <a:solidFill>
                <a:srgbClr val="000000"/>
              </a:solidFill>
              <a:uFill>
                <a:solidFill>
                  <a:srgbClr val="FFFFFF"/>
                </a:solidFill>
              </a:uFill>
              <a:latin typeface="Arial"/>
            </a:endParaRPr>
          </a:p>
        </p:txBody>
      </p:sp>
      <p:pic>
        <p:nvPicPr>
          <p:cNvPr id="3" name="Picture 2">
            <a:extLst>
              <a:ext uri="{FF2B5EF4-FFF2-40B4-BE49-F238E27FC236}">
                <a16:creationId xmlns:a16="http://schemas.microsoft.com/office/drawing/2014/main" id="{2BCC000C-B473-CC97-0C83-95456B6E9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908719"/>
            <a:ext cx="11416335" cy="5005973"/>
          </a:xfrm>
          <a:prstGeom prst="rect">
            <a:avLst/>
          </a:prstGeom>
        </p:spPr>
      </p:pic>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02426" y="6165304"/>
            <a:ext cx="5387180" cy="390684"/>
          </a:xfrm>
          <a:prstGeom prst="rect">
            <a:avLst/>
          </a:prstGeom>
        </p:spPr>
        <p:txBody>
          <a:bodyPr wrap="none">
            <a:spAutoFit/>
          </a:bodyPr>
          <a:lstStyle/>
          <a:p>
            <a:pPr algn="ctr">
              <a:lnSpc>
                <a:spcPct val="115000"/>
              </a:lnSpc>
              <a:spcAft>
                <a:spcPts val="675"/>
              </a:spcAft>
            </a:pPr>
            <a:r>
              <a:rPr lang="en-IN" sz="1800" b="1" dirty="0">
                <a:solidFill>
                  <a:srgbClr val="111111"/>
                </a:solidFill>
                <a:effectLst/>
                <a:latin typeface="Times New Roman" panose="02020603050405020304" pitchFamily="18" charset="0"/>
                <a:ea typeface="Times New Roman" panose="02020603050405020304" pitchFamily="18" charset="0"/>
              </a:rPr>
              <a:t>Fig.: </a:t>
            </a:r>
            <a:r>
              <a:rPr lang="en-US" sz="1800" b="1" dirty="0">
                <a:solidFill>
                  <a:srgbClr val="111111"/>
                </a:solidFill>
                <a:effectLst/>
                <a:latin typeface="Times New Roman" panose="02020603050405020304" pitchFamily="18" charset="0"/>
                <a:ea typeface="Times New Roman" panose="02020603050405020304" pitchFamily="18" charset="0"/>
              </a:rPr>
              <a:t>Customer Account Information Churn Analysis</a:t>
            </a:r>
            <a:endParaRPr lang="en-IN" sz="1800" dirty="0">
              <a:solidFill>
                <a:srgbClr val="000000"/>
              </a:solidFill>
              <a:effectLst/>
              <a:latin typeface="Calibri" panose="020F0502020204030204" pitchFamily="34" charset="0"/>
              <a:ea typeface="Calibri" panose="020F0502020204030204" pitchFamily="34" charset="0"/>
            </a:endParaRPr>
          </a:p>
        </p:txBody>
      </p:sp>
      <p:pic>
        <p:nvPicPr>
          <p:cNvPr id="5" name="Picture 4">
            <a:extLst>
              <a:ext uri="{FF2B5EF4-FFF2-40B4-BE49-F238E27FC236}">
                <a16:creationId xmlns:a16="http://schemas.microsoft.com/office/drawing/2014/main" id="{A616FCB5-1DDD-FF15-0A47-A07C0392C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33" y="302012"/>
            <a:ext cx="11705334" cy="5863292"/>
          </a:xfrm>
          <a:prstGeom prst="rect">
            <a:avLst/>
          </a:prstGeom>
        </p:spPr>
      </p:pic>
    </p:spTree>
    <p:extLst>
      <p:ext uri="{BB962C8B-B14F-4D97-AF65-F5344CB8AC3E}">
        <p14:creationId xmlns:p14="http://schemas.microsoft.com/office/powerpoint/2010/main" val="419874720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19736" y="6165304"/>
            <a:ext cx="4524380" cy="415627"/>
          </a:xfrm>
          <a:prstGeom prst="rect">
            <a:avLst/>
          </a:prstGeom>
        </p:spPr>
        <p:txBody>
          <a:bodyPr wrap="none">
            <a:spAutoFit/>
          </a:bodyPr>
          <a:lstStyle/>
          <a:p>
            <a:pPr marL="635" marR="252095" algn="ctr">
              <a:lnSpc>
                <a:spcPct val="127000"/>
              </a:lnSpc>
              <a:spcAft>
                <a:spcPts val="1090"/>
              </a:spcAft>
            </a:pPr>
            <a:r>
              <a:rPr lang="en-IN" sz="1800" b="1" dirty="0">
                <a:solidFill>
                  <a:srgbClr val="111111"/>
                </a:solidFill>
                <a:effectLst/>
                <a:latin typeface="Times New Roman" panose="02020603050405020304" pitchFamily="18" charset="0"/>
                <a:ea typeface="Times New Roman" panose="02020603050405020304" pitchFamily="18" charset="0"/>
              </a:rPr>
              <a:t>Fig.: </a:t>
            </a:r>
            <a:r>
              <a:rPr lang="en-US" b="1" dirty="0">
                <a:solidFill>
                  <a:srgbClr val="111111"/>
                </a:solidFill>
                <a:latin typeface="Times New Roman" panose="02020603050405020304" pitchFamily="18" charset="0"/>
                <a:ea typeface="Times New Roman" panose="02020603050405020304" pitchFamily="18" charset="0"/>
              </a:rPr>
              <a:t>Service Information </a:t>
            </a:r>
            <a:r>
              <a:rPr lang="en-US" sz="1800" b="1" dirty="0">
                <a:solidFill>
                  <a:srgbClr val="111111"/>
                </a:solidFill>
                <a:effectLst/>
                <a:latin typeface="Times New Roman" panose="02020603050405020304" pitchFamily="18" charset="0"/>
                <a:ea typeface="Times New Roman" panose="02020603050405020304" pitchFamily="18" charset="0"/>
              </a:rPr>
              <a:t>Churn Analysis</a:t>
            </a:r>
            <a:endParaRPr lang="en-IN" sz="1800" dirty="0">
              <a:solidFill>
                <a:srgbClr val="000000"/>
              </a:solidFill>
              <a:effectLst/>
              <a:latin typeface="Calibri" panose="020F0502020204030204" pitchFamily="34" charset="0"/>
              <a:ea typeface="Calibri" panose="020F0502020204030204" pitchFamily="34" charset="0"/>
            </a:endParaRPr>
          </a:p>
        </p:txBody>
      </p:sp>
      <p:pic>
        <p:nvPicPr>
          <p:cNvPr id="5" name="Picture 1">
            <a:extLst>
              <a:ext uri="{FF2B5EF4-FFF2-40B4-BE49-F238E27FC236}">
                <a16:creationId xmlns:a16="http://schemas.microsoft.com/office/drawing/2014/main" id="{8316A2AC-C500-4294-BCCB-C2B2F70A0ED3}"/>
              </a:ext>
            </a:extLst>
          </p:cNvPr>
          <p:cNvPicPr/>
          <p:nvPr/>
        </p:nvPicPr>
        <p:blipFill>
          <a:blip r:embed="rId2"/>
          <a:stretch/>
        </p:blipFill>
        <p:spPr>
          <a:xfrm>
            <a:off x="9950040" y="-1080"/>
            <a:ext cx="2248200" cy="761400"/>
          </a:xfrm>
          <a:prstGeom prst="rect">
            <a:avLst/>
          </a:prstGeom>
          <a:ln w="9360">
            <a:noFill/>
          </a:ln>
        </p:spPr>
      </p:pic>
      <p:pic>
        <p:nvPicPr>
          <p:cNvPr id="6" name="Picture 5">
            <a:extLst>
              <a:ext uri="{FF2B5EF4-FFF2-40B4-BE49-F238E27FC236}">
                <a16:creationId xmlns:a16="http://schemas.microsoft.com/office/drawing/2014/main" id="{47E889C4-E866-8C4A-CECC-718CBFB52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0" y="760319"/>
            <a:ext cx="12192000" cy="5455883"/>
          </a:xfrm>
          <a:prstGeom prst="rect">
            <a:avLst/>
          </a:prstGeom>
        </p:spPr>
      </p:pic>
    </p:spTree>
    <p:extLst>
      <p:ext uri="{BB962C8B-B14F-4D97-AF65-F5344CB8AC3E}">
        <p14:creationId xmlns:p14="http://schemas.microsoft.com/office/powerpoint/2010/main" val="161873198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dirty="0">
                <a:solidFill>
                  <a:srgbClr val="000000"/>
                </a:solidFill>
                <a:uFill>
                  <a:solidFill>
                    <a:srgbClr val="FFFFFF"/>
                  </a:solidFill>
                </a:uFill>
                <a:latin typeface="+mj-lt"/>
                <a:ea typeface="SimSun"/>
              </a:rPr>
              <a:t>Conclusion :</a:t>
            </a:r>
            <a:endParaRPr lang="en-IN" sz="1800" b="0" strike="noStrike" spc="-1" dirty="0">
              <a:solidFill>
                <a:srgbClr val="000000"/>
              </a:solidFill>
              <a:uFill>
                <a:solidFill>
                  <a:srgbClr val="FFFFFF"/>
                </a:solidFill>
              </a:uFill>
              <a:latin typeface="+mj-lt"/>
            </a:endParaRPr>
          </a:p>
        </p:txBody>
      </p:sp>
      <p:sp>
        <p:nvSpPr>
          <p:cNvPr id="152" name="CustomShape 2"/>
          <p:cNvSpPr/>
          <p:nvPr/>
        </p:nvSpPr>
        <p:spPr>
          <a:xfrm>
            <a:off x="609480" y="1174680"/>
            <a:ext cx="10971720" cy="592672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79400" marR="259715" indent="-285750" algn="just">
              <a:lnSpc>
                <a:spcPct val="150000"/>
              </a:lnSpc>
              <a:spcAft>
                <a:spcPts val="910"/>
              </a:spcAft>
              <a:buFont typeface="Arial" panose="020B0604020202020204" pitchFamily="34" charset="0"/>
              <a:buChar char="•"/>
            </a:pPr>
            <a:r>
              <a:rPr lang="en-US" dirty="0">
                <a:solidFill>
                  <a:srgbClr val="000000"/>
                </a:solidFill>
                <a:effectLst/>
                <a:latin typeface="+mj-lt"/>
                <a:ea typeface="TimesNewRomanPSMT"/>
                <a:cs typeface="Times New Roman" panose="02020603050405020304" pitchFamily="18" charset="0"/>
              </a:rPr>
              <a:t>Telecom customer churn is a central issue for telecom companies, since it decreases profits  Furthermore, preventing customer churn is crucial As the global telecom industry is becoming more dissolving and companies are increasingly struggling to retain customers .Currently, most companies invest heavily in marketing to attract new customers. However, keeping existing customers is cheaper than acquiring new customers. Thus, it is becoming more critical and a significant concern for telecommunication companies to prevent customer churn.</a:t>
            </a:r>
            <a:endParaRPr lang="en-IN" dirty="0">
              <a:solidFill>
                <a:srgbClr val="000000"/>
              </a:solidFill>
              <a:effectLst/>
              <a:latin typeface="+mj-lt"/>
              <a:ea typeface="Calibri" panose="020F0502020204030204" pitchFamily="34" charset="0"/>
              <a:cs typeface="Times New Roman" panose="02020603050405020304" pitchFamily="18" charset="0"/>
            </a:endParaRPr>
          </a:p>
          <a:p>
            <a:pPr marL="279400" marR="259715" indent="-285750" algn="just">
              <a:lnSpc>
                <a:spcPct val="150000"/>
              </a:lnSpc>
              <a:spcAft>
                <a:spcPts val="910"/>
              </a:spcAft>
              <a:buFont typeface="Arial" panose="020B0604020202020204" pitchFamily="34" charset="0"/>
              <a:buChar char="•"/>
            </a:pPr>
            <a:r>
              <a:rPr lang="en-US" dirty="0">
                <a:solidFill>
                  <a:srgbClr val="000000"/>
                </a:solidFill>
                <a:effectLst/>
                <a:latin typeface="+mj-lt"/>
                <a:ea typeface="TimesNewRomanPSMT"/>
                <a:cs typeface="Times New Roman" panose="02020603050405020304" pitchFamily="18" charset="0"/>
              </a:rPr>
              <a:t>We used various classification models to predict telecom churn using customer churn data of telecom industry. </a:t>
            </a:r>
            <a:endParaRPr lang="en-IN" dirty="0">
              <a:solidFill>
                <a:srgbClr val="000000"/>
              </a:solidFill>
              <a:effectLst/>
              <a:latin typeface="+mj-lt"/>
              <a:ea typeface="Calibri" panose="020F0502020204030204" pitchFamily="34" charset="0"/>
              <a:cs typeface="Times New Roman" panose="02020603050405020304" pitchFamily="18" charset="0"/>
            </a:endParaRPr>
          </a:p>
          <a:p>
            <a:pPr marL="285750" marR="259715" indent="-285750" algn="just">
              <a:lnSpc>
                <a:spcPct val="150000"/>
              </a:lnSpc>
              <a:spcAft>
                <a:spcPts val="910"/>
              </a:spcAft>
              <a:buFont typeface="Arial" panose="020B0604020202020204" pitchFamily="34" charset="0"/>
              <a:buChar char="•"/>
            </a:pPr>
            <a:r>
              <a:rPr lang="en-US" dirty="0">
                <a:solidFill>
                  <a:srgbClr val="000000"/>
                </a:solidFill>
                <a:effectLst/>
                <a:latin typeface="+mj-lt"/>
                <a:ea typeface="TimesNewRomanPSMT"/>
                <a:cs typeface="Times New Roman" panose="02020603050405020304" pitchFamily="18" charset="0"/>
              </a:rPr>
              <a:t>Moreover, the results of this project will give us the ability to predict customer behavior and loss accurately and to optimize their strategies to improve customer retention rates. </a:t>
            </a:r>
            <a:endParaRPr lang="en-IN" dirty="0">
              <a:solidFill>
                <a:srgbClr val="000000"/>
              </a:solidFill>
              <a:effectLst/>
              <a:latin typeface="+mj-lt"/>
              <a:ea typeface="Calibri" panose="020F0502020204030204" pitchFamily="34" charset="0"/>
              <a:cs typeface="Times New Roman" panose="02020603050405020304" pitchFamily="18" charset="0"/>
            </a:endParaRPr>
          </a:p>
          <a:p>
            <a:pPr marL="279400" marR="259715" indent="-285750" algn="just">
              <a:lnSpc>
                <a:spcPct val="150000"/>
              </a:lnSpc>
              <a:spcAft>
                <a:spcPts val="910"/>
              </a:spcAft>
              <a:buFont typeface="Arial" panose="020B0604020202020204" pitchFamily="34" charset="0"/>
              <a:buChar char="•"/>
            </a:pPr>
            <a:r>
              <a:rPr lang="en-US" dirty="0">
                <a:solidFill>
                  <a:srgbClr val="000000"/>
                </a:solidFill>
                <a:effectLst/>
                <a:latin typeface="+mj-lt"/>
                <a:ea typeface="TimesNewRomanPSMT"/>
                <a:cs typeface="Times New Roman" panose="02020603050405020304" pitchFamily="18" charset="0"/>
              </a:rPr>
              <a:t>Meanwhile, the findings will help companies reduce costs and optimize their budgets. Furthermore, for telecom companies, it will be possible to improve customer targeting through the results of this project and to increase the profits of telecom companies.</a:t>
            </a:r>
            <a:endParaRPr lang="en-IN" dirty="0">
              <a:solidFill>
                <a:srgbClr val="000000"/>
              </a:solidFill>
              <a:effectLst/>
              <a:latin typeface="+mj-lt"/>
              <a:ea typeface="Calibri" panose="020F0502020204030204" pitchFamily="34" charset="0"/>
              <a:cs typeface="Times New Roman" panose="02020603050405020304" pitchFamily="18" charset="0"/>
            </a:endParaRPr>
          </a:p>
          <a:p>
            <a:pPr algn="just">
              <a:lnSpc>
                <a:spcPct val="150000"/>
              </a:lnSpc>
            </a:pPr>
            <a:endParaRPr lang="en-IN" sz="1800" b="0" strike="noStrike" spc="-1" dirty="0">
              <a:solidFill>
                <a:srgbClr val="000000"/>
              </a:solidFill>
              <a:uFill>
                <a:solidFill>
                  <a:srgbClr val="FFFFFF"/>
                </a:solidFill>
              </a:uFill>
              <a:latin typeface="Arial"/>
            </a:endParaRPr>
          </a:p>
        </p:txBody>
      </p:sp>
      <p:sp>
        <p:nvSpPr>
          <p:cNvPr id="153"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54"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CB5A2295-943D-410C-95D0-7FBC2ABE5E11}" type="slidenum">
              <a:rPr lang="en-IN" sz="1400" b="0" strike="noStrike" spc="-1">
                <a:solidFill>
                  <a:srgbClr val="000000"/>
                </a:solidFill>
                <a:uFill>
                  <a:solidFill>
                    <a:srgbClr val="FFFFFF"/>
                  </a:solidFill>
                </a:uFill>
                <a:latin typeface="Arial"/>
                <a:ea typeface="SimSun"/>
              </a:rPr>
              <a:t>16</a:t>
            </a:fld>
            <a:endParaRPr lang="en-IN" sz="1800" b="0" strike="noStrike" spc="-1">
              <a:solidFill>
                <a:srgbClr val="000000"/>
              </a:solidFill>
              <a:uFill>
                <a:solidFill>
                  <a:srgbClr val="FFFFFF"/>
                </a:solidFill>
              </a:uFill>
              <a:latin typeface="Arial"/>
            </a:endParaRPr>
          </a:p>
        </p:txBody>
      </p:sp>
      <p:pic>
        <p:nvPicPr>
          <p:cNvPr id="155" name="Picture 1"/>
          <p:cNvPicPr/>
          <p:nvPr/>
        </p:nvPicPr>
        <p:blipFill>
          <a:blip r:embed="rId2"/>
          <a:stretch/>
        </p:blipFill>
        <p:spPr>
          <a:xfrm>
            <a:off x="9905400" y="-1440"/>
            <a:ext cx="2281680" cy="773640"/>
          </a:xfrm>
          <a:prstGeom prst="rect">
            <a:avLst/>
          </a:prstGeom>
          <a:ln w="9360">
            <a:noFill/>
          </a:ln>
        </p:spPr>
      </p:pic>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D8D4A-30C2-42A8-B967-22DD7C2CB368}"/>
              </a:ext>
            </a:extLst>
          </p:cNvPr>
          <p:cNvSpPr>
            <a:spLocks noGrp="1"/>
          </p:cNvSpPr>
          <p:nvPr>
            <p:ph type="title"/>
          </p:nvPr>
        </p:nvSpPr>
        <p:spPr>
          <a:xfrm>
            <a:off x="623392" y="116632"/>
            <a:ext cx="10801200" cy="1280890"/>
          </a:xfrm>
        </p:spPr>
        <p:txBody>
          <a:bodyPr>
            <a:normAutofit/>
          </a:bodyPr>
          <a:lstStyle/>
          <a:p>
            <a:r>
              <a:rPr lang="en-IN" sz="2000" b="0" strike="noStrike" spc="-1" dirty="0">
                <a:solidFill>
                  <a:srgbClr val="000000"/>
                </a:solidFill>
                <a:uFill>
                  <a:solidFill>
                    <a:srgbClr val="FFFFFF"/>
                  </a:solidFill>
                </a:uFill>
                <a:latin typeface="Arial"/>
                <a:ea typeface="SimSun"/>
              </a:rPr>
              <a:t> </a:t>
            </a:r>
            <a:r>
              <a:rPr lang="en-IN" sz="2800" b="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Future Scope </a:t>
            </a:r>
            <a:r>
              <a:rPr lang="en-IN" sz="3600" b="0" strike="noStrike" spc="-1" dirty="0">
                <a:solidFill>
                  <a:srgbClr val="000000"/>
                </a:solidFill>
                <a:uFill>
                  <a:solidFill>
                    <a:srgbClr val="FFFFFF"/>
                  </a:solidFill>
                </a:uFill>
                <a:latin typeface="Arial" panose="020B0604020202020204" pitchFamily="34" charset="0"/>
                <a:ea typeface="SimSun"/>
                <a:cs typeface="Arial" panose="020B0604020202020204" pitchFamily="34" charset="0"/>
              </a:rPr>
              <a:t>:</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459C83A-683B-4256-B25D-8A6137A9AFD3}"/>
              </a:ext>
            </a:extLst>
          </p:cNvPr>
          <p:cNvSpPr>
            <a:spLocks noGrp="1"/>
          </p:cNvSpPr>
          <p:nvPr>
            <p:ph idx="1"/>
          </p:nvPr>
        </p:nvSpPr>
        <p:spPr>
          <a:xfrm>
            <a:off x="767408" y="1397522"/>
            <a:ext cx="10657184" cy="4839790"/>
          </a:xfrm>
        </p:spPr>
        <p:txBody>
          <a:bodyPr>
            <a:normAutofit/>
          </a:bodyPr>
          <a:lstStyle/>
          <a:p>
            <a:pPr algn="just">
              <a:lnSpc>
                <a:spcPct val="150000"/>
              </a:lnSpc>
              <a:buFont typeface="Arial" panose="020B0604020202020204" pitchFamily="34" charset="0"/>
              <a:buChar char="•"/>
            </a:pPr>
            <a:r>
              <a:rPr lang="en-US" sz="1800" dirty="0">
                <a:latin typeface="+mj-lt"/>
                <a:cs typeface="Times New Roman" panose="02020603050405020304" pitchFamily="18" charset="0"/>
              </a:rPr>
              <a:t>On the given data and best machine learning model we can build a GUI where we can predict which new customer or the existing customer is more likely to churn</a:t>
            </a:r>
          </a:p>
          <a:p>
            <a:pPr algn="just">
              <a:lnSpc>
                <a:spcPct val="150000"/>
              </a:lnSpc>
              <a:buFont typeface="Arial" panose="020B0604020202020204" pitchFamily="34" charset="0"/>
              <a:buChar char="•"/>
            </a:pPr>
            <a:r>
              <a:rPr lang="en-US" sz="1800" dirty="0">
                <a:latin typeface="+mj-lt"/>
                <a:cs typeface="Times New Roman" panose="02020603050405020304" pitchFamily="18" charset="0"/>
              </a:rPr>
              <a:t> We can also build a Recommendation system where we can give better offers to those customers who are more likely to churn.</a:t>
            </a:r>
          </a:p>
          <a:p>
            <a:pPr algn="just">
              <a:lnSpc>
                <a:spcPct val="150000"/>
              </a:lnSpc>
              <a:buFont typeface="Arial" panose="020B0604020202020204" pitchFamily="34" charset="0"/>
              <a:buChar char="•"/>
            </a:pPr>
            <a:r>
              <a:rPr lang="en-US" sz="1800" dirty="0">
                <a:latin typeface="+mj-lt"/>
                <a:cs typeface="Times New Roman" panose="02020603050405020304" pitchFamily="18" charset="0"/>
              </a:rPr>
              <a:t>We can perform Customer segmentation on the given data and can predict who are loyal customers and who are not.</a:t>
            </a:r>
          </a:p>
          <a:p>
            <a:pPr>
              <a:buFont typeface="Arial" panose="020B0604020202020204" pitchFamily="34" charset="0"/>
              <a:buChar char="•"/>
            </a:pPr>
            <a:endParaRPr lang="en-IN" sz="2000" dirty="0"/>
          </a:p>
        </p:txBody>
      </p:sp>
    </p:spTree>
    <p:extLst>
      <p:ext uri="{BB962C8B-B14F-4D97-AF65-F5344CB8AC3E}">
        <p14:creationId xmlns:p14="http://schemas.microsoft.com/office/powerpoint/2010/main" val="87674544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en-IN" sz="2800" b="0" strike="noStrike" spc="-1" dirty="0">
                <a:solidFill>
                  <a:srgbClr val="000000"/>
                </a:solidFill>
                <a:uFill>
                  <a:solidFill>
                    <a:srgbClr val="FFFFFF"/>
                  </a:solidFill>
                </a:uFill>
                <a:latin typeface="Arial"/>
                <a:ea typeface="SimSun"/>
              </a:rPr>
              <a:t>Bibliography :</a:t>
            </a:r>
            <a:endParaRPr lang="en-IN" sz="1800" b="0" strike="noStrike" spc="-1" dirty="0">
              <a:solidFill>
                <a:srgbClr val="000000"/>
              </a:solidFill>
              <a:uFill>
                <a:solidFill>
                  <a:srgbClr val="FFFFFF"/>
                </a:solidFill>
              </a:uFill>
              <a:latin typeface="Arial"/>
            </a:endParaRPr>
          </a:p>
        </p:txBody>
      </p:sp>
      <p:sp>
        <p:nvSpPr>
          <p:cNvPr id="158"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B457A7BE-9B27-4EC3-AA87-5FC49D84CFF0}" type="slidenum">
              <a:rPr lang="en-IN" sz="1400" b="0" strike="noStrike" spc="-1">
                <a:solidFill>
                  <a:srgbClr val="000000"/>
                </a:solidFill>
                <a:uFill>
                  <a:solidFill>
                    <a:srgbClr val="FFFFFF"/>
                  </a:solidFill>
                </a:uFill>
                <a:latin typeface="Arial"/>
                <a:ea typeface="SimSun"/>
              </a:rPr>
              <a:t>18</a:t>
            </a:fld>
            <a:endParaRPr lang="en-IN" sz="1800" b="0" strike="noStrike" spc="-1">
              <a:solidFill>
                <a:srgbClr val="000000"/>
              </a:solidFill>
              <a:uFill>
                <a:solidFill>
                  <a:srgbClr val="FFFFFF"/>
                </a:solidFill>
              </a:uFill>
              <a:latin typeface="Arial"/>
            </a:endParaRPr>
          </a:p>
        </p:txBody>
      </p:sp>
      <p:pic>
        <p:nvPicPr>
          <p:cNvPr id="159" name="Picture 1"/>
          <p:cNvPicPr/>
          <p:nvPr/>
        </p:nvPicPr>
        <p:blipFill>
          <a:blip r:embed="rId2"/>
          <a:stretch/>
        </p:blipFill>
        <p:spPr>
          <a:xfrm>
            <a:off x="9905400" y="-1440"/>
            <a:ext cx="2281680" cy="773640"/>
          </a:xfrm>
          <a:prstGeom prst="rect">
            <a:avLst/>
          </a:prstGeom>
          <a:ln w="9360">
            <a:noFill/>
          </a:ln>
        </p:spPr>
      </p:pic>
      <p:sp>
        <p:nvSpPr>
          <p:cNvPr id="160" name="CustomShape 4"/>
          <p:cNvSpPr/>
          <p:nvPr/>
        </p:nvSpPr>
        <p:spPr>
          <a:xfrm>
            <a:off x="867600" y="1257152"/>
            <a:ext cx="10178640" cy="541040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2900" lvl="0" indent="-342900" algn="just">
              <a:lnSpc>
                <a:spcPct val="150000"/>
              </a:lnSpc>
              <a:spcAft>
                <a:spcPts val="1060"/>
              </a:spcAft>
              <a:buFont typeface="Arial" panose="020B0604020202020204" pitchFamily="34" charset="0"/>
              <a:buChar char="•"/>
              <a:tabLst>
                <a:tab pos="457200" algn="l"/>
              </a:tabLst>
            </a:pPr>
            <a:r>
              <a:rPr lang="en-IN" sz="1800" u="sng" dirty="0">
                <a:effectLst/>
                <a:latin typeface="+mj-lt"/>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https://raw.githubusercontent.com/IBM/telco-customer-churn-on-icp4d/master/data/Telco-Customer-Churn.csv</a:t>
            </a:r>
            <a:endParaRPr lang="en-IN" sz="1800" dirty="0">
              <a:effectLst/>
              <a:latin typeface="+mj-lt"/>
              <a:ea typeface="Calibri" panose="020F0502020204030204" pitchFamily="34" charset="0"/>
              <a:cs typeface="Times New Roman" panose="02020603050405020304" pitchFamily="18" charset="0"/>
            </a:endParaRPr>
          </a:p>
          <a:p>
            <a:pPr marL="342900" lvl="0" indent="-342900" algn="just">
              <a:lnSpc>
                <a:spcPct val="150000"/>
              </a:lnSpc>
              <a:spcAft>
                <a:spcPts val="1060"/>
              </a:spcAft>
              <a:buFont typeface="Arial" panose="020B0604020202020204" pitchFamily="34" charset="0"/>
              <a:buChar char="•"/>
              <a:tabLst>
                <a:tab pos="457200" algn="l"/>
              </a:tabLst>
            </a:pPr>
            <a:r>
              <a:rPr lang="en-IN" sz="1800" u="sng" dirty="0">
                <a:effectLst/>
                <a:latin typeface="+mj-l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https://towardsdatascience.com/using-principal-component-analysis-pca-for-machine-learning-b6e803f5bf1e</a:t>
            </a:r>
            <a:endParaRPr lang="en-IN" sz="1800" dirty="0">
              <a:effectLst/>
              <a:latin typeface="+mj-lt"/>
              <a:ea typeface="Calibri" panose="020F0502020204030204" pitchFamily="34" charset="0"/>
              <a:cs typeface="Times New Roman" panose="02020603050405020304" pitchFamily="18" charset="0"/>
            </a:endParaRPr>
          </a:p>
          <a:p>
            <a:pPr marL="342900" lvl="0" indent="-342900" algn="just">
              <a:lnSpc>
                <a:spcPct val="150000"/>
              </a:lnSpc>
              <a:spcAft>
                <a:spcPts val="1060"/>
              </a:spcAft>
              <a:buFont typeface="Arial" panose="020B0604020202020204" pitchFamily="34" charset="0"/>
              <a:buChar char="•"/>
              <a:tabLst>
                <a:tab pos="457200" algn="l"/>
              </a:tabLst>
            </a:pPr>
            <a:r>
              <a:rPr lang="en-IN" sz="1800" u="sng" dirty="0">
                <a:effectLst/>
                <a:latin typeface="+mj-lt"/>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https://imbalanced learn.org/stable/references/generated/imblearn.over_sampling.RandomOverSampler.html</a:t>
            </a:r>
            <a:endParaRPr lang="en-IN" sz="1800" dirty="0">
              <a:effectLst/>
              <a:latin typeface="+mj-lt"/>
              <a:ea typeface="Calibri" panose="020F0502020204030204" pitchFamily="34" charset="0"/>
              <a:cs typeface="Times New Roman" panose="02020603050405020304" pitchFamily="18" charset="0"/>
            </a:endParaRPr>
          </a:p>
          <a:p>
            <a:pPr marL="342900" lvl="0" indent="-342900" algn="just">
              <a:lnSpc>
                <a:spcPct val="150000"/>
              </a:lnSpc>
              <a:spcAft>
                <a:spcPts val="1060"/>
              </a:spcAft>
              <a:buFont typeface="Arial" panose="020B0604020202020204" pitchFamily="34" charset="0"/>
              <a:buChar char="•"/>
              <a:tabLst>
                <a:tab pos="457200" algn="l"/>
              </a:tabLst>
            </a:pPr>
            <a:r>
              <a:rPr lang="en-IN" sz="1800" u="sng" dirty="0">
                <a:effectLst/>
                <a:latin typeface="+mj-lt"/>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https://imbalanced-learn.org/stable/over_sampling.html</a:t>
            </a:r>
            <a:endParaRPr lang="en-IN" sz="1800" dirty="0">
              <a:effectLst/>
              <a:latin typeface="+mj-lt"/>
              <a:ea typeface="Calibri" panose="020F0502020204030204" pitchFamily="34" charset="0"/>
              <a:cs typeface="Times New Roman" panose="02020603050405020304" pitchFamily="18" charset="0"/>
            </a:endParaRPr>
          </a:p>
          <a:p>
            <a:pPr marL="342900" lvl="0" indent="-342900" algn="just">
              <a:lnSpc>
                <a:spcPct val="150000"/>
              </a:lnSpc>
              <a:spcAft>
                <a:spcPts val="1060"/>
              </a:spcAft>
              <a:buFont typeface="Arial" panose="020B0604020202020204" pitchFamily="34" charset="0"/>
              <a:buChar char="•"/>
              <a:tabLst>
                <a:tab pos="457200" algn="l"/>
              </a:tabLst>
            </a:pPr>
            <a:r>
              <a:rPr lang="en-US" sz="1800" u="sng" dirty="0">
                <a:effectLst/>
                <a:latin typeface="+mj-lt"/>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https://www.analyticsvidhya.com/blog/2021/06/understanding-random-forest/</a:t>
            </a:r>
            <a:endParaRPr lang="en-IN" sz="1800" dirty="0">
              <a:effectLst/>
              <a:latin typeface="+mj-lt"/>
              <a:ea typeface="Calibri" panose="020F0502020204030204" pitchFamily="34" charset="0"/>
              <a:cs typeface="Times New Roman" panose="02020603050405020304" pitchFamily="18" charset="0"/>
            </a:endParaRPr>
          </a:p>
          <a:p>
            <a:pPr marL="342900" lvl="0" indent="-342900" algn="just">
              <a:lnSpc>
                <a:spcPct val="150000"/>
              </a:lnSpc>
              <a:spcAft>
                <a:spcPts val="1060"/>
              </a:spcAft>
              <a:buFont typeface="Arial" panose="020B0604020202020204" pitchFamily="34" charset="0"/>
              <a:buChar char="•"/>
              <a:tabLst>
                <a:tab pos="457200" algn="l"/>
              </a:tabLst>
            </a:pPr>
            <a:r>
              <a:rPr lang="en-IN" sz="1800" dirty="0">
                <a:effectLst/>
                <a:latin typeface="+mj-lt"/>
                <a:ea typeface="Calibri" panose="020F0502020204030204" pitchFamily="34" charset="0"/>
                <a:cs typeface="Times New Roman" panose="02020603050405020304" pitchFamily="18" charset="0"/>
              </a:rPr>
              <a:t>Breiman, L., “Random forests,” Machine learning, Vol. 45, No. 1, 2001, pp. 5–32.</a:t>
            </a:r>
          </a:p>
          <a:p>
            <a:pPr marL="342900" lvl="0" indent="-342900" algn="just">
              <a:lnSpc>
                <a:spcPct val="150000"/>
              </a:lnSpc>
              <a:spcAft>
                <a:spcPts val="1060"/>
              </a:spcAft>
              <a:buFont typeface="Arial" panose="020B0604020202020204" pitchFamily="34" charset="0"/>
              <a:buChar char="•"/>
              <a:tabLst>
                <a:tab pos="457200" algn="l"/>
              </a:tabLst>
            </a:pPr>
            <a:r>
              <a:rPr lang="en-US" sz="1800" u="sng" dirty="0">
                <a:effectLst/>
                <a:latin typeface="+mj-lt"/>
                <a:ea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https://www.investopedia.com/terms/c/churnrate.asp</a:t>
            </a:r>
            <a:endParaRPr lang="en-IN" sz="1800" dirty="0">
              <a:effectLst/>
              <a:latin typeface="+mj-lt"/>
              <a:ea typeface="Calibri" panose="020F0502020204030204" pitchFamily="34"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A7762A-B017-4F68-A361-407FD9CEDB6B}"/>
              </a:ext>
            </a:extLst>
          </p:cNvPr>
          <p:cNvPicPr>
            <a:picLocks noChangeAspect="1"/>
          </p:cNvPicPr>
          <p:nvPr/>
        </p:nvPicPr>
        <p:blipFill>
          <a:blip r:embed="rId2"/>
          <a:stretch>
            <a:fillRect/>
          </a:stretch>
        </p:blipFill>
        <p:spPr>
          <a:xfrm>
            <a:off x="0" y="0"/>
            <a:ext cx="12187079" cy="6858000"/>
          </a:xfrm>
          <a:prstGeom prst="rect">
            <a:avLst/>
          </a:prstGeom>
        </p:spPr>
      </p:pic>
      <p:sp>
        <p:nvSpPr>
          <p:cNvPr id="162"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63"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44085130-75FF-4973-82F3-3DC75A281A2C}" type="slidenum">
              <a:rPr lang="en-IN" sz="1400" b="0" strike="noStrike" spc="-1">
                <a:solidFill>
                  <a:srgbClr val="000000"/>
                </a:solidFill>
                <a:uFill>
                  <a:solidFill>
                    <a:srgbClr val="FFFFFF"/>
                  </a:solidFill>
                </a:uFill>
                <a:latin typeface="Arial"/>
                <a:ea typeface="SimSun"/>
              </a:rPr>
              <a:t>19</a:t>
            </a:fld>
            <a:endParaRPr lang="en-IN" sz="1800" b="0" strike="noStrike" spc="-1">
              <a:solidFill>
                <a:srgbClr val="000000"/>
              </a:solidFill>
              <a:uFill>
                <a:solidFill>
                  <a:srgbClr val="FFFFFF"/>
                </a:solidFill>
              </a:uFill>
              <a:latin typeface="Arial"/>
            </a:endParaRPr>
          </a:p>
        </p:txBody>
      </p:sp>
      <p:pic>
        <p:nvPicPr>
          <p:cNvPr id="164" name="Picture 1"/>
          <p:cNvPicPr/>
          <p:nvPr/>
        </p:nvPicPr>
        <p:blipFill>
          <a:blip r:embed="rId3"/>
          <a:stretch/>
        </p:blipFill>
        <p:spPr>
          <a:xfrm>
            <a:off x="9905400" y="-1440"/>
            <a:ext cx="2281680" cy="773640"/>
          </a:xfrm>
          <a:prstGeom prst="rect">
            <a:avLst/>
          </a:prstGeom>
          <a:ln w="9360">
            <a:noFill/>
          </a:ln>
        </p:spPr>
      </p:pic>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09480" y="13752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mj-lt"/>
            </a:endParaRPr>
          </a:p>
          <a:p>
            <a:r>
              <a:rPr lang="en-IN" sz="2800" b="1" strike="noStrike" spc="-1" dirty="0">
                <a:solidFill>
                  <a:srgbClr val="000000"/>
                </a:solidFill>
                <a:uFill>
                  <a:solidFill>
                    <a:srgbClr val="FFFFFF"/>
                  </a:solidFill>
                </a:uFill>
                <a:latin typeface="+mj-lt"/>
                <a:ea typeface="SimSun"/>
                <a:cs typeface="Times New Roman" panose="02020603050405020304" pitchFamily="18" charset="0"/>
              </a:rPr>
              <a:t>Outline</a:t>
            </a:r>
            <a:endParaRPr lang="en-IN" sz="1800" b="1" strike="noStrike" spc="-1" dirty="0">
              <a:solidFill>
                <a:srgbClr val="000000"/>
              </a:solidFill>
              <a:uFill>
                <a:solidFill>
                  <a:srgbClr val="FFFFFF"/>
                </a:solidFill>
              </a:uFill>
              <a:latin typeface="+mj-lt"/>
              <a:cs typeface="Times New Roman" panose="02020603050405020304" pitchFamily="18" charset="0"/>
            </a:endParaRPr>
          </a:p>
          <a:p>
            <a:pPr>
              <a:lnSpc>
                <a:spcPct val="100000"/>
              </a:lnSpc>
            </a:pPr>
            <a:endParaRPr lang="en-IN" sz="1800" b="0" strike="noStrike" spc="-1" dirty="0">
              <a:solidFill>
                <a:srgbClr val="000000"/>
              </a:solidFill>
              <a:uFill>
                <a:solidFill>
                  <a:srgbClr val="FFFFFF"/>
                </a:solidFill>
              </a:uFill>
              <a:latin typeface="+mj-lt"/>
            </a:endParaRPr>
          </a:p>
        </p:txBody>
      </p:sp>
      <p:sp>
        <p:nvSpPr>
          <p:cNvPr id="87" name="CustomShape 2"/>
          <p:cNvSpPr/>
          <p:nvPr/>
        </p:nvSpPr>
        <p:spPr>
          <a:xfrm>
            <a:off x="983432" y="1178803"/>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mj-lt"/>
                <a:ea typeface="SimSun"/>
                <a:cs typeface="Times New Roman" panose="02020603050405020304" pitchFamily="18" charset="0"/>
              </a:rPr>
              <a:t>Introduction</a:t>
            </a:r>
            <a:endParaRPr lang="en-IN" sz="1800" b="0" strike="noStrike" spc="-1" dirty="0">
              <a:solidFill>
                <a:srgbClr val="000000"/>
              </a:solidFill>
              <a:uFill>
                <a:solidFill>
                  <a:srgbClr val="FFFFFF"/>
                </a:solidFill>
              </a:uFill>
              <a:latin typeface="+mj-lt"/>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mj-lt"/>
                <a:ea typeface="SimSun"/>
                <a:cs typeface="Times New Roman" panose="02020603050405020304" pitchFamily="18" charset="0"/>
              </a:rPr>
              <a:t>Problem Statement</a:t>
            </a:r>
            <a:endParaRPr lang="en-IN" sz="1800" b="0" strike="noStrike" spc="-1" dirty="0">
              <a:solidFill>
                <a:srgbClr val="000000"/>
              </a:solidFill>
              <a:uFill>
                <a:solidFill>
                  <a:srgbClr val="FFFFFF"/>
                </a:solidFill>
              </a:uFill>
              <a:latin typeface="+mj-lt"/>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mj-lt"/>
                <a:ea typeface="SimSun"/>
                <a:cs typeface="Times New Roman" panose="02020603050405020304" pitchFamily="18" charset="0"/>
              </a:rPr>
              <a:t>System Architecture</a:t>
            </a:r>
            <a:endParaRPr lang="en-IN" sz="1800" b="0" strike="noStrike" spc="-1" dirty="0">
              <a:solidFill>
                <a:srgbClr val="000000"/>
              </a:solidFill>
              <a:uFill>
                <a:solidFill>
                  <a:srgbClr val="FFFFFF"/>
                </a:solidFill>
              </a:uFill>
              <a:latin typeface="+mj-lt"/>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mj-lt"/>
                <a:ea typeface="SimSun"/>
                <a:cs typeface="Times New Roman" panose="02020603050405020304" pitchFamily="18" charset="0"/>
              </a:rPr>
              <a:t>Data Pre-Processing</a:t>
            </a:r>
            <a:endParaRPr lang="en-IN" sz="1800" b="0" strike="noStrike" spc="-1" dirty="0">
              <a:solidFill>
                <a:srgbClr val="000000"/>
              </a:solidFill>
              <a:uFill>
                <a:solidFill>
                  <a:srgbClr val="FFFFFF"/>
                </a:solidFill>
              </a:uFill>
              <a:latin typeface="+mj-lt"/>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mj-lt"/>
                <a:ea typeface="SimSun"/>
                <a:cs typeface="Times New Roman" panose="02020603050405020304" pitchFamily="18" charset="0"/>
              </a:rPr>
              <a:t>Methodology</a:t>
            </a:r>
            <a:endParaRPr lang="en-IN" sz="1800" b="0" strike="noStrike" spc="-1" dirty="0">
              <a:solidFill>
                <a:srgbClr val="000000"/>
              </a:solidFill>
              <a:uFill>
                <a:solidFill>
                  <a:srgbClr val="FFFFFF"/>
                </a:solidFill>
              </a:uFill>
              <a:latin typeface="+mj-lt"/>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mj-lt"/>
                <a:ea typeface="SimSun"/>
                <a:cs typeface="Times New Roman" panose="02020603050405020304" pitchFamily="18" charset="0"/>
              </a:rPr>
              <a:t>Machine Learning Algorithms</a:t>
            </a:r>
            <a:endParaRPr lang="en-IN" sz="1800" b="0" strike="noStrike" spc="-1" dirty="0">
              <a:solidFill>
                <a:srgbClr val="000000"/>
              </a:solidFill>
              <a:uFill>
                <a:solidFill>
                  <a:srgbClr val="FFFFFF"/>
                </a:solidFill>
              </a:uFill>
              <a:latin typeface="+mj-lt"/>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mj-lt"/>
                <a:ea typeface="SimSun"/>
                <a:cs typeface="Times New Roman" panose="02020603050405020304" pitchFamily="18" charset="0"/>
              </a:rPr>
              <a:t>Data Visualization &amp; Representation</a:t>
            </a:r>
            <a:endParaRPr lang="en-IN" sz="1800" b="0" strike="noStrike" spc="-1" dirty="0">
              <a:solidFill>
                <a:srgbClr val="000000"/>
              </a:solidFill>
              <a:uFill>
                <a:solidFill>
                  <a:srgbClr val="FFFFFF"/>
                </a:solidFill>
              </a:uFill>
              <a:latin typeface="+mj-lt"/>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mj-lt"/>
                <a:ea typeface="SimSun"/>
                <a:cs typeface="Times New Roman" panose="02020603050405020304" pitchFamily="18" charset="0"/>
              </a:rPr>
              <a:t>Conclusion</a:t>
            </a:r>
            <a:endParaRPr lang="en-IN" sz="1800" b="0" strike="noStrike" spc="-1" dirty="0">
              <a:solidFill>
                <a:srgbClr val="000000"/>
              </a:solidFill>
              <a:uFill>
                <a:solidFill>
                  <a:srgbClr val="FFFFFF"/>
                </a:solidFill>
              </a:uFill>
              <a:latin typeface="+mj-lt"/>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mj-lt"/>
                <a:ea typeface="SimSun"/>
                <a:cs typeface="Times New Roman" panose="02020603050405020304" pitchFamily="18" charset="0"/>
              </a:rPr>
              <a:t>Future Scope</a:t>
            </a:r>
            <a:endParaRPr lang="en-IN" sz="1800" b="0" strike="noStrike" spc="-1" dirty="0">
              <a:solidFill>
                <a:srgbClr val="000000"/>
              </a:solidFill>
              <a:uFill>
                <a:solidFill>
                  <a:srgbClr val="FFFFFF"/>
                </a:solidFill>
              </a:uFill>
              <a:latin typeface="+mj-lt"/>
              <a:cs typeface="Times New Roman" panose="02020603050405020304" pitchFamily="18" charset="0"/>
            </a:endParaRPr>
          </a:p>
          <a:p>
            <a:pPr marL="343980" indent="-342900">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mj-lt"/>
                <a:ea typeface="SimSun"/>
                <a:cs typeface="Times New Roman" panose="02020603050405020304" pitchFamily="18" charset="0"/>
              </a:rPr>
              <a:t>References</a:t>
            </a:r>
            <a:endParaRPr lang="en-IN" sz="1800" b="0" strike="noStrike" spc="-1" dirty="0">
              <a:solidFill>
                <a:srgbClr val="000000"/>
              </a:solidFill>
              <a:uFill>
                <a:solidFill>
                  <a:srgbClr val="FFFFFF"/>
                </a:solidFill>
              </a:uFill>
              <a:latin typeface="+mj-lt"/>
              <a:cs typeface="Times New Roman" panose="02020603050405020304" pitchFamily="18" charset="0"/>
            </a:endParaRPr>
          </a:p>
          <a:p>
            <a:pPr marL="285750" indent="-285750">
              <a:lnSpc>
                <a:spcPct val="100000"/>
              </a:lnSpc>
              <a:buFont typeface="Wingdings" panose="05000000000000000000" pitchFamily="2" charset="2"/>
              <a:buChar char="q"/>
            </a:pPr>
            <a:endParaRPr lang="en-IN" sz="1800" b="0" strike="noStrike" spc="-1" dirty="0">
              <a:solidFill>
                <a:srgbClr val="000000"/>
              </a:solidFill>
              <a:uFill>
                <a:solidFill>
                  <a:srgbClr val="FFFFFF"/>
                </a:solidFill>
              </a:uFill>
              <a:latin typeface="+mj-lt"/>
            </a:endParaRPr>
          </a:p>
        </p:txBody>
      </p:sp>
      <p:pic>
        <p:nvPicPr>
          <p:cNvPr id="88" name="Picture 1"/>
          <p:cNvPicPr/>
          <p:nvPr/>
        </p:nvPicPr>
        <p:blipFill>
          <a:blip r:embed="rId2"/>
          <a:stretch/>
        </p:blipFill>
        <p:spPr>
          <a:xfrm>
            <a:off x="9905400" y="-1440"/>
            <a:ext cx="2281680" cy="773640"/>
          </a:xfrm>
          <a:prstGeom prst="rect">
            <a:avLst/>
          </a:prstGeom>
          <a:ln w="9360">
            <a:noFill/>
          </a:ln>
        </p:spPr>
      </p:pic>
      <p:sp>
        <p:nvSpPr>
          <p:cNvPr id="89"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mj-lt"/>
            </a:endParaRPr>
          </a:p>
        </p:txBody>
      </p:sp>
      <p:sp>
        <p:nvSpPr>
          <p:cNvPr id="90"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192799D2-C2E0-435F-AFDD-A27078AA7927}" type="slidenum">
              <a:rPr lang="en-IN" sz="1400" b="0" strike="noStrike" spc="-1">
                <a:solidFill>
                  <a:srgbClr val="000000"/>
                </a:solidFill>
                <a:uFill>
                  <a:solidFill>
                    <a:srgbClr val="FFFFFF"/>
                  </a:solidFill>
                </a:uFill>
                <a:latin typeface="+mj-lt"/>
                <a:ea typeface="SimSun"/>
              </a:rPr>
              <a:t>2</a:t>
            </a:fld>
            <a:endParaRPr lang="en-IN" sz="1800" b="0" strike="noStrike" spc="-1">
              <a:solidFill>
                <a:srgbClr val="000000"/>
              </a:solidFill>
              <a:uFill>
                <a:solidFill>
                  <a:srgbClr val="FFFFFF"/>
                </a:solidFill>
              </a:uFill>
              <a:latin typeface="+mj-lt"/>
            </a:endParaRPr>
          </a:p>
        </p:txBody>
      </p:sp>
    </p:spTree>
  </p:cSld>
  <p:clrMapOvr>
    <a:masterClrMapping/>
  </p:clrMapOvr>
  <p:transition>
    <p:cover dir="d"/>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BC656-EA6B-4021-A29F-B24B6AF5DF7A}"/>
              </a:ext>
            </a:extLst>
          </p:cNvPr>
          <p:cNvSpPr>
            <a:spLocks noGrp="1"/>
          </p:cNvSpPr>
          <p:nvPr>
            <p:ph type="title"/>
          </p:nvPr>
        </p:nvSpPr>
        <p:spPr>
          <a:xfrm>
            <a:off x="310680" y="155575"/>
            <a:ext cx="11881320" cy="1041178"/>
          </a:xfrm>
        </p:spPr>
        <p:txBody>
          <a:bodyPr>
            <a:normAutofit/>
          </a:bodyPr>
          <a:lstStyle/>
          <a:p>
            <a:br>
              <a:rPr lang="en-IN" sz="1800" b="0" strike="noStrike" spc="-1" dirty="0">
                <a:solidFill>
                  <a:srgbClr val="000000"/>
                </a:solidFill>
                <a:uFill>
                  <a:solidFill>
                    <a:srgbClr val="FFFFFF"/>
                  </a:solidFill>
                </a:uFill>
                <a:latin typeface="Arial"/>
              </a:rPr>
            </a:br>
            <a:r>
              <a:rPr lang="en-IN" sz="2800" b="1" strike="noStrike" spc="-1" dirty="0">
                <a:solidFill>
                  <a:srgbClr val="000000"/>
                </a:solidFill>
                <a:uFill>
                  <a:solidFill>
                    <a:srgbClr val="FFFFFF"/>
                  </a:solidFill>
                </a:uFill>
                <a:latin typeface="Arial"/>
                <a:ea typeface="SimSun"/>
              </a:rPr>
              <a:t>Introduction</a:t>
            </a:r>
            <a:r>
              <a:rPr lang="en-IN" sz="2800" dirty="0">
                <a:latin typeface="Times New Roman" panose="02020603050405020304" pitchFamily="18" charset="0"/>
                <a:cs typeface="Times New Roman" panose="02020603050405020304" pitchFamily="18" charset="0"/>
              </a:rPr>
              <a:t> :</a:t>
            </a:r>
          </a:p>
        </p:txBody>
      </p:sp>
      <p:pic>
        <p:nvPicPr>
          <p:cNvPr id="1026" name="Picture 2" descr="Customer Churn Prediction. 14 November 2019 | by EKbana | EKbana">
            <a:extLst>
              <a:ext uri="{FF2B5EF4-FFF2-40B4-BE49-F238E27FC236}">
                <a16:creationId xmlns:a16="http://schemas.microsoft.com/office/drawing/2014/main" id="{DDCBD7A7-018A-45C7-A838-D04865E80F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6415" y="1052736"/>
            <a:ext cx="6239171" cy="33123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49CDEE7-9BC5-458F-8233-C3C316C30081}"/>
              </a:ext>
            </a:extLst>
          </p:cNvPr>
          <p:cNvSpPr txBox="1"/>
          <p:nvPr/>
        </p:nvSpPr>
        <p:spPr>
          <a:xfrm>
            <a:off x="1667508" y="4365104"/>
            <a:ext cx="8856984" cy="1709892"/>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q"/>
            </a:pPr>
            <a:r>
              <a:rPr lang="en-US" sz="1800" dirty="0">
                <a:solidFill>
                  <a:srgbClr val="000000"/>
                </a:solidFill>
                <a:effectLst/>
                <a:latin typeface="+mj-lt"/>
                <a:ea typeface="TimesNewRomanPSMT"/>
              </a:rPr>
              <a:t>Churn is the process of customers switching from one firm to another in given time. Retaining the existing customers is more profitable than fetching the new customers.</a:t>
            </a:r>
          </a:p>
          <a:p>
            <a:pPr marL="285750" lvl="0" indent="-285750" algn="just">
              <a:lnSpc>
                <a:spcPct val="150000"/>
              </a:lnSpc>
              <a:buFont typeface="Wingdings" panose="05000000000000000000" pitchFamily="2" charset="2"/>
              <a:buChar char="q"/>
            </a:pPr>
            <a:r>
              <a:rPr lang="en-US" sz="1800" dirty="0">
                <a:solidFill>
                  <a:srgbClr val="000000"/>
                </a:solidFill>
                <a:effectLst/>
                <a:latin typeface="+mj-lt"/>
                <a:ea typeface="TimesNewRomanPSMT"/>
              </a:rPr>
              <a:t> The Companies concentrate to the extant customers to avert churn. A churn prediction model is needed to predict the churners. </a:t>
            </a:r>
            <a:endParaRPr lang="en-IN" sz="1800" dirty="0">
              <a:solidFill>
                <a:srgbClr val="000000"/>
              </a:solidFill>
              <a:effectLst/>
              <a:latin typeface="+mj-lt"/>
              <a:ea typeface="Calibri" panose="020F0502020204030204" pitchFamily="34" charset="0"/>
            </a:endParaRPr>
          </a:p>
        </p:txBody>
      </p:sp>
      <p:pic>
        <p:nvPicPr>
          <p:cNvPr id="6" name="Picture 1">
            <a:extLst>
              <a:ext uri="{FF2B5EF4-FFF2-40B4-BE49-F238E27FC236}">
                <a16:creationId xmlns:a16="http://schemas.microsoft.com/office/drawing/2014/main" id="{BB9617C9-6F36-4526-AD55-8DF5302AAD67}"/>
              </a:ext>
            </a:extLst>
          </p:cNvPr>
          <p:cNvPicPr/>
          <p:nvPr/>
        </p:nvPicPr>
        <p:blipFill>
          <a:blip r:embed="rId3"/>
          <a:stretch/>
        </p:blipFill>
        <p:spPr>
          <a:xfrm>
            <a:off x="9768408" y="-1440"/>
            <a:ext cx="2430192" cy="910160"/>
          </a:xfrm>
          <a:prstGeom prst="rect">
            <a:avLst/>
          </a:prstGeom>
          <a:ln>
            <a:noFill/>
          </a:ln>
        </p:spPr>
      </p:pic>
    </p:spTree>
    <p:extLst>
      <p:ext uri="{BB962C8B-B14F-4D97-AF65-F5344CB8AC3E}">
        <p14:creationId xmlns:p14="http://schemas.microsoft.com/office/powerpoint/2010/main" val="2421464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395936" y="-325356"/>
            <a:ext cx="11185264" cy="122413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endParaRPr lang="en-IN" sz="1800" b="0" strike="noStrike" spc="-1" dirty="0">
              <a:solidFill>
                <a:srgbClr val="000000"/>
              </a:solidFill>
              <a:uFill>
                <a:solidFill>
                  <a:srgbClr val="FFFFFF"/>
                </a:solidFill>
              </a:uFill>
              <a:latin typeface="Arial"/>
            </a:endParaRPr>
          </a:p>
          <a:p>
            <a:r>
              <a:rPr lang="en-IN" sz="2800" b="1" strike="noStrike" spc="-1" dirty="0">
                <a:solidFill>
                  <a:srgbClr val="000000"/>
                </a:solidFill>
                <a:uFill>
                  <a:solidFill>
                    <a:srgbClr val="FFFFFF"/>
                  </a:solidFill>
                </a:uFill>
                <a:latin typeface="Arial"/>
                <a:ea typeface="SimSun"/>
              </a:rPr>
              <a:t>Introduction</a:t>
            </a:r>
            <a:endParaRPr lang="en-IN" sz="1800" b="1" strike="noStrike" spc="-1" dirty="0">
              <a:solidFill>
                <a:srgbClr val="000000"/>
              </a:solidFill>
              <a:uFill>
                <a:solidFill>
                  <a:srgbClr val="FFFFFF"/>
                </a:solidFill>
              </a:uFill>
              <a:latin typeface="Arial"/>
            </a:endParaRPr>
          </a:p>
        </p:txBody>
      </p:sp>
      <p:pic>
        <p:nvPicPr>
          <p:cNvPr id="92" name="Picture 1"/>
          <p:cNvPicPr/>
          <p:nvPr/>
        </p:nvPicPr>
        <p:blipFill>
          <a:blip r:embed="rId3"/>
          <a:stretch/>
        </p:blipFill>
        <p:spPr>
          <a:xfrm>
            <a:off x="9768408" y="-1440"/>
            <a:ext cx="2430192" cy="910160"/>
          </a:xfrm>
          <a:prstGeom prst="rect">
            <a:avLst/>
          </a:prstGeom>
          <a:ln>
            <a:noFill/>
          </a:ln>
        </p:spPr>
      </p:pic>
      <p:sp>
        <p:nvSpPr>
          <p:cNvPr id="93" name="CustomShape 2"/>
          <p:cNvSpPr/>
          <p:nvPr/>
        </p:nvSpPr>
        <p:spPr>
          <a:xfrm>
            <a:off x="609480" y="1268760"/>
            <a:ext cx="11247160" cy="51125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750" lvl="0" indent="-285750" algn="just">
              <a:lnSpc>
                <a:spcPct val="150000"/>
              </a:lnSpc>
              <a:buFont typeface="Wingdings" panose="05000000000000000000" pitchFamily="2" charset="2"/>
              <a:buChar char="q"/>
            </a:pPr>
            <a:r>
              <a:rPr lang="en-US" sz="1800" dirty="0">
                <a:solidFill>
                  <a:srgbClr val="000000"/>
                </a:solidFill>
                <a:effectLst/>
                <a:latin typeface="+mj-lt"/>
                <a:ea typeface="TimesNewRomanPSMT"/>
              </a:rPr>
              <a:t>The fast growth of marketplace in </a:t>
            </a:r>
            <a:r>
              <a:rPr lang="en-US" dirty="0">
                <a:solidFill>
                  <a:srgbClr val="000000"/>
                </a:solidFill>
                <a:latin typeface="+mj-lt"/>
                <a:ea typeface="TimesNewRomanPSMT"/>
              </a:rPr>
              <a:t>ever</a:t>
            </a:r>
            <a:r>
              <a:rPr lang="en-US" sz="1800" dirty="0">
                <a:solidFill>
                  <a:srgbClr val="000000"/>
                </a:solidFill>
                <a:effectLst/>
                <a:latin typeface="+mj-lt"/>
                <a:ea typeface="TimesNewRomanPSMT"/>
              </a:rPr>
              <a:t>y business is giving rise to increased subscriber base. Accordingly, companies have recognized the significance of retaining the customers who is on hand.</a:t>
            </a:r>
          </a:p>
          <a:p>
            <a:pPr marL="285750" lvl="0" indent="-285750" algn="just">
              <a:lnSpc>
                <a:spcPct val="150000"/>
              </a:lnSpc>
              <a:buFont typeface="Wingdings" panose="05000000000000000000" pitchFamily="2" charset="2"/>
              <a:buChar char="q"/>
            </a:pPr>
            <a:r>
              <a:rPr lang="en-US" sz="1800" dirty="0">
                <a:solidFill>
                  <a:srgbClr val="000000"/>
                </a:solidFill>
                <a:effectLst/>
                <a:latin typeface="+mj-lt"/>
                <a:ea typeface="TimesNewRomanPSMT"/>
              </a:rPr>
              <a:t> It has become necessary for service-providers to reduce the churn rate of customers since the inattention might negatively influence profitability of the company.</a:t>
            </a:r>
            <a:endParaRPr lang="en-IN" sz="1800" dirty="0">
              <a:solidFill>
                <a:srgbClr val="000000"/>
              </a:solidFill>
              <a:effectLst/>
              <a:latin typeface="+mj-lt"/>
              <a:ea typeface="Calibri" panose="020F0502020204030204" pitchFamily="34" charset="0"/>
            </a:endParaRPr>
          </a:p>
          <a:p>
            <a:pPr marL="285750" lvl="0" indent="-285750" algn="just">
              <a:lnSpc>
                <a:spcPct val="150000"/>
              </a:lnSpc>
              <a:spcAft>
                <a:spcPts val="655"/>
              </a:spcAft>
              <a:buFont typeface="Wingdings" panose="05000000000000000000" pitchFamily="2" charset="2"/>
              <a:buChar char="q"/>
            </a:pPr>
            <a:r>
              <a:rPr lang="en-US" sz="1800" dirty="0">
                <a:solidFill>
                  <a:srgbClr val="000000"/>
                </a:solidFill>
                <a:effectLst/>
                <a:latin typeface="+mj-lt"/>
                <a:ea typeface="TimesNewRomanPSMT"/>
              </a:rPr>
              <a:t>Churn prediction contributes to identify those users who are likely to switch a company over another. The dataset used for customer churn is of telecom industry. It is collected from www.github.com that contains customer and service information for telecom industry.</a:t>
            </a:r>
          </a:p>
          <a:p>
            <a:pPr marL="285750" lvl="0" indent="-285750" algn="just">
              <a:lnSpc>
                <a:spcPct val="150000"/>
              </a:lnSpc>
              <a:spcAft>
                <a:spcPts val="655"/>
              </a:spcAft>
              <a:buFont typeface="Wingdings" panose="05000000000000000000" pitchFamily="2" charset="2"/>
              <a:buChar char="q"/>
            </a:pPr>
            <a:endParaRPr lang="en-US" sz="1800" dirty="0">
              <a:solidFill>
                <a:srgbClr val="000000"/>
              </a:solidFill>
              <a:effectLst/>
              <a:latin typeface="Times New Roman" panose="02020603050405020304" pitchFamily="18" charset="0"/>
              <a:ea typeface="TimesNewRomanPSMT"/>
            </a:endParaRPr>
          </a:p>
          <a:p>
            <a:pPr marL="285750" lvl="0" indent="-285750" algn="just">
              <a:lnSpc>
                <a:spcPct val="150000"/>
              </a:lnSpc>
              <a:spcAft>
                <a:spcPts val="655"/>
              </a:spcAft>
              <a:buFont typeface="Wingdings" panose="05000000000000000000" pitchFamily="2" charset="2"/>
              <a:buChar char="q"/>
            </a:pPr>
            <a:endParaRPr lang="en-IN" sz="1800" dirty="0">
              <a:solidFill>
                <a:srgbClr val="000000"/>
              </a:solidFill>
              <a:effectLst/>
              <a:latin typeface="Calibri" panose="020F0502020204030204" pitchFamily="34" charset="0"/>
              <a:ea typeface="Calibri" panose="020F0502020204030204" pitchFamily="34" charset="0"/>
            </a:endParaRPr>
          </a:p>
          <a:p>
            <a:pPr marL="286830" indent="-285750" algn="just">
              <a:lnSpc>
                <a:spcPct val="150000"/>
              </a:lnSpc>
              <a:buClr>
                <a:srgbClr val="000000"/>
              </a:buClr>
              <a:buFont typeface="Wingdings" panose="05000000000000000000" pitchFamily="2" charset="2"/>
              <a:buChar char="q"/>
            </a:pPr>
            <a:endParaRPr lang="en-IN" sz="1800" b="0" strike="noStrike" spc="-1" dirty="0">
              <a:solidFill>
                <a:srgbClr val="000000"/>
              </a:solidFill>
              <a:uFill>
                <a:solidFill>
                  <a:srgbClr val="FFFFFF"/>
                </a:solidFill>
              </a:uFill>
              <a:latin typeface="Bahnschrift" panose="020B0502040204020203" pitchFamily="34" charset="0"/>
            </a:endParaRPr>
          </a:p>
        </p:txBody>
      </p:sp>
      <p:sp>
        <p:nvSpPr>
          <p:cNvPr id="94"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95"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5B0FDA39-E172-4A77-9CE8-9F03BDC41C6C}" type="slidenum">
              <a:rPr lang="en-IN" sz="1400" b="0" strike="noStrike" spc="-1">
                <a:solidFill>
                  <a:srgbClr val="000000"/>
                </a:solidFill>
                <a:uFill>
                  <a:solidFill>
                    <a:srgbClr val="FFFFFF"/>
                  </a:solidFill>
                </a:uFill>
                <a:latin typeface="Arial"/>
                <a:ea typeface="SimSun"/>
              </a:rPr>
              <a:t>4</a:t>
            </a:fld>
            <a:endParaRPr lang="en-IN" sz="1800" b="0" strike="noStrike" spc="-1">
              <a:solidFill>
                <a:srgbClr val="000000"/>
              </a:solidFill>
              <a:uFill>
                <a:solidFill>
                  <a:srgbClr val="FFFFFF"/>
                </a:solidFill>
              </a:uFill>
              <a:latin typeface="Arial"/>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a:solidFill>
                  <a:srgbClr val="000000"/>
                </a:solidFill>
                <a:uFill>
                  <a:solidFill>
                    <a:srgbClr val="FFFFFF"/>
                  </a:solidFill>
                </a:uFill>
                <a:latin typeface="Arial"/>
                <a:ea typeface="SimSun"/>
              </a:rPr>
              <a:t>Problem Statement</a:t>
            </a:r>
            <a:endParaRPr lang="en-IN" sz="1800" b="0" strike="noStrike" spc="-1">
              <a:solidFill>
                <a:srgbClr val="000000"/>
              </a:solidFill>
              <a:uFill>
                <a:solidFill>
                  <a:srgbClr val="FFFFFF"/>
                </a:solidFill>
              </a:uFill>
              <a:latin typeface="Arial"/>
            </a:endParaRPr>
          </a:p>
        </p:txBody>
      </p:sp>
      <p:sp>
        <p:nvSpPr>
          <p:cNvPr id="97" name="CustomShape 2"/>
          <p:cNvSpPr/>
          <p:nvPr/>
        </p:nvSpPr>
        <p:spPr>
          <a:xfrm>
            <a:off x="609480" y="1174680"/>
            <a:ext cx="10971720" cy="495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98" name="CustomShape 3"/>
          <p:cNvSpPr/>
          <p:nvPr/>
        </p:nvSpPr>
        <p:spPr>
          <a:xfrm>
            <a:off x="2489040" y="2850480"/>
            <a:ext cx="308880" cy="367200"/>
          </a:xfrm>
          <a:prstGeom prst="rect">
            <a:avLst/>
          </a:prstGeom>
          <a:noFill/>
          <a:ln>
            <a:noFill/>
          </a:ln>
        </p:spPr>
        <p:style>
          <a:lnRef idx="0">
            <a:scrgbClr r="0" g="0" b="0"/>
          </a:lnRef>
          <a:fillRef idx="0">
            <a:scrgbClr r="0" g="0" b="0"/>
          </a:fillRef>
          <a:effectRef idx="0">
            <a:scrgbClr r="0" g="0" b="0"/>
          </a:effectRef>
          <a:fontRef idx="minor"/>
        </p:style>
      </p:sp>
      <p:sp>
        <p:nvSpPr>
          <p:cNvPr id="99" name="CustomShape 4"/>
          <p:cNvSpPr/>
          <p:nvPr/>
        </p:nvSpPr>
        <p:spPr>
          <a:xfrm>
            <a:off x="609480" y="1556792"/>
            <a:ext cx="10167040" cy="360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980" indent="-342900" algn="just">
              <a:lnSpc>
                <a:spcPct val="150000"/>
              </a:lnSpc>
              <a:buClr>
                <a:srgbClr val="000000"/>
              </a:buClr>
              <a:buFont typeface="Wingdings" panose="05000000000000000000" pitchFamily="2" charset="2"/>
              <a:buChar char="q"/>
            </a:pPr>
            <a:r>
              <a:rPr lang="en-US" sz="2000" b="0" strike="noStrike" spc="-1" dirty="0">
                <a:solidFill>
                  <a:srgbClr val="000000"/>
                </a:solidFill>
                <a:uFill>
                  <a:solidFill>
                    <a:srgbClr val="FFFFFF"/>
                  </a:solidFill>
                </a:uFill>
                <a:latin typeface="+mj-lt"/>
                <a:ea typeface="SimSun"/>
                <a:cs typeface="Times New Roman" panose="02020603050405020304" pitchFamily="18" charset="0"/>
              </a:rPr>
              <a:t>Using the data provided, this project aims to analyze the data to determine what variables are correlated with customer churn .</a:t>
            </a:r>
          </a:p>
          <a:p>
            <a:pPr marL="343980" indent="-342900" algn="just">
              <a:lnSpc>
                <a:spcPct val="150000"/>
              </a:lnSpc>
              <a:buClr>
                <a:srgbClr val="000000"/>
              </a:buClr>
              <a:buFont typeface="Wingdings" panose="05000000000000000000" pitchFamily="2" charset="2"/>
              <a:buChar char="q"/>
            </a:pPr>
            <a:r>
              <a:rPr lang="en-US" sz="2000" b="0" strike="noStrike" spc="-1" dirty="0">
                <a:solidFill>
                  <a:srgbClr val="000000"/>
                </a:solidFill>
                <a:uFill>
                  <a:solidFill>
                    <a:srgbClr val="FFFFFF"/>
                  </a:solidFill>
                </a:uFill>
                <a:latin typeface="+mj-lt"/>
                <a:cs typeface="Times New Roman" panose="02020603050405020304" pitchFamily="18" charset="0"/>
              </a:rPr>
              <a:t>We examines customer data from Customer Data Sets with the aim of building and comparing several customer churn prediction models.</a:t>
            </a:r>
            <a:endParaRPr lang="en-IN" sz="2000" b="0" strike="noStrike" spc="-1" dirty="0">
              <a:solidFill>
                <a:srgbClr val="000000"/>
              </a:solidFill>
              <a:uFill>
                <a:solidFill>
                  <a:srgbClr val="FFFFFF"/>
                </a:solidFill>
              </a:uFill>
              <a:latin typeface="+mj-lt"/>
              <a:cs typeface="Times New Roman" panose="02020603050405020304" pitchFamily="18" charset="0"/>
            </a:endParaRPr>
          </a:p>
          <a:p>
            <a:pPr marL="343980" indent="-342900" algn="just">
              <a:lnSpc>
                <a:spcPct val="150000"/>
              </a:lnSpc>
              <a:buClr>
                <a:srgbClr val="000000"/>
              </a:buClr>
              <a:buFont typeface="Wingdings" panose="05000000000000000000" pitchFamily="2" charset="2"/>
              <a:buChar char="q"/>
            </a:pPr>
            <a:r>
              <a:rPr lang="en-IN" sz="2000" b="0" strike="noStrike" spc="-1" dirty="0">
                <a:solidFill>
                  <a:srgbClr val="000000"/>
                </a:solidFill>
                <a:uFill>
                  <a:solidFill>
                    <a:srgbClr val="FFFFFF"/>
                  </a:solidFill>
                </a:uFill>
                <a:latin typeface="+mj-lt"/>
                <a:ea typeface="SimSun"/>
                <a:cs typeface="Times New Roman" panose="02020603050405020304" pitchFamily="18" charset="0"/>
              </a:rPr>
              <a:t>To find out the  Machine Learning Algorithm model for Predicting Customer Churn to give maximum accuracy.</a:t>
            </a:r>
            <a:endParaRPr lang="en-IN" sz="2000" b="0" strike="noStrike" spc="-1" dirty="0">
              <a:solidFill>
                <a:srgbClr val="000000"/>
              </a:solidFill>
              <a:uFill>
                <a:solidFill>
                  <a:srgbClr val="FFFFFF"/>
                </a:solidFill>
              </a:uFill>
              <a:latin typeface="+mj-lt"/>
              <a:cs typeface="Times New Roman" panose="02020603050405020304" pitchFamily="18" charset="0"/>
            </a:endParaRPr>
          </a:p>
        </p:txBody>
      </p:sp>
      <p:pic>
        <p:nvPicPr>
          <p:cNvPr id="100" name="Picture 1"/>
          <p:cNvPicPr/>
          <p:nvPr/>
        </p:nvPicPr>
        <p:blipFill>
          <a:blip r:embed="rId2"/>
          <a:stretch/>
        </p:blipFill>
        <p:spPr>
          <a:xfrm>
            <a:off x="9908640" y="-12600"/>
            <a:ext cx="2281680" cy="773640"/>
          </a:xfrm>
          <a:prstGeom prst="rect">
            <a:avLst/>
          </a:prstGeom>
          <a:ln w="9360">
            <a:noFill/>
          </a:ln>
        </p:spPr>
      </p:pic>
      <p:sp>
        <p:nvSpPr>
          <p:cNvPr id="101" name="CustomShape 5"/>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02" name="CustomShape 6"/>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0BF8BCED-4FC0-4E01-822B-381706900DB3}" type="slidenum">
              <a:rPr lang="en-IN" sz="1400" b="0" strike="noStrike" spc="-1">
                <a:solidFill>
                  <a:srgbClr val="000000"/>
                </a:solidFill>
                <a:uFill>
                  <a:solidFill>
                    <a:srgbClr val="FFFFFF"/>
                  </a:solidFill>
                </a:uFill>
                <a:latin typeface="Arial"/>
                <a:ea typeface="SimSun"/>
              </a:rPr>
              <a:t>5</a:t>
            </a:fld>
            <a:endParaRPr lang="en-IN" sz="1800" b="0" strike="noStrike" spc="-1" dirty="0">
              <a:solidFill>
                <a:srgbClr val="000000"/>
              </a:solidFill>
              <a:uFill>
                <a:solidFill>
                  <a:srgbClr val="FFFFFF"/>
                </a:solidFill>
              </a:uFill>
              <a:latin typeface="Arial"/>
            </a:endParaRPr>
          </a:p>
        </p:txBody>
      </p:sp>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341600" y="85772"/>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dirty="0">
                <a:solidFill>
                  <a:srgbClr val="000000"/>
                </a:solidFill>
                <a:uFill>
                  <a:solidFill>
                    <a:srgbClr val="FFFFFF"/>
                  </a:solidFill>
                </a:uFill>
                <a:latin typeface="Arial"/>
                <a:ea typeface="SimSun"/>
              </a:rPr>
              <a:t>System Architecture</a:t>
            </a:r>
            <a:endParaRPr lang="en-IN" sz="1800" b="0" strike="noStrike" spc="-1" dirty="0">
              <a:solidFill>
                <a:srgbClr val="000000"/>
              </a:solidFill>
              <a:uFill>
                <a:solidFill>
                  <a:srgbClr val="FFFFFF"/>
                </a:solidFill>
              </a:uFill>
              <a:latin typeface="Arial"/>
            </a:endParaRPr>
          </a:p>
        </p:txBody>
      </p:sp>
      <p:sp>
        <p:nvSpPr>
          <p:cNvPr id="104" name="CustomShape 2"/>
          <p:cNvSpPr/>
          <p:nvPr/>
        </p:nvSpPr>
        <p:spPr>
          <a:xfrm>
            <a:off x="341600" y="6182244"/>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05" name="CustomShape 3"/>
          <p:cNvSpPr/>
          <p:nvPr/>
        </p:nvSpPr>
        <p:spPr>
          <a:xfrm>
            <a:off x="8469680" y="6182244"/>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C87E2E6-A856-41E8-9199-1CE98E2FB9A0}" type="slidenum">
              <a:rPr lang="en-IN" sz="1400" b="0" strike="noStrike" spc="-1">
                <a:solidFill>
                  <a:srgbClr val="000000"/>
                </a:solidFill>
                <a:uFill>
                  <a:solidFill>
                    <a:srgbClr val="FFFFFF"/>
                  </a:solidFill>
                </a:uFill>
                <a:latin typeface="Arial"/>
                <a:ea typeface="SimSun"/>
              </a:rPr>
              <a:t>6</a:t>
            </a:fld>
            <a:endParaRPr lang="en-IN" sz="1800" b="0" strike="noStrike" spc="-1" dirty="0">
              <a:solidFill>
                <a:srgbClr val="000000"/>
              </a:solidFill>
              <a:uFill>
                <a:solidFill>
                  <a:srgbClr val="FFFFFF"/>
                </a:solidFill>
              </a:uFill>
              <a:latin typeface="Arial"/>
            </a:endParaRPr>
          </a:p>
        </p:txBody>
      </p:sp>
      <p:sp>
        <p:nvSpPr>
          <p:cNvPr id="107" name="CustomShape 4"/>
          <p:cNvSpPr/>
          <p:nvPr/>
        </p:nvSpPr>
        <p:spPr>
          <a:xfrm>
            <a:off x="2966880" y="5813964"/>
            <a:ext cx="62582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dirty="0">
                <a:solidFill>
                  <a:srgbClr val="000000"/>
                </a:solidFill>
                <a:uFill>
                  <a:solidFill>
                    <a:srgbClr val="FFFFFF"/>
                  </a:solidFill>
                </a:uFill>
                <a:latin typeface="Arial"/>
                <a:ea typeface="SimSun"/>
              </a:rPr>
              <a:t>Fig: System Architecture of </a:t>
            </a:r>
            <a:r>
              <a:rPr lang="en-IN" spc="-1" dirty="0">
                <a:solidFill>
                  <a:srgbClr val="000000"/>
                </a:solidFill>
                <a:uFill>
                  <a:solidFill>
                    <a:srgbClr val="FFFFFF"/>
                  </a:solidFill>
                </a:uFill>
                <a:latin typeface="Arial"/>
                <a:ea typeface="SimSun"/>
              </a:rPr>
              <a:t>Telecom Customer Churn Data</a:t>
            </a:r>
            <a:endParaRPr lang="en-IN" sz="1800" b="0" strike="noStrike" spc="-1" dirty="0">
              <a:solidFill>
                <a:srgbClr val="000000"/>
              </a:solidFill>
              <a:uFill>
                <a:solidFill>
                  <a:srgbClr val="FFFFFF"/>
                </a:solidFill>
              </a:uFill>
              <a:latin typeface="Arial"/>
            </a:endParaRPr>
          </a:p>
        </p:txBody>
      </p:sp>
      <p:pic>
        <p:nvPicPr>
          <p:cNvPr id="108" name="Picture 1"/>
          <p:cNvPicPr/>
          <p:nvPr/>
        </p:nvPicPr>
        <p:blipFill>
          <a:blip r:embed="rId3"/>
          <a:stretch/>
        </p:blipFill>
        <p:spPr>
          <a:xfrm>
            <a:off x="9914640" y="0"/>
            <a:ext cx="2277360" cy="772200"/>
          </a:xfrm>
          <a:prstGeom prst="rect">
            <a:avLst/>
          </a:prstGeom>
          <a:ln w="9360">
            <a:noFill/>
          </a:ln>
        </p:spPr>
      </p:pic>
      <p:sp>
        <p:nvSpPr>
          <p:cNvPr id="2" name="Oval 1">
            <a:extLst>
              <a:ext uri="{FF2B5EF4-FFF2-40B4-BE49-F238E27FC236}">
                <a16:creationId xmlns:a16="http://schemas.microsoft.com/office/drawing/2014/main" id="{97BD696A-456E-A85C-D3E4-1BFF094138FC}"/>
              </a:ext>
            </a:extLst>
          </p:cNvPr>
          <p:cNvSpPr/>
          <p:nvPr/>
        </p:nvSpPr>
        <p:spPr>
          <a:xfrm>
            <a:off x="279918" y="40053"/>
            <a:ext cx="61682"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BF16D149-D48F-0F4B-7AF6-7F46FEE5838B}"/>
              </a:ext>
            </a:extLst>
          </p:cNvPr>
          <p:cNvSpPr/>
          <p:nvPr/>
        </p:nvSpPr>
        <p:spPr>
          <a:xfrm>
            <a:off x="1559496" y="1052736"/>
            <a:ext cx="8640960" cy="455602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9351EA38-D1BF-B27B-0DDC-BBA8072D6C12}"/>
              </a:ext>
            </a:extLst>
          </p:cNvPr>
          <p:cNvSpPr/>
          <p:nvPr/>
        </p:nvSpPr>
        <p:spPr>
          <a:xfrm>
            <a:off x="5879976" y="321297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Magnetic Disk 7">
            <a:extLst>
              <a:ext uri="{FF2B5EF4-FFF2-40B4-BE49-F238E27FC236}">
                <a16:creationId xmlns:a16="http://schemas.microsoft.com/office/drawing/2014/main" id="{1EA9A008-BC80-AF2C-2043-F3E95665FA4C}"/>
              </a:ext>
            </a:extLst>
          </p:cNvPr>
          <p:cNvSpPr/>
          <p:nvPr/>
        </p:nvSpPr>
        <p:spPr>
          <a:xfrm>
            <a:off x="2207568" y="1052736"/>
            <a:ext cx="1224136" cy="944015"/>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100" dirty="0"/>
              <a:t>Raw data from </a:t>
            </a:r>
            <a:r>
              <a:rPr lang="en-IN" sz="1100" dirty="0" err="1"/>
              <a:t>Github</a:t>
            </a:r>
            <a:endParaRPr lang="en-IN" sz="1100" dirty="0"/>
          </a:p>
        </p:txBody>
      </p:sp>
      <p:cxnSp>
        <p:nvCxnSpPr>
          <p:cNvPr id="10" name="Straight Arrow Connector 9">
            <a:extLst>
              <a:ext uri="{FF2B5EF4-FFF2-40B4-BE49-F238E27FC236}">
                <a16:creationId xmlns:a16="http://schemas.microsoft.com/office/drawing/2014/main" id="{741ED9D7-F9E4-F48A-DF24-DF0EADFCEC72}"/>
              </a:ext>
            </a:extLst>
          </p:cNvPr>
          <p:cNvCxnSpPr/>
          <p:nvPr/>
        </p:nvCxnSpPr>
        <p:spPr>
          <a:xfrm>
            <a:off x="2783632" y="1996751"/>
            <a:ext cx="0" cy="7121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Rounded Corners 10">
            <a:extLst>
              <a:ext uri="{FF2B5EF4-FFF2-40B4-BE49-F238E27FC236}">
                <a16:creationId xmlns:a16="http://schemas.microsoft.com/office/drawing/2014/main" id="{02E1BE06-59D5-36FA-DD5A-DD6B5265D652}"/>
              </a:ext>
            </a:extLst>
          </p:cNvPr>
          <p:cNvSpPr/>
          <p:nvPr/>
        </p:nvSpPr>
        <p:spPr>
          <a:xfrm>
            <a:off x="2135560" y="2708920"/>
            <a:ext cx="1368151" cy="7200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100" dirty="0"/>
              <a:t>Data Cleaning and </a:t>
            </a:r>
            <a:r>
              <a:rPr lang="en-IN" sz="1100" dirty="0" err="1"/>
              <a:t>preprocessing</a:t>
            </a:r>
            <a:r>
              <a:rPr lang="en-IN" sz="1100" dirty="0"/>
              <a:t> &amp; feature Engineering</a:t>
            </a:r>
          </a:p>
        </p:txBody>
      </p:sp>
      <p:cxnSp>
        <p:nvCxnSpPr>
          <p:cNvPr id="15" name="Straight Arrow Connector 14">
            <a:extLst>
              <a:ext uri="{FF2B5EF4-FFF2-40B4-BE49-F238E27FC236}">
                <a16:creationId xmlns:a16="http://schemas.microsoft.com/office/drawing/2014/main" id="{8EE707BA-BF6A-C174-2B31-DF7F88AE814B}"/>
              </a:ext>
            </a:extLst>
          </p:cNvPr>
          <p:cNvCxnSpPr/>
          <p:nvPr/>
        </p:nvCxnSpPr>
        <p:spPr>
          <a:xfrm>
            <a:off x="2819635" y="3429000"/>
            <a:ext cx="0" cy="792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8609BC77-1CAA-9982-74A1-2D29C58D3E7D}"/>
              </a:ext>
            </a:extLst>
          </p:cNvPr>
          <p:cNvSpPr/>
          <p:nvPr/>
        </p:nvSpPr>
        <p:spPr>
          <a:xfrm>
            <a:off x="2207568" y="4254759"/>
            <a:ext cx="1368151" cy="8304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100" dirty="0"/>
              <a:t>Dumb Data into Local System</a:t>
            </a:r>
          </a:p>
        </p:txBody>
      </p:sp>
      <p:cxnSp>
        <p:nvCxnSpPr>
          <p:cNvPr id="18" name="Straight Arrow Connector 17">
            <a:extLst>
              <a:ext uri="{FF2B5EF4-FFF2-40B4-BE49-F238E27FC236}">
                <a16:creationId xmlns:a16="http://schemas.microsoft.com/office/drawing/2014/main" id="{08A3DBCD-D85A-50E2-3021-5B0B70CB7808}"/>
              </a:ext>
            </a:extLst>
          </p:cNvPr>
          <p:cNvCxnSpPr/>
          <p:nvPr/>
        </p:nvCxnSpPr>
        <p:spPr>
          <a:xfrm>
            <a:off x="3575719" y="4941168"/>
            <a:ext cx="13681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0B5795FE-D71A-80AA-E74E-2369D27F1C89}"/>
              </a:ext>
            </a:extLst>
          </p:cNvPr>
          <p:cNvCxnSpPr/>
          <p:nvPr/>
        </p:nvCxnSpPr>
        <p:spPr>
          <a:xfrm flipV="1">
            <a:off x="3575719" y="1524743"/>
            <a:ext cx="3312369" cy="291236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Rounded Corners 20">
            <a:extLst>
              <a:ext uri="{FF2B5EF4-FFF2-40B4-BE49-F238E27FC236}">
                <a16:creationId xmlns:a16="http://schemas.microsoft.com/office/drawing/2014/main" id="{1EAA697F-6E21-DA35-E690-B0B25A0882C3}"/>
              </a:ext>
            </a:extLst>
          </p:cNvPr>
          <p:cNvSpPr/>
          <p:nvPr/>
        </p:nvSpPr>
        <p:spPr>
          <a:xfrm>
            <a:off x="4943872" y="4669971"/>
            <a:ext cx="1368151" cy="55922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100" dirty="0"/>
              <a:t>Data Visualisation using Tableau</a:t>
            </a:r>
          </a:p>
        </p:txBody>
      </p:sp>
      <p:sp>
        <p:nvSpPr>
          <p:cNvPr id="22" name="Rectangle: Rounded Corners 21">
            <a:extLst>
              <a:ext uri="{FF2B5EF4-FFF2-40B4-BE49-F238E27FC236}">
                <a16:creationId xmlns:a16="http://schemas.microsoft.com/office/drawing/2014/main" id="{FAB65B0A-DE71-2BA9-5B7A-BAEADAE3ED84}"/>
              </a:ext>
            </a:extLst>
          </p:cNvPr>
          <p:cNvSpPr/>
          <p:nvPr/>
        </p:nvSpPr>
        <p:spPr>
          <a:xfrm>
            <a:off x="6888088" y="1249236"/>
            <a:ext cx="1581592" cy="66759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100" dirty="0"/>
              <a:t>Machine Learning (Classification Models)</a:t>
            </a:r>
          </a:p>
        </p:txBody>
      </p:sp>
      <p:cxnSp>
        <p:nvCxnSpPr>
          <p:cNvPr id="24" name="Straight Arrow Connector 23">
            <a:extLst>
              <a:ext uri="{FF2B5EF4-FFF2-40B4-BE49-F238E27FC236}">
                <a16:creationId xmlns:a16="http://schemas.microsoft.com/office/drawing/2014/main" id="{22A51FFD-0501-9D96-956A-BD197F49BE0E}"/>
              </a:ext>
            </a:extLst>
          </p:cNvPr>
          <p:cNvCxnSpPr/>
          <p:nvPr/>
        </p:nvCxnSpPr>
        <p:spPr>
          <a:xfrm>
            <a:off x="7752184" y="1916832"/>
            <a:ext cx="0" cy="792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Rectangle: Rounded Corners 24">
            <a:extLst>
              <a:ext uri="{FF2B5EF4-FFF2-40B4-BE49-F238E27FC236}">
                <a16:creationId xmlns:a16="http://schemas.microsoft.com/office/drawing/2014/main" id="{507A6088-AA4B-A793-CC17-0BDA1A68AAC0}"/>
              </a:ext>
            </a:extLst>
          </p:cNvPr>
          <p:cNvSpPr/>
          <p:nvPr/>
        </p:nvSpPr>
        <p:spPr>
          <a:xfrm>
            <a:off x="7173145" y="2708920"/>
            <a:ext cx="1368150" cy="5734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100" dirty="0"/>
              <a:t>Model Training and Testing</a:t>
            </a:r>
          </a:p>
        </p:txBody>
      </p:sp>
      <p:cxnSp>
        <p:nvCxnSpPr>
          <p:cNvPr id="28" name="Straight Arrow Connector 27">
            <a:extLst>
              <a:ext uri="{FF2B5EF4-FFF2-40B4-BE49-F238E27FC236}">
                <a16:creationId xmlns:a16="http://schemas.microsoft.com/office/drawing/2014/main" id="{BAA4D98F-E9EA-93CF-17C3-0AE930195406}"/>
              </a:ext>
            </a:extLst>
          </p:cNvPr>
          <p:cNvCxnSpPr/>
          <p:nvPr/>
        </p:nvCxnSpPr>
        <p:spPr>
          <a:xfrm>
            <a:off x="7817736" y="3282400"/>
            <a:ext cx="0" cy="7226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Rounded Corners 28">
            <a:extLst>
              <a:ext uri="{FF2B5EF4-FFF2-40B4-BE49-F238E27FC236}">
                <a16:creationId xmlns:a16="http://schemas.microsoft.com/office/drawing/2014/main" id="{5167F5DC-F554-42E2-0EA3-EB1A45069AD8}"/>
              </a:ext>
            </a:extLst>
          </p:cNvPr>
          <p:cNvSpPr/>
          <p:nvPr/>
        </p:nvSpPr>
        <p:spPr>
          <a:xfrm>
            <a:off x="7464152" y="4005064"/>
            <a:ext cx="1224133" cy="72266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1100" dirty="0"/>
              <a:t>Deploy and Run Model Using </a:t>
            </a:r>
            <a:r>
              <a:rPr lang="en-IN" sz="1100" dirty="0" err="1"/>
              <a:t>Streamlit</a:t>
            </a:r>
            <a:endParaRPr lang="en-IN" sz="1100" dirty="0"/>
          </a:p>
        </p:txBody>
      </p:sp>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dirty="0">
                <a:solidFill>
                  <a:srgbClr val="000000"/>
                </a:solidFill>
                <a:uFill>
                  <a:solidFill>
                    <a:srgbClr val="FFFFFF"/>
                  </a:solidFill>
                </a:uFill>
                <a:latin typeface="Arial"/>
                <a:ea typeface="SimSun"/>
              </a:rPr>
              <a:t>Data Pre-Processing :</a:t>
            </a:r>
            <a:endParaRPr lang="en-IN" sz="2800" b="0" strike="noStrike" spc="-1" dirty="0">
              <a:solidFill>
                <a:srgbClr val="000000"/>
              </a:solidFill>
              <a:uFill>
                <a:solidFill>
                  <a:srgbClr val="FFFFFF"/>
                </a:solidFill>
              </a:uFill>
              <a:latin typeface="Arial"/>
            </a:endParaRPr>
          </a:p>
        </p:txBody>
      </p:sp>
      <p:pic>
        <p:nvPicPr>
          <p:cNvPr id="110" name="Picture 1"/>
          <p:cNvPicPr/>
          <p:nvPr/>
        </p:nvPicPr>
        <p:blipFill>
          <a:blip r:embed="rId3"/>
          <a:stretch/>
        </p:blipFill>
        <p:spPr>
          <a:xfrm>
            <a:off x="9924480" y="-11520"/>
            <a:ext cx="2262600" cy="767160"/>
          </a:xfrm>
          <a:prstGeom prst="rect">
            <a:avLst/>
          </a:prstGeom>
          <a:ln w="9360">
            <a:noFill/>
          </a:ln>
        </p:spPr>
      </p:pic>
      <p:sp>
        <p:nvSpPr>
          <p:cNvPr id="111" name="CustomShape 2"/>
          <p:cNvSpPr/>
          <p:nvPr/>
        </p:nvSpPr>
        <p:spPr>
          <a:xfrm>
            <a:off x="824160" y="4691768"/>
            <a:ext cx="10757040" cy="176156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just">
              <a:lnSpc>
                <a:spcPct val="150000"/>
              </a:lnSpc>
            </a:pPr>
            <a:r>
              <a:rPr lang="en-IN" sz="2000" b="0" strike="noStrike" spc="-1" dirty="0">
                <a:solidFill>
                  <a:srgbClr val="000000"/>
                </a:solidFill>
                <a:uFill>
                  <a:solidFill>
                    <a:srgbClr val="FFFFFF"/>
                  </a:solidFill>
                </a:uFill>
                <a:latin typeface="+mj-lt"/>
                <a:ea typeface="SimSun"/>
                <a:cs typeface="Times New Roman" panose="02020603050405020304" pitchFamily="18" charset="0"/>
              </a:rPr>
              <a:t>Missing </a:t>
            </a:r>
            <a:r>
              <a:rPr lang="en-IN" sz="2000" spc="-1" dirty="0">
                <a:solidFill>
                  <a:srgbClr val="000000"/>
                </a:solidFill>
                <a:uFill>
                  <a:solidFill>
                    <a:srgbClr val="FFFFFF"/>
                  </a:solidFill>
                </a:uFill>
                <a:latin typeface="+mj-lt"/>
                <a:ea typeface="SimSun"/>
                <a:cs typeface="Times New Roman" panose="02020603050405020304" pitchFamily="18" charset="0"/>
              </a:rPr>
              <a:t>Values</a:t>
            </a:r>
            <a:endParaRPr lang="en-IN" sz="1800" b="0" strike="noStrike" spc="-1" dirty="0">
              <a:solidFill>
                <a:srgbClr val="000000"/>
              </a:solidFill>
              <a:uFill>
                <a:solidFill>
                  <a:srgbClr val="FFFFFF"/>
                </a:solidFill>
              </a:uFill>
              <a:latin typeface="+mj-lt"/>
              <a:cs typeface="Times New Roman" panose="02020603050405020304" pitchFamily="18" charset="0"/>
            </a:endParaRPr>
          </a:p>
          <a:p>
            <a:pPr marL="343080" indent="-342000" algn="just">
              <a:lnSpc>
                <a:spcPct val="150000"/>
              </a:lnSpc>
              <a:buClr>
                <a:srgbClr val="000000"/>
              </a:buClr>
              <a:buFont typeface="Arial"/>
              <a:buChar char="•"/>
            </a:pPr>
            <a:r>
              <a:rPr lang="en-IN" sz="2000" b="0" strike="noStrike" spc="-1" dirty="0">
                <a:solidFill>
                  <a:srgbClr val="000000"/>
                </a:solidFill>
                <a:uFill>
                  <a:solidFill>
                    <a:srgbClr val="FFFFFF"/>
                  </a:solidFill>
                </a:uFill>
                <a:latin typeface="+mj-lt"/>
                <a:ea typeface="SimSun"/>
                <a:cs typeface="Times New Roman" panose="02020603050405020304" pitchFamily="18" charset="0"/>
              </a:rPr>
              <a:t>Missing Values in the Total Charges columns are replaced with </a:t>
            </a:r>
            <a:r>
              <a:rPr lang="en-IN" sz="2000" spc="-1" dirty="0">
                <a:solidFill>
                  <a:srgbClr val="000000"/>
                </a:solidFill>
                <a:uFill>
                  <a:solidFill>
                    <a:srgbClr val="FFFFFF"/>
                  </a:solidFill>
                </a:uFill>
                <a:latin typeface="+mj-lt"/>
                <a:ea typeface="SimSun"/>
                <a:cs typeface="Times New Roman" panose="02020603050405020304" pitchFamily="18" charset="0"/>
              </a:rPr>
              <a:t>“mean” of that column.</a:t>
            </a:r>
            <a:r>
              <a:rPr lang="en-IN" sz="2000" b="0" strike="noStrike" spc="-1" dirty="0">
                <a:solidFill>
                  <a:srgbClr val="000000"/>
                </a:solidFill>
                <a:uFill>
                  <a:solidFill>
                    <a:srgbClr val="FFFFFF"/>
                  </a:solidFill>
                </a:uFill>
                <a:latin typeface="+mj-lt"/>
                <a:ea typeface="SimSun"/>
                <a:cs typeface="Times New Roman" panose="02020603050405020304" pitchFamily="18" charset="0"/>
              </a:rPr>
              <a:t> </a:t>
            </a:r>
            <a:endParaRPr lang="en-IN" sz="1800" b="0" strike="noStrike" spc="-1" dirty="0">
              <a:solidFill>
                <a:srgbClr val="000000"/>
              </a:solidFill>
              <a:uFill>
                <a:solidFill>
                  <a:srgbClr val="FFFFFF"/>
                </a:solidFill>
              </a:uFill>
              <a:latin typeface="+mj-lt"/>
            </a:endParaRPr>
          </a:p>
        </p:txBody>
      </p:sp>
      <p:sp>
        <p:nvSpPr>
          <p:cNvPr id="112" name="CustomShape 3"/>
          <p:cNvSpPr/>
          <p:nvPr/>
        </p:nvSpPr>
        <p:spPr>
          <a:xfrm>
            <a:off x="824160" y="57700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dirty="0">
              <a:solidFill>
                <a:srgbClr val="000000"/>
              </a:solidFill>
              <a:uFill>
                <a:solidFill>
                  <a:srgbClr val="FFFFFF"/>
                </a:solidFill>
              </a:uFill>
              <a:latin typeface="Arial"/>
            </a:endParaRPr>
          </a:p>
        </p:txBody>
      </p:sp>
      <p:sp>
        <p:nvSpPr>
          <p:cNvPr id="113"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2447F771-E6ED-4D0B-B39B-6BA1E6E1AE41}" type="slidenum">
              <a:rPr lang="en-IN" sz="1400" b="0" strike="noStrike" spc="-1">
                <a:solidFill>
                  <a:srgbClr val="000000"/>
                </a:solidFill>
                <a:uFill>
                  <a:solidFill>
                    <a:srgbClr val="FFFFFF"/>
                  </a:solidFill>
                </a:uFill>
                <a:latin typeface="Arial"/>
                <a:ea typeface="SimSun"/>
              </a:rPr>
              <a:t>7</a:t>
            </a:fld>
            <a:endParaRPr lang="en-IN" sz="1800" b="0" strike="noStrike" spc="-1">
              <a:solidFill>
                <a:srgbClr val="000000"/>
              </a:solidFill>
              <a:uFill>
                <a:solidFill>
                  <a:srgbClr val="FFFFFF"/>
                </a:solidFill>
              </a:uFill>
              <a:latin typeface="Arial"/>
            </a:endParaRPr>
          </a:p>
        </p:txBody>
      </p:sp>
      <p:pic>
        <p:nvPicPr>
          <p:cNvPr id="114" name="Picture 4"/>
          <p:cNvPicPr/>
          <p:nvPr/>
        </p:nvPicPr>
        <p:blipFill>
          <a:blip r:embed="rId4"/>
          <a:stretch/>
        </p:blipFill>
        <p:spPr>
          <a:xfrm>
            <a:off x="3332033" y="1220416"/>
            <a:ext cx="5526614" cy="3471352"/>
          </a:xfrm>
          <a:prstGeom prst="rect">
            <a:avLst/>
          </a:prstGeom>
          <a:ln>
            <a:noFill/>
          </a:ln>
        </p:spPr>
      </p:pic>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CustomShape 1"/>
          <p:cNvSpPr/>
          <p:nvPr/>
        </p:nvSpPr>
        <p:spPr>
          <a:xfrm>
            <a:off x="609480" y="190440"/>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Methodology :</a:t>
            </a:r>
            <a:endParaRPr lang="en-IN" sz="280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pic>
        <p:nvPicPr>
          <p:cNvPr id="116" name="Picture 1"/>
          <p:cNvPicPr/>
          <p:nvPr/>
        </p:nvPicPr>
        <p:blipFill>
          <a:blip r:embed="rId2"/>
          <a:stretch/>
        </p:blipFill>
        <p:spPr>
          <a:xfrm>
            <a:off x="9942120" y="-720"/>
            <a:ext cx="2248200" cy="761400"/>
          </a:xfrm>
          <a:prstGeom prst="rect">
            <a:avLst/>
          </a:prstGeom>
          <a:ln w="9360">
            <a:noFill/>
          </a:ln>
        </p:spPr>
      </p:pic>
      <p:sp>
        <p:nvSpPr>
          <p:cNvPr id="117" name="CustomShape 2"/>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8" name="CustomShape 3"/>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8A7C92CC-EA75-4830-AF51-3A3577BB1747}" type="slidenum">
              <a:rPr lang="en-IN" b="0" strike="noStrike" spc="-1">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8</a:t>
            </a:fld>
            <a:endParaRPr lang="en-IN" b="0" strike="noStrike" spc="-1">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19" name="CustomShape 4"/>
          <p:cNvSpPr/>
          <p:nvPr/>
        </p:nvSpPr>
        <p:spPr>
          <a:xfrm>
            <a:off x="3532080" y="6082200"/>
            <a:ext cx="5127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Fig: Process of Analyzing And Predicting Telecom Customer Churn </a:t>
            </a:r>
            <a:endParaRPr lang="en-IN"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20" name="CustomShape 5"/>
          <p:cNvSpPr/>
          <p:nvPr/>
        </p:nvSpPr>
        <p:spPr>
          <a:xfrm>
            <a:off x="1178002" y="1202208"/>
            <a:ext cx="7651430" cy="712080"/>
          </a:xfrm>
          <a:prstGeom prst="roundRect">
            <a:avLst>
              <a:gd name="adj" fmla="val 16667"/>
            </a:avLst>
          </a:prstGeom>
          <a:gradFill>
            <a:gsLst>
              <a:gs pos="42000">
                <a:schemeClr val="accent5">
                  <a:lumMod val="75000"/>
                </a:schemeClr>
              </a:gs>
              <a:gs pos="72000">
                <a:schemeClr val="accent3">
                  <a:lumMod val="97000"/>
                  <a:lumOff val="3000"/>
                </a:schemeClr>
              </a:gs>
              <a:gs pos="100000">
                <a:schemeClr val="accent3">
                  <a:lumMod val="60000"/>
                  <a:lumOff val="40000"/>
                </a:schemeClr>
              </a:gs>
            </a:gsLst>
            <a:lin ang="16200000" scaled="1"/>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b="1" strike="noStrike" spc="-1" dirty="0">
                <a:solidFill>
                  <a:srgbClr val="FFFFFF"/>
                </a:solidFill>
                <a:uFill>
                  <a:solidFill>
                    <a:srgbClr val="FFFFFF"/>
                  </a:solidFill>
                </a:uFill>
                <a:latin typeface="Times New Roman" panose="02020603050405020304" pitchFamily="18" charset="0"/>
                <a:ea typeface="SimSun"/>
                <a:cs typeface="Times New Roman" panose="02020603050405020304" pitchFamily="18" charset="0"/>
              </a:rPr>
              <a:t>Data Used :</a:t>
            </a:r>
          </a:p>
          <a:p>
            <a:pPr>
              <a:lnSpc>
                <a:spcPct val="90000"/>
              </a:lnSpc>
            </a:pPr>
            <a:r>
              <a:rPr lang="en-IN" b="0" strike="noStrike" spc="-1" dirty="0">
                <a:uFill>
                  <a:solidFill>
                    <a:srgbClr val="FFFFFF"/>
                  </a:solidFill>
                </a:uFill>
                <a:latin typeface="Times New Roman" panose="02020603050405020304" pitchFamily="18" charset="0"/>
                <a:ea typeface="SimSun"/>
                <a:cs typeface="Times New Roman" panose="02020603050405020304" pitchFamily="18" charset="0"/>
              </a:rPr>
              <a:t>Telecom Customer Churn Dataset</a:t>
            </a:r>
            <a:endParaRPr lang="en-IN"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121" name="CustomShape 6"/>
          <p:cNvSpPr/>
          <p:nvPr/>
        </p:nvSpPr>
        <p:spPr>
          <a:xfrm>
            <a:off x="137880" y="1387440"/>
            <a:ext cx="978120" cy="402840"/>
          </a:xfrm>
          <a:prstGeom prst="notchedRightArrow">
            <a:avLst>
              <a:gd name="adj1" fmla="val 50000"/>
              <a:gd name="adj2" fmla="val 50000"/>
            </a:avLst>
          </a:prstGeom>
          <a:gradFill>
            <a:gsLst>
              <a:gs pos="30000">
                <a:schemeClr val="accent1"/>
              </a:gs>
              <a:gs pos="87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26" name="CustomShape 11"/>
          <p:cNvSpPr/>
          <p:nvPr/>
        </p:nvSpPr>
        <p:spPr>
          <a:xfrm>
            <a:off x="137880" y="2132280"/>
            <a:ext cx="978120" cy="402840"/>
          </a:xfrm>
          <a:prstGeom prst="notchedRightArrow">
            <a:avLst>
              <a:gd name="adj1" fmla="val 50000"/>
              <a:gd name="adj2" fmla="val 50000"/>
            </a:avLst>
          </a:prstGeom>
          <a:gradFill>
            <a:gsLst>
              <a:gs pos="30000">
                <a:schemeClr val="accent1"/>
              </a:gs>
              <a:gs pos="87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27" name="CustomShape 12"/>
          <p:cNvSpPr/>
          <p:nvPr/>
        </p:nvSpPr>
        <p:spPr>
          <a:xfrm>
            <a:off x="137880" y="2874600"/>
            <a:ext cx="978120" cy="402840"/>
          </a:xfrm>
          <a:prstGeom prst="notchedRightArrow">
            <a:avLst>
              <a:gd name="adj1" fmla="val 50000"/>
              <a:gd name="adj2" fmla="val 50000"/>
            </a:avLst>
          </a:prstGeom>
          <a:gradFill>
            <a:gsLst>
              <a:gs pos="30000">
                <a:schemeClr val="accent1"/>
              </a:gs>
              <a:gs pos="87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30" name="CustomShape 15"/>
          <p:cNvSpPr/>
          <p:nvPr/>
        </p:nvSpPr>
        <p:spPr>
          <a:xfrm>
            <a:off x="137880" y="3626280"/>
            <a:ext cx="978120" cy="402840"/>
          </a:xfrm>
          <a:prstGeom prst="notchedRightArrow">
            <a:avLst>
              <a:gd name="adj1" fmla="val 50000"/>
              <a:gd name="adj2" fmla="val 50000"/>
            </a:avLst>
          </a:prstGeom>
          <a:gradFill>
            <a:gsLst>
              <a:gs pos="30000">
                <a:schemeClr val="accent1"/>
              </a:gs>
              <a:gs pos="87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sp>
      <p:sp>
        <p:nvSpPr>
          <p:cNvPr id="131" name="CustomShape 16"/>
          <p:cNvSpPr/>
          <p:nvPr/>
        </p:nvSpPr>
        <p:spPr>
          <a:xfrm>
            <a:off x="120420" y="4512708"/>
            <a:ext cx="978120" cy="402840"/>
          </a:xfrm>
          <a:prstGeom prst="notchedRightArrow">
            <a:avLst>
              <a:gd name="adj1" fmla="val 50000"/>
              <a:gd name="adj2" fmla="val 50000"/>
            </a:avLst>
          </a:prstGeom>
          <a:gradFill>
            <a:gsLst>
              <a:gs pos="30000">
                <a:schemeClr val="accent1"/>
              </a:gs>
              <a:gs pos="87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txBody>
          <a:bodyPr/>
          <a:lstStyle/>
          <a:p>
            <a:endParaRPr lang="en-IN" dirty="0"/>
          </a:p>
        </p:txBody>
      </p:sp>
      <p:sp>
        <p:nvSpPr>
          <p:cNvPr id="17" name="CustomShape 5">
            <a:extLst>
              <a:ext uri="{FF2B5EF4-FFF2-40B4-BE49-F238E27FC236}">
                <a16:creationId xmlns:a16="http://schemas.microsoft.com/office/drawing/2014/main" id="{480CA755-2FE9-4668-AD9D-50555DD8C49A}"/>
              </a:ext>
            </a:extLst>
          </p:cNvPr>
          <p:cNvSpPr/>
          <p:nvPr/>
        </p:nvSpPr>
        <p:spPr>
          <a:xfrm>
            <a:off x="1175130" y="1988616"/>
            <a:ext cx="7654302" cy="712080"/>
          </a:xfrm>
          <a:prstGeom prst="roundRect">
            <a:avLst>
              <a:gd name="adj" fmla="val 16667"/>
            </a:avLst>
          </a:prstGeom>
          <a:gradFill>
            <a:gsLst>
              <a:gs pos="28000">
                <a:schemeClr val="accent5">
                  <a:lumMod val="75000"/>
                </a:schemeClr>
              </a:gs>
              <a:gs pos="65000">
                <a:schemeClr val="accent3">
                  <a:lumMod val="97000"/>
                  <a:lumOff val="3000"/>
                </a:schemeClr>
              </a:gs>
              <a:gs pos="100000">
                <a:schemeClr val="accent3">
                  <a:lumMod val="60000"/>
                  <a:lumOff val="40000"/>
                </a:schemeClr>
              </a:gs>
            </a:gsLst>
            <a:lin ang="16200000" scaled="1"/>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b="1" strike="noStrike" spc="-1" dirty="0">
                <a:solidFill>
                  <a:srgbClr val="FFFFFF"/>
                </a:solidFill>
                <a:uFill>
                  <a:solidFill>
                    <a:srgbClr val="FFFFFF"/>
                  </a:solidFill>
                </a:uFill>
                <a:latin typeface="Times New Roman" panose="02020603050405020304" pitchFamily="18" charset="0"/>
                <a:ea typeface="SimSun"/>
                <a:cs typeface="Times New Roman" panose="02020603050405020304" pitchFamily="18" charset="0"/>
              </a:rPr>
              <a:t>Data Filtering :</a:t>
            </a:r>
            <a:endParaRPr lang="en-IN"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90000"/>
              </a:lnSpc>
            </a:pPr>
            <a:r>
              <a:rPr lang="en-IN"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Cleaned &amp; transformed the data in the format we can access it</a:t>
            </a:r>
            <a:endParaRPr lang="en-IN"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8" name="CustomShape 5">
            <a:extLst>
              <a:ext uri="{FF2B5EF4-FFF2-40B4-BE49-F238E27FC236}">
                <a16:creationId xmlns:a16="http://schemas.microsoft.com/office/drawing/2014/main" id="{BE241FD5-5E4F-4EC9-8892-605D9274FDDB}"/>
              </a:ext>
            </a:extLst>
          </p:cNvPr>
          <p:cNvSpPr/>
          <p:nvPr/>
        </p:nvSpPr>
        <p:spPr>
          <a:xfrm>
            <a:off x="1178002" y="2779800"/>
            <a:ext cx="7654302" cy="712080"/>
          </a:xfrm>
          <a:prstGeom prst="roundRect">
            <a:avLst>
              <a:gd name="adj" fmla="val 16667"/>
            </a:avLst>
          </a:prstGeom>
          <a:gradFill>
            <a:gsLst>
              <a:gs pos="28000">
                <a:schemeClr val="accent5">
                  <a:lumMod val="75000"/>
                </a:schemeClr>
              </a:gs>
              <a:gs pos="65000">
                <a:schemeClr val="accent3">
                  <a:lumMod val="97000"/>
                  <a:lumOff val="3000"/>
                </a:schemeClr>
              </a:gs>
              <a:gs pos="100000">
                <a:schemeClr val="accent3">
                  <a:lumMod val="60000"/>
                  <a:lumOff val="40000"/>
                </a:schemeClr>
              </a:gs>
            </a:gsLst>
            <a:lin ang="16200000" scaled="1"/>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b="1" spc="-1" dirty="0">
                <a:solidFill>
                  <a:srgbClr val="FFFFFF"/>
                </a:solidFill>
                <a:uFill>
                  <a:solidFill>
                    <a:srgbClr val="FFFFFF"/>
                  </a:solidFill>
                </a:uFill>
                <a:latin typeface="Times New Roman" panose="02020603050405020304" pitchFamily="18" charset="0"/>
                <a:ea typeface="SimSun"/>
                <a:cs typeface="Times New Roman" panose="02020603050405020304" pitchFamily="18" charset="0"/>
              </a:rPr>
              <a:t>Store</a:t>
            </a:r>
            <a:r>
              <a:rPr lang="en-IN" b="1" strike="noStrike" spc="-1" dirty="0">
                <a:solidFill>
                  <a:srgbClr val="FFFFFF"/>
                </a:solidFill>
                <a:uFill>
                  <a:solidFill>
                    <a:srgbClr val="FFFFFF"/>
                  </a:solidFill>
                </a:uFill>
                <a:latin typeface="Times New Roman" panose="02020603050405020304" pitchFamily="18" charset="0"/>
                <a:ea typeface="SimSun"/>
                <a:cs typeface="Times New Roman" panose="02020603050405020304" pitchFamily="18" charset="0"/>
              </a:rPr>
              <a:t> the Data :</a:t>
            </a:r>
            <a:endParaRPr lang="en-IN"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90000"/>
              </a:lnSpc>
            </a:pPr>
            <a:r>
              <a:rPr lang="en-IN"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We </a:t>
            </a:r>
            <a:r>
              <a:rPr lang="en-IN"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Store</a:t>
            </a:r>
            <a:r>
              <a:rPr lang="en-IN"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 data into Local System</a:t>
            </a:r>
            <a:endParaRPr lang="en-IN"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19" name="CustomShape 5">
            <a:extLst>
              <a:ext uri="{FF2B5EF4-FFF2-40B4-BE49-F238E27FC236}">
                <a16:creationId xmlns:a16="http://schemas.microsoft.com/office/drawing/2014/main" id="{4B7F251A-37BE-47E7-A1E7-E73CC285C44D}"/>
              </a:ext>
            </a:extLst>
          </p:cNvPr>
          <p:cNvSpPr/>
          <p:nvPr/>
        </p:nvSpPr>
        <p:spPr>
          <a:xfrm>
            <a:off x="1178002" y="3581700"/>
            <a:ext cx="7654302" cy="712080"/>
          </a:xfrm>
          <a:prstGeom prst="roundRect">
            <a:avLst>
              <a:gd name="adj" fmla="val 16667"/>
            </a:avLst>
          </a:prstGeom>
          <a:gradFill>
            <a:gsLst>
              <a:gs pos="28000">
                <a:schemeClr val="accent5">
                  <a:lumMod val="75000"/>
                </a:schemeClr>
              </a:gs>
              <a:gs pos="65000">
                <a:schemeClr val="accent3">
                  <a:lumMod val="97000"/>
                  <a:lumOff val="3000"/>
                </a:schemeClr>
              </a:gs>
              <a:gs pos="100000">
                <a:schemeClr val="accent3">
                  <a:lumMod val="60000"/>
                  <a:lumOff val="40000"/>
                </a:schemeClr>
              </a:gs>
            </a:gsLst>
            <a:lin ang="16200000" scaled="1"/>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b="1" strike="noStrike" spc="-1" dirty="0">
                <a:solidFill>
                  <a:srgbClr val="FFFFFF"/>
                </a:solidFill>
                <a:uFill>
                  <a:solidFill>
                    <a:srgbClr val="FFFFFF"/>
                  </a:solidFill>
                </a:uFill>
                <a:latin typeface="Times New Roman" panose="02020603050405020304" pitchFamily="18" charset="0"/>
                <a:ea typeface="SimSun"/>
                <a:cs typeface="Times New Roman" panose="02020603050405020304" pitchFamily="18" charset="0"/>
              </a:rPr>
              <a:t>Machine Learning </a:t>
            </a:r>
            <a:r>
              <a:rPr lang="en-IN" b="1" spc="-1" dirty="0">
                <a:solidFill>
                  <a:srgbClr val="FFFFFF"/>
                </a:solidFill>
                <a:uFill>
                  <a:solidFill>
                    <a:srgbClr val="FFFFFF"/>
                  </a:solidFill>
                </a:uFill>
                <a:latin typeface="Times New Roman" panose="02020603050405020304" pitchFamily="18" charset="0"/>
                <a:ea typeface="SimSun"/>
                <a:cs typeface="Times New Roman" panose="02020603050405020304" pitchFamily="18" charset="0"/>
              </a:rPr>
              <a:t>Models Used</a:t>
            </a:r>
            <a:r>
              <a:rPr lang="en-IN" b="1" strike="noStrike" spc="-1" dirty="0">
                <a:solidFill>
                  <a:srgbClr val="FFFFFF"/>
                </a:solidFill>
                <a:uFill>
                  <a:solidFill>
                    <a:srgbClr val="FFFFFF"/>
                  </a:solidFill>
                </a:uFill>
                <a:latin typeface="Times New Roman" panose="02020603050405020304" pitchFamily="18" charset="0"/>
                <a:ea typeface="SimSun"/>
                <a:cs typeface="Times New Roman" panose="02020603050405020304" pitchFamily="18" charset="0"/>
              </a:rPr>
              <a:t> :</a:t>
            </a:r>
          </a:p>
          <a:p>
            <a:pPr>
              <a:lnSpc>
                <a:spcPct val="90000"/>
              </a:lnSpc>
            </a:pPr>
            <a:endParaRPr lang="en-IN"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90000"/>
              </a:lnSpc>
            </a:pPr>
            <a:r>
              <a:rPr lang="en-IN"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Random Forest Classifier, </a:t>
            </a:r>
            <a:r>
              <a:rPr lang="en-IN" b="0" strike="noStrike" spc="-1" dirty="0" err="1">
                <a:solidFill>
                  <a:srgbClr val="000000"/>
                </a:solidFill>
                <a:uFill>
                  <a:solidFill>
                    <a:srgbClr val="FFFFFF"/>
                  </a:solidFill>
                </a:uFill>
                <a:latin typeface="Times New Roman" panose="02020603050405020304" pitchFamily="18" charset="0"/>
                <a:cs typeface="Times New Roman" panose="02020603050405020304" pitchFamily="18" charset="0"/>
              </a:rPr>
              <a:t>ADABoost,XGBoost,Decision</a:t>
            </a:r>
            <a:r>
              <a:rPr lang="en-IN"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Tree Classifier</a:t>
            </a:r>
            <a:r>
              <a:rPr lang="en-IN" spc="-1" dirty="0">
                <a:solidFill>
                  <a:srgbClr val="000000"/>
                </a:solidFill>
                <a:uFill>
                  <a:solidFill>
                    <a:srgbClr val="FFFFFF"/>
                  </a:solidFill>
                </a:uFill>
                <a:latin typeface="Times New Roman" panose="02020603050405020304" pitchFamily="18" charset="0"/>
                <a:cs typeface="Times New Roman" panose="02020603050405020304" pitchFamily="18" charset="0"/>
              </a:rPr>
              <a:t>.</a:t>
            </a:r>
            <a:endParaRPr lang="en-IN"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20" name="CustomShape 5">
            <a:extLst>
              <a:ext uri="{FF2B5EF4-FFF2-40B4-BE49-F238E27FC236}">
                <a16:creationId xmlns:a16="http://schemas.microsoft.com/office/drawing/2014/main" id="{4EB5FA49-9917-4059-BD75-1838B7087007}"/>
              </a:ext>
            </a:extLst>
          </p:cNvPr>
          <p:cNvSpPr/>
          <p:nvPr/>
        </p:nvSpPr>
        <p:spPr>
          <a:xfrm>
            <a:off x="1188360" y="4438540"/>
            <a:ext cx="7654302" cy="712080"/>
          </a:xfrm>
          <a:prstGeom prst="roundRect">
            <a:avLst>
              <a:gd name="adj" fmla="val 16667"/>
            </a:avLst>
          </a:prstGeom>
          <a:gradFill>
            <a:gsLst>
              <a:gs pos="28000">
                <a:schemeClr val="accent5">
                  <a:lumMod val="75000"/>
                </a:schemeClr>
              </a:gs>
              <a:gs pos="65000">
                <a:schemeClr val="accent3">
                  <a:lumMod val="97000"/>
                  <a:lumOff val="3000"/>
                </a:schemeClr>
              </a:gs>
              <a:gs pos="100000">
                <a:schemeClr val="accent3">
                  <a:lumMod val="60000"/>
                  <a:lumOff val="40000"/>
                </a:schemeClr>
              </a:gs>
            </a:gsLst>
            <a:lin ang="16200000" scaled="1"/>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b="1" strike="noStrike" spc="-1" dirty="0">
                <a:solidFill>
                  <a:srgbClr val="FFFFFF"/>
                </a:solidFill>
                <a:uFill>
                  <a:solidFill>
                    <a:srgbClr val="FFFFFF"/>
                  </a:solidFill>
                </a:uFill>
                <a:latin typeface="Times New Roman" panose="02020603050405020304" pitchFamily="18" charset="0"/>
                <a:ea typeface="SimSun"/>
                <a:cs typeface="Times New Roman" panose="02020603050405020304" pitchFamily="18" charset="0"/>
              </a:rPr>
              <a:t>Visualizing the Data :</a:t>
            </a:r>
            <a:endParaRPr lang="en-IN"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90000"/>
              </a:lnSpc>
            </a:pPr>
            <a:r>
              <a:rPr lang="en-IN" b="0" strike="noStrike"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Visualised the data using Tableau</a:t>
            </a:r>
            <a:endParaRPr lang="en-IN"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
        <p:nvSpPr>
          <p:cNvPr id="3" name="CustomShape 16">
            <a:extLst>
              <a:ext uri="{FF2B5EF4-FFF2-40B4-BE49-F238E27FC236}">
                <a16:creationId xmlns:a16="http://schemas.microsoft.com/office/drawing/2014/main" id="{4E97F11A-D661-C533-4C78-F1FC13E7071D}"/>
              </a:ext>
            </a:extLst>
          </p:cNvPr>
          <p:cNvSpPr/>
          <p:nvPr/>
        </p:nvSpPr>
        <p:spPr>
          <a:xfrm>
            <a:off x="113387" y="5414990"/>
            <a:ext cx="978120" cy="402840"/>
          </a:xfrm>
          <a:prstGeom prst="notchedRightArrow">
            <a:avLst>
              <a:gd name="adj1" fmla="val 50000"/>
              <a:gd name="adj2" fmla="val 50000"/>
            </a:avLst>
          </a:prstGeom>
          <a:gradFill>
            <a:gsLst>
              <a:gs pos="30000">
                <a:schemeClr val="accent1"/>
              </a:gs>
              <a:gs pos="87000">
                <a:schemeClr val="accent2"/>
              </a:gs>
            </a:gsLst>
            <a:lin ang="5400000"/>
          </a:gradFill>
          <a:ln w="9360">
            <a:solidFill>
              <a:schemeClr val="accent1"/>
            </a:solidFill>
            <a:round/>
          </a:ln>
        </p:spPr>
        <p:style>
          <a:lnRef idx="0">
            <a:scrgbClr r="0" g="0" b="0"/>
          </a:lnRef>
          <a:fillRef idx="0">
            <a:scrgbClr r="0" g="0" b="0"/>
          </a:fillRef>
          <a:effectRef idx="0">
            <a:scrgbClr r="0" g="0" b="0"/>
          </a:effectRef>
          <a:fontRef idx="minor"/>
        </p:style>
        <p:txBody>
          <a:bodyPr/>
          <a:lstStyle/>
          <a:p>
            <a:endParaRPr lang="en-IN" dirty="0"/>
          </a:p>
        </p:txBody>
      </p:sp>
      <p:sp>
        <p:nvSpPr>
          <p:cNvPr id="4" name="CustomShape 5">
            <a:extLst>
              <a:ext uri="{FF2B5EF4-FFF2-40B4-BE49-F238E27FC236}">
                <a16:creationId xmlns:a16="http://schemas.microsoft.com/office/drawing/2014/main" id="{3DBB2425-F1CB-1259-5173-EEEADCD099D2}"/>
              </a:ext>
            </a:extLst>
          </p:cNvPr>
          <p:cNvSpPr/>
          <p:nvPr/>
        </p:nvSpPr>
        <p:spPr>
          <a:xfrm>
            <a:off x="1175130" y="5260370"/>
            <a:ext cx="7667532" cy="712080"/>
          </a:xfrm>
          <a:prstGeom prst="roundRect">
            <a:avLst>
              <a:gd name="adj" fmla="val 16667"/>
            </a:avLst>
          </a:prstGeom>
          <a:gradFill>
            <a:gsLst>
              <a:gs pos="28000">
                <a:schemeClr val="accent5">
                  <a:lumMod val="75000"/>
                </a:schemeClr>
              </a:gs>
              <a:gs pos="65000">
                <a:schemeClr val="accent3">
                  <a:lumMod val="97000"/>
                  <a:lumOff val="3000"/>
                </a:schemeClr>
              </a:gs>
              <a:gs pos="100000">
                <a:schemeClr val="accent3">
                  <a:lumMod val="60000"/>
                  <a:lumOff val="40000"/>
                </a:schemeClr>
              </a:gs>
            </a:gsLst>
            <a:lin ang="16200000" scaled="1"/>
          </a:gradFill>
          <a:ln w="9360">
            <a:solidFill>
              <a:schemeClr val="accent1"/>
            </a:solidFill>
            <a:round/>
          </a:ln>
        </p:spPr>
        <p:style>
          <a:lnRef idx="0">
            <a:scrgbClr r="0" g="0" b="0"/>
          </a:lnRef>
          <a:fillRef idx="0">
            <a:scrgbClr r="0" g="0" b="0"/>
          </a:fillRef>
          <a:effectRef idx="0">
            <a:scrgbClr r="0" g="0" b="0"/>
          </a:effectRef>
          <a:fontRef idx="minor"/>
        </p:style>
        <p:txBody>
          <a:bodyPr wrap="none" lIns="90000" tIns="45000" rIns="90000" bIns="45000" anchor="ctr"/>
          <a:lstStyle/>
          <a:p>
            <a:pPr>
              <a:lnSpc>
                <a:spcPct val="90000"/>
              </a:lnSpc>
            </a:pPr>
            <a:r>
              <a:rPr lang="en-IN" b="1" spc="-1" dirty="0">
                <a:solidFill>
                  <a:srgbClr val="FFFFFF"/>
                </a:solidFill>
                <a:uFill>
                  <a:solidFill>
                    <a:srgbClr val="FFFFFF"/>
                  </a:solidFill>
                </a:uFill>
                <a:latin typeface="Times New Roman" panose="02020603050405020304" pitchFamily="18" charset="0"/>
                <a:ea typeface="SimSun"/>
                <a:cs typeface="Times New Roman" panose="02020603050405020304" pitchFamily="18" charset="0"/>
              </a:rPr>
              <a:t>Deployment</a:t>
            </a:r>
            <a:r>
              <a:rPr lang="en-IN" b="1" strike="noStrike" spc="-1" dirty="0">
                <a:solidFill>
                  <a:srgbClr val="FFFFFF"/>
                </a:solidFill>
                <a:uFill>
                  <a:solidFill>
                    <a:srgbClr val="FFFFFF"/>
                  </a:solidFill>
                </a:uFill>
                <a:latin typeface="Times New Roman" panose="02020603050405020304" pitchFamily="18" charset="0"/>
                <a:ea typeface="SimSun"/>
                <a:cs typeface="Times New Roman" panose="02020603050405020304" pitchFamily="18" charset="0"/>
              </a:rPr>
              <a:t> :</a:t>
            </a:r>
            <a:endParaRPr lang="en-IN"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a:p>
            <a:pPr>
              <a:lnSpc>
                <a:spcPct val="90000"/>
              </a:lnSpc>
            </a:pPr>
            <a:r>
              <a:rPr lang="en-IN" spc="-1" dirty="0">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Deployment using </a:t>
            </a:r>
            <a:r>
              <a:rPr lang="en-IN" spc="-1" dirty="0" err="1">
                <a:solidFill>
                  <a:srgbClr val="000000"/>
                </a:solidFill>
                <a:uFill>
                  <a:solidFill>
                    <a:srgbClr val="FFFFFF"/>
                  </a:solidFill>
                </a:uFill>
                <a:latin typeface="Times New Roman" panose="02020603050405020304" pitchFamily="18" charset="0"/>
                <a:ea typeface="SimSun"/>
                <a:cs typeface="Times New Roman" panose="02020603050405020304" pitchFamily="18" charset="0"/>
              </a:rPr>
              <a:t>Streamlit</a:t>
            </a:r>
            <a:endParaRPr lang="en-IN"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09480" y="183215"/>
            <a:ext cx="10971720" cy="58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2800" b="0" strike="noStrike" spc="-1" dirty="0">
                <a:solidFill>
                  <a:srgbClr val="000000"/>
                </a:solidFill>
                <a:uFill>
                  <a:solidFill>
                    <a:srgbClr val="FFFFFF"/>
                  </a:solidFill>
                </a:uFill>
                <a:latin typeface="Arial"/>
                <a:ea typeface="SimSun"/>
              </a:rPr>
              <a:t>Machine Learning Algorithms</a:t>
            </a:r>
            <a:endParaRPr lang="en-IN" sz="1800" b="0" strike="noStrike" spc="-1" dirty="0">
              <a:solidFill>
                <a:srgbClr val="000000"/>
              </a:solidFill>
              <a:uFill>
                <a:solidFill>
                  <a:srgbClr val="FFFFFF"/>
                </a:solidFill>
              </a:uFill>
              <a:latin typeface="Arial"/>
            </a:endParaRPr>
          </a:p>
        </p:txBody>
      </p:sp>
      <p:pic>
        <p:nvPicPr>
          <p:cNvPr id="133" name="Picture 1"/>
          <p:cNvPicPr/>
          <p:nvPr/>
        </p:nvPicPr>
        <p:blipFill>
          <a:blip r:embed="rId2"/>
          <a:stretch/>
        </p:blipFill>
        <p:spPr>
          <a:xfrm>
            <a:off x="9950400" y="-720"/>
            <a:ext cx="2248200" cy="761400"/>
          </a:xfrm>
          <a:prstGeom prst="rect">
            <a:avLst/>
          </a:prstGeom>
          <a:ln w="9360">
            <a:noFill/>
          </a:ln>
        </p:spPr>
      </p:pic>
      <p:sp>
        <p:nvSpPr>
          <p:cNvPr id="134" name="CustomShape 2"/>
          <p:cNvSpPr/>
          <p:nvPr/>
        </p:nvSpPr>
        <p:spPr>
          <a:xfrm>
            <a:off x="629696" y="760680"/>
            <a:ext cx="11103144" cy="5959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indent="0">
              <a:lnSpc>
                <a:spcPct val="100000"/>
              </a:lnSpc>
              <a:buNone/>
            </a:pPr>
            <a:r>
              <a:rPr lang="en-US" sz="1600" b="1" dirty="0">
                <a:latin typeface="+mj-lt"/>
                <a:cs typeface="Times New Roman" panose="02020603050405020304" pitchFamily="18" charset="0"/>
              </a:rPr>
              <a:t>1</a:t>
            </a:r>
            <a:r>
              <a:rPr lang="en-US" sz="1600" b="1" dirty="0">
                <a:solidFill>
                  <a:schemeClr val="tx1"/>
                </a:solidFill>
                <a:latin typeface="+mj-lt"/>
                <a:cs typeface="Times New Roman" panose="02020603050405020304" pitchFamily="18" charset="0"/>
              </a:rPr>
              <a:t>. </a:t>
            </a:r>
            <a:r>
              <a:rPr lang="en-IN" sz="1600" b="1" spc="-1" dirty="0">
                <a:solidFill>
                  <a:schemeClr val="tx1"/>
                </a:solidFill>
                <a:uFill>
                  <a:solidFill>
                    <a:srgbClr val="FFFFFF"/>
                  </a:solidFill>
                </a:uFill>
                <a:latin typeface="+mj-lt"/>
                <a:ea typeface="SimSun"/>
                <a:cs typeface="Times New Roman" panose="02020603050405020304" pitchFamily="18" charset="0"/>
              </a:rPr>
              <a:t>Logistic Regression</a:t>
            </a:r>
            <a:r>
              <a:rPr lang="en-IN" sz="1600" b="1" spc="-1" dirty="0">
                <a:uFill>
                  <a:solidFill>
                    <a:srgbClr val="FFFFFF"/>
                  </a:solidFill>
                </a:uFill>
                <a:latin typeface="+mj-lt"/>
                <a:ea typeface="SimSun"/>
                <a:cs typeface="Times New Roman" panose="02020603050405020304" pitchFamily="18" charset="0"/>
              </a:rPr>
              <a:t>:</a:t>
            </a:r>
          </a:p>
          <a:p>
            <a:pPr marL="0" indent="0">
              <a:lnSpc>
                <a:spcPct val="100000"/>
              </a:lnSpc>
              <a:buNone/>
            </a:pPr>
            <a:endParaRPr lang="en-IN" sz="1600" b="1" strike="noStrike" spc="-1" dirty="0">
              <a:uFill>
                <a:solidFill>
                  <a:srgbClr val="FFFFFF"/>
                </a:solidFill>
              </a:uFill>
              <a:latin typeface="Times New Roman" panose="02020603050405020304" pitchFamily="18" charset="0"/>
              <a:cs typeface="Times New Roman" panose="02020603050405020304" pitchFamily="18" charset="0"/>
            </a:endParaRPr>
          </a:p>
          <a:p>
            <a:pPr marL="285750" indent="-285750">
              <a:lnSpc>
                <a:spcPct val="100000"/>
              </a:lnSpc>
              <a:buFont typeface="Arial" pitchFamily="34" charset="0"/>
              <a:buChar char="•"/>
            </a:pPr>
            <a:r>
              <a:rPr lang="en-US" sz="1600" dirty="0">
                <a:solidFill>
                  <a:schemeClr val="tx1"/>
                </a:solidFill>
                <a:latin typeface="+mj-lt"/>
                <a:cs typeface="Times New Roman" panose="02020603050405020304" pitchFamily="18" charset="0"/>
              </a:rPr>
              <a:t>Logistic regression is a classification algorithm used to assign observations to a discrete set of classes. Some of the examples of classification problems are Email spam or not spam, Online transactions Fraud or not Fraud, Tumor Malignant or Benign. And  we use this for data surety. </a:t>
            </a:r>
            <a:endParaRPr lang="en-IN" sz="1600" b="0" strike="noStrike" spc="-1" dirty="0">
              <a:uFill>
                <a:solidFill>
                  <a:srgbClr val="FFFFFF"/>
                </a:solidFill>
              </a:uFill>
              <a:latin typeface="+mj-lt"/>
              <a:cs typeface="Times New Roman" panose="02020603050405020304" pitchFamily="18" charset="0"/>
            </a:endParaRPr>
          </a:p>
          <a:p>
            <a:pPr>
              <a:lnSpc>
                <a:spcPct val="100000"/>
              </a:lnSpc>
            </a:pPr>
            <a:r>
              <a:rPr lang="en-IN" sz="1600" b="1" spc="-1" dirty="0">
                <a:uFill>
                  <a:solidFill>
                    <a:srgbClr val="FFFFFF"/>
                  </a:solidFill>
                </a:uFill>
                <a:latin typeface="+mj-lt"/>
                <a:ea typeface="SimSun"/>
                <a:cs typeface="Times New Roman" panose="02020603050405020304" pitchFamily="18" charset="0"/>
              </a:rPr>
              <a:t>2. Decision Tree Classification:</a:t>
            </a:r>
          </a:p>
          <a:p>
            <a:pPr marL="342900" indent="-342900">
              <a:lnSpc>
                <a:spcPct val="100000"/>
              </a:lnSpc>
              <a:buAutoNum type="arabicPeriod"/>
            </a:pPr>
            <a:endParaRPr lang="en-IN" sz="1600" b="1" strike="noStrike" spc="-1" dirty="0">
              <a:uFill>
                <a:solidFill>
                  <a:srgbClr val="FFFFFF"/>
                </a:solidFill>
              </a:u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effectLst/>
                <a:latin typeface="+mj-lt"/>
              </a:rPr>
              <a:t>Decision tree classification is a popular machine learning technique used to classify data into multiple classes or categories. The algorithm builds a tree-like model by recursively splitting the dataset based on the values of different features, using a splitting criterion that maximizes the separation between classes. Each internal node of the tree represents a test of a particular feature, and each branch represents the possible outcomes of that test.</a:t>
            </a:r>
          </a:p>
          <a:p>
            <a:pPr marL="285750" indent="-285750" algn="l">
              <a:buFont typeface="Arial" panose="020B0604020202020204" pitchFamily="34" charset="0"/>
              <a:buChar char="•"/>
            </a:pPr>
            <a:r>
              <a:rPr lang="en-US" sz="1600" b="0" i="0" dirty="0">
                <a:effectLst/>
                <a:latin typeface="+mj-lt"/>
              </a:rPr>
              <a:t>The tree is trained using a set of labeled examples, and the resulting model can be used to classify new instances by traversing the tree and following the path from the root node to a leaf node corresponding to the predicted class. The accuracy of the model can be evaluated using metrics such as accuracy, precision, recall, and F1 score</a:t>
            </a:r>
          </a:p>
          <a:p>
            <a:pPr>
              <a:lnSpc>
                <a:spcPct val="100000"/>
              </a:lnSpc>
            </a:pPr>
            <a:endParaRPr lang="en-IN" sz="1600" spc="-1" dirty="0">
              <a:uFill>
                <a:solidFill>
                  <a:srgbClr val="FFFFFF"/>
                </a:solidFill>
              </a:uFill>
              <a:latin typeface="+mj-lt"/>
              <a:ea typeface="SimSun"/>
              <a:cs typeface="Times New Roman" panose="02020603050405020304" pitchFamily="18" charset="0"/>
            </a:endParaRPr>
          </a:p>
          <a:p>
            <a:pPr marL="0" indent="0" algn="just">
              <a:lnSpc>
                <a:spcPct val="110000"/>
              </a:lnSpc>
              <a:buNone/>
            </a:pPr>
            <a:r>
              <a:rPr lang="en-IN" sz="1600" b="1" spc="-1" dirty="0">
                <a:solidFill>
                  <a:schemeClr val="tx1"/>
                </a:solidFill>
                <a:uFill>
                  <a:solidFill>
                    <a:srgbClr val="FFFFFF"/>
                  </a:solidFill>
                </a:uFill>
                <a:latin typeface="+mj-lt"/>
                <a:ea typeface="SimSun"/>
                <a:cs typeface="Times New Roman" panose="02020603050405020304" pitchFamily="18" charset="0"/>
              </a:rPr>
              <a:t>3. </a:t>
            </a:r>
            <a:r>
              <a:rPr lang="en-US" sz="1600" b="1" i="0" dirty="0">
                <a:solidFill>
                  <a:schemeClr val="tx1"/>
                </a:solidFill>
                <a:effectLst/>
                <a:latin typeface="+mj-lt"/>
              </a:rPr>
              <a:t>Random Forest Classifier </a:t>
            </a:r>
            <a:r>
              <a:rPr lang="en-IN" sz="1600" b="1" spc="-1" dirty="0">
                <a:solidFill>
                  <a:schemeClr val="tx1"/>
                </a:solidFill>
                <a:uFill>
                  <a:solidFill>
                    <a:srgbClr val="FFFFFF"/>
                  </a:solidFill>
                </a:uFill>
                <a:latin typeface="+mj-lt"/>
                <a:ea typeface="SimSun"/>
                <a:cs typeface="Times New Roman" panose="02020603050405020304" pitchFamily="18" charset="0"/>
              </a:rPr>
              <a:t>:</a:t>
            </a:r>
          </a:p>
          <a:p>
            <a:pPr marL="0" indent="0" algn="just">
              <a:lnSpc>
                <a:spcPct val="110000"/>
              </a:lnSpc>
              <a:buNone/>
            </a:pPr>
            <a:endParaRPr lang="en-IN" sz="1600" b="1" spc="-1" dirty="0">
              <a:solidFill>
                <a:schemeClr val="tx1"/>
              </a:solidFill>
              <a:uFill>
                <a:solidFill>
                  <a:srgbClr val="FFFFFF"/>
                </a:solidFill>
              </a:uFill>
              <a:latin typeface="+mj-lt"/>
              <a:ea typeface="SimSun"/>
              <a:cs typeface="Times New Roman" panose="02020603050405020304" pitchFamily="18" charset="0"/>
            </a:endParaRPr>
          </a:p>
          <a:p>
            <a:pPr>
              <a:buClr>
                <a:schemeClr val="tx1"/>
              </a:buClr>
              <a:buFont typeface="Arial" panose="020B0604020202020204" pitchFamily="34" charset="0"/>
              <a:buChar char="•"/>
            </a:pPr>
            <a:r>
              <a:rPr lang="en-US" sz="1600" b="0" i="0" dirty="0">
                <a:solidFill>
                  <a:schemeClr val="tx1"/>
                </a:solidFill>
                <a:effectLst/>
                <a:latin typeface="+mj-lt"/>
              </a:rPr>
              <a:t>     Random Forest Classifier is a popular machine learning algorithm that is used for classification tasks. It is an ensemble method       	that combines multiple decision trees to make predictions. Each tree in the random forest is trained on a subset of the training 	data and a subset of the features, and the final prediction is made by aggregating the predictions of all the trees.</a:t>
            </a:r>
          </a:p>
          <a:p>
            <a:pPr algn="l">
              <a:buClr>
                <a:schemeClr val="tx1"/>
              </a:buClr>
              <a:buFont typeface="Arial" panose="020B0604020202020204" pitchFamily="34" charset="0"/>
              <a:buChar char="•"/>
            </a:pPr>
            <a:r>
              <a:rPr lang="en-US" sz="1600" b="0" i="0" dirty="0">
                <a:solidFill>
                  <a:schemeClr val="tx1"/>
                </a:solidFill>
                <a:effectLst/>
                <a:latin typeface="+mj-lt"/>
              </a:rPr>
              <a:t>    The algorithm works by first creating multiple decision trees using different subsets of the training data and features. The trees are 	constructed using a random selection of features at each node, which helps to reduce overfitting and increase diversity. During 	the prediction phase, each tree predicts the class label of a given input data point, and the final prediction is made by taking a 	majority vote across all the trees</a:t>
            </a:r>
            <a:r>
              <a:rPr lang="en-US" sz="1200" b="0" i="0" dirty="0">
                <a:solidFill>
                  <a:schemeClr val="tx1"/>
                </a:solidFill>
                <a:effectLst/>
                <a:latin typeface="+mj-lt"/>
              </a:rPr>
              <a:t>.</a:t>
            </a: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a:spcAft>
                <a:spcPts val="12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1080">
              <a:lnSpc>
                <a:spcPct val="100000"/>
              </a:lnSpc>
              <a:buClr>
                <a:srgbClr val="000000"/>
              </a:buCl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ea typeface="SimSun"/>
              <a:cs typeface="Times New Roman" panose="02020603050405020304" pitchFamily="18" charset="0"/>
            </a:endParaRPr>
          </a:p>
          <a:p>
            <a:pPr marL="343080" indent="-342000">
              <a:lnSpc>
                <a:spcPct val="100000"/>
              </a:lnSpc>
              <a:buClr>
                <a:srgbClr val="000000"/>
              </a:buClr>
              <a:buFont typeface="Arial"/>
              <a:buChar char="•"/>
            </a:pPr>
            <a:endParaRPr lang="en-IN" sz="1600" spc="-1" dirty="0">
              <a:uFill>
                <a:solidFill>
                  <a:srgbClr val="FFFFFF"/>
                </a:solidFill>
              </a:uFill>
              <a:latin typeface="Times New Roman" panose="02020603050405020304" pitchFamily="18" charset="0"/>
              <a:cs typeface="Times New Roman" panose="02020603050405020304" pitchFamily="18" charset="0"/>
            </a:endParaRPr>
          </a:p>
          <a:p>
            <a:pPr>
              <a:lnSpc>
                <a:spcPct val="150000"/>
              </a:lnSpc>
            </a:pPr>
            <a:endParaRPr lang="en-IN" sz="1600" b="0" strike="noStrike" spc="-1" dirty="0">
              <a:uFill>
                <a:solidFill>
                  <a:srgbClr val="FFFFFF"/>
                </a:solidFill>
              </a:uFill>
              <a:latin typeface="Times New Roman" panose="02020603050405020304" pitchFamily="18" charset="0"/>
              <a:cs typeface="Times New Roman" panose="02020603050405020304" pitchFamily="18" charset="0"/>
            </a:endParaRPr>
          </a:p>
          <a:p>
            <a:pPr>
              <a:lnSpc>
                <a:spcPct val="150000"/>
              </a:lnSpc>
            </a:pPr>
            <a:endParaRPr lang="en-IN" sz="1600" b="0" strike="noStrike" spc="-1" dirty="0">
              <a:uFill>
                <a:solidFill>
                  <a:srgbClr val="FFFFFF"/>
                </a:solidFill>
              </a:uFill>
              <a:latin typeface="Times New Roman" panose="02020603050405020304" pitchFamily="18" charset="0"/>
              <a:cs typeface="Times New Roman" panose="02020603050405020304" pitchFamily="18" charset="0"/>
            </a:endParaRPr>
          </a:p>
        </p:txBody>
      </p:sp>
      <p:sp>
        <p:nvSpPr>
          <p:cNvPr id="135" name="CustomShape 3"/>
          <p:cNvSpPr/>
          <p:nvPr/>
        </p:nvSpPr>
        <p:spPr>
          <a:xfrm>
            <a:off x="60948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4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136" name="CustomShape 4"/>
          <p:cNvSpPr/>
          <p:nvPr/>
        </p:nvSpPr>
        <p:spPr>
          <a:xfrm>
            <a:off x="8737560" y="624528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fld id="{B9EFCE74-612E-4B11-819E-832DC110BC8F}" type="slidenum">
              <a:rPr lang="en-IN" sz="1400" b="0" strike="noStrike" spc="-1">
                <a:solidFill>
                  <a:srgbClr val="000000"/>
                </a:solidFill>
                <a:uFill>
                  <a:solidFill>
                    <a:srgbClr val="FFFFFF"/>
                  </a:solidFill>
                </a:uFill>
                <a:latin typeface="Arial"/>
                <a:ea typeface="SimSun"/>
              </a:rPr>
              <a:t>9</a:t>
            </a:fld>
            <a:endParaRPr lang="en-IN" sz="1800" b="0" strike="noStrike" spc="-1">
              <a:solidFill>
                <a:srgbClr val="000000"/>
              </a:solidFill>
              <a:uFill>
                <a:solidFill>
                  <a:srgbClr val="FFFFFF"/>
                </a:solidFill>
              </a:uFill>
              <a:latin typeface="Arial"/>
            </a:endParaRPr>
          </a:p>
        </p:txBody>
      </p:sp>
    </p:spTree>
  </p:cSld>
  <p:clrMapOvr>
    <a:masterClrMapping/>
  </p:clrMapOvr>
  <p:transition spd="slow">
    <p:push dir="u"/>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986</TotalTime>
  <Words>1512</Words>
  <Application>Microsoft Office PowerPoint</Application>
  <PresentationFormat>Widescreen</PresentationFormat>
  <Paragraphs>207</Paragraphs>
  <Slides>19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Bahnschrift</vt:lpstr>
      <vt:lpstr>Calibri</vt:lpstr>
      <vt:lpstr>Calibri Light</vt:lpstr>
      <vt:lpstr>Söhne</vt:lpstr>
      <vt:lpstr>Söhne Mono</vt:lpstr>
      <vt:lpstr>Symbol</vt:lpstr>
      <vt:lpstr>Times New Roman</vt:lpstr>
      <vt:lpstr>Wingdings</vt:lpstr>
      <vt:lpstr>Office Theme</vt:lpstr>
      <vt:lpstr>                                          </vt:lpstr>
      <vt:lpstr>PowerPoint Presentation</vt:lpstr>
      <vt:lpstr> 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Future Scope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Flight Delay using Machine Learning</dc:title>
  <dc:creator>student</dc:creator>
  <cp:lastModifiedBy>Prakhar Tiwari</cp:lastModifiedBy>
  <cp:revision>137</cp:revision>
  <dcterms:created xsi:type="dcterms:W3CDTF">2019-08-03T06:37:25Z</dcterms:created>
  <dcterms:modified xsi:type="dcterms:W3CDTF">2023-03-12T04:29:32Z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KSOProductBuildVer">
    <vt:lpwstr>1033-11.1.0.8392</vt:lpwstr>
  </property>
  <property fmtid="{D5CDD505-2E9C-101B-9397-08002B2CF9AE}" pid="6" name="LinksUpToDate">
    <vt:bool>false</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12</vt:i4>
  </property>
</Properties>
</file>