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Open Sans" charset="1" panose="00000000000000000000"/>
      <p:regular r:id="rId17"/>
    </p:embeddedFont>
    <p:embeddedFont>
      <p:font typeface="Poppins Bold" charset="1" panose="00000800000000000000"/>
      <p:regular r:id="rId18"/>
    </p:embeddedFont>
    <p:embeddedFont>
      <p:font typeface="Open Sans Bold" charset="1" panose="00000000000000000000"/>
      <p:regular r:id="rId19"/>
    </p:embeddedFont>
    <p:embeddedFont>
      <p:font typeface="Comic Sans" charset="1" panose="03000702030302020204"/>
      <p:regular r:id="rId20"/>
    </p:embeddedFont>
    <p:embeddedFont>
      <p:font typeface="Canva Sans Bold" charset="1" panose="020B0803030501040103"/>
      <p:regular r:id="rId21"/>
    </p:embeddedFont>
    <p:embeddedFont>
      <p:font typeface="Poppins" charset="1" panose="000005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91809" y="3600450"/>
            <a:ext cx="13857859" cy="3868602"/>
            <a:chOff x="0" y="0"/>
            <a:chExt cx="3649807" cy="10188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49807" cy="1018891"/>
            </a:xfrm>
            <a:custGeom>
              <a:avLst/>
              <a:gdLst/>
              <a:ahLst/>
              <a:cxnLst/>
              <a:rect r="r" b="b" t="t" l="l"/>
              <a:pathLst>
                <a:path h="1018891" w="3649807">
                  <a:moveTo>
                    <a:pt x="0" y="0"/>
                  </a:moveTo>
                  <a:lnTo>
                    <a:pt x="3649807" y="0"/>
                  </a:lnTo>
                  <a:lnTo>
                    <a:pt x="3649807" y="1018891"/>
                  </a:lnTo>
                  <a:lnTo>
                    <a:pt x="0" y="10188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649807" cy="1056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04744" y="3457575"/>
            <a:ext cx="12278512" cy="3745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4"/>
              </a:lnSpc>
              <a:spcBef>
                <a:spcPct val="0"/>
              </a:spcBef>
            </a:pPr>
            <a:r>
              <a:rPr lang="en-US" b="true" sz="70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NYC MOTOR VEHICLE COLLISIONS: INSIGHTS FOR SAFER STREETS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23060" y="8781696"/>
            <a:ext cx="768995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 spc="127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SAURAV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F20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42458" y="3600450"/>
            <a:ext cx="12603085" cy="3086100"/>
            <a:chOff x="0" y="0"/>
            <a:chExt cx="331933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19331" cy="812800"/>
            </a:xfrm>
            <a:custGeom>
              <a:avLst/>
              <a:gdLst/>
              <a:ahLst/>
              <a:cxnLst/>
              <a:rect r="r" b="b" t="t" l="l"/>
              <a:pathLst>
                <a:path h="812800" w="3319331">
                  <a:moveTo>
                    <a:pt x="0" y="0"/>
                  </a:moveTo>
                  <a:lnTo>
                    <a:pt x="3319331" y="0"/>
                  </a:lnTo>
                  <a:lnTo>
                    <a:pt x="33193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31933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1520" y="3854101"/>
            <a:ext cx="12384959" cy="232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b="true" sz="1359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10736" y="2094419"/>
            <a:ext cx="7866528" cy="4428228"/>
          </a:xfrm>
          <a:custGeom>
            <a:avLst/>
            <a:gdLst/>
            <a:ahLst/>
            <a:cxnLst/>
            <a:rect r="r" b="b" t="t" l="l"/>
            <a:pathLst>
              <a:path h="4428228" w="7866528">
                <a:moveTo>
                  <a:pt x="0" y="0"/>
                </a:moveTo>
                <a:lnTo>
                  <a:pt x="7866528" y="0"/>
                </a:lnTo>
                <a:lnTo>
                  <a:pt x="7866528" y="4428229"/>
                </a:lnTo>
                <a:lnTo>
                  <a:pt x="0" y="4428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47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06076" y="662724"/>
            <a:ext cx="8275849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7"/>
              </a:lnSpc>
            </a:pPr>
            <a:r>
              <a:rPr lang="en-US" sz="4613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Where Do </a:t>
            </a:r>
            <a:r>
              <a:rPr lang="en-US" sz="4613" b="true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Collisions</a:t>
            </a:r>
            <a:r>
              <a:rPr lang="en-US" sz="4613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Occur?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285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64755"/>
            <a:ext cx="296776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Casualties by Victim Type per Borough</a:t>
            </a: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3996468" y="3592465"/>
            <a:ext cx="1214268" cy="1104461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403920" y="7404892"/>
            <a:ext cx="933964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3134" y="7462042"/>
            <a:ext cx="4227444" cy="130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Brooklyn and Queens see the highest number of reported collisions.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7803" y="7454982"/>
            <a:ext cx="933964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47017" y="7512132"/>
            <a:ext cx="3873906" cy="174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Manhattan has fewer collisions overall but a high rate of pedestrian involvement.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7483" y="7458835"/>
            <a:ext cx="933964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26697" y="7515985"/>
            <a:ext cx="3911121" cy="130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Missing borough data accounts for ~35% of records.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1447" y="3558771"/>
            <a:ext cx="9506976" cy="5369255"/>
          </a:xfrm>
          <a:custGeom>
            <a:avLst/>
            <a:gdLst/>
            <a:ahLst/>
            <a:cxnLst/>
            <a:rect r="r" b="b" t="t" l="l"/>
            <a:pathLst>
              <a:path h="5369255" w="9506976">
                <a:moveTo>
                  <a:pt x="0" y="0"/>
                </a:moveTo>
                <a:lnTo>
                  <a:pt x="9506976" y="0"/>
                </a:lnTo>
                <a:lnTo>
                  <a:pt x="9506976" y="5369255"/>
                </a:lnTo>
                <a:lnTo>
                  <a:pt x="0" y="5369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37" r="0" b="0"/>
            </a:stretch>
          </a:blipFill>
        </p:spPr>
      </p:sp>
      <p:sp>
        <p:nvSpPr>
          <p:cNvPr name="AutoShape 6" id="6"/>
          <p:cNvSpPr/>
          <p:nvPr/>
        </p:nvSpPr>
        <p:spPr>
          <a:xfrm flipH="true">
            <a:off x="9082057" y="2830907"/>
            <a:ext cx="3037170" cy="1270588"/>
          </a:xfrm>
          <a:prstGeom prst="line">
            <a:avLst/>
          </a:prstGeom>
          <a:ln cap="flat" w="2857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>
            <a:off x="9290279" y="2830907"/>
            <a:ext cx="2828948" cy="995022"/>
          </a:xfrm>
          <a:prstGeom prst="line">
            <a:avLst/>
          </a:prstGeom>
          <a:ln cap="flat" w="28575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12021753" y="2718167"/>
            <a:ext cx="225479" cy="22547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80726" y="662724"/>
            <a:ext cx="4926548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7"/>
              </a:lnSpc>
            </a:pPr>
            <a:r>
              <a:rPr lang="en-US" sz="4613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Who's Involved?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4596" y="7661333"/>
            <a:ext cx="2003612" cy="24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b="true" sz="1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08280" y="9220200"/>
            <a:ext cx="533945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DD6706"/>
                </a:solidFill>
                <a:latin typeface="Comic Sans"/>
                <a:ea typeface="Comic Sans"/>
                <a:cs typeface="Comic Sans"/>
                <a:sym typeface="Comic Sans"/>
              </a:rPr>
              <a:t>Top Vehicle Types Involved in Collisions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94820" y="1552174"/>
            <a:ext cx="2898359" cy="40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2"/>
              </a:lnSpc>
            </a:pPr>
            <a:r>
              <a:rPr lang="en-US" sz="2600">
                <a:solidFill>
                  <a:srgbClr val="FF7300"/>
                </a:solidFill>
                <a:latin typeface="Poppins"/>
                <a:ea typeface="Poppins"/>
                <a:cs typeface="Poppins"/>
                <a:sym typeface="Poppins"/>
              </a:rPr>
              <a:t>Vehicle Types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89684" y="2186090"/>
            <a:ext cx="500919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33478" y="2261062"/>
            <a:ext cx="4527562" cy="130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Sedans and SUVs together account for over 55% of all reported vehicle collisions.</a:t>
            </a:r>
          </a:p>
        </p:txBody>
      </p:sp>
      <p:sp>
        <p:nvSpPr>
          <p:cNvPr name="AutoShape 17" id="17"/>
          <p:cNvSpPr/>
          <p:nvPr/>
        </p:nvSpPr>
        <p:spPr>
          <a:xfrm flipH="true" flipV="true">
            <a:off x="3215548" y="5031703"/>
            <a:ext cx="8790939" cy="338836"/>
          </a:xfrm>
          <a:prstGeom prst="line">
            <a:avLst/>
          </a:prstGeom>
          <a:ln cap="flat" w="28575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H="true" flipV="true">
            <a:off x="6995498" y="4407233"/>
            <a:ext cx="5012911" cy="942471"/>
          </a:xfrm>
          <a:prstGeom prst="line">
            <a:avLst/>
          </a:prstGeom>
          <a:ln cap="flat" w="28575">
            <a:solidFill>
              <a:srgbClr val="38B6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9" id="19"/>
          <p:cNvGrpSpPr/>
          <p:nvPr/>
        </p:nvGrpSpPr>
        <p:grpSpPr>
          <a:xfrm rot="0">
            <a:off x="12006488" y="5257800"/>
            <a:ext cx="225479" cy="22547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2389684" y="4832058"/>
            <a:ext cx="500919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33478" y="4687955"/>
            <a:ext cx="4693076" cy="1746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Taxis appear frequently, especially in high-density areas like Manhattan, with over 150,000 incidents.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389684" y="7681898"/>
            <a:ext cx="500919" cy="962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b="true" sz="5599">
                <a:solidFill>
                  <a:srgbClr val="FF73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33478" y="7537796"/>
            <a:ext cx="4693076" cy="130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Emergency vehicles contributes to a negligible share of incidents.</a:t>
            </a:r>
          </a:p>
        </p:txBody>
      </p:sp>
      <p:sp>
        <p:nvSpPr>
          <p:cNvPr name="AutoShape 26" id="26"/>
          <p:cNvSpPr/>
          <p:nvPr/>
        </p:nvSpPr>
        <p:spPr>
          <a:xfrm>
            <a:off x="8800857" y="9445943"/>
            <a:ext cx="1202600" cy="0"/>
          </a:xfrm>
          <a:prstGeom prst="line">
            <a:avLst/>
          </a:prstGeom>
          <a:ln cap="flat" w="57150">
            <a:solidFill>
              <a:srgbClr val="DD670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H="true">
            <a:off x="2294596" y="9417368"/>
            <a:ext cx="1056534" cy="0"/>
          </a:xfrm>
          <a:prstGeom prst="line">
            <a:avLst/>
          </a:prstGeom>
          <a:ln cap="flat" w="57150">
            <a:solidFill>
              <a:srgbClr val="DD670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2318409" y="7845121"/>
            <a:ext cx="9800819" cy="375259"/>
          </a:xfrm>
          <a:prstGeom prst="line">
            <a:avLst/>
          </a:prstGeom>
          <a:ln cap="flat" w="28575">
            <a:solidFill>
              <a:srgbClr val="0097B2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9" id="29"/>
          <p:cNvGrpSpPr/>
          <p:nvPr/>
        </p:nvGrpSpPr>
        <p:grpSpPr>
          <a:xfrm rot="0">
            <a:off x="12008409" y="8107640"/>
            <a:ext cx="225479" cy="225479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flipH="true" flipV="true">
            <a:off x="2294596" y="8107640"/>
            <a:ext cx="9713820" cy="111446"/>
          </a:xfrm>
          <a:prstGeom prst="line">
            <a:avLst/>
          </a:prstGeom>
          <a:ln cap="flat" w="28575">
            <a:solidFill>
              <a:srgbClr val="0097B2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7683" y="1820251"/>
            <a:ext cx="17169118" cy="8047993"/>
            <a:chOff x="0" y="0"/>
            <a:chExt cx="4521908" cy="21196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21908" cy="2119636"/>
            </a:xfrm>
            <a:custGeom>
              <a:avLst/>
              <a:gdLst/>
              <a:ahLst/>
              <a:cxnLst/>
              <a:rect r="r" b="b" t="t" l="l"/>
              <a:pathLst>
                <a:path h="2119636" w="4521908">
                  <a:moveTo>
                    <a:pt x="10371" y="0"/>
                  </a:moveTo>
                  <a:lnTo>
                    <a:pt x="4511537" y="0"/>
                  </a:lnTo>
                  <a:cubicBezTo>
                    <a:pt x="4514287" y="0"/>
                    <a:pt x="4516925" y="1093"/>
                    <a:pt x="4518870" y="3038"/>
                  </a:cubicBezTo>
                  <a:cubicBezTo>
                    <a:pt x="4520815" y="4983"/>
                    <a:pt x="4521908" y="7621"/>
                    <a:pt x="4521908" y="10371"/>
                  </a:cubicBezTo>
                  <a:lnTo>
                    <a:pt x="4521908" y="2109265"/>
                  </a:lnTo>
                  <a:cubicBezTo>
                    <a:pt x="4521908" y="2114993"/>
                    <a:pt x="4517264" y="2119636"/>
                    <a:pt x="4511537" y="2119636"/>
                  </a:cubicBezTo>
                  <a:lnTo>
                    <a:pt x="10371" y="2119636"/>
                  </a:lnTo>
                  <a:cubicBezTo>
                    <a:pt x="4643" y="2119636"/>
                    <a:pt x="0" y="2114993"/>
                    <a:pt x="0" y="2109265"/>
                  </a:cubicBezTo>
                  <a:lnTo>
                    <a:pt x="0" y="10371"/>
                  </a:lnTo>
                  <a:cubicBezTo>
                    <a:pt x="0" y="4643"/>
                    <a:pt x="4643" y="0"/>
                    <a:pt x="103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521908" cy="2157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8096" y="2810365"/>
            <a:ext cx="7635400" cy="4314612"/>
          </a:xfrm>
          <a:custGeom>
            <a:avLst/>
            <a:gdLst/>
            <a:ahLst/>
            <a:cxnLst/>
            <a:rect r="r" b="b" t="t" l="l"/>
            <a:pathLst>
              <a:path h="4314612" w="7635400">
                <a:moveTo>
                  <a:pt x="0" y="0"/>
                </a:moveTo>
                <a:lnTo>
                  <a:pt x="7635400" y="0"/>
                </a:lnTo>
                <a:lnTo>
                  <a:pt x="7635400" y="4314612"/>
                </a:lnTo>
                <a:lnTo>
                  <a:pt x="0" y="4314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73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4217591" y="7124977"/>
            <a:ext cx="1516109" cy="804998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9644082" y="2250474"/>
            <a:ext cx="1116419" cy="1114414"/>
            <a:chOff x="0" y="0"/>
            <a:chExt cx="901148" cy="8995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183207" y="662724"/>
            <a:ext cx="7921585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What </a:t>
            </a: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Causes</a:t>
            </a: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Collisions?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9483" y="8150418"/>
            <a:ext cx="296776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Top causes of Collisions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95659" y="2193324"/>
            <a:ext cx="6099461" cy="48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  <a:spcBef>
                <a:spcPct val="0"/>
              </a:spcBef>
            </a:pPr>
            <a:r>
              <a:rPr lang="en-US" b="true" sz="280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 inattention/distraction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95659" y="2769581"/>
            <a:ext cx="6751143" cy="76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  <a:spcBef>
                <a:spcPct val="0"/>
              </a:spcBef>
            </a:pPr>
            <a:r>
              <a:rPr lang="en-US" sz="22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caused over 480,000 collisions, making it the single most reported contributing factor.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644082" y="4780025"/>
            <a:ext cx="1116419" cy="1114414"/>
            <a:chOff x="0" y="0"/>
            <a:chExt cx="901148" cy="8995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995659" y="4722875"/>
            <a:ext cx="6099461" cy="97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  <a:spcBef>
                <a:spcPct val="0"/>
              </a:spcBef>
            </a:pPr>
            <a:r>
              <a:rPr lang="en-US" b="true" sz="280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Failure to yield right-of-way &amp; following too closely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995659" y="5874795"/>
            <a:ext cx="6751143" cy="76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  <a:spcBef>
                <a:spcPct val="0"/>
              </a:spcBef>
            </a:pPr>
            <a:r>
              <a:rPr lang="en-US" sz="22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suggest gaps in driving etiquette and response time.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644082" y="7862545"/>
            <a:ext cx="1116419" cy="1114414"/>
            <a:chOff x="0" y="0"/>
            <a:chExt cx="901148" cy="8995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0995659" y="7805395"/>
            <a:ext cx="6099461" cy="48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4"/>
              </a:lnSpc>
              <a:spcBef>
                <a:spcPct val="0"/>
              </a:spcBef>
            </a:pPr>
            <a:r>
              <a:rPr lang="en-US" b="true" sz="280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Behavioral factors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95659" y="8381652"/>
            <a:ext cx="6751143" cy="763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4"/>
              </a:lnSpc>
              <a:spcBef>
                <a:spcPct val="0"/>
              </a:spcBef>
            </a:pPr>
            <a:r>
              <a:rPr lang="en-US" sz="22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dominate the list, signaling a need for targeted education and stricter enforcement of traffic rules.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21863" y="4161924"/>
            <a:ext cx="7796786" cy="6519866"/>
            <a:chOff x="0" y="0"/>
            <a:chExt cx="2053475" cy="17171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53475" cy="1717166"/>
            </a:xfrm>
            <a:custGeom>
              <a:avLst/>
              <a:gdLst/>
              <a:ahLst/>
              <a:cxnLst/>
              <a:rect r="r" b="b" t="t" l="l"/>
              <a:pathLst>
                <a:path h="1717166" w="2053475">
                  <a:moveTo>
                    <a:pt x="50641" y="0"/>
                  </a:moveTo>
                  <a:lnTo>
                    <a:pt x="2002834" y="0"/>
                  </a:lnTo>
                  <a:cubicBezTo>
                    <a:pt x="2016264" y="0"/>
                    <a:pt x="2029145" y="5335"/>
                    <a:pt x="2038642" y="14832"/>
                  </a:cubicBezTo>
                  <a:cubicBezTo>
                    <a:pt x="2048139" y="24329"/>
                    <a:pt x="2053475" y="37210"/>
                    <a:pt x="2053475" y="50641"/>
                  </a:cubicBezTo>
                  <a:lnTo>
                    <a:pt x="2053475" y="1666525"/>
                  </a:lnTo>
                  <a:cubicBezTo>
                    <a:pt x="2053475" y="1679956"/>
                    <a:pt x="2048139" y="1692837"/>
                    <a:pt x="2038642" y="1702334"/>
                  </a:cubicBezTo>
                  <a:cubicBezTo>
                    <a:pt x="2029145" y="1711831"/>
                    <a:pt x="2016264" y="1717166"/>
                    <a:pt x="2002834" y="1717166"/>
                  </a:cubicBezTo>
                  <a:lnTo>
                    <a:pt x="50641" y="1717166"/>
                  </a:lnTo>
                  <a:cubicBezTo>
                    <a:pt x="37210" y="1717166"/>
                    <a:pt x="24329" y="1711831"/>
                    <a:pt x="14832" y="1702334"/>
                  </a:cubicBezTo>
                  <a:cubicBezTo>
                    <a:pt x="5335" y="1692837"/>
                    <a:pt x="0" y="1679956"/>
                    <a:pt x="0" y="1666525"/>
                  </a:cubicBezTo>
                  <a:lnTo>
                    <a:pt x="0" y="50641"/>
                  </a:lnTo>
                  <a:cubicBezTo>
                    <a:pt x="0" y="37210"/>
                    <a:pt x="5335" y="24329"/>
                    <a:pt x="14832" y="14832"/>
                  </a:cubicBezTo>
                  <a:cubicBezTo>
                    <a:pt x="24329" y="5335"/>
                    <a:pt x="37210" y="0"/>
                    <a:pt x="5064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53475" cy="175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2847" y="4161924"/>
            <a:ext cx="7796786" cy="6519866"/>
            <a:chOff x="0" y="0"/>
            <a:chExt cx="2053475" cy="171716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53475" cy="1717166"/>
            </a:xfrm>
            <a:custGeom>
              <a:avLst/>
              <a:gdLst/>
              <a:ahLst/>
              <a:cxnLst/>
              <a:rect r="r" b="b" t="t" l="l"/>
              <a:pathLst>
                <a:path h="1717166" w="2053475">
                  <a:moveTo>
                    <a:pt x="50641" y="0"/>
                  </a:moveTo>
                  <a:lnTo>
                    <a:pt x="2002834" y="0"/>
                  </a:lnTo>
                  <a:cubicBezTo>
                    <a:pt x="2016264" y="0"/>
                    <a:pt x="2029145" y="5335"/>
                    <a:pt x="2038642" y="14832"/>
                  </a:cubicBezTo>
                  <a:cubicBezTo>
                    <a:pt x="2048139" y="24329"/>
                    <a:pt x="2053475" y="37210"/>
                    <a:pt x="2053475" y="50641"/>
                  </a:cubicBezTo>
                  <a:lnTo>
                    <a:pt x="2053475" y="1666525"/>
                  </a:lnTo>
                  <a:cubicBezTo>
                    <a:pt x="2053475" y="1679956"/>
                    <a:pt x="2048139" y="1692837"/>
                    <a:pt x="2038642" y="1702334"/>
                  </a:cubicBezTo>
                  <a:cubicBezTo>
                    <a:pt x="2029145" y="1711831"/>
                    <a:pt x="2016264" y="1717166"/>
                    <a:pt x="2002834" y="1717166"/>
                  </a:cubicBezTo>
                  <a:lnTo>
                    <a:pt x="50641" y="1717166"/>
                  </a:lnTo>
                  <a:cubicBezTo>
                    <a:pt x="37210" y="1717166"/>
                    <a:pt x="24329" y="1711831"/>
                    <a:pt x="14832" y="1702334"/>
                  </a:cubicBezTo>
                  <a:cubicBezTo>
                    <a:pt x="5335" y="1692837"/>
                    <a:pt x="0" y="1679956"/>
                    <a:pt x="0" y="1666525"/>
                  </a:cubicBezTo>
                  <a:lnTo>
                    <a:pt x="0" y="50641"/>
                  </a:lnTo>
                  <a:cubicBezTo>
                    <a:pt x="0" y="37210"/>
                    <a:pt x="5335" y="24329"/>
                    <a:pt x="14832" y="14832"/>
                  </a:cubicBezTo>
                  <a:cubicBezTo>
                    <a:pt x="24329" y="5335"/>
                    <a:pt x="37210" y="0"/>
                    <a:pt x="5064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53475" cy="175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54146" y="1911644"/>
            <a:ext cx="5132219" cy="5117637"/>
          </a:xfrm>
          <a:custGeom>
            <a:avLst/>
            <a:gdLst/>
            <a:ahLst/>
            <a:cxnLst/>
            <a:rect r="r" b="b" t="t" l="l"/>
            <a:pathLst>
              <a:path h="5117637" w="5132219">
                <a:moveTo>
                  <a:pt x="0" y="0"/>
                </a:moveTo>
                <a:lnTo>
                  <a:pt x="5132220" y="0"/>
                </a:lnTo>
                <a:lnTo>
                  <a:pt x="5132220" y="5117637"/>
                </a:lnTo>
                <a:lnTo>
                  <a:pt x="0" y="5117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59" t="-18572" r="-12220" b="-1169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93535" y="1911644"/>
            <a:ext cx="5135411" cy="5117637"/>
          </a:xfrm>
          <a:custGeom>
            <a:avLst/>
            <a:gdLst/>
            <a:ahLst/>
            <a:cxnLst/>
            <a:rect r="r" b="b" t="t" l="l"/>
            <a:pathLst>
              <a:path h="5117637" w="5135411">
                <a:moveTo>
                  <a:pt x="0" y="0"/>
                </a:moveTo>
                <a:lnTo>
                  <a:pt x="5135411" y="0"/>
                </a:lnTo>
                <a:lnTo>
                  <a:pt x="5135411" y="5117637"/>
                </a:lnTo>
                <a:lnTo>
                  <a:pt x="0" y="5117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28" t="-18389" r="-12828" b="-1287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83207" y="662724"/>
            <a:ext cx="7921585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Casualties by </a:t>
            </a: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Victim</a:t>
            </a: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Type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3853" y="3133035"/>
            <a:ext cx="78968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Cyclist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64240" y="1588429"/>
            <a:ext cx="1250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Pedestrian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5368" y="6336140"/>
            <a:ext cx="99774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Motorist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5274" y="6243926"/>
            <a:ext cx="99774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Motorist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008846" y="2445606"/>
            <a:ext cx="12504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Pedestrian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64464" y="2990478"/>
            <a:ext cx="78968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Cyclist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29694" y="8229728"/>
            <a:ext cx="6099461" cy="48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b="true" sz="280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Motorists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3853" y="8901477"/>
            <a:ext cx="6626383" cy="8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make up nearly 73% of injuries, but just 42% of fatalities..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32905" y="8159244"/>
            <a:ext cx="6099461" cy="481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4"/>
              </a:lnSpc>
              <a:spcBef>
                <a:spcPct val="0"/>
              </a:spcBef>
            </a:pPr>
            <a:r>
              <a:rPr lang="en-US" b="true" sz="2803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Pedestrians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07064" y="8830992"/>
            <a:ext cx="6626383" cy="8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while only 18% of the injured, represent over 50% of deaths.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43658" y="6991181"/>
            <a:ext cx="2746772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195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Injuries By Victim Type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65982" y="6991181"/>
            <a:ext cx="2908548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195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Fatalities By Victim Type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0119" y="662724"/>
            <a:ext cx="8607763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When Do Collisions </a:t>
            </a: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Occur?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67473" y="8554441"/>
            <a:ext cx="3811419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Collisions by Day of the Week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14012" y="2973098"/>
            <a:ext cx="9372059" cy="4333711"/>
          </a:xfrm>
          <a:custGeom>
            <a:avLst/>
            <a:gdLst/>
            <a:ahLst/>
            <a:cxnLst/>
            <a:rect r="r" b="b" t="t" l="l"/>
            <a:pathLst>
              <a:path h="4333711" w="9372059">
                <a:moveTo>
                  <a:pt x="0" y="0"/>
                </a:moveTo>
                <a:lnTo>
                  <a:pt x="9372059" y="0"/>
                </a:lnTo>
                <a:lnTo>
                  <a:pt x="9372059" y="4333711"/>
                </a:lnTo>
                <a:lnTo>
                  <a:pt x="0" y="4333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237" r="0" b="0"/>
            </a:stretch>
          </a:blipFill>
        </p:spPr>
      </p:sp>
      <p:sp>
        <p:nvSpPr>
          <p:cNvPr name="AutoShape 5" id="5"/>
          <p:cNvSpPr/>
          <p:nvPr/>
        </p:nvSpPr>
        <p:spPr>
          <a:xfrm flipH="true">
            <a:off x="5915192" y="7306809"/>
            <a:ext cx="923684" cy="1285732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12120526" y="3475395"/>
            <a:ext cx="586478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Friday records the highest number of collisions, likely driven by increased traffic from both commuters and early weekend activity.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4236946" y="5541327"/>
            <a:ext cx="4050675" cy="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2120166" y="6019363"/>
            <a:ext cx="5865148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Tues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 through Thursday show steady collision volumes, reflecting routine weekday travel patterns.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20166" y="5217835"/>
            <a:ext cx="2116780" cy="58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  <a:spcBef>
                <a:spcPct val="0"/>
              </a:spcBef>
            </a:pPr>
            <a:r>
              <a:rPr lang="en-US" b="true" sz="34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TUESDAY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13852208" y="2999503"/>
            <a:ext cx="4435413" cy="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12120166" y="2676011"/>
            <a:ext cx="1702580" cy="58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  <a:spcBef>
                <a:spcPct val="0"/>
              </a:spcBef>
            </a:pPr>
            <a:r>
              <a:rPr lang="en-US" b="true" sz="34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FRIDAY</a:t>
            </a:r>
          </a:p>
        </p:txBody>
      </p:sp>
      <p:sp>
        <p:nvSpPr>
          <p:cNvPr name="AutoShape 12" id="12"/>
          <p:cNvSpPr/>
          <p:nvPr/>
        </p:nvSpPr>
        <p:spPr>
          <a:xfrm flipH="true">
            <a:off x="14094588" y="8085295"/>
            <a:ext cx="4193033" cy="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3" id="13"/>
          <p:cNvSpPr txBox="true"/>
          <p:nvPr/>
        </p:nvSpPr>
        <p:spPr>
          <a:xfrm rot="0">
            <a:off x="12120166" y="8563332"/>
            <a:ext cx="5865148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Sun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day has the lowest collision rate, aligned with reduced work and school traffic.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20166" y="7761803"/>
            <a:ext cx="1974422" cy="580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4"/>
              </a:lnSpc>
              <a:spcBef>
                <a:spcPct val="0"/>
              </a:spcBef>
            </a:pPr>
            <a:r>
              <a:rPr lang="en-US" b="true" sz="34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SUNDAY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14899" y="3475395"/>
            <a:ext cx="647041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ollisions spike during the afternoon rush (3 PM to 5 PM), with a smaller peak in the morning around 8 AM.</a:t>
            </a:r>
          </a:p>
        </p:txBody>
      </p:sp>
      <p:sp>
        <p:nvSpPr>
          <p:cNvPr name="AutoShape 3" id="3"/>
          <p:cNvSpPr/>
          <p:nvPr/>
        </p:nvSpPr>
        <p:spPr>
          <a:xfrm flipH="true" flipV="true">
            <a:off x="14482613" y="5524817"/>
            <a:ext cx="3805008" cy="1651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" id="4"/>
          <p:cNvSpPr txBox="true"/>
          <p:nvPr/>
        </p:nvSpPr>
        <p:spPr>
          <a:xfrm rot="0">
            <a:off x="11514899" y="6019363"/>
            <a:ext cx="647041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rash frequency climbs sharply from 7 AM onward and drops significantly after 8 PM.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14899" y="5227360"/>
            <a:ext cx="3235207" cy="53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  <a:spcBef>
                <a:spcPct val="0"/>
              </a:spcBef>
            </a:pPr>
            <a:r>
              <a:rPr lang="en-US" b="true" sz="32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7A ONWARDS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3822746" y="2982993"/>
            <a:ext cx="4464875" cy="1651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11514899" y="2685536"/>
            <a:ext cx="2307847" cy="53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  <a:spcBef>
                <a:spcPct val="0"/>
              </a:spcBef>
            </a:pPr>
            <a:r>
              <a:rPr lang="en-US" b="true" sz="32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3PM - 5PM</a:t>
            </a:r>
          </a:p>
        </p:txBody>
      </p:sp>
      <p:sp>
        <p:nvSpPr>
          <p:cNvPr name="AutoShape 8" id="8"/>
          <p:cNvSpPr/>
          <p:nvPr/>
        </p:nvSpPr>
        <p:spPr>
          <a:xfrm flipH="true" flipV="true">
            <a:off x="13822746" y="8068785"/>
            <a:ext cx="4464875" cy="16510"/>
          </a:xfrm>
          <a:prstGeom prst="line">
            <a:avLst/>
          </a:prstGeom>
          <a:ln cap="flat" w="57150">
            <a:solidFill>
              <a:srgbClr val="5E17EB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1514899" y="8563332"/>
            <a:ext cx="6470415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 lowest activity occurs between 2 AM and 5 AM, when roads are least active.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14899" y="7771328"/>
            <a:ext cx="2579690" cy="53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4"/>
              </a:lnSpc>
              <a:spcBef>
                <a:spcPct val="0"/>
              </a:spcBef>
            </a:pPr>
            <a:r>
              <a:rPr lang="en-US" b="true" sz="3203">
                <a:solidFill>
                  <a:srgbClr val="FF73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2AM - 5AM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40119" y="1215174"/>
            <a:ext cx="8607763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Let’s </a:t>
            </a: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Narrow</a:t>
            </a: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it down more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5470" y="628269"/>
            <a:ext cx="4437061" cy="400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2"/>
              </a:lnSpc>
            </a:pPr>
            <a:r>
              <a:rPr lang="en-US" sz="2600">
                <a:solidFill>
                  <a:srgbClr val="FF7300"/>
                </a:solidFill>
                <a:latin typeface="Poppins"/>
                <a:ea typeface="Poppins"/>
                <a:cs typeface="Poppins"/>
                <a:sym typeface="Poppins"/>
              </a:rPr>
              <a:t>When Do Collisions Occur?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58225" y="8832520"/>
            <a:ext cx="3851562" cy="333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Collisions by Hour of the Week</a:t>
            </a:r>
          </a:p>
        </p:txBody>
      </p:sp>
      <p:sp>
        <p:nvSpPr>
          <p:cNvPr name="AutoShape 14" id="14"/>
          <p:cNvSpPr/>
          <p:nvPr/>
        </p:nvSpPr>
        <p:spPr>
          <a:xfrm flipH="true">
            <a:off x="4429619" y="7675652"/>
            <a:ext cx="676129" cy="119496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109789"/>
            <a:ext cx="9962175" cy="4557144"/>
          </a:xfrm>
          <a:custGeom>
            <a:avLst/>
            <a:gdLst/>
            <a:ahLst/>
            <a:cxnLst/>
            <a:rect r="r" b="b" t="t" l="l"/>
            <a:pathLst>
              <a:path h="4557144" w="9962175">
                <a:moveTo>
                  <a:pt x="0" y="0"/>
                </a:moveTo>
                <a:lnTo>
                  <a:pt x="9962175" y="0"/>
                </a:lnTo>
                <a:lnTo>
                  <a:pt x="9962175" y="4557144"/>
                </a:lnTo>
                <a:lnTo>
                  <a:pt x="0" y="4557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80" r="0" b="-70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803" y="2204093"/>
            <a:ext cx="8915923" cy="4108106"/>
          </a:xfrm>
          <a:custGeom>
            <a:avLst/>
            <a:gdLst/>
            <a:ahLst/>
            <a:cxnLst/>
            <a:rect r="r" b="b" t="t" l="l"/>
            <a:pathLst>
              <a:path h="4108106" w="8915923">
                <a:moveTo>
                  <a:pt x="0" y="0"/>
                </a:moveTo>
                <a:lnTo>
                  <a:pt x="8915923" y="0"/>
                </a:lnTo>
                <a:lnTo>
                  <a:pt x="8915923" y="4108107"/>
                </a:lnTo>
                <a:lnTo>
                  <a:pt x="0" y="4108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17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9803" y="7679679"/>
            <a:ext cx="5395484" cy="3010382"/>
            <a:chOff x="0" y="0"/>
            <a:chExt cx="1421033" cy="792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21033" cy="792858"/>
            </a:xfrm>
            <a:custGeom>
              <a:avLst/>
              <a:gdLst/>
              <a:ahLst/>
              <a:cxnLst/>
              <a:rect r="r" b="b" t="t" l="l"/>
              <a:pathLst>
                <a:path h="792858" w="1421033">
                  <a:moveTo>
                    <a:pt x="73179" y="0"/>
                  </a:moveTo>
                  <a:lnTo>
                    <a:pt x="1347854" y="0"/>
                  </a:lnTo>
                  <a:cubicBezTo>
                    <a:pt x="1388269" y="0"/>
                    <a:pt x="1421033" y="32764"/>
                    <a:pt x="1421033" y="73179"/>
                  </a:cubicBezTo>
                  <a:lnTo>
                    <a:pt x="1421033" y="719679"/>
                  </a:lnTo>
                  <a:cubicBezTo>
                    <a:pt x="1421033" y="739087"/>
                    <a:pt x="1413323" y="757700"/>
                    <a:pt x="1399599" y="771424"/>
                  </a:cubicBezTo>
                  <a:cubicBezTo>
                    <a:pt x="1385875" y="785148"/>
                    <a:pt x="1367262" y="792858"/>
                    <a:pt x="1347854" y="792858"/>
                  </a:cubicBezTo>
                  <a:lnTo>
                    <a:pt x="73179" y="792858"/>
                  </a:lnTo>
                  <a:cubicBezTo>
                    <a:pt x="32764" y="792858"/>
                    <a:pt x="0" y="760094"/>
                    <a:pt x="0" y="719679"/>
                  </a:cubicBezTo>
                  <a:lnTo>
                    <a:pt x="0" y="73179"/>
                  </a:lnTo>
                  <a:cubicBezTo>
                    <a:pt x="0" y="53771"/>
                    <a:pt x="7710" y="35158"/>
                    <a:pt x="21434" y="21434"/>
                  </a:cubicBezTo>
                  <a:cubicBezTo>
                    <a:pt x="35158" y="7710"/>
                    <a:pt x="53771" y="0"/>
                    <a:pt x="731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21033" cy="830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46258" y="7679679"/>
            <a:ext cx="5395484" cy="3010382"/>
            <a:chOff x="0" y="0"/>
            <a:chExt cx="1421033" cy="7928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1033" cy="792858"/>
            </a:xfrm>
            <a:custGeom>
              <a:avLst/>
              <a:gdLst/>
              <a:ahLst/>
              <a:cxnLst/>
              <a:rect r="r" b="b" t="t" l="l"/>
              <a:pathLst>
                <a:path h="792858" w="1421033">
                  <a:moveTo>
                    <a:pt x="73179" y="0"/>
                  </a:moveTo>
                  <a:lnTo>
                    <a:pt x="1347854" y="0"/>
                  </a:lnTo>
                  <a:cubicBezTo>
                    <a:pt x="1388269" y="0"/>
                    <a:pt x="1421033" y="32764"/>
                    <a:pt x="1421033" y="73179"/>
                  </a:cubicBezTo>
                  <a:lnTo>
                    <a:pt x="1421033" y="719679"/>
                  </a:lnTo>
                  <a:cubicBezTo>
                    <a:pt x="1421033" y="739087"/>
                    <a:pt x="1413323" y="757700"/>
                    <a:pt x="1399599" y="771424"/>
                  </a:cubicBezTo>
                  <a:cubicBezTo>
                    <a:pt x="1385875" y="785148"/>
                    <a:pt x="1367262" y="792858"/>
                    <a:pt x="1347854" y="792858"/>
                  </a:cubicBezTo>
                  <a:lnTo>
                    <a:pt x="73179" y="792858"/>
                  </a:lnTo>
                  <a:cubicBezTo>
                    <a:pt x="32764" y="792858"/>
                    <a:pt x="0" y="760094"/>
                    <a:pt x="0" y="719679"/>
                  </a:cubicBezTo>
                  <a:lnTo>
                    <a:pt x="0" y="73179"/>
                  </a:lnTo>
                  <a:cubicBezTo>
                    <a:pt x="0" y="53771"/>
                    <a:pt x="7710" y="35158"/>
                    <a:pt x="21434" y="21434"/>
                  </a:cubicBezTo>
                  <a:cubicBezTo>
                    <a:pt x="35158" y="7710"/>
                    <a:pt x="53771" y="0"/>
                    <a:pt x="731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21033" cy="830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70392" y="7679679"/>
            <a:ext cx="5395484" cy="3010382"/>
            <a:chOff x="0" y="0"/>
            <a:chExt cx="1421033" cy="792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1033" cy="792858"/>
            </a:xfrm>
            <a:custGeom>
              <a:avLst/>
              <a:gdLst/>
              <a:ahLst/>
              <a:cxnLst/>
              <a:rect r="r" b="b" t="t" l="l"/>
              <a:pathLst>
                <a:path h="792858" w="1421033">
                  <a:moveTo>
                    <a:pt x="73179" y="0"/>
                  </a:moveTo>
                  <a:lnTo>
                    <a:pt x="1347854" y="0"/>
                  </a:lnTo>
                  <a:cubicBezTo>
                    <a:pt x="1388269" y="0"/>
                    <a:pt x="1421033" y="32764"/>
                    <a:pt x="1421033" y="73179"/>
                  </a:cubicBezTo>
                  <a:lnTo>
                    <a:pt x="1421033" y="719679"/>
                  </a:lnTo>
                  <a:cubicBezTo>
                    <a:pt x="1421033" y="739087"/>
                    <a:pt x="1413323" y="757700"/>
                    <a:pt x="1399599" y="771424"/>
                  </a:cubicBezTo>
                  <a:cubicBezTo>
                    <a:pt x="1385875" y="785148"/>
                    <a:pt x="1367262" y="792858"/>
                    <a:pt x="1347854" y="792858"/>
                  </a:cubicBezTo>
                  <a:lnTo>
                    <a:pt x="73179" y="792858"/>
                  </a:lnTo>
                  <a:cubicBezTo>
                    <a:pt x="32764" y="792858"/>
                    <a:pt x="0" y="760094"/>
                    <a:pt x="0" y="719679"/>
                  </a:cubicBezTo>
                  <a:lnTo>
                    <a:pt x="0" y="73179"/>
                  </a:lnTo>
                  <a:cubicBezTo>
                    <a:pt x="0" y="53771"/>
                    <a:pt x="7710" y="35158"/>
                    <a:pt x="21434" y="21434"/>
                  </a:cubicBezTo>
                  <a:cubicBezTo>
                    <a:pt x="35158" y="7710"/>
                    <a:pt x="53771" y="0"/>
                    <a:pt x="731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21033" cy="830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39588" y="7182477"/>
            <a:ext cx="994403" cy="99440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FF73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163154" y="2579539"/>
            <a:ext cx="7096146" cy="3285678"/>
          </a:xfrm>
          <a:custGeom>
            <a:avLst/>
            <a:gdLst/>
            <a:ahLst/>
            <a:cxnLst/>
            <a:rect r="r" b="b" t="t" l="l"/>
            <a:pathLst>
              <a:path h="3285678" w="7096146">
                <a:moveTo>
                  <a:pt x="0" y="0"/>
                </a:moveTo>
                <a:lnTo>
                  <a:pt x="7096146" y="0"/>
                </a:lnTo>
                <a:lnTo>
                  <a:pt x="7096146" y="3285678"/>
                </a:lnTo>
                <a:lnTo>
                  <a:pt x="0" y="3285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096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33991" y="662724"/>
            <a:ext cx="11220017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Are Collisions Getting </a:t>
            </a: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More Severe?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8645638" y="7182477"/>
            <a:ext cx="994403" cy="99440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FF73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670667" y="7182477"/>
            <a:ext cx="994403" cy="99440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FF73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61626" y="8670838"/>
            <a:ext cx="471183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⁠While total casualties declined slightly after 2019, the casualty rate per 1,000 collisions rose sharply.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88081" y="8643533"/>
            <a:ext cx="471183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increase during 2020–2021 suggests *riskier driving during lower traffic volumes.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11950" y="8670838"/>
            <a:ext cx="4711838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⁠Indicates a shift from frequency to severity enforcement may need to adapt.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5721" y="6274100"/>
            <a:ext cx="296776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Casualty Rate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97303" y="6115032"/>
            <a:ext cx="296776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Casualties By Year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83059" y="2497660"/>
            <a:ext cx="10959507" cy="1547323"/>
            <a:chOff x="0" y="0"/>
            <a:chExt cx="2886455" cy="407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86455" cy="407525"/>
            </a:xfrm>
            <a:custGeom>
              <a:avLst/>
              <a:gdLst/>
              <a:ahLst/>
              <a:cxnLst/>
              <a:rect r="r" b="b" t="t" l="l"/>
              <a:pathLst>
                <a:path h="407525" w="2886455">
                  <a:moveTo>
                    <a:pt x="70641" y="0"/>
                  </a:moveTo>
                  <a:lnTo>
                    <a:pt x="2815814" y="0"/>
                  </a:lnTo>
                  <a:cubicBezTo>
                    <a:pt x="2834549" y="0"/>
                    <a:pt x="2852517" y="7443"/>
                    <a:pt x="2865764" y="20690"/>
                  </a:cubicBezTo>
                  <a:cubicBezTo>
                    <a:pt x="2879012" y="33938"/>
                    <a:pt x="2886455" y="51906"/>
                    <a:pt x="2886455" y="70641"/>
                  </a:cubicBezTo>
                  <a:lnTo>
                    <a:pt x="2886455" y="336884"/>
                  </a:lnTo>
                  <a:cubicBezTo>
                    <a:pt x="2886455" y="355620"/>
                    <a:pt x="2879012" y="373587"/>
                    <a:pt x="2865764" y="386835"/>
                  </a:cubicBezTo>
                  <a:cubicBezTo>
                    <a:pt x="2852517" y="400083"/>
                    <a:pt x="2834549" y="407525"/>
                    <a:pt x="2815814" y="407525"/>
                  </a:cubicBezTo>
                  <a:lnTo>
                    <a:pt x="70641" y="407525"/>
                  </a:lnTo>
                  <a:cubicBezTo>
                    <a:pt x="51906" y="407525"/>
                    <a:pt x="33938" y="400083"/>
                    <a:pt x="20690" y="386835"/>
                  </a:cubicBezTo>
                  <a:cubicBezTo>
                    <a:pt x="7443" y="373587"/>
                    <a:pt x="0" y="355620"/>
                    <a:pt x="0" y="336884"/>
                  </a:cubicBezTo>
                  <a:lnTo>
                    <a:pt x="0" y="70641"/>
                  </a:lnTo>
                  <a:cubicBezTo>
                    <a:pt x="0" y="51906"/>
                    <a:pt x="7443" y="33938"/>
                    <a:pt x="20690" y="20690"/>
                  </a:cubicBezTo>
                  <a:cubicBezTo>
                    <a:pt x="33938" y="7443"/>
                    <a:pt x="51906" y="0"/>
                    <a:pt x="7064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86455" cy="44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151711" y="2714115"/>
            <a:ext cx="1116419" cy="1114414"/>
            <a:chOff x="0" y="0"/>
            <a:chExt cx="901148" cy="899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83059" y="4789493"/>
            <a:ext cx="10959507" cy="1547323"/>
            <a:chOff x="0" y="0"/>
            <a:chExt cx="2886455" cy="4075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86455" cy="407525"/>
            </a:xfrm>
            <a:custGeom>
              <a:avLst/>
              <a:gdLst/>
              <a:ahLst/>
              <a:cxnLst/>
              <a:rect r="r" b="b" t="t" l="l"/>
              <a:pathLst>
                <a:path h="407525" w="2886455">
                  <a:moveTo>
                    <a:pt x="70641" y="0"/>
                  </a:moveTo>
                  <a:lnTo>
                    <a:pt x="2815814" y="0"/>
                  </a:lnTo>
                  <a:cubicBezTo>
                    <a:pt x="2834549" y="0"/>
                    <a:pt x="2852517" y="7443"/>
                    <a:pt x="2865764" y="20690"/>
                  </a:cubicBezTo>
                  <a:cubicBezTo>
                    <a:pt x="2879012" y="33938"/>
                    <a:pt x="2886455" y="51906"/>
                    <a:pt x="2886455" y="70641"/>
                  </a:cubicBezTo>
                  <a:lnTo>
                    <a:pt x="2886455" y="336884"/>
                  </a:lnTo>
                  <a:cubicBezTo>
                    <a:pt x="2886455" y="355620"/>
                    <a:pt x="2879012" y="373587"/>
                    <a:pt x="2865764" y="386835"/>
                  </a:cubicBezTo>
                  <a:cubicBezTo>
                    <a:pt x="2852517" y="400083"/>
                    <a:pt x="2834549" y="407525"/>
                    <a:pt x="2815814" y="407525"/>
                  </a:cubicBezTo>
                  <a:lnTo>
                    <a:pt x="70641" y="407525"/>
                  </a:lnTo>
                  <a:cubicBezTo>
                    <a:pt x="51906" y="407525"/>
                    <a:pt x="33938" y="400083"/>
                    <a:pt x="20690" y="386835"/>
                  </a:cubicBezTo>
                  <a:cubicBezTo>
                    <a:pt x="7443" y="373587"/>
                    <a:pt x="0" y="355620"/>
                    <a:pt x="0" y="336884"/>
                  </a:cubicBezTo>
                  <a:lnTo>
                    <a:pt x="0" y="70641"/>
                  </a:lnTo>
                  <a:cubicBezTo>
                    <a:pt x="0" y="51906"/>
                    <a:pt x="7443" y="33938"/>
                    <a:pt x="20690" y="20690"/>
                  </a:cubicBezTo>
                  <a:cubicBezTo>
                    <a:pt x="33938" y="7443"/>
                    <a:pt x="51906" y="0"/>
                    <a:pt x="7064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86455" cy="44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51711" y="5005948"/>
            <a:ext cx="1116419" cy="1114414"/>
            <a:chOff x="0" y="0"/>
            <a:chExt cx="901148" cy="8995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83059" y="7079767"/>
            <a:ext cx="10959507" cy="1547323"/>
            <a:chOff x="0" y="0"/>
            <a:chExt cx="2886455" cy="4075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86455" cy="407525"/>
            </a:xfrm>
            <a:custGeom>
              <a:avLst/>
              <a:gdLst/>
              <a:ahLst/>
              <a:cxnLst/>
              <a:rect r="r" b="b" t="t" l="l"/>
              <a:pathLst>
                <a:path h="407525" w="2886455">
                  <a:moveTo>
                    <a:pt x="70641" y="0"/>
                  </a:moveTo>
                  <a:lnTo>
                    <a:pt x="2815814" y="0"/>
                  </a:lnTo>
                  <a:cubicBezTo>
                    <a:pt x="2834549" y="0"/>
                    <a:pt x="2852517" y="7443"/>
                    <a:pt x="2865764" y="20690"/>
                  </a:cubicBezTo>
                  <a:cubicBezTo>
                    <a:pt x="2879012" y="33938"/>
                    <a:pt x="2886455" y="51906"/>
                    <a:pt x="2886455" y="70641"/>
                  </a:cubicBezTo>
                  <a:lnTo>
                    <a:pt x="2886455" y="336884"/>
                  </a:lnTo>
                  <a:cubicBezTo>
                    <a:pt x="2886455" y="355620"/>
                    <a:pt x="2879012" y="373587"/>
                    <a:pt x="2865764" y="386835"/>
                  </a:cubicBezTo>
                  <a:cubicBezTo>
                    <a:pt x="2852517" y="400083"/>
                    <a:pt x="2834549" y="407525"/>
                    <a:pt x="2815814" y="407525"/>
                  </a:cubicBezTo>
                  <a:lnTo>
                    <a:pt x="70641" y="407525"/>
                  </a:lnTo>
                  <a:cubicBezTo>
                    <a:pt x="51906" y="407525"/>
                    <a:pt x="33938" y="400083"/>
                    <a:pt x="20690" y="386835"/>
                  </a:cubicBezTo>
                  <a:cubicBezTo>
                    <a:pt x="7443" y="373587"/>
                    <a:pt x="0" y="355620"/>
                    <a:pt x="0" y="336884"/>
                  </a:cubicBezTo>
                  <a:lnTo>
                    <a:pt x="0" y="70641"/>
                  </a:lnTo>
                  <a:cubicBezTo>
                    <a:pt x="0" y="51906"/>
                    <a:pt x="7443" y="33938"/>
                    <a:pt x="20690" y="20690"/>
                  </a:cubicBezTo>
                  <a:cubicBezTo>
                    <a:pt x="33938" y="7443"/>
                    <a:pt x="51906" y="0"/>
                    <a:pt x="7064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86455" cy="445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51711" y="7296221"/>
            <a:ext cx="1116419" cy="1114414"/>
            <a:chOff x="0" y="0"/>
            <a:chExt cx="901148" cy="8995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01148" cy="899530"/>
            </a:xfrm>
            <a:custGeom>
              <a:avLst/>
              <a:gdLst/>
              <a:ahLst/>
              <a:cxnLst/>
              <a:rect r="r" b="b" t="t" l="l"/>
              <a:pathLst>
                <a:path h="899530" w="901148">
                  <a:moveTo>
                    <a:pt x="450574" y="0"/>
                  </a:moveTo>
                  <a:cubicBezTo>
                    <a:pt x="201729" y="0"/>
                    <a:pt x="0" y="201367"/>
                    <a:pt x="0" y="449765"/>
                  </a:cubicBezTo>
                  <a:cubicBezTo>
                    <a:pt x="0" y="698163"/>
                    <a:pt x="201729" y="899530"/>
                    <a:pt x="450574" y="899530"/>
                  </a:cubicBezTo>
                  <a:cubicBezTo>
                    <a:pt x="699419" y="899530"/>
                    <a:pt x="901148" y="698163"/>
                    <a:pt x="901148" y="449765"/>
                  </a:cubicBezTo>
                  <a:cubicBezTo>
                    <a:pt x="901148" y="201367"/>
                    <a:pt x="699419" y="0"/>
                    <a:pt x="450574" y="0"/>
                  </a:cubicBezTo>
                  <a:close/>
                </a:path>
              </a:pathLst>
            </a:custGeom>
            <a:solidFill>
              <a:srgbClr val="FF974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4483" y="8131"/>
              <a:ext cx="732183" cy="807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  <a:r>
                <a:rPr lang="en-US" b="true" sz="4199">
                  <a:solidFill>
                    <a:srgbClr val="F6F6F6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3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0" y="2384676"/>
            <a:ext cx="5387522" cy="6356958"/>
          </a:xfrm>
          <a:custGeom>
            <a:avLst/>
            <a:gdLst/>
            <a:ahLst/>
            <a:cxnLst/>
            <a:rect r="r" b="b" t="t" l="l"/>
            <a:pathLst>
              <a:path h="6356958" w="5387522">
                <a:moveTo>
                  <a:pt x="0" y="0"/>
                </a:moveTo>
                <a:lnTo>
                  <a:pt x="5387522" y="0"/>
                </a:lnTo>
                <a:lnTo>
                  <a:pt x="538752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533991" y="662724"/>
            <a:ext cx="11220017" cy="712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7"/>
              </a:lnSpc>
            </a:pPr>
            <a:r>
              <a:rPr lang="en-US" b="true" sz="4613">
                <a:solidFill>
                  <a:srgbClr val="FF7300"/>
                </a:solidFill>
                <a:latin typeface="Poppins Bold"/>
                <a:ea typeface="Poppins Bold"/>
                <a:cs typeface="Poppins Bold"/>
                <a:sym typeface="Poppins Bold"/>
              </a:rPr>
              <a:t>Key</a:t>
            </a:r>
            <a:r>
              <a:rPr lang="en-US" b="true" sz="4613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 take aways!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99622" y="2707695"/>
            <a:ext cx="8112808" cy="16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7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Pedest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rians represent over 50% of all fatalities despite making up less than 20% of those injured.</a:t>
            </a:r>
          </a:p>
          <a:p>
            <a:pPr algn="l">
              <a:lnSpc>
                <a:spcPts val="448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9699622" y="4999528"/>
            <a:ext cx="8112808" cy="16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7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ridays and rush hour periods (3–5 PM) account for the highest collision volumes.</a:t>
            </a:r>
          </a:p>
          <a:p>
            <a:pPr algn="l">
              <a:lnSpc>
                <a:spcPts val="4487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699622" y="7289802"/>
            <a:ext cx="8112808" cy="162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7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Dri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</a:t>
            </a: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 inattention is the top cause of collisions, contributing to nearly half a million incidents.</a:t>
            </a:r>
          </a:p>
          <a:p>
            <a:pPr algn="l">
              <a:lnSpc>
                <a:spcPts val="448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DAGku9eF_lQ</dc:identifier>
  <dcterms:modified xsi:type="dcterms:W3CDTF">2011-08-01T06:04:30Z</dcterms:modified>
  <cp:revision>1</cp:revision>
  <dc:title>nyc_collisions</dc:title>
</cp:coreProperties>
</file>