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27D3E-775C-43A7-8BAA-04EBF87BEF16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 descr="C:\Users\hpaavfe\Desktop\Skyline1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t="116" r="699" b="36758"/>
          <a:stretch>
            <a:fillRect/>
          </a:stretch>
        </p:blipFill>
        <p:spPr bwMode="auto">
          <a:xfrm>
            <a:off x="1" y="0"/>
            <a:ext cx="11656484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10363200" cy="457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1"/>
            <a:ext cx="5080000" cy="35877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0D22-7FD6-458C-B125-73BDA88C9C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hpaavfe\Desktop\AIA_LOGO__en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84" y="5732464"/>
            <a:ext cx="2641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3394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1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0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r="958"/>
          <a:stretch>
            <a:fillRect/>
          </a:stretch>
        </p:blipFill>
        <p:spPr bwMode="auto">
          <a:xfrm>
            <a:off x="1" y="0"/>
            <a:ext cx="11656484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10363200" cy="457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1"/>
            <a:ext cx="5080000" cy="35877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C2DB-6F31-4B6C-9FAA-9FC1BE2E13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hpaavfe\Desktop\AIA_LOGO__en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84" y="5732464"/>
            <a:ext cx="2641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72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0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6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9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0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D311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8637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9C005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45157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F898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17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C1D8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6585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0073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603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0"/>
            <a:ext cx="11643784" cy="543083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3585" y="2347026"/>
            <a:ext cx="9369385" cy="395112"/>
          </a:xfrm>
        </p:spPr>
        <p:txBody>
          <a:bodyPr rIns="0" b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4933" y="1288805"/>
            <a:ext cx="1898651" cy="1585031"/>
          </a:xfrm>
        </p:spPr>
        <p:txBody>
          <a:bodyPr lIns="0" tIns="0" rIns="0" bIns="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8800" b="1">
                <a:solidFill>
                  <a:schemeClr val="bg1"/>
                </a:solidFill>
              </a:defRPr>
            </a:lvl1pPr>
            <a:lvl2pPr marL="457200" indent="0" algn="r">
              <a:buNone/>
              <a:defRPr sz="8800" b="1">
                <a:solidFill>
                  <a:schemeClr val="bg1"/>
                </a:solidFill>
              </a:defRPr>
            </a:lvl2pPr>
            <a:lvl3pPr marL="914400" indent="0" algn="r">
              <a:buNone/>
              <a:defRPr sz="8800" b="1">
                <a:solidFill>
                  <a:schemeClr val="bg1"/>
                </a:solidFill>
              </a:defRPr>
            </a:lvl3pPr>
            <a:lvl4pPr algn="r">
              <a:defRPr sz="8800" b="1">
                <a:solidFill>
                  <a:schemeClr val="bg1"/>
                </a:solidFill>
              </a:defRPr>
            </a:lvl4pPr>
            <a:lvl5pPr marL="1828800" indent="0" algn="r">
              <a:buNone/>
              <a:defRPr sz="8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4933" y="2874611"/>
            <a:ext cx="8518721" cy="2666354"/>
          </a:xfrm>
        </p:spPr>
        <p:txBody>
          <a:bodyPr lIns="0" tIns="0" rIns="0" bIns="0"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77467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160000" cy="373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160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6A97-C759-4271-8668-DD30BEA768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E44530-26CC-4F42-A475-9489E3A0E8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2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363200" cy="37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363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7D16-52C5-4155-BB3D-DB11B6A20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31145"/>
                </a:solidFill>
              </a:defRPr>
            </a:lvl1pPr>
          </a:lstStyle>
          <a:p>
            <a:fld id="{8722002D-689B-4761-8493-BCFB8027CB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 flipV="1">
            <a:off x="1" y="982664"/>
            <a:ext cx="10674351" cy="47625"/>
          </a:xfrm>
          <a:prstGeom prst="rect">
            <a:avLst/>
          </a:prstGeom>
          <a:solidFill>
            <a:srgbClr val="D311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57200" indent="-342900" defTabSz="457200">
              <a:spcBef>
                <a:spcPct val="20000"/>
              </a:spcBef>
              <a:buFontTx/>
              <a:buAutoNum type="arabicPeriod"/>
            </a:pPr>
            <a:endParaRPr lang="en-US" sz="1800" dirty="0">
              <a:solidFill>
                <a:srgbClr val="D31145"/>
              </a:solidFill>
              <a:cs typeface="Arial" charset="0"/>
            </a:endParaRPr>
          </a:p>
        </p:txBody>
      </p:sp>
      <p:pic>
        <p:nvPicPr>
          <p:cNvPr id="8" name="Picture 37" descr="AIA-red-Logo-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95326"/>
            <a:ext cx="74506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" y="6477000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8595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4438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cap="all" normalizeH="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18E9D-502B-44E4-AA6C-292AC237B6B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6D843F-9F25-4AA6-8CC2-B5B069FF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kdcwtlapi010:9182/apigatewayui/#/login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Register API GW By Swagger File</a:t>
            </a:r>
            <a:r>
              <a:rPr lang="en-US" cap="none" dirty="0"/>
              <a:t> Guide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29EF11-FBCB-48FC-BB3B-0D759466D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3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BCFE4028-F3F6-4466-8AEB-BD357A313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128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D5B6-2842-43CD-8CFE-E5D47EDB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Edit Application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AA9FB785-8508-4FB5-B17A-96391336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1: Enter Application Name</a:t>
            </a:r>
          </a:p>
          <a:p>
            <a:r>
              <a:rPr lang="en-US" dirty="0">
                <a:solidFill>
                  <a:schemeClr val="tx1"/>
                </a:solidFill>
              </a:rPr>
              <a:t>2: Add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3: Click Continue to Identifiers</a:t>
            </a:r>
          </a:p>
        </p:txBody>
      </p:sp>
    </p:spTree>
    <p:extLst>
      <p:ext uri="{BB962C8B-B14F-4D97-AF65-F5344CB8AC3E}">
        <p14:creationId xmlns:p14="http://schemas.microsoft.com/office/powerpoint/2010/main" val="261424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22E7-3627-4253-956D-871EB70D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Identifiers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CF9B8-D5AB-490D-AD7A-3CF2D6D75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045" y="2647889"/>
            <a:ext cx="7000316" cy="34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0D076-CBD0-4CDB-A596-BEC4AE9F505F}"/>
              </a:ext>
            </a:extLst>
          </p:cNvPr>
          <p:cNvSpPr/>
          <p:nvPr/>
        </p:nvSpPr>
        <p:spPr>
          <a:xfrm>
            <a:off x="887767" y="2647889"/>
            <a:ext cx="2663301" cy="314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Click Continue to APIS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4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2BFB-8264-4FF0-8887-F5076C05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 APIS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0D758-65F5-4DA6-A95B-7A2B44FB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910" y="2603500"/>
            <a:ext cx="7000316" cy="3416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21B008-BFB7-46E4-B08F-53F3FEC55531}"/>
              </a:ext>
            </a:extLst>
          </p:cNvPr>
          <p:cNvSpPr/>
          <p:nvPr/>
        </p:nvSpPr>
        <p:spPr>
          <a:xfrm>
            <a:off x="674703" y="2787588"/>
            <a:ext cx="3435658" cy="359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Enter you have created API Name</a:t>
            </a:r>
          </a:p>
          <a:p>
            <a:pPr algn="ctr"/>
            <a:r>
              <a:rPr lang="en-US" dirty="0"/>
              <a:t>2: </a:t>
            </a:r>
            <a:r>
              <a:rPr lang="en-US" altLang="zh-CN" dirty="0"/>
              <a:t>Click + to Add API</a:t>
            </a:r>
          </a:p>
          <a:p>
            <a:pPr algn="ctr"/>
            <a:r>
              <a:rPr lang="en-US" dirty="0"/>
              <a:t>3: Click Continue to Advanced</a:t>
            </a:r>
          </a:p>
        </p:txBody>
      </p:sp>
    </p:spTree>
    <p:extLst>
      <p:ext uri="{BB962C8B-B14F-4D97-AF65-F5344CB8AC3E}">
        <p14:creationId xmlns:p14="http://schemas.microsoft.com/office/powerpoint/2010/main" val="310385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3">
            <a:extLst>
              <a:ext uri="{FF2B5EF4-FFF2-40B4-BE49-F238E27FC236}">
                <a16:creationId xmlns:a16="http://schemas.microsoft.com/office/drawing/2014/main" id="{9810BE41-E78B-453D-9771-46C1B9FB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D059-552B-47DA-A3A6-9F9D399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Edit Advanced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5ACCFD-7336-4033-A641-613E8C2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dirty="0"/>
              <a:t>Click Continue to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39003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A7F5-29CC-4D9A-BF80-34CB374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80E6E-598A-4678-8580-8F359CFD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296" y="2575508"/>
            <a:ext cx="7000316" cy="3416300"/>
          </a:xfrm>
          <a:prstGeom prst="rect">
            <a:avLst/>
          </a:prstGeom>
        </p:spPr>
      </p:pic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9C3CED80-2737-4F88-ACC8-20CDFBC54382}"/>
              </a:ext>
            </a:extLst>
          </p:cNvPr>
          <p:cNvSpPr/>
          <p:nvPr/>
        </p:nvSpPr>
        <p:spPr>
          <a:xfrm>
            <a:off x="774441" y="2771192"/>
            <a:ext cx="2929812" cy="308843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Click Create strategy</a:t>
            </a:r>
          </a:p>
        </p:txBody>
      </p:sp>
    </p:spTree>
    <p:extLst>
      <p:ext uri="{BB962C8B-B14F-4D97-AF65-F5344CB8AC3E}">
        <p14:creationId xmlns:p14="http://schemas.microsoft.com/office/powerpoint/2010/main" val="275871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5933-5534-45FD-A090-C6AD3E84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Edit Authentication</a:t>
            </a:r>
          </a:p>
        </p:txBody>
      </p:sp>
      <p:pic>
        <p:nvPicPr>
          <p:cNvPr id="2053" name="Picture 2" descr="C:\Users\ASNPIAD\AppData\Local\Temp\SNAGHTML8ac8aa51.PNG">
            <a:extLst>
              <a:ext uri="{FF2B5EF4-FFF2-40B4-BE49-F238E27FC236}">
                <a16:creationId xmlns:a16="http://schemas.microsoft.com/office/drawing/2014/main" id="{92F065C2-9856-4006-A863-16420D947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r="27603" b="1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EF903D33-2614-43D9-9DA3-F9D17CE2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1:  Add Name and Description</a:t>
            </a:r>
          </a:p>
          <a:p>
            <a:r>
              <a:rPr lang="en-US" dirty="0">
                <a:solidFill>
                  <a:schemeClr val="tx1"/>
                </a:solidFill>
              </a:rPr>
              <a:t>2: Open Generate credentials</a:t>
            </a:r>
          </a:p>
          <a:p>
            <a:r>
              <a:rPr lang="en-US" dirty="0">
                <a:solidFill>
                  <a:schemeClr val="tx1"/>
                </a:solidFill>
              </a:rPr>
              <a:t>3: Click Application type--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Confidential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4: Enter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Redirect URLS and click +Add button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5: Choose Grant type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Authorization_code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client_credentials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</a:rPr>
              <a:t>6: Finally cl</a:t>
            </a:r>
            <a:r>
              <a:rPr lang="en-US" altLang="zh-CN" dirty="0">
                <a:solidFill>
                  <a:schemeClr val="tx1"/>
                </a:solidFill>
              </a:rPr>
              <a:t>ick 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5134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966B-6B6F-47D5-B3DB-BFF7E9E8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4190BC-BC97-470C-AE40-6DB02499E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847" y="2650153"/>
            <a:ext cx="7000316" cy="34163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37874F5-32CB-4C87-8A16-B349D78593E6}"/>
              </a:ext>
            </a:extLst>
          </p:cNvPr>
          <p:cNvSpPr/>
          <p:nvPr/>
        </p:nvSpPr>
        <p:spPr>
          <a:xfrm>
            <a:off x="1401403" y="2789853"/>
            <a:ext cx="1744825" cy="29857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</a:p>
          <a:p>
            <a:pPr algn="ctr"/>
            <a:r>
              <a:rPr lang="en-US" dirty="0"/>
              <a:t>Save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66CB0-CFF8-4B06-A2FD-0FC548297C93}"/>
              </a:ext>
            </a:extLst>
          </p:cNvPr>
          <p:cNvCxnSpPr/>
          <p:nvPr/>
        </p:nvCxnSpPr>
        <p:spPr>
          <a:xfrm flipV="1">
            <a:off x="2512381" y="3142695"/>
            <a:ext cx="7998780" cy="20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5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9C8E-824A-4652-8751-8E03E972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699A6-3AE4-4FFF-88F9-FA5A141B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98" y="2603500"/>
            <a:ext cx="7000316" cy="3416300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83325A6-B8EF-4FC9-A876-E928E0337894}"/>
              </a:ext>
            </a:extLst>
          </p:cNvPr>
          <p:cNvSpPr/>
          <p:nvPr/>
        </p:nvSpPr>
        <p:spPr>
          <a:xfrm>
            <a:off x="513184" y="3415004"/>
            <a:ext cx="1483567" cy="26778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Demo</a:t>
            </a:r>
          </a:p>
          <a:p>
            <a:pPr algn="ctr"/>
            <a:r>
              <a:rPr lang="en-US" sz="1200" dirty="0"/>
              <a:t>And  Sliding Mouse roller</a:t>
            </a:r>
          </a:p>
        </p:txBody>
      </p:sp>
    </p:spTree>
    <p:extLst>
      <p:ext uri="{BB962C8B-B14F-4D97-AF65-F5344CB8AC3E}">
        <p14:creationId xmlns:p14="http://schemas.microsoft.com/office/powerpoint/2010/main" val="167321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7CF39-DF7D-4228-B617-2A4BE82E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Edit Authentication</a:t>
            </a:r>
          </a:p>
        </p:txBody>
      </p:sp>
      <p:pic>
        <p:nvPicPr>
          <p:cNvPr id="3079" name="Picture 4" descr="C:\Users\ASNPIAD\AppData\Local\Temp\SNAGHTML8ad499cc.PNG">
            <a:extLst>
              <a:ext uri="{FF2B5EF4-FFF2-40B4-BE49-F238E27FC236}">
                <a16:creationId xmlns:a16="http://schemas.microsoft.com/office/drawing/2014/main" id="{D03F119C-4129-4FD0-AD87-AAE53AE72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695297"/>
            <a:ext cx="6391533" cy="34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1" name="Content Placeholder 3080">
            <a:extLst>
              <a:ext uri="{FF2B5EF4-FFF2-40B4-BE49-F238E27FC236}">
                <a16:creationId xmlns:a16="http://schemas.microsoft.com/office/drawing/2014/main" id="{DC05F58A-C78C-465E-9946-59064A88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1:Copy Client id and secret(use to Basic </a:t>
            </a:r>
            <a:r>
              <a:rPr lang="en-US" dirty="0" err="1">
                <a:solidFill>
                  <a:srgbClr val="FFFFFF"/>
                </a:solidFill>
              </a:rPr>
              <a:t>Auth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2:Click Edit</a:t>
            </a:r>
          </a:p>
          <a:p>
            <a:r>
              <a:rPr lang="en-US" dirty="0">
                <a:solidFill>
                  <a:srgbClr val="FFFFFF"/>
                </a:solidFill>
              </a:rPr>
              <a:t>3: Choose Identifiers</a:t>
            </a:r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524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DAA7-11F3-4944-906B-179D4CFE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4105" name="Content Placeholder 4102">
            <a:extLst>
              <a:ext uri="{FF2B5EF4-FFF2-40B4-BE49-F238E27FC236}">
                <a16:creationId xmlns:a16="http://schemas.microsoft.com/office/drawing/2014/main" id="{C5B94D43-6B68-4A88-9D5B-138501E1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1:Choose other identifiers-</a:t>
            </a:r>
            <a:r>
              <a:rPr lang="en-US" sz="1600" dirty="0">
                <a:sym typeface="Wingdings" panose="05000000000000000000" pitchFamily="2" charset="2"/>
              </a:rPr>
              <a:t>Username</a:t>
            </a:r>
          </a:p>
          <a:p>
            <a:r>
              <a:rPr lang="en-US" sz="1600" dirty="0">
                <a:sym typeface="Wingdings" panose="05000000000000000000" pitchFamily="2" charset="2"/>
              </a:rPr>
              <a:t>2: paste your client id that you have copied</a:t>
            </a:r>
          </a:p>
          <a:p>
            <a:r>
              <a:rPr lang="en-US" sz="1600" dirty="0">
                <a:sym typeface="Wingdings" panose="05000000000000000000" pitchFamily="2" charset="2"/>
              </a:rPr>
              <a:t>3: Click add</a:t>
            </a:r>
          </a:p>
          <a:p>
            <a:r>
              <a:rPr lang="en-US" sz="1600" dirty="0">
                <a:sym typeface="Wingdings" panose="05000000000000000000" pitchFamily="2" charset="2"/>
              </a:rPr>
              <a:t>4: Click save</a:t>
            </a:r>
            <a:endParaRPr lang="en-US" sz="1600" dirty="0"/>
          </a:p>
        </p:txBody>
      </p:sp>
      <p:pic>
        <p:nvPicPr>
          <p:cNvPr id="4106" name="Picture 2" descr="C:\Users\ASNPIAD\AppData\Local\Temp\SNAGHTML8ad986f7.PNG">
            <a:extLst>
              <a:ext uri="{FF2B5EF4-FFF2-40B4-BE49-F238E27FC236}">
                <a16:creationId xmlns:a16="http://schemas.microsoft.com/office/drawing/2014/main" id="{4391F79F-F8F0-473D-9F24-0C0E08CA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7478" y="2775951"/>
            <a:ext cx="565375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5E5351-906C-49E7-BE22-7FC521612583}"/>
              </a:ext>
            </a:extLst>
          </p:cNvPr>
          <p:cNvCxnSpPr/>
          <p:nvPr/>
        </p:nvCxnSpPr>
        <p:spPr>
          <a:xfrm flipV="1">
            <a:off x="2733869" y="3489649"/>
            <a:ext cx="8042988" cy="17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B467D-CC97-4841-848A-95633E4F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highlight>
                  <a:srgbClr val="008000"/>
                </a:highlight>
              </a:rPr>
              <a:t>Login API GateWay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07BFB7-341B-4685-BBF4-FFD0B112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hlinkClick r:id="rId2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http://hkdcwtlapi010:9182/apigatewayui/#/login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login API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2: enter Lan ID and Password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3F7DCF-4334-4708-9153-1968E7817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7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EB6-C756-4703-88AD-312DC9A1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your API</a:t>
            </a:r>
          </a:p>
        </p:txBody>
      </p:sp>
      <p:pic>
        <p:nvPicPr>
          <p:cNvPr id="5122" name="Picture 2" descr="C:\Users\ASNPIAD\AppData\Local\Temp\SNAGHTML8add6c58.PNG">
            <a:extLst>
              <a:ext uri="{FF2B5EF4-FFF2-40B4-BE49-F238E27FC236}">
                <a16:creationId xmlns:a16="http://schemas.microsoft.com/office/drawing/2014/main" id="{A690ED8A-D9F8-4CC4-89C7-C47CD0964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02" y="2621255"/>
            <a:ext cx="630701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F0EB16-81AE-4D23-9A40-28C3352049E3}"/>
              </a:ext>
            </a:extLst>
          </p:cNvPr>
          <p:cNvSpPr/>
          <p:nvPr/>
        </p:nvSpPr>
        <p:spPr>
          <a:xfrm>
            <a:off x="248575" y="2805344"/>
            <a:ext cx="4785064" cy="3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1:Click APIs and find you have created API</a:t>
            </a:r>
          </a:p>
          <a:p>
            <a:pPr algn="ctr"/>
            <a:r>
              <a:rPr lang="en-US" dirty="0"/>
              <a:t>2: Click Applications </a:t>
            </a:r>
          </a:p>
          <a:p>
            <a:pPr algn="ctr"/>
            <a:r>
              <a:rPr lang="en-US" dirty="0"/>
              <a:t>3:Ensure existed </a:t>
            </a:r>
            <a:r>
              <a:rPr lang="en-US" dirty="0" err="1"/>
              <a:t>Applicaions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4:Click Active and choose yes</a:t>
            </a:r>
          </a:p>
        </p:txBody>
      </p:sp>
    </p:spTree>
    <p:extLst>
      <p:ext uri="{BB962C8B-B14F-4D97-AF65-F5344CB8AC3E}">
        <p14:creationId xmlns:p14="http://schemas.microsoft.com/office/powerpoint/2010/main" val="277647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4FA-6EEC-4E38-ABD4-B3D07C20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53DD2-7D7D-4B59-91AE-6DEF64006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904" y="2541356"/>
            <a:ext cx="7000316" cy="34163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56583B8-ECA6-4DA6-8F73-D25DCA2B9E5B}"/>
              </a:ext>
            </a:extLst>
          </p:cNvPr>
          <p:cNvSpPr/>
          <p:nvPr/>
        </p:nvSpPr>
        <p:spPr>
          <a:xfrm>
            <a:off x="523783" y="2541356"/>
            <a:ext cx="2894120" cy="34163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1:Click API details</a:t>
            </a:r>
          </a:p>
          <a:p>
            <a:pPr algn="ctr"/>
            <a:r>
              <a:rPr lang="en-US" dirty="0"/>
              <a:t>2: Copy Gateway endpoint(s)</a:t>
            </a:r>
          </a:p>
          <a:p>
            <a:pPr algn="ctr"/>
            <a:r>
              <a:rPr lang="en-US" dirty="0"/>
              <a:t>3:Copy Resources name</a:t>
            </a:r>
          </a:p>
          <a:p>
            <a:pPr algn="ctr"/>
            <a:r>
              <a:rPr lang="en-US" dirty="0"/>
              <a:t>4: Use postman to test API</a:t>
            </a:r>
          </a:p>
        </p:txBody>
      </p:sp>
    </p:spTree>
    <p:extLst>
      <p:ext uri="{BB962C8B-B14F-4D97-AF65-F5344CB8AC3E}">
        <p14:creationId xmlns:p14="http://schemas.microsoft.com/office/powerpoint/2010/main" val="224333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6145F-7045-4242-AEAC-43027739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API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F174E-B91B-47EC-9915-5DE24F7D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04100"/>
            <a:ext cx="6443180" cy="38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4B01A4-A60C-484D-81D4-3D36FA85F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B1BBA7-8C36-4EE8-8A1E-7B67BBB11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16CB-6579-4736-9BEA-84FF2973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230818"/>
            <a:ext cx="6299447" cy="1126324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8000"/>
                </a:highlight>
              </a:rPr>
              <a:t>Register API </a:t>
            </a:r>
            <a:r>
              <a:rPr lang="en-US" sz="2000" dirty="0" err="1">
                <a:highlight>
                  <a:srgbClr val="008000"/>
                </a:highlight>
              </a:rPr>
              <a:t>GateWay</a:t>
            </a:r>
            <a:endParaRPr lang="en-US" sz="2000" dirty="0">
              <a:highlight>
                <a:srgbClr val="008000"/>
              </a:highlight>
            </a:endParaRPr>
          </a:p>
        </p:txBody>
      </p:sp>
      <p:pic>
        <p:nvPicPr>
          <p:cNvPr id="1026" name="Picture 2" descr="C:\Users\ASNPIAD\AppData\Local\Temp\SNAGHTML8744d2d2.PNG">
            <a:extLst>
              <a:ext uri="{FF2B5EF4-FFF2-40B4-BE49-F238E27FC236}">
                <a16:creationId xmlns:a16="http://schemas.microsoft.com/office/drawing/2014/main" id="{3DF31025-0261-438F-B17E-E1FFF68B7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40" y="1292965"/>
            <a:ext cx="8916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FE8AD4-C96B-4B3C-AAB4-9A2C50072E34}"/>
              </a:ext>
            </a:extLst>
          </p:cNvPr>
          <p:cNvSpPr/>
          <p:nvPr/>
        </p:nvSpPr>
        <p:spPr>
          <a:xfrm>
            <a:off x="0" y="1357142"/>
            <a:ext cx="2485748" cy="3799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Click  create API</a:t>
            </a:r>
          </a:p>
        </p:txBody>
      </p:sp>
    </p:spTree>
    <p:extLst>
      <p:ext uri="{BB962C8B-B14F-4D97-AF65-F5344CB8AC3E}">
        <p14:creationId xmlns:p14="http://schemas.microsoft.com/office/powerpoint/2010/main" val="205260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3DB1-5118-47C9-96D4-441C558E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1"/>
            <a:ext cx="10515600" cy="1539768"/>
          </a:xfrm>
        </p:spPr>
        <p:txBody>
          <a:bodyPr/>
          <a:lstStyle/>
          <a:p>
            <a:r>
              <a:rPr lang="en-US" dirty="0">
                <a:highlight>
                  <a:srgbClr val="008000"/>
                </a:highlight>
              </a:rPr>
              <a:t>Choose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A3CBE-C5AA-4CD4-B7D5-B745E83A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6" y="1287262"/>
            <a:ext cx="10245872" cy="46607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ACA6CA-DB54-40E1-9726-5F6DD5B2018A}"/>
              </a:ext>
            </a:extLst>
          </p:cNvPr>
          <p:cNvSpPr/>
          <p:nvPr/>
        </p:nvSpPr>
        <p:spPr>
          <a:xfrm>
            <a:off x="248575" y="1287262"/>
            <a:ext cx="1482571" cy="35954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highlight>
                  <a:srgbClr val="FF0000"/>
                </a:highlight>
              </a:rPr>
              <a:t>The First step</a:t>
            </a:r>
            <a:r>
              <a:rPr lang="en-US" sz="1400" dirty="0">
                <a:solidFill>
                  <a:schemeClr val="accent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If your swagger file is 3.0, you should choose </a:t>
            </a:r>
            <a:r>
              <a:rPr lang="en-US" sz="1400" dirty="0" err="1">
                <a:solidFill>
                  <a:schemeClr val="accent1"/>
                </a:solidFill>
              </a:rPr>
              <a:t>OpenAPI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your swagger file is 2.0,you should choose Swagger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D58FB-46BF-49D5-8735-3928376A5C5E}"/>
              </a:ext>
            </a:extLst>
          </p:cNvPr>
          <p:cNvSpPr/>
          <p:nvPr/>
        </p:nvSpPr>
        <p:spPr>
          <a:xfrm>
            <a:off x="3360348" y="5078027"/>
            <a:ext cx="3253517" cy="1779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The third step:</a:t>
            </a:r>
          </a:p>
          <a:p>
            <a:pPr algn="ctr"/>
            <a:r>
              <a:rPr lang="en-US" dirty="0"/>
              <a:t>You can choose Version is 1.0(Currently in use)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C1CE6-E6F7-47C4-A415-1C6315AC1DA6}"/>
              </a:ext>
            </a:extLst>
          </p:cNvPr>
          <p:cNvSpPr/>
          <p:nvPr/>
        </p:nvSpPr>
        <p:spPr>
          <a:xfrm>
            <a:off x="6854082" y="5078027"/>
            <a:ext cx="5078028" cy="1779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Next:</a:t>
            </a:r>
          </a:p>
          <a:p>
            <a:pPr algn="ctr"/>
            <a:r>
              <a:rPr lang="en-US" dirty="0"/>
              <a:t>Add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A111E-3D96-469B-91B3-AB1EE0F2FE20}"/>
              </a:ext>
            </a:extLst>
          </p:cNvPr>
          <p:cNvSpPr/>
          <p:nvPr/>
        </p:nvSpPr>
        <p:spPr>
          <a:xfrm>
            <a:off x="248575" y="5078027"/>
            <a:ext cx="3000652" cy="1779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  <a:p>
            <a:pPr algn="ctr"/>
            <a:r>
              <a:rPr lang="en-US" dirty="0">
                <a:highlight>
                  <a:srgbClr val="FF0000"/>
                </a:highlight>
              </a:rPr>
              <a:t>The second step: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Click Browse choose your swagger file and enter API Name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3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3049-0350-4E06-AA91-5C10A1B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highlight>
                  <a:srgbClr val="00FF00"/>
                </a:highlight>
              </a:rPr>
              <a:t>Edit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8A8-ACA7-447F-A36A-E814ABCB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Choose Policies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2 Click Edit button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6DEFE-42C7-4939-9D72-E15B229B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24942"/>
            <a:ext cx="6250769" cy="30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4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CAC5-32BA-420F-AC84-D2887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Edit Policies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D838CA95-BCAE-43C4-881D-AE7780F1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24942"/>
            <a:ext cx="6250769" cy="3047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5B346F-6025-4D89-9B8E-A9232CD51AFE}"/>
              </a:ext>
            </a:extLst>
          </p:cNvPr>
          <p:cNvSpPr/>
          <p:nvPr/>
        </p:nvSpPr>
        <p:spPr>
          <a:xfrm>
            <a:off x="408373" y="2618912"/>
            <a:ext cx="3599068" cy="3728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1: </a:t>
            </a:r>
            <a:r>
              <a:rPr lang="en-US" dirty="0">
                <a:solidFill>
                  <a:srgbClr val="FF0000"/>
                </a:solidFill>
              </a:rPr>
              <a:t>click Policies</a:t>
            </a:r>
          </a:p>
          <a:p>
            <a:pPr algn="ctr"/>
            <a:r>
              <a:rPr lang="en-US" dirty="0"/>
              <a:t>2: </a:t>
            </a:r>
            <a:r>
              <a:rPr lang="en-US" dirty="0">
                <a:solidFill>
                  <a:srgbClr val="FF0000"/>
                </a:solidFill>
              </a:rPr>
              <a:t>click Edit</a:t>
            </a:r>
          </a:p>
          <a:p>
            <a:pPr algn="ctr"/>
            <a:r>
              <a:rPr lang="en-US" dirty="0"/>
              <a:t>3: </a:t>
            </a:r>
            <a:r>
              <a:rPr lang="en-US" dirty="0">
                <a:solidFill>
                  <a:srgbClr val="FF0000"/>
                </a:solidFill>
              </a:rPr>
              <a:t>click Transport</a:t>
            </a:r>
          </a:p>
          <a:p>
            <a:pPr algn="ctr"/>
            <a:r>
              <a:rPr lang="en-US" dirty="0"/>
              <a:t>4: </a:t>
            </a:r>
            <a:r>
              <a:rPr lang="en-US" dirty="0">
                <a:solidFill>
                  <a:srgbClr val="FF0000"/>
                </a:solidFill>
              </a:rPr>
              <a:t>choose Protocol</a:t>
            </a:r>
          </a:p>
        </p:txBody>
      </p:sp>
    </p:spTree>
    <p:extLst>
      <p:ext uri="{BB962C8B-B14F-4D97-AF65-F5344CB8AC3E}">
        <p14:creationId xmlns:p14="http://schemas.microsoft.com/office/powerpoint/2010/main" val="5213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D416FC1-B019-459C-883C-F6DF79B9A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27" r="1" b="1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22E4-2821-44DC-BD4F-7BD304FA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 </a:t>
            </a:r>
            <a:r>
              <a:rPr lang="en-US" dirty="0" err="1">
                <a:solidFill>
                  <a:schemeClr val="tx1"/>
                </a:solidFill>
              </a:rPr>
              <a:t>Identify&amp;Access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F1246E-BAEC-4C45-931A-61B51986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1: Click </a:t>
            </a:r>
            <a:r>
              <a:rPr lang="en-US" dirty="0" err="1">
                <a:solidFill>
                  <a:schemeClr val="tx1"/>
                </a:solidFill>
              </a:rPr>
              <a:t>Identify&amp;Access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2: Choose </a:t>
            </a:r>
            <a:r>
              <a:rPr lang="en-US" dirty="0" err="1">
                <a:solidFill>
                  <a:schemeClr val="tx1"/>
                </a:solidFill>
              </a:rPr>
              <a:t>Identify&amp;Authorize</a:t>
            </a:r>
            <a:r>
              <a:rPr lang="en-US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3: Choose Http Basic Authentication</a:t>
            </a:r>
          </a:p>
          <a:p>
            <a:r>
              <a:rPr lang="en-US" dirty="0">
                <a:solidFill>
                  <a:schemeClr val="tx1"/>
                </a:solidFill>
              </a:rPr>
              <a:t>4: Choose SSL Certificate(if you need)</a:t>
            </a:r>
          </a:p>
        </p:txBody>
      </p:sp>
    </p:spTree>
    <p:extLst>
      <p:ext uri="{BB962C8B-B14F-4D97-AF65-F5344CB8AC3E}">
        <p14:creationId xmlns:p14="http://schemas.microsoft.com/office/powerpoint/2010/main" val="106191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FAA6-8637-46F7-920C-8687343F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Choose Application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E222436-6A7A-49A0-B486-B0E5FC46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871064"/>
            <a:ext cx="6391533" cy="31158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873CBD-3D48-45CB-A5D4-C296D5A2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1: Click Applications</a:t>
            </a:r>
          </a:p>
          <a:p>
            <a:r>
              <a:rPr lang="en-US" dirty="0">
                <a:solidFill>
                  <a:srgbClr val="FFFFFF"/>
                </a:solidFill>
              </a:rPr>
              <a:t>2:  If you did not created Application Please go next step</a:t>
            </a:r>
          </a:p>
          <a:p>
            <a:r>
              <a:rPr lang="en-US" dirty="0">
                <a:solidFill>
                  <a:srgbClr val="FFFFFF"/>
                </a:solidFill>
              </a:rPr>
              <a:t>3: Click Save</a:t>
            </a:r>
          </a:p>
          <a:p>
            <a:r>
              <a:rPr lang="en-US" dirty="0">
                <a:solidFill>
                  <a:srgbClr val="FFFFFF"/>
                </a:solidFill>
              </a:rPr>
              <a:t>4: Click Applications and create Application for your API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760A5C-C924-40F0-A66E-414BE5A2429E}"/>
              </a:ext>
            </a:extLst>
          </p:cNvPr>
          <p:cNvCxnSpPr>
            <a:cxnSpLocks/>
          </p:cNvCxnSpPr>
          <p:nvPr/>
        </p:nvCxnSpPr>
        <p:spPr>
          <a:xfrm>
            <a:off x="4017114" y="2335824"/>
            <a:ext cx="418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52A799-E7AE-46C1-BE11-A59B3C3CB8DF}"/>
              </a:ext>
            </a:extLst>
          </p:cNvPr>
          <p:cNvCxnSpPr/>
          <p:nvPr/>
        </p:nvCxnSpPr>
        <p:spPr>
          <a:xfrm flipV="1">
            <a:off x="3036247" y="2325075"/>
            <a:ext cx="8318293" cy="138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37BEE5-50CB-47D3-91A2-6FCB6B625D3F}"/>
              </a:ext>
            </a:extLst>
          </p:cNvPr>
          <p:cNvCxnSpPr/>
          <p:nvPr/>
        </p:nvCxnSpPr>
        <p:spPr>
          <a:xfrm flipV="1">
            <a:off x="3879542" y="1871064"/>
            <a:ext cx="2663301" cy="27275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76B-267A-4F04-A020-01630935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application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D2D99-EC7F-43A5-9357-E332A25D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98" y="2603500"/>
            <a:ext cx="700031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59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IA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410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PGothic</vt:lpstr>
      <vt:lpstr>宋体</vt:lpstr>
      <vt:lpstr>Arial</vt:lpstr>
      <vt:lpstr>Calibri</vt:lpstr>
      <vt:lpstr>Century Gothic</vt:lpstr>
      <vt:lpstr>Wingdings</vt:lpstr>
      <vt:lpstr>Wingdings 3</vt:lpstr>
      <vt:lpstr>AIA_Presentation</vt:lpstr>
      <vt:lpstr>Ion Boardroom</vt:lpstr>
      <vt:lpstr>Register API GW By Swagger File Guide</vt:lpstr>
      <vt:lpstr>Login API GateWay</vt:lpstr>
      <vt:lpstr>Register API GateWay</vt:lpstr>
      <vt:lpstr>Choose Type</vt:lpstr>
      <vt:lpstr>Edit API</vt:lpstr>
      <vt:lpstr>Edit Policies</vt:lpstr>
      <vt:lpstr>Edit Identify&amp;Access</vt:lpstr>
      <vt:lpstr>Choose Application</vt:lpstr>
      <vt:lpstr>Create application </vt:lpstr>
      <vt:lpstr>Edit Application</vt:lpstr>
      <vt:lpstr>Edit Identifiers</vt:lpstr>
      <vt:lpstr>Choose  APIS</vt:lpstr>
      <vt:lpstr>Edit Advanced</vt:lpstr>
      <vt:lpstr>Edit Authentication</vt:lpstr>
      <vt:lpstr>Edit Authentication</vt:lpstr>
      <vt:lpstr>PowerPoint Presentation</vt:lpstr>
      <vt:lpstr>Authentication</vt:lpstr>
      <vt:lpstr>Edit Authentication</vt:lpstr>
      <vt:lpstr>PowerPoint Presentation</vt:lpstr>
      <vt:lpstr>Active your API</vt:lpstr>
      <vt:lpstr>PowerPoint Presentation</vt:lpstr>
      <vt:lpstr>Test API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API GW By Swagger File Guide</dc:title>
  <dc:creator>Wang, Carl-CC</dc:creator>
  <cp:lastModifiedBy>Wang, Carl-CC</cp:lastModifiedBy>
  <cp:revision>22</cp:revision>
  <dcterms:created xsi:type="dcterms:W3CDTF">2019-07-10T09:01:40Z</dcterms:created>
  <dcterms:modified xsi:type="dcterms:W3CDTF">2019-07-12T02:35:44Z</dcterms:modified>
</cp:coreProperties>
</file>