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4" r:id="rId4"/>
    <p:sldId id="265" r:id="rId5"/>
    <p:sldId id="256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87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486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027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389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3176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1530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5086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936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86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5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768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44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30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172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571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1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262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3B9C31-BEE2-4948-95BC-C64E1EB703F8}" type="datetimeFigureOut">
              <a:rPr lang="es-MX" smtClean="0"/>
              <a:t>04/09/2021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4DE2-6C39-4E06-BEAF-824BE1F03EA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0690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48B06-B95E-45B4-BB8A-611C1244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51" y="864423"/>
            <a:ext cx="3660845" cy="1400530"/>
          </a:xfrm>
        </p:spPr>
        <p:txBody>
          <a:bodyPr/>
          <a:lstStyle/>
          <a:p>
            <a:r>
              <a:rPr lang="es-MX" dirty="0"/>
              <a:t>Grupo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B8961-8864-497C-BD93-B6D7711E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077" y="2077278"/>
            <a:ext cx="7036767" cy="2703444"/>
          </a:xfrm>
        </p:spPr>
        <p:txBody>
          <a:bodyPr>
            <a:normAutofit/>
          </a:bodyPr>
          <a:lstStyle/>
          <a:p>
            <a:r>
              <a:rPr lang="es-MX" dirty="0"/>
              <a:t>Grupo 4. 	</a:t>
            </a:r>
          </a:p>
          <a:p>
            <a:r>
              <a:rPr lang="es-MX" dirty="0"/>
              <a:t>1593-11-11968	Marvin Estuardo Chacón Orellana</a:t>
            </a:r>
          </a:p>
          <a:p>
            <a:r>
              <a:rPr lang="es-MX" dirty="0"/>
              <a:t>1593-12-1451	Walter Noe Portillo Reyes</a:t>
            </a:r>
          </a:p>
          <a:p>
            <a:r>
              <a:rPr lang="es-MX" dirty="0"/>
              <a:t>1593-13-16633	Rúdi Estuardo Estrada Coc		</a:t>
            </a:r>
          </a:p>
          <a:p>
            <a:r>
              <a:rPr lang="es-MX" dirty="0"/>
              <a:t>1593-14-10157	Fredy Quiroa Perez	</a:t>
            </a:r>
          </a:p>
          <a:p>
            <a:r>
              <a:rPr lang="es-MX" dirty="0"/>
              <a:t>1593-15-19178	Federico Ixén </a:t>
            </a:r>
            <a:r>
              <a:rPr lang="es-MX" dirty="0" err="1"/>
              <a:t>Ixén</a:t>
            </a:r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261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A4ED100-1259-4999-AE42-9B21F799413A}"/>
              </a:ext>
            </a:extLst>
          </p:cNvPr>
          <p:cNvSpPr txBox="1"/>
          <p:nvPr/>
        </p:nvSpPr>
        <p:spPr>
          <a:xfrm>
            <a:off x="138545" y="206398"/>
            <a:ext cx="1180407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Desempeño de la seguridad.</a:t>
            </a:r>
          </a:p>
          <a:p>
            <a:r>
              <a:rPr lang="es-MX" dirty="0"/>
              <a:t>Administradores de (SIPARD), deben establecer mecanismos que procuren asegurar un desempeño óptimo de la gestión de  la  Seguridad  Cibernética  y  de  la  Información,  que contemple lo siguiente: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Monitoreo de la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Informe sobre la seguridad</a:t>
            </a:r>
          </a:p>
          <a:p>
            <a:r>
              <a:rPr lang="es-MX" dirty="0"/>
              <a:t>Responsabilidad del CISO</a:t>
            </a:r>
          </a:p>
          <a:p>
            <a:endParaRPr lang="es-MX" dirty="0"/>
          </a:p>
          <a:p>
            <a:r>
              <a:rPr lang="es-MX" b="1" dirty="0"/>
              <a:t>Cumplimiento del Monitoreo de la Seguridad</a:t>
            </a:r>
            <a:r>
              <a:rPr lang="es-MX" dirty="0"/>
              <a:t>.  </a:t>
            </a:r>
          </a:p>
          <a:p>
            <a:r>
              <a:rPr lang="es-MX" dirty="0"/>
              <a:t>Se debe establecer procedimientos de gestión de cumplimiento de la Seguridad Cibernética y de la </a:t>
            </a:r>
          </a:p>
          <a:p>
            <a:r>
              <a:rPr lang="es-MX" dirty="0"/>
              <a:t>Información derivados de los lineamientos reglamentarios, jurídicos y de obligaciones contractuales.</a:t>
            </a:r>
          </a:p>
          <a:p>
            <a:endParaRPr lang="es-MX" dirty="0"/>
          </a:p>
          <a:p>
            <a:r>
              <a:rPr lang="es-MX" b="1" dirty="0"/>
              <a:t>Cumplir con Estándares Internacionales de Norma de Seguridad de Datos para la Industria de </a:t>
            </a:r>
          </a:p>
          <a:p>
            <a:r>
              <a:rPr lang="es-MX" b="1" dirty="0"/>
              <a:t>Tarjeta de Pago (PCI-DSS) que cumpla con lo siguiente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Proteger  los  datos  del 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Facilitar  la  adopción  de  medidas  de  seguridad uniformes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Asegurar protección en la administración, procesamiento y transmisión, tanto  en línea como fuera de línea, del Número de Identificación Personal (PIN)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</a:rPr>
              <a:t>Estándares Facilitadores del Cumplimiento de la Norma PCI-DSS. A fin de facilitar el cumplimiento de la Norma mencionado hay que tomar en cuenta lo siguiente:</a:t>
            </a:r>
          </a:p>
          <a:p>
            <a:endParaRPr lang="es-MX" dirty="0">
              <a:effectLst/>
              <a:latin typeface="Arial" panose="020B0604020202020204" pitchFamily="34" charset="0"/>
            </a:endParaRPr>
          </a:p>
          <a:p>
            <a:r>
              <a:rPr lang="es-MX" dirty="0">
                <a:effectLst/>
                <a:latin typeface="Arial" panose="020B0604020202020204" pitchFamily="34" charset="0"/>
              </a:rPr>
              <a:t>Fortalecer la protección de los datos transmitidos desde el Punto de Interacción (PDI) hasta su destino final, apoyados en los requerimientos de soluciones para el cifrado punto a punto (P2PE).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256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EB39-1B2A-44F0-AA9D-6A46E5F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04769" cy="1400530"/>
          </a:xfrm>
        </p:spPr>
        <p:txBody>
          <a:bodyPr/>
          <a:lstStyle/>
          <a:p>
            <a:r>
              <a:rPr lang="es-ES" b="1" dirty="0"/>
              <a:t>CAPITULO V – INFORMES DE CUMPLIMIENTO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C1E9F-435F-4080-AD34-427F6E7E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Articulo 46. Informes de Cumplimiento.</a:t>
            </a:r>
          </a:p>
          <a:p>
            <a:pPr marL="0" indent="0">
              <a:buNone/>
            </a:pPr>
            <a:r>
              <a:rPr lang="es-ES" dirty="0"/>
              <a:t>	Las entidades de intermediación financiera, administradores, con  	deben cumplir con procedimientos de autoevaluaciones por 	medio de 	herramientas digitales. Las herramientas serán 	implementadas en coordinación con la superintendencia 	del 	sistema financiero.  </a:t>
            </a:r>
          </a:p>
          <a:p>
            <a:r>
              <a:rPr lang="es-ES" b="1" dirty="0"/>
              <a:t>Articulo 47. Requerimientos Adicionales de Información.</a:t>
            </a:r>
          </a:p>
          <a:p>
            <a:pPr marL="0" indent="0">
              <a:buNone/>
            </a:pPr>
            <a:r>
              <a:rPr lang="es-ES" dirty="0"/>
              <a:t>	El banco podrá requerir información en cualquier momento.</a:t>
            </a:r>
          </a:p>
          <a:p>
            <a:r>
              <a:rPr lang="es-ES" b="1" dirty="0"/>
              <a:t>Articulo 48. Verificación de las Entes Reguladores y Superiores.</a:t>
            </a:r>
          </a:p>
          <a:p>
            <a:pPr marL="0" indent="0">
              <a:buNone/>
            </a:pPr>
            <a:r>
              <a:rPr lang="es-ES" dirty="0"/>
              <a:t>	Verificación del cumplimiento del Programa de ciberseguridad y 	evaluación de la eficacia de la implementación de los sistemas de 	seguridad cibernética.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309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EB39-1B2A-44F0-AA9D-6A46E5F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75329" cy="1400530"/>
          </a:xfrm>
        </p:spPr>
        <p:txBody>
          <a:bodyPr/>
          <a:lstStyle/>
          <a:p>
            <a:r>
              <a:rPr lang="es-ES" b="1" dirty="0"/>
              <a:t>TITULO III- COORDINACION SECTORIAL DE RESPUESTA INCIDENTES DE SEGUIRDAD CIBERNETICA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C1E9F-435F-4080-AD34-427F6E7E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743200"/>
            <a:ext cx="10875329" cy="3505199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Articulo 49. Del consejo Sectorial.</a:t>
            </a:r>
          </a:p>
          <a:p>
            <a:pPr marL="0" indent="0">
              <a:buNone/>
            </a:pPr>
            <a:r>
              <a:rPr lang="es-ES" dirty="0"/>
              <a:t>	Creación de un Consejo Sectorial para la respuesta a incidentes 	cibernéticos del 	sector financiero.</a:t>
            </a:r>
          </a:p>
          <a:p>
            <a:pPr marL="0" indent="0">
              <a:buNone/>
            </a:pPr>
            <a:r>
              <a:rPr lang="es-ES" dirty="0"/>
              <a:t>	Miembros con Voz y Voto.</a:t>
            </a:r>
          </a:p>
          <a:p>
            <a:pPr marL="0" indent="0">
              <a:buNone/>
            </a:pPr>
            <a:r>
              <a:rPr lang="es-ES" dirty="0"/>
              <a:t>	Gobernador del banco central es quien lo presidirá.</a:t>
            </a:r>
          </a:p>
          <a:p>
            <a:pPr marL="0" indent="0">
              <a:buNone/>
            </a:pPr>
            <a:r>
              <a:rPr lang="es-ES" dirty="0"/>
              <a:t>	Superintendente de bancos.</a:t>
            </a:r>
          </a:p>
          <a:p>
            <a:pPr marL="0" indent="0">
              <a:buNone/>
            </a:pPr>
            <a:r>
              <a:rPr lang="es-ES" dirty="0"/>
              <a:t>	Superintendente del mercado de valores. Etc.</a:t>
            </a:r>
          </a:p>
          <a:p>
            <a:r>
              <a:rPr lang="es-ES" b="1" dirty="0"/>
              <a:t>Invitados permanentes con voz.</a:t>
            </a:r>
          </a:p>
          <a:p>
            <a:pPr marL="0" indent="0">
              <a:buNone/>
            </a:pPr>
            <a:r>
              <a:rPr lang="es-ES" dirty="0"/>
              <a:t>	Director de seguridad operativa del banco central.</a:t>
            </a:r>
          </a:p>
          <a:p>
            <a:pPr marL="0" indent="0">
              <a:buNone/>
            </a:pPr>
            <a:r>
              <a:rPr lang="es-ES" dirty="0"/>
              <a:t>	Director de sistemas y tecnología de banco central.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65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753987" y="244978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GT" sz="2000" b="1"/>
              <a:t>Capítulo II</a:t>
            </a:r>
            <a:br>
              <a:rPr lang="es-GT" sz="2000" b="1"/>
            </a:br>
            <a:r>
              <a:rPr lang="es-GT" sz="2000" b="1"/>
              <a:t>Del mecanismo sectorial de respuestas a incidentes de seguridad cibernética</a:t>
            </a:r>
            <a:endParaRPr lang="es-GT" sz="2000" b="1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212169" y="932316"/>
            <a:ext cx="8946541" cy="1160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GT" b="1" dirty="0">
                <a:solidFill>
                  <a:schemeClr val="tx1"/>
                </a:solidFill>
              </a:rPr>
              <a:t>Artículo 50. Facultades.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b="1" dirty="0">
                <a:solidFill>
                  <a:schemeClr val="tx1"/>
                </a:solidFill>
              </a:rPr>
              <a:t>Artículo 51. Funcionamiento</a:t>
            </a:r>
            <a:endParaRPr lang="es-GT" dirty="0">
              <a:solidFill>
                <a:schemeClr val="tx1"/>
              </a:solidFill>
            </a:endParaRPr>
          </a:p>
          <a:p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212168" y="4337994"/>
            <a:ext cx="8946541" cy="116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GT" b="1" dirty="0"/>
              <a:t>Artículo 52. Creación del mecanismo</a:t>
            </a:r>
            <a:endParaRPr lang="es-GT" dirty="0"/>
          </a:p>
          <a:p>
            <a:r>
              <a:rPr lang="es-GT" b="1" dirty="0"/>
              <a:t>Artículo 53. Responsabilidades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2229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10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7A2D2-8318-48CC-835C-DDA47E4E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107" y="2822713"/>
            <a:ext cx="7195786" cy="814980"/>
          </a:xfrm>
        </p:spPr>
        <p:txBody>
          <a:bodyPr/>
          <a:lstStyle/>
          <a:p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401268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483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Grupo 4</vt:lpstr>
      <vt:lpstr>Presentación de PowerPoint</vt:lpstr>
      <vt:lpstr>CAPITULO V – INFORMES DE CUMPLIMIENTO</vt:lpstr>
      <vt:lpstr>TITULO III- COORDINACION SECTORIAL DE RESPUESTA INCIDENTES DE SEGUIRDAD CIBERNETICA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4</dc:title>
  <dc:creator>HP</dc:creator>
  <cp:lastModifiedBy>HP</cp:lastModifiedBy>
  <cp:revision>24</cp:revision>
  <dcterms:created xsi:type="dcterms:W3CDTF">2021-08-28T18:06:27Z</dcterms:created>
  <dcterms:modified xsi:type="dcterms:W3CDTF">2021-09-04T18:10:54Z</dcterms:modified>
</cp:coreProperties>
</file>