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16e6acdce0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16e6acdce0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16e6acdce0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16e6acdce0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16e6acdce0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16e6acdce0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16e6acdce0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16e6acdce0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16e6acdce0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16e6acdce0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6e6acdce0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16e6acdce0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162d85b90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162d85b90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16e6acdce0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16e6acdce0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16e6acdce0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16e6acdce0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16e6acdce0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16e6acdce0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6e6acdce0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16e6acdce0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16e6acdce0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16e6acdce0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16e6acdce0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16e6acdce0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16e6acdce0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16e6acdce0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5.png"/><Relationship Id="rId5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Relationship Id="rId4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Relationship Id="rId4" Type="http://schemas.openxmlformats.org/officeDocument/2006/relationships/image" Target="../media/image2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20.png"/><Relationship Id="rId5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7.png"/><Relationship Id="rId5" Type="http://schemas.openxmlformats.org/officeDocument/2006/relationships/image" Target="../media/image3.png"/><Relationship Id="rId6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21.png"/><Relationship Id="rId5" Type="http://schemas.openxmlformats.org/officeDocument/2006/relationships/image" Target="../media/image26.png"/><Relationship Id="rId6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"/>
          <p:cNvSpPr txBox="1"/>
          <p:nvPr>
            <p:ph type="title"/>
          </p:nvPr>
        </p:nvSpPr>
        <p:spPr>
          <a:xfrm>
            <a:off x="311700" y="172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GeLU Activation</a:t>
            </a:r>
            <a:endParaRPr/>
          </a:p>
        </p:txBody>
      </p:sp>
      <p:pic>
        <p:nvPicPr>
          <p:cNvPr id="175" name="Google Shape;17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550" y="1029450"/>
            <a:ext cx="7803500" cy="8541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4550" y="2194018"/>
            <a:ext cx="6022305" cy="85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4550" y="3358575"/>
            <a:ext cx="1916500" cy="66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Sigmoid Approximation</a:t>
            </a:r>
            <a:endParaRPr/>
          </a:p>
        </p:txBody>
      </p:sp>
      <p:pic>
        <p:nvPicPr>
          <p:cNvPr id="183" name="Google Shape;18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1675" y="1200150"/>
            <a:ext cx="5922300" cy="321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4"/>
          <p:cNvSpPr txBox="1"/>
          <p:nvPr>
            <p:ph type="title"/>
          </p:nvPr>
        </p:nvSpPr>
        <p:spPr>
          <a:xfrm>
            <a:off x="311700" y="259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Derivative</a:t>
            </a:r>
            <a:endParaRPr/>
          </a:p>
        </p:txBody>
      </p:sp>
      <p:pic>
        <p:nvPicPr>
          <p:cNvPr id="189" name="Google Shape;18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1675" y="934625"/>
            <a:ext cx="7153275" cy="100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1675" y="2037575"/>
            <a:ext cx="4532525" cy="29939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4"/>
          <p:cNvSpPr txBox="1"/>
          <p:nvPr/>
        </p:nvSpPr>
        <p:spPr>
          <a:xfrm>
            <a:off x="5825175" y="1934750"/>
            <a:ext cx="7138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</a:rPr>
              <a:t>P(X=x) is value of PDF at x</a:t>
            </a:r>
            <a:endParaRPr sz="160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Experiments</a:t>
            </a:r>
            <a:endParaRPr/>
          </a:p>
        </p:txBody>
      </p:sp>
      <p:pic>
        <p:nvPicPr>
          <p:cNvPr id="197" name="Google Shape;19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1600" y="1132950"/>
            <a:ext cx="4914900" cy="303847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5"/>
          <p:cNvSpPr txBox="1"/>
          <p:nvPr/>
        </p:nvSpPr>
        <p:spPr>
          <a:xfrm>
            <a:off x="4362675" y="4171425"/>
            <a:ext cx="1908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2"/>
                </a:solidFill>
              </a:rPr>
              <a:t>CIFAR-10</a:t>
            </a:r>
            <a:endParaRPr sz="17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6"/>
          <p:cNvSpPr txBox="1"/>
          <p:nvPr>
            <p:ph type="title"/>
          </p:nvPr>
        </p:nvSpPr>
        <p:spPr>
          <a:xfrm>
            <a:off x="311700" y="333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Implementation</a:t>
            </a:r>
            <a:endParaRPr/>
          </a:p>
        </p:txBody>
      </p:sp>
      <p:pic>
        <p:nvPicPr>
          <p:cNvPr id="204" name="Google Shape;20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675" y="2446725"/>
            <a:ext cx="5124450" cy="14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675" y="1109550"/>
            <a:ext cx="4876800" cy="119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7"/>
          <p:cNvSpPr txBox="1"/>
          <p:nvPr>
            <p:ph type="title"/>
          </p:nvPr>
        </p:nvSpPr>
        <p:spPr>
          <a:xfrm>
            <a:off x="311700" y="333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Implementation</a:t>
            </a:r>
            <a:endParaRPr/>
          </a:p>
        </p:txBody>
      </p:sp>
      <p:pic>
        <p:nvPicPr>
          <p:cNvPr id="211" name="Google Shape;21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400" y="1194925"/>
            <a:ext cx="5703600" cy="222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62" name="Google Shape;62;p14"/>
          <p:cNvSpPr txBox="1"/>
          <p:nvPr>
            <p:ph idx="4294967295" type="body"/>
          </p:nvPr>
        </p:nvSpPr>
        <p:spPr>
          <a:xfrm>
            <a:off x="311700" y="11887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Combine ReLU &amp; Dropout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ReLU - multiplies the input by 1 or 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Dropout - Randomly drops neurons</a:t>
            </a:r>
            <a:endParaRPr/>
          </a:p>
        </p:txBody>
      </p:sp>
      <p:sp>
        <p:nvSpPr>
          <p:cNvPr id="63" name="Google Shape;63;p14"/>
          <p:cNvSpPr/>
          <p:nvPr/>
        </p:nvSpPr>
        <p:spPr>
          <a:xfrm>
            <a:off x="4970000" y="1388125"/>
            <a:ext cx="384300" cy="359400"/>
          </a:xfrm>
          <a:prstGeom prst="ellipse">
            <a:avLst/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4970000" y="1974325"/>
            <a:ext cx="384300" cy="359400"/>
          </a:xfrm>
          <a:prstGeom prst="ellipse">
            <a:avLst/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4970000" y="2560525"/>
            <a:ext cx="384300" cy="359400"/>
          </a:xfrm>
          <a:prstGeom prst="ellipse">
            <a:avLst/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/>
          <p:nvPr/>
        </p:nvSpPr>
        <p:spPr>
          <a:xfrm>
            <a:off x="4970000" y="3146725"/>
            <a:ext cx="384300" cy="359400"/>
          </a:xfrm>
          <a:prstGeom prst="ellipse">
            <a:avLst/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4970000" y="3732925"/>
            <a:ext cx="384300" cy="359400"/>
          </a:xfrm>
          <a:prstGeom prst="ellipse">
            <a:avLst/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6079025" y="1701550"/>
            <a:ext cx="384300" cy="359400"/>
          </a:xfrm>
          <a:prstGeom prst="ellipse">
            <a:avLst/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/>
          <p:nvPr/>
        </p:nvSpPr>
        <p:spPr>
          <a:xfrm>
            <a:off x="6079025" y="2333725"/>
            <a:ext cx="384300" cy="359400"/>
          </a:xfrm>
          <a:prstGeom prst="ellipse">
            <a:avLst/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/>
          <p:nvPr/>
        </p:nvSpPr>
        <p:spPr>
          <a:xfrm>
            <a:off x="6079025" y="2965900"/>
            <a:ext cx="384300" cy="359400"/>
          </a:xfrm>
          <a:prstGeom prst="ellipse">
            <a:avLst/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/>
          <p:nvPr/>
        </p:nvSpPr>
        <p:spPr>
          <a:xfrm>
            <a:off x="6079025" y="3598075"/>
            <a:ext cx="384300" cy="359400"/>
          </a:xfrm>
          <a:prstGeom prst="ellipse">
            <a:avLst/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4"/>
          <p:cNvSpPr/>
          <p:nvPr/>
        </p:nvSpPr>
        <p:spPr>
          <a:xfrm>
            <a:off x="7382675" y="2333725"/>
            <a:ext cx="384300" cy="359400"/>
          </a:xfrm>
          <a:prstGeom prst="ellipse">
            <a:avLst/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4"/>
          <p:cNvSpPr/>
          <p:nvPr/>
        </p:nvSpPr>
        <p:spPr>
          <a:xfrm>
            <a:off x="7382675" y="2965900"/>
            <a:ext cx="384300" cy="359400"/>
          </a:xfrm>
          <a:prstGeom prst="ellipse">
            <a:avLst/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4" name="Google Shape;74;p14"/>
          <p:cNvCxnSpPr>
            <a:stCxn id="63" idx="6"/>
            <a:endCxn id="68" idx="1"/>
          </p:cNvCxnSpPr>
          <p:nvPr/>
        </p:nvCxnSpPr>
        <p:spPr>
          <a:xfrm>
            <a:off x="5354300" y="1567825"/>
            <a:ext cx="780900" cy="186300"/>
          </a:xfrm>
          <a:prstGeom prst="straightConnector1">
            <a:avLst/>
          </a:prstGeom>
          <a:noFill/>
          <a:ln cap="flat" cmpd="sng" w="9525">
            <a:solidFill>
              <a:srgbClr val="EEEEEE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" name="Google Shape;75;p14"/>
          <p:cNvCxnSpPr>
            <a:stCxn id="64" idx="7"/>
            <a:endCxn id="68" idx="2"/>
          </p:cNvCxnSpPr>
          <p:nvPr/>
        </p:nvCxnSpPr>
        <p:spPr>
          <a:xfrm flipH="1" rot="10800000">
            <a:off x="5298021" y="1881158"/>
            <a:ext cx="780900" cy="145800"/>
          </a:xfrm>
          <a:prstGeom prst="straightConnector1">
            <a:avLst/>
          </a:prstGeom>
          <a:noFill/>
          <a:ln cap="flat" cmpd="sng" w="9525">
            <a:solidFill>
              <a:srgbClr val="EEEEEE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" name="Google Shape;76;p14"/>
          <p:cNvCxnSpPr>
            <a:stCxn id="65" idx="7"/>
            <a:endCxn id="68" idx="2"/>
          </p:cNvCxnSpPr>
          <p:nvPr/>
        </p:nvCxnSpPr>
        <p:spPr>
          <a:xfrm flipH="1" rot="10800000">
            <a:off x="5298021" y="1881158"/>
            <a:ext cx="780900" cy="732000"/>
          </a:xfrm>
          <a:prstGeom prst="straightConnector1">
            <a:avLst/>
          </a:prstGeom>
          <a:noFill/>
          <a:ln cap="flat" cmpd="sng" w="9525">
            <a:solidFill>
              <a:srgbClr val="EEEEEE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" name="Google Shape;77;p14"/>
          <p:cNvCxnSpPr>
            <a:stCxn id="66" idx="7"/>
            <a:endCxn id="68" idx="3"/>
          </p:cNvCxnSpPr>
          <p:nvPr/>
        </p:nvCxnSpPr>
        <p:spPr>
          <a:xfrm flipH="1" rot="10800000">
            <a:off x="5298021" y="2008358"/>
            <a:ext cx="837300" cy="1191000"/>
          </a:xfrm>
          <a:prstGeom prst="straightConnector1">
            <a:avLst/>
          </a:prstGeom>
          <a:noFill/>
          <a:ln cap="flat" cmpd="sng" w="9525">
            <a:solidFill>
              <a:srgbClr val="EEEEEE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" name="Google Shape;78;p14"/>
          <p:cNvCxnSpPr>
            <a:stCxn id="67" idx="7"/>
            <a:endCxn id="68" idx="3"/>
          </p:cNvCxnSpPr>
          <p:nvPr/>
        </p:nvCxnSpPr>
        <p:spPr>
          <a:xfrm flipH="1" rot="10800000">
            <a:off x="5298021" y="2008358"/>
            <a:ext cx="837300" cy="1777200"/>
          </a:xfrm>
          <a:prstGeom prst="straightConnector1">
            <a:avLst/>
          </a:prstGeom>
          <a:noFill/>
          <a:ln cap="flat" cmpd="sng" w="9525">
            <a:solidFill>
              <a:srgbClr val="EEEEEE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" name="Google Shape;79;p14"/>
          <p:cNvCxnSpPr>
            <a:stCxn id="63" idx="6"/>
            <a:endCxn id="69" idx="1"/>
          </p:cNvCxnSpPr>
          <p:nvPr/>
        </p:nvCxnSpPr>
        <p:spPr>
          <a:xfrm>
            <a:off x="5354300" y="1567825"/>
            <a:ext cx="780900" cy="818400"/>
          </a:xfrm>
          <a:prstGeom prst="straightConnector1">
            <a:avLst/>
          </a:prstGeom>
          <a:noFill/>
          <a:ln cap="flat" cmpd="sng" w="9525">
            <a:solidFill>
              <a:srgbClr val="EEEEEE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" name="Google Shape;80;p14"/>
          <p:cNvCxnSpPr>
            <a:stCxn id="63" idx="5"/>
            <a:endCxn id="70" idx="1"/>
          </p:cNvCxnSpPr>
          <p:nvPr/>
        </p:nvCxnSpPr>
        <p:spPr>
          <a:xfrm>
            <a:off x="5298021" y="1694892"/>
            <a:ext cx="837300" cy="1323600"/>
          </a:xfrm>
          <a:prstGeom prst="straightConnector1">
            <a:avLst/>
          </a:prstGeom>
          <a:noFill/>
          <a:ln cap="flat" cmpd="sng" w="9525">
            <a:solidFill>
              <a:srgbClr val="EEEEEE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" name="Google Shape;81;p14"/>
          <p:cNvCxnSpPr>
            <a:stCxn id="63" idx="5"/>
            <a:endCxn id="71" idx="1"/>
          </p:cNvCxnSpPr>
          <p:nvPr/>
        </p:nvCxnSpPr>
        <p:spPr>
          <a:xfrm>
            <a:off x="5298021" y="1694892"/>
            <a:ext cx="837300" cy="1955700"/>
          </a:xfrm>
          <a:prstGeom prst="straightConnector1">
            <a:avLst/>
          </a:prstGeom>
          <a:noFill/>
          <a:ln cap="flat" cmpd="sng" w="9525">
            <a:solidFill>
              <a:srgbClr val="EEEEEE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" name="Google Shape;82;p14"/>
          <p:cNvCxnSpPr>
            <a:stCxn id="64" idx="6"/>
            <a:endCxn id="69" idx="2"/>
          </p:cNvCxnSpPr>
          <p:nvPr/>
        </p:nvCxnSpPr>
        <p:spPr>
          <a:xfrm>
            <a:off x="5354300" y="2154025"/>
            <a:ext cx="724800" cy="359400"/>
          </a:xfrm>
          <a:prstGeom prst="straightConnector1">
            <a:avLst/>
          </a:prstGeom>
          <a:noFill/>
          <a:ln cap="flat" cmpd="sng" w="9525">
            <a:solidFill>
              <a:srgbClr val="EEEEEE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" name="Google Shape;83;p14"/>
          <p:cNvCxnSpPr>
            <a:stCxn id="64" idx="5"/>
            <a:endCxn id="70" idx="2"/>
          </p:cNvCxnSpPr>
          <p:nvPr/>
        </p:nvCxnSpPr>
        <p:spPr>
          <a:xfrm>
            <a:off x="5298021" y="2281092"/>
            <a:ext cx="780900" cy="864600"/>
          </a:xfrm>
          <a:prstGeom prst="straightConnector1">
            <a:avLst/>
          </a:prstGeom>
          <a:noFill/>
          <a:ln cap="flat" cmpd="sng" w="9525">
            <a:solidFill>
              <a:srgbClr val="EEEEEE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" name="Google Shape;84;p14"/>
          <p:cNvCxnSpPr>
            <a:stCxn id="65" idx="6"/>
            <a:endCxn id="71" idx="2"/>
          </p:cNvCxnSpPr>
          <p:nvPr/>
        </p:nvCxnSpPr>
        <p:spPr>
          <a:xfrm>
            <a:off x="5354300" y="2740225"/>
            <a:ext cx="724800" cy="1037700"/>
          </a:xfrm>
          <a:prstGeom prst="straightConnector1">
            <a:avLst/>
          </a:prstGeom>
          <a:noFill/>
          <a:ln cap="flat" cmpd="sng" w="9525">
            <a:solidFill>
              <a:srgbClr val="EEEEEE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" name="Google Shape;85;p14"/>
          <p:cNvCxnSpPr>
            <a:stCxn id="64" idx="5"/>
            <a:endCxn id="71" idx="2"/>
          </p:cNvCxnSpPr>
          <p:nvPr/>
        </p:nvCxnSpPr>
        <p:spPr>
          <a:xfrm>
            <a:off x="5298021" y="2281092"/>
            <a:ext cx="780900" cy="1496700"/>
          </a:xfrm>
          <a:prstGeom prst="straightConnector1">
            <a:avLst/>
          </a:prstGeom>
          <a:noFill/>
          <a:ln cap="flat" cmpd="sng" w="9525">
            <a:solidFill>
              <a:srgbClr val="EEEEEE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" name="Google Shape;86;p14"/>
          <p:cNvCxnSpPr>
            <a:stCxn id="65" idx="6"/>
            <a:endCxn id="69" idx="2"/>
          </p:cNvCxnSpPr>
          <p:nvPr/>
        </p:nvCxnSpPr>
        <p:spPr>
          <a:xfrm flipH="1" rot="10800000">
            <a:off x="5354300" y="2513425"/>
            <a:ext cx="724800" cy="226800"/>
          </a:xfrm>
          <a:prstGeom prst="straightConnector1">
            <a:avLst/>
          </a:prstGeom>
          <a:noFill/>
          <a:ln cap="flat" cmpd="sng" w="9525">
            <a:solidFill>
              <a:srgbClr val="EEEEEE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7" name="Google Shape;87;p14"/>
          <p:cNvCxnSpPr>
            <a:stCxn id="65" idx="5"/>
            <a:endCxn id="70" idx="2"/>
          </p:cNvCxnSpPr>
          <p:nvPr/>
        </p:nvCxnSpPr>
        <p:spPr>
          <a:xfrm>
            <a:off x="5298021" y="2867292"/>
            <a:ext cx="780900" cy="278400"/>
          </a:xfrm>
          <a:prstGeom prst="straightConnector1">
            <a:avLst/>
          </a:prstGeom>
          <a:noFill/>
          <a:ln cap="flat" cmpd="sng" w="9525">
            <a:solidFill>
              <a:srgbClr val="EEEEEE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" name="Google Shape;88;p14"/>
          <p:cNvCxnSpPr>
            <a:stCxn id="66" idx="6"/>
            <a:endCxn id="69" idx="3"/>
          </p:cNvCxnSpPr>
          <p:nvPr/>
        </p:nvCxnSpPr>
        <p:spPr>
          <a:xfrm flipH="1" rot="10800000">
            <a:off x="5354300" y="2640625"/>
            <a:ext cx="780900" cy="685800"/>
          </a:xfrm>
          <a:prstGeom prst="straightConnector1">
            <a:avLst/>
          </a:prstGeom>
          <a:noFill/>
          <a:ln cap="flat" cmpd="sng" w="9525">
            <a:solidFill>
              <a:srgbClr val="EEEEEE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" name="Google Shape;89;p14"/>
          <p:cNvCxnSpPr>
            <a:stCxn id="66" idx="6"/>
            <a:endCxn id="70" idx="3"/>
          </p:cNvCxnSpPr>
          <p:nvPr/>
        </p:nvCxnSpPr>
        <p:spPr>
          <a:xfrm flipH="1" rot="10800000">
            <a:off x="5354300" y="3272725"/>
            <a:ext cx="780900" cy="53700"/>
          </a:xfrm>
          <a:prstGeom prst="straightConnector1">
            <a:avLst/>
          </a:prstGeom>
          <a:noFill/>
          <a:ln cap="flat" cmpd="sng" w="9525">
            <a:solidFill>
              <a:srgbClr val="EEEEEE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" name="Google Shape;90;p14"/>
          <p:cNvCxnSpPr>
            <a:stCxn id="66" idx="5"/>
            <a:endCxn id="71" idx="2"/>
          </p:cNvCxnSpPr>
          <p:nvPr/>
        </p:nvCxnSpPr>
        <p:spPr>
          <a:xfrm>
            <a:off x="5298021" y="3453492"/>
            <a:ext cx="780900" cy="324300"/>
          </a:xfrm>
          <a:prstGeom prst="straightConnector1">
            <a:avLst/>
          </a:prstGeom>
          <a:noFill/>
          <a:ln cap="flat" cmpd="sng" w="9525">
            <a:solidFill>
              <a:srgbClr val="EEEEEE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" name="Google Shape;91;p14"/>
          <p:cNvCxnSpPr>
            <a:stCxn id="67" idx="6"/>
            <a:endCxn id="69" idx="3"/>
          </p:cNvCxnSpPr>
          <p:nvPr/>
        </p:nvCxnSpPr>
        <p:spPr>
          <a:xfrm flipH="1" rot="10800000">
            <a:off x="5354300" y="2640625"/>
            <a:ext cx="780900" cy="1272000"/>
          </a:xfrm>
          <a:prstGeom prst="straightConnector1">
            <a:avLst/>
          </a:prstGeom>
          <a:noFill/>
          <a:ln cap="flat" cmpd="sng" w="9525">
            <a:solidFill>
              <a:srgbClr val="EEEEEE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" name="Google Shape;92;p14"/>
          <p:cNvCxnSpPr>
            <a:stCxn id="67" idx="6"/>
            <a:endCxn id="70" idx="3"/>
          </p:cNvCxnSpPr>
          <p:nvPr/>
        </p:nvCxnSpPr>
        <p:spPr>
          <a:xfrm flipH="1" rot="10800000">
            <a:off x="5354300" y="3272725"/>
            <a:ext cx="780900" cy="639900"/>
          </a:xfrm>
          <a:prstGeom prst="straightConnector1">
            <a:avLst/>
          </a:prstGeom>
          <a:noFill/>
          <a:ln cap="flat" cmpd="sng" w="9525">
            <a:solidFill>
              <a:srgbClr val="EEEEEE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" name="Google Shape;93;p14"/>
          <p:cNvCxnSpPr>
            <a:stCxn id="67" idx="6"/>
            <a:endCxn id="71" idx="2"/>
          </p:cNvCxnSpPr>
          <p:nvPr/>
        </p:nvCxnSpPr>
        <p:spPr>
          <a:xfrm flipH="1" rot="10800000">
            <a:off x="5354300" y="3777625"/>
            <a:ext cx="724800" cy="135000"/>
          </a:xfrm>
          <a:prstGeom prst="straightConnector1">
            <a:avLst/>
          </a:prstGeom>
          <a:noFill/>
          <a:ln cap="flat" cmpd="sng" w="9525">
            <a:solidFill>
              <a:srgbClr val="EEEEEE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" name="Google Shape;94;p14"/>
          <p:cNvCxnSpPr>
            <a:stCxn id="68" idx="6"/>
            <a:endCxn id="72" idx="2"/>
          </p:cNvCxnSpPr>
          <p:nvPr/>
        </p:nvCxnSpPr>
        <p:spPr>
          <a:xfrm>
            <a:off x="6463325" y="1881250"/>
            <a:ext cx="919500" cy="632100"/>
          </a:xfrm>
          <a:prstGeom prst="straightConnector1">
            <a:avLst/>
          </a:prstGeom>
          <a:noFill/>
          <a:ln cap="flat" cmpd="sng" w="9525">
            <a:solidFill>
              <a:srgbClr val="EEEEEE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" name="Google Shape;95;p14"/>
          <p:cNvCxnSpPr>
            <a:stCxn id="68" idx="5"/>
            <a:endCxn id="73" idx="2"/>
          </p:cNvCxnSpPr>
          <p:nvPr/>
        </p:nvCxnSpPr>
        <p:spPr>
          <a:xfrm>
            <a:off x="6407046" y="2008317"/>
            <a:ext cx="975600" cy="1137300"/>
          </a:xfrm>
          <a:prstGeom prst="straightConnector1">
            <a:avLst/>
          </a:prstGeom>
          <a:noFill/>
          <a:ln cap="flat" cmpd="sng" w="9525">
            <a:solidFill>
              <a:srgbClr val="EEEEEE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" name="Google Shape;96;p14"/>
          <p:cNvCxnSpPr>
            <a:stCxn id="69" idx="6"/>
            <a:endCxn id="72" idx="2"/>
          </p:cNvCxnSpPr>
          <p:nvPr/>
        </p:nvCxnSpPr>
        <p:spPr>
          <a:xfrm>
            <a:off x="6463325" y="2513425"/>
            <a:ext cx="919500" cy="0"/>
          </a:xfrm>
          <a:prstGeom prst="straightConnector1">
            <a:avLst/>
          </a:prstGeom>
          <a:noFill/>
          <a:ln cap="flat" cmpd="sng" w="9525">
            <a:solidFill>
              <a:srgbClr val="EEEEEE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7" name="Google Shape;97;p14"/>
          <p:cNvCxnSpPr>
            <a:stCxn id="69" idx="5"/>
            <a:endCxn id="73" idx="3"/>
          </p:cNvCxnSpPr>
          <p:nvPr/>
        </p:nvCxnSpPr>
        <p:spPr>
          <a:xfrm>
            <a:off x="6407046" y="2640492"/>
            <a:ext cx="1032000" cy="632100"/>
          </a:xfrm>
          <a:prstGeom prst="straightConnector1">
            <a:avLst/>
          </a:prstGeom>
          <a:noFill/>
          <a:ln cap="flat" cmpd="sng" w="9525">
            <a:solidFill>
              <a:srgbClr val="EEEEEE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" name="Google Shape;98;p14"/>
          <p:cNvCxnSpPr>
            <a:stCxn id="70" idx="6"/>
            <a:endCxn id="72" idx="2"/>
          </p:cNvCxnSpPr>
          <p:nvPr/>
        </p:nvCxnSpPr>
        <p:spPr>
          <a:xfrm flipH="1" rot="10800000">
            <a:off x="6463325" y="2513500"/>
            <a:ext cx="919500" cy="632100"/>
          </a:xfrm>
          <a:prstGeom prst="straightConnector1">
            <a:avLst/>
          </a:prstGeom>
          <a:noFill/>
          <a:ln cap="flat" cmpd="sng" w="9525">
            <a:solidFill>
              <a:srgbClr val="EEEEEE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" name="Google Shape;99;p14"/>
          <p:cNvCxnSpPr>
            <a:stCxn id="70" idx="5"/>
            <a:endCxn id="73" idx="3"/>
          </p:cNvCxnSpPr>
          <p:nvPr/>
        </p:nvCxnSpPr>
        <p:spPr>
          <a:xfrm>
            <a:off x="6407046" y="3272667"/>
            <a:ext cx="1032000" cy="0"/>
          </a:xfrm>
          <a:prstGeom prst="straightConnector1">
            <a:avLst/>
          </a:prstGeom>
          <a:noFill/>
          <a:ln cap="flat" cmpd="sng" w="9525">
            <a:solidFill>
              <a:srgbClr val="EEEEEE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" name="Google Shape;100;p14"/>
          <p:cNvCxnSpPr>
            <a:stCxn id="71" idx="7"/>
            <a:endCxn id="72" idx="2"/>
          </p:cNvCxnSpPr>
          <p:nvPr/>
        </p:nvCxnSpPr>
        <p:spPr>
          <a:xfrm flipH="1" rot="10800000">
            <a:off x="6407046" y="2513408"/>
            <a:ext cx="975600" cy="1137300"/>
          </a:xfrm>
          <a:prstGeom prst="straightConnector1">
            <a:avLst/>
          </a:prstGeom>
          <a:noFill/>
          <a:ln cap="flat" cmpd="sng" w="9525">
            <a:solidFill>
              <a:srgbClr val="EEEEEE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1" name="Google Shape;101;p14"/>
          <p:cNvCxnSpPr>
            <a:endCxn id="73" idx="3"/>
          </p:cNvCxnSpPr>
          <p:nvPr/>
        </p:nvCxnSpPr>
        <p:spPr>
          <a:xfrm flipH="1" rot="10800000">
            <a:off x="6463354" y="3272667"/>
            <a:ext cx="975600" cy="505200"/>
          </a:xfrm>
          <a:prstGeom prst="straightConnector1">
            <a:avLst/>
          </a:prstGeom>
          <a:noFill/>
          <a:ln cap="flat" cmpd="sng" w="9525">
            <a:solidFill>
              <a:srgbClr val="EEEEEE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" name="Google Shape;102;p14"/>
          <p:cNvCxnSpPr>
            <a:stCxn id="72" idx="6"/>
          </p:cNvCxnSpPr>
          <p:nvPr/>
        </p:nvCxnSpPr>
        <p:spPr>
          <a:xfrm flipH="1" rot="10800000">
            <a:off x="7766975" y="2503525"/>
            <a:ext cx="338700" cy="9900"/>
          </a:xfrm>
          <a:prstGeom prst="straightConnector1">
            <a:avLst/>
          </a:prstGeom>
          <a:noFill/>
          <a:ln cap="flat" cmpd="sng" w="9525">
            <a:solidFill>
              <a:srgbClr val="EEEEEE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" name="Google Shape;103;p14"/>
          <p:cNvCxnSpPr/>
          <p:nvPr/>
        </p:nvCxnSpPr>
        <p:spPr>
          <a:xfrm flipH="1" rot="10800000">
            <a:off x="7767000" y="3140650"/>
            <a:ext cx="338700" cy="9900"/>
          </a:xfrm>
          <a:prstGeom prst="straightConnector1">
            <a:avLst/>
          </a:prstGeom>
          <a:noFill/>
          <a:ln cap="flat" cmpd="sng" w="9525">
            <a:solidFill>
              <a:srgbClr val="EEEEEE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" name="Google Shape;104;p14"/>
          <p:cNvCxnSpPr>
            <a:stCxn id="69" idx="1"/>
            <a:endCxn id="69" idx="5"/>
          </p:cNvCxnSpPr>
          <p:nvPr/>
        </p:nvCxnSpPr>
        <p:spPr>
          <a:xfrm>
            <a:off x="6135304" y="2386358"/>
            <a:ext cx="271800" cy="254100"/>
          </a:xfrm>
          <a:prstGeom prst="straightConnector1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" name="Google Shape;105;p14"/>
          <p:cNvCxnSpPr>
            <a:stCxn id="69" idx="7"/>
            <a:endCxn id="69" idx="3"/>
          </p:cNvCxnSpPr>
          <p:nvPr/>
        </p:nvCxnSpPr>
        <p:spPr>
          <a:xfrm flipH="1">
            <a:off x="6135246" y="2386358"/>
            <a:ext cx="271800" cy="254100"/>
          </a:xfrm>
          <a:prstGeom prst="straightConnector1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" name="Google Shape;106;p14"/>
          <p:cNvCxnSpPr>
            <a:stCxn id="73" idx="1"/>
            <a:endCxn id="73" idx="5"/>
          </p:cNvCxnSpPr>
          <p:nvPr/>
        </p:nvCxnSpPr>
        <p:spPr>
          <a:xfrm>
            <a:off x="7438954" y="3018533"/>
            <a:ext cx="271800" cy="254100"/>
          </a:xfrm>
          <a:prstGeom prst="straightConnector1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" name="Google Shape;107;p14"/>
          <p:cNvCxnSpPr>
            <a:stCxn id="73" idx="7"/>
            <a:endCxn id="73" idx="3"/>
          </p:cNvCxnSpPr>
          <p:nvPr/>
        </p:nvCxnSpPr>
        <p:spPr>
          <a:xfrm flipH="1">
            <a:off x="7438896" y="3018533"/>
            <a:ext cx="271800" cy="254100"/>
          </a:xfrm>
          <a:prstGeom prst="straightConnector1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Gaussian</a:t>
            </a:r>
            <a:r>
              <a:rPr lang="en"/>
              <a:t> Error Linear Unit</a:t>
            </a:r>
            <a:endParaRPr/>
          </a:p>
        </p:txBody>
      </p:sp>
      <p:sp>
        <p:nvSpPr>
          <p:cNvPr id="113" name="Google Shape;113;p15"/>
          <p:cNvSpPr txBox="1"/>
          <p:nvPr/>
        </p:nvSpPr>
        <p:spPr>
          <a:xfrm>
            <a:off x="1065875" y="1536850"/>
            <a:ext cx="7138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</a:rPr>
              <a:t>Weighted sum - x</a:t>
            </a:r>
            <a:endParaRPr sz="1600">
              <a:solidFill>
                <a:schemeClr val="accent2"/>
              </a:solidFill>
            </a:endParaRPr>
          </a:p>
        </p:txBody>
      </p:sp>
      <p:sp>
        <p:nvSpPr>
          <p:cNvPr id="114" name="Google Shape;114;p15"/>
          <p:cNvSpPr txBox="1"/>
          <p:nvPr/>
        </p:nvSpPr>
        <p:spPr>
          <a:xfrm>
            <a:off x="1189825" y="2342450"/>
            <a:ext cx="7138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2"/>
                </a:solidFill>
              </a:rPr>
              <a:t>g(x) = GeLU(x) = x * m</a:t>
            </a:r>
            <a:endParaRPr sz="1700">
              <a:solidFill>
                <a:schemeClr val="accent2"/>
              </a:solidFill>
            </a:endParaRPr>
          </a:p>
        </p:txBody>
      </p:sp>
      <p:sp>
        <p:nvSpPr>
          <p:cNvPr id="115" name="Google Shape;115;p15"/>
          <p:cNvSpPr txBox="1"/>
          <p:nvPr/>
        </p:nvSpPr>
        <p:spPr>
          <a:xfrm>
            <a:off x="1251800" y="3296800"/>
            <a:ext cx="7138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</a:rPr>
              <a:t>m</a:t>
            </a:r>
            <a:r>
              <a:rPr lang="en" sz="1600">
                <a:solidFill>
                  <a:schemeClr val="accent2"/>
                </a:solidFill>
              </a:rPr>
              <a:t> = Cumulative Distribution Function(Normal Distribution)</a:t>
            </a:r>
            <a:endParaRPr sz="160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Intuition</a:t>
            </a:r>
            <a:endParaRPr/>
          </a:p>
        </p:txBody>
      </p:sp>
      <p:pic>
        <p:nvPicPr>
          <p:cNvPr descr="{&quot;type&quot;:&quot;$$&quot;,&quot;id&quot;:&quot;1&quot;,&quot;backgroundColorModified&quot;:null,&quot;code&quot;:&quot;$$X\\,\\in\\,R^{m,n}$$&quot;,&quot;font&quot;:{&quot;size&quot;:12,&quot;family&quot;:&quot;Arial&quot;,&quot;color&quot;:&quot;#ffffff&quot;},&quot;backgroundColor&quot;:&quot;#212121&quot;,&quot;aid&quot;:null,&quot;ts&quot;:1645625192704,&quot;cs&quot;:&quot;N1PLI48Jvs7Jr0zoTBUnNQ==&quot;,&quot;size&quot;:{&quot;width&quot;:82,&quot;height&quot;:14.5}}" id="121" name="Google Shape;12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4350" y="1274355"/>
            <a:ext cx="1064100" cy="188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6"/>
          <p:cNvSpPr txBox="1"/>
          <p:nvPr/>
        </p:nvSpPr>
        <p:spPr>
          <a:xfrm>
            <a:off x="644475" y="1127850"/>
            <a:ext cx="781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</a:rPr>
              <a:t>Input:</a:t>
            </a:r>
            <a:endParaRPr sz="1600">
              <a:solidFill>
                <a:schemeClr val="accent2"/>
              </a:solidFill>
            </a:endParaRPr>
          </a:p>
        </p:txBody>
      </p:sp>
      <p:pic>
        <p:nvPicPr>
          <p:cNvPr descr="{&quot;id&quot;:&quot;2&quot;,&quot;backgroundColorModified&quot;:null,&quot;aid&quot;:null,&quot;code&quot;:&quot;$$x_{ij}\\,\\sim\\,N\\left(0,1\\right)$$&quot;,&quot;font&quot;:{&quot;color&quot;:&quot;#ffffff&quot;,&quot;family&quot;:&quot;Arial&quot;,&quot;size&quot;:12},&quot;type&quot;:&quot;$$&quot;,&quot;backgroundColor&quot;:&quot;#212121&quot;,&quot;ts&quot;:1645626210396,&quot;cs&quot;:&quot;CgG4j0aBHTr+2slKczxukg==&quot;,&quot;size&quot;:{&quot;width&quot;:109.16666666666667,&quot;height&quot;:19.666666666666668}}" id="123" name="Google Shape;12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6507" y="1902475"/>
            <a:ext cx="1616674" cy="29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75325" y="772075"/>
            <a:ext cx="3516225" cy="234792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6"/>
          <p:cNvSpPr txBox="1"/>
          <p:nvPr/>
        </p:nvSpPr>
        <p:spPr>
          <a:xfrm>
            <a:off x="5944688" y="3120000"/>
            <a:ext cx="1177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</a:rPr>
              <a:t>ResNet-50 </a:t>
            </a:r>
            <a:endParaRPr sz="160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Intuition</a:t>
            </a:r>
            <a:endParaRPr/>
          </a:p>
        </p:txBody>
      </p:sp>
      <p:pic>
        <p:nvPicPr>
          <p:cNvPr id="131" name="Google Shape;13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0100" y="860300"/>
            <a:ext cx="5324475" cy="375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750" y="2694575"/>
            <a:ext cx="2595283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6738" y="1259375"/>
            <a:ext cx="3228975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code&quot;:&quot;$$\\mu=0,\\,\\sigma=1$$&quot;,&quot;id&quot;:&quot;3&quot;,&quot;aid&quot;:null,&quot;backgroundColor&quot;:&quot;#212121&quot;,&quot;backgroundColorModified&quot;:null,&quot;type&quot;:&quot;$$&quot;,&quot;font&quot;:{&quot;size&quot;:12,&quot;color&quot;:&quot;#ffffff&quot;,&quot;family&quot;:&quot;Arial&quot;},&quot;ts&quot;:1645626899526,&quot;cs&quot;:&quot;DJnFbxly7G99PPVRfTVu/g==&quot;,&quot;size&quot;:{&quot;width&quot;:100.66666666666667,&quot;height&quot;:16.833333333333332}}" id="134" name="Google Shape;134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47025" y="3608975"/>
            <a:ext cx="1365001" cy="228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"/>
          <p:cNvSpPr txBox="1"/>
          <p:nvPr>
            <p:ph type="title"/>
          </p:nvPr>
        </p:nvSpPr>
        <p:spPr>
          <a:xfrm>
            <a:off x="311700" y="20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Intuition</a:t>
            </a:r>
            <a:endParaRPr/>
          </a:p>
        </p:txBody>
      </p:sp>
      <p:pic>
        <p:nvPicPr>
          <p:cNvPr descr="{&quot;aid&quot;:null,&quot;code&quot;:&quot;$$\\Phi\\left(x_{ij}\\right)=P\\left(X_{ij}\\leq\\,x_{ij}\\right)$$&quot;,&quot;backgroundColor&quot;:&quot;#212121&quot;,&quot;id&quot;:&quot;4&quot;,&quot;font&quot;:{&quot;family&quot;:&quot;Arial&quot;,&quot;color&quot;:&quot;#ffffff&quot;,&quot;size&quot;:12},&quot;backgroundColorModified&quot;:null,&quot;type&quot;:&quot;$$&quot;,&quot;ts&quot;:1645627292353,&quot;cs&quot;:&quot;BkLxs4YffM6XZx0DPNfIEA==&quot;,&quot;size&quot;:{&quot;width&quot;:177.33333333333334,&quot;height&quot;:19.666666666666668}}" id="140" name="Google Shape;14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800" y="2125575"/>
            <a:ext cx="3073199" cy="34082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8"/>
          <p:cNvSpPr txBox="1"/>
          <p:nvPr/>
        </p:nvSpPr>
        <p:spPr>
          <a:xfrm>
            <a:off x="433800" y="1425325"/>
            <a:ext cx="7138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2"/>
                </a:solidFill>
              </a:rPr>
              <a:t>zero-to-Identity Mapping</a:t>
            </a:r>
            <a:endParaRPr sz="1700">
              <a:solidFill>
                <a:schemeClr val="accent2"/>
              </a:solidFill>
            </a:endParaRPr>
          </a:p>
        </p:txBody>
      </p:sp>
      <p:sp>
        <p:nvSpPr>
          <p:cNvPr id="142" name="Google Shape;142;p18"/>
          <p:cNvSpPr txBox="1"/>
          <p:nvPr/>
        </p:nvSpPr>
        <p:spPr>
          <a:xfrm>
            <a:off x="3358950" y="1158525"/>
            <a:ext cx="2466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0 for negative inputs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X for positive inputs</a:t>
            </a:r>
            <a:endParaRPr>
              <a:solidFill>
                <a:schemeClr val="accent2"/>
              </a:solidFill>
            </a:endParaRPr>
          </a:p>
        </p:txBody>
      </p:sp>
      <p:cxnSp>
        <p:nvCxnSpPr>
          <p:cNvPr id="143" name="Google Shape;143;p18"/>
          <p:cNvCxnSpPr/>
          <p:nvPr/>
        </p:nvCxnSpPr>
        <p:spPr>
          <a:xfrm flipH="1" rot="10800000">
            <a:off x="3024150" y="1437650"/>
            <a:ext cx="334800" cy="1488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4" name="Google Shape;144;p18"/>
          <p:cNvCxnSpPr/>
          <p:nvPr/>
        </p:nvCxnSpPr>
        <p:spPr>
          <a:xfrm>
            <a:off x="3024150" y="1617925"/>
            <a:ext cx="359400" cy="1422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descr="{&quot;id&quot;:&quot;5&quot;,&quot;backgroundColor&quot;:&quot;#212121&quot;,&quot;code&quot;:&quot;$$\\Phi\\left(x_{ij}\\right)=\\int_{-\\infty}^{x_{ij}}\\frac{1}{{\\sqrt[2]{2\\Pi}}}e^{-\\frac{1}{2}t^{2}}dt$$&quot;,&quot;type&quot;:&quot;$$&quot;,&quot;aid&quot;:null,&quot;font&quot;:{&quot;size&quot;:12,&quot;color&quot;:&quot;#ffffff&quot;,&quot;family&quot;:&quot;Arial&quot;},&quot;backgroundColorModified&quot;:null,&quot;ts&quot;:1645628067566,&quot;cs&quot;:&quot;oSWMJ0uhxCkrVsJ1lVyWqw==&quot;,&quot;size&quot;:{&quot;width&quot;:216.83333333333334,&quot;height&quot;:45.5}}" id="145" name="Google Shape;14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800" y="2931200"/>
            <a:ext cx="3961470" cy="83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18975" y="2125575"/>
            <a:ext cx="4228624" cy="294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9"/>
          <p:cNvSpPr txBox="1"/>
          <p:nvPr>
            <p:ph type="title"/>
          </p:nvPr>
        </p:nvSpPr>
        <p:spPr>
          <a:xfrm>
            <a:off x="311700" y="258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Intuition</a:t>
            </a:r>
            <a:endParaRPr/>
          </a:p>
        </p:txBody>
      </p:sp>
      <p:pic>
        <p:nvPicPr>
          <p:cNvPr id="152" name="Google Shape;15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6188" y="830950"/>
            <a:ext cx="6011626" cy="400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Intuition</a:t>
            </a:r>
            <a:endParaRPr/>
          </a:p>
        </p:txBody>
      </p:sp>
      <p:pic>
        <p:nvPicPr>
          <p:cNvPr descr="{&quot;id&quot;:&quot;5&quot;,&quot;backgroundColor&quot;:&quot;#212121&quot;,&quot;code&quot;:&quot;$$\\Phi\\left(x_{ij}\\right)=\\int_{-\\infty}^{x_{ij}}\\frac{1}{{\\sqrt[2]{2\\Pi}}}e^{-\\frac{1}{2}t^{2}}dt$$&quot;,&quot;type&quot;:&quot;$$&quot;,&quot;aid&quot;:null,&quot;font&quot;:{&quot;size&quot;:12,&quot;color&quot;:&quot;#ffffff&quot;,&quot;family&quot;:&quot;Arial&quot;},&quot;backgroundColorModified&quot;:null,&quot;ts&quot;:1645628067566,&quot;cs&quot;:&quot;oSWMJ0uhxCkrVsJ1lVyWqw==&quot;,&quot;size&quot;:{&quot;width&quot;:216.83333333333334,&quot;height&quot;:45.5}}" id="158" name="Google Shape;15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0925" y="1235850"/>
            <a:ext cx="3961470" cy="831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backgroundColor&quot;:&quot;#212121&quot;,&quot;aid&quot;:null,&quot;type&quot;:&quot;$$&quot;,&quot;id&quot;:&quot;6&quot;,&quot;backgroundColorModified&quot;:null,&quot;code&quot;:&quot;$$f\\left(x\\right)\\,=\\,x.\\Phi\\left(x\\right)$$&quot;,&quot;font&quot;:{&quot;color&quot;:&quot;#ffffff&quot;,&quot;family&quot;:&quot;Arial&quot;,&quot;size&quot;:12},&quot;ts&quot;:1645629183511,&quot;cs&quot;:&quot;nLHiJyd7yA4znFR5JXs+YA==&quot;,&quot;size&quot;:{&quot;width&quot;:122.16666666666667,&quot;height&quot;:18.833333333333332}}" id="159" name="Google Shape;15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0925" y="2571750"/>
            <a:ext cx="3261850" cy="50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Intuition</a:t>
            </a:r>
            <a:endParaRPr/>
          </a:p>
        </p:txBody>
      </p:sp>
      <p:pic>
        <p:nvPicPr>
          <p:cNvPr descr="{&quot;id&quot;:&quot;5&quot;,&quot;backgroundColor&quot;:&quot;#212121&quot;,&quot;code&quot;:&quot;$$\\Phi\\left(x_{ij}\\right)=\\int_{-\\infty}^{x_{ij}}\\frac{1}{{\\sqrt[2]{2\\Pi}}}e^{-\\frac{1}{2}t^{2}}dt$$&quot;,&quot;type&quot;:&quot;$$&quot;,&quot;aid&quot;:null,&quot;font&quot;:{&quot;size&quot;:12,&quot;color&quot;:&quot;#ffffff&quot;,&quot;family&quot;:&quot;Arial&quot;},&quot;backgroundColorModified&quot;:null,&quot;ts&quot;:1645628067566,&quot;cs&quot;:&quot;oSWMJ0uhxCkrVsJ1lVyWqw==&quot;,&quot;size&quot;:{&quot;width&quot;:216.83333333333334,&quot;height&quot;:45.5}}" id="165" name="Google Shape;16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35850"/>
            <a:ext cx="3961470" cy="831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backgroundColor&quot;:&quot;#212121&quot;,&quot;id&quot;:&quot;5&quot;,&quot;font&quot;:{&quot;size&quot;:23,&quot;family&quot;:&quot;Arial&quot;,&quot;color&quot;:&quot;#ffffff&quot;},&quot;backgroundColorModified&quot;:false,&quot;type&quot;:&quot;$$&quot;,&quot;code&quot;:&quot;$$erf\\left(x\\right)=\\frac{2}{\\Pi}\\int_{0}^{x}e^{-t^{2}}dt$$&quot;,&quot;aid&quot;:null,&quot;ts&quot;:1645629461734,&quot;cs&quot;:&quot;x/W5y1u8tWovkWR+gsN7vQ==&quot;,&quot;size&quot;:{&quot;width&quot;:344.25,&quot;height&quot;:83.25}}" id="166" name="Google Shape;16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2" y="2733900"/>
            <a:ext cx="3961474" cy="957998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1"/>
          <p:cNvSpPr txBox="1"/>
          <p:nvPr/>
        </p:nvSpPr>
        <p:spPr>
          <a:xfrm>
            <a:off x="336475" y="2241300"/>
            <a:ext cx="7333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2"/>
                </a:solidFill>
              </a:rPr>
              <a:t>Gauss Error Function - erf(x)</a:t>
            </a:r>
            <a:endParaRPr sz="2000">
              <a:solidFill>
                <a:schemeClr val="lt2"/>
              </a:solidFill>
            </a:endParaRPr>
          </a:p>
        </p:txBody>
      </p:sp>
      <p:pic>
        <p:nvPicPr>
          <p:cNvPr descr="{&quot;id&quot;:&quot;5&quot;,&quot;code&quot;:&quot;$$\\Phi\\left(x\\right)=\\frac{1\\,+\\,erf\\left(\\frac{x}{{\\sqrt[2]{2}}}\\right)}{2}$$&quot;,&quot;font&quot;:{&quot;family&quot;:&quot;Arial&quot;,&quot;size&quot;:23,&quot;color&quot;:&quot;#ffffff&quot;},&quot;backgroundColor&quot;:&quot;#212121&quot;,&quot;backgroundColorModified&quot;:false,&quot;type&quot;:&quot;$$&quot;,&quot;aid&quot;:null,&quot;ts&quot;:1645629781610,&quot;cs&quot;:&quot;X5dMKBZfKO5HukPfPnNpsA==&quot;,&quot;size&quot;:{&quot;width&quot;:352.3333333333333,&quot;height&quot;:106}}" id="168" name="Google Shape;16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6481" y="3957475"/>
            <a:ext cx="3355975" cy="10096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backgroundColor&quot;:&quot;#212121&quot;,&quot;code&quot;:&quot;$$GeLU\\left(x\\right)=\\frac{1}{2}x\\left(1+erf\\left(\\frac{x}{{\\sqrt[2]{2}}}\\right)\\right)$$&quot;,&quot;font&quot;:{&quot;family&quot;:&quot;Arial&quot;,&quot;size&quot;:23,&quot;color&quot;:&quot;#ffffff&quot;},&quot;type&quot;:&quot;$$&quot;,&quot;id&quot;:&quot;5&quot;,&quot;aid&quot;:null,&quot;backgroundColorModified&quot;:false,&quot;ts&quot;:1645630111567,&quot;cs&quot;:&quot;lEA7lPrIsyg58pD+//K4iw==&quot;,&quot;size&quot;:{&quot;width&quot;:524.5,&quot;height&quot;:88.99999999999996}}" id="169" name="Google Shape;169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2000" y="2433500"/>
            <a:ext cx="4508151" cy="76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