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97dcf351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97dcf351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97dcf351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197dcf351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97dcf351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97dcf351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97dcf351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97dcf351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97dcf351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97dcf351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97dcf3517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97dcf3517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97dcf3517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97dcf351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3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3677050" y="1331250"/>
            <a:ext cx="3164400" cy="22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3581850" y="1264175"/>
            <a:ext cx="3346500" cy="2416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111525" y="1663675"/>
            <a:ext cx="2739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FC5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Entry-1</a:t>
            </a:r>
            <a:r>
              <a:rPr lang="en">
                <a:solidFill>
                  <a:schemeClr val="dk1"/>
                </a:solidFill>
              </a:rPr>
              <a:t>   8   27000   Petrol   3.5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Entry-2</a:t>
            </a:r>
            <a:r>
              <a:rPr lang="en">
                <a:solidFill>
                  <a:schemeClr val="dk1"/>
                </a:solidFill>
              </a:rPr>
              <a:t>   9  43000    Diesel  4.75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.                   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.                   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Entry-n</a:t>
            </a:r>
            <a:r>
              <a:rPr lang="en">
                <a:solidFill>
                  <a:srgbClr val="3C78D8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 7  33400    Diesel  6.5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 rot="5400000">
            <a:off x="1497350" y="1167125"/>
            <a:ext cx="160500" cy="1405800"/>
          </a:xfrm>
          <a:prstGeom prst="leftBrace">
            <a:avLst>
              <a:gd fmla="val 50000" name="adj1"/>
              <a:gd fmla="val 47761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944150" y="1450925"/>
            <a:ext cx="126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Features (X)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86625" y="1471925"/>
            <a:ext cx="2788800" cy="1968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" name="Google Shape;68;p14"/>
          <p:cNvCxnSpPr>
            <a:stCxn id="67" idx="3"/>
            <a:endCxn id="63" idx="1"/>
          </p:cNvCxnSpPr>
          <p:nvPr/>
        </p:nvCxnSpPr>
        <p:spPr>
          <a:xfrm>
            <a:off x="2875425" y="2456375"/>
            <a:ext cx="706500" cy="16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2367300" y="1612038"/>
            <a:ext cx="4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6928350" y="2456375"/>
            <a:ext cx="421200" cy="9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 txBox="1"/>
          <p:nvPr/>
        </p:nvSpPr>
        <p:spPr>
          <a:xfrm>
            <a:off x="7349550" y="1725150"/>
            <a:ext cx="619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Y^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7349550" y="1557125"/>
            <a:ext cx="421500" cy="183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4"/>
          <p:cNvCxnSpPr/>
          <p:nvPr/>
        </p:nvCxnSpPr>
        <p:spPr>
          <a:xfrm>
            <a:off x="7771050" y="2467625"/>
            <a:ext cx="421200" cy="9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 txBox="1"/>
          <p:nvPr/>
        </p:nvSpPr>
        <p:spPr>
          <a:xfrm>
            <a:off x="8242000" y="225570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Loss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8212650" y="2255825"/>
            <a:ext cx="619800" cy="43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4"/>
          <p:cNvCxnSpPr>
            <a:stCxn id="67" idx="0"/>
            <a:endCxn id="75" idx="0"/>
          </p:cNvCxnSpPr>
          <p:nvPr/>
        </p:nvCxnSpPr>
        <p:spPr>
          <a:xfrm flipH="1" rot="-5400000">
            <a:off x="4609875" y="-1656925"/>
            <a:ext cx="783900" cy="7041600"/>
          </a:xfrm>
          <a:prstGeom prst="bentConnector3">
            <a:avLst>
              <a:gd fmla="val -56541" name="adj1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 txBox="1"/>
          <p:nvPr/>
        </p:nvSpPr>
        <p:spPr>
          <a:xfrm>
            <a:off x="5106325" y="653225"/>
            <a:ext cx="96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Targets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6733600" y="3989375"/>
            <a:ext cx="96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Gradient Descent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6733600" y="3989375"/>
            <a:ext cx="966600" cy="677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4"/>
          <p:cNvCxnSpPr>
            <a:stCxn id="75" idx="2"/>
            <a:endCxn id="79" idx="3"/>
          </p:cNvCxnSpPr>
          <p:nvPr/>
        </p:nvCxnSpPr>
        <p:spPr>
          <a:xfrm rot="5400000">
            <a:off x="7290900" y="3096275"/>
            <a:ext cx="1641000" cy="822300"/>
          </a:xfrm>
          <a:prstGeom prst="bent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79" idx="1"/>
            <a:endCxn id="63" idx="2"/>
          </p:cNvCxnSpPr>
          <p:nvPr/>
        </p:nvCxnSpPr>
        <p:spPr>
          <a:xfrm rot="10800000">
            <a:off x="5255200" y="3681125"/>
            <a:ext cx="1478400" cy="646800"/>
          </a:xfrm>
          <a:prstGeom prst="bent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4"/>
          <p:cNvSpPr txBox="1"/>
          <p:nvPr/>
        </p:nvSpPr>
        <p:spPr>
          <a:xfrm>
            <a:off x="4806200" y="4327925"/>
            <a:ext cx="169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Updates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Weights &amp; Biases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122050" y="3488313"/>
            <a:ext cx="297600" cy="431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756025" y="1992700"/>
            <a:ext cx="644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4.75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7.25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2.85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6.5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747475" y="1992688"/>
            <a:ext cx="619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Y^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4.25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8.5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1747475" y="1923850"/>
            <a:ext cx="532800" cy="183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756025" y="1923850"/>
            <a:ext cx="532800" cy="183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656875" y="1400525"/>
            <a:ext cx="226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Actual     Predicted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1227000" y="431310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Loss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1227000" y="4313100"/>
            <a:ext cx="619800" cy="43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5"/>
          <p:cNvCxnSpPr>
            <a:stCxn id="92" idx="2"/>
            <a:endCxn id="95" idx="1"/>
          </p:cNvCxnSpPr>
          <p:nvPr/>
        </p:nvCxnSpPr>
        <p:spPr>
          <a:xfrm flipH="1" rot="-5400000">
            <a:off x="737725" y="4039450"/>
            <a:ext cx="774000" cy="204600"/>
          </a:xfrm>
          <a:prstGeom prst="bent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>
            <a:stCxn id="91" idx="2"/>
            <a:endCxn id="95" idx="3"/>
          </p:cNvCxnSpPr>
          <p:nvPr/>
        </p:nvCxnSpPr>
        <p:spPr>
          <a:xfrm rot="5400000">
            <a:off x="1543325" y="4058200"/>
            <a:ext cx="774000" cy="167100"/>
          </a:xfrm>
          <a:prstGeom prst="bent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5"/>
          <p:cNvSpPr txBox="1"/>
          <p:nvPr/>
        </p:nvSpPr>
        <p:spPr>
          <a:xfrm>
            <a:off x="3718200" y="1574025"/>
            <a:ext cx="1152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Y^-Y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3 - 3.5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6.5 - 4.75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4.25 - 7.25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3.5 - 2.85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8.5 - 6.5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3718188" y="1587450"/>
            <a:ext cx="1152600" cy="183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5233925" y="1656300"/>
            <a:ext cx="1152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Y^-Y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-0.5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1.75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- 3.0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0.65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2.0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5233913" y="1587450"/>
            <a:ext cx="1152600" cy="183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5"/>
          <p:cNvCxnSpPr>
            <a:stCxn id="99" idx="3"/>
            <a:endCxn id="101" idx="1"/>
          </p:cNvCxnSpPr>
          <p:nvPr/>
        </p:nvCxnSpPr>
        <p:spPr>
          <a:xfrm>
            <a:off x="4870788" y="2502900"/>
            <a:ext cx="3630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5"/>
          <p:cNvSpPr txBox="1"/>
          <p:nvPr/>
        </p:nvSpPr>
        <p:spPr>
          <a:xfrm>
            <a:off x="6977800" y="2255700"/>
            <a:ext cx="6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0.9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6984125" y="2302800"/>
            <a:ext cx="5328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" name="Google Shape;105;p15"/>
          <p:cNvCxnSpPr>
            <a:stCxn id="101" idx="3"/>
            <a:endCxn id="104" idx="1"/>
          </p:cNvCxnSpPr>
          <p:nvPr/>
        </p:nvCxnSpPr>
        <p:spPr>
          <a:xfrm>
            <a:off x="6386513" y="2502900"/>
            <a:ext cx="597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5"/>
          <p:cNvSpPr txBox="1"/>
          <p:nvPr/>
        </p:nvSpPr>
        <p:spPr>
          <a:xfrm>
            <a:off x="6940625" y="1970650"/>
            <a:ext cx="6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8114525" y="2302800"/>
            <a:ext cx="6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0.18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8114525" y="2302800"/>
            <a:ext cx="6198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5"/>
          <p:cNvCxnSpPr>
            <a:endCxn id="108" idx="1"/>
          </p:cNvCxnSpPr>
          <p:nvPr/>
        </p:nvCxnSpPr>
        <p:spPr>
          <a:xfrm>
            <a:off x="7523225" y="2502900"/>
            <a:ext cx="5913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5"/>
          <p:cNvSpPr txBox="1"/>
          <p:nvPr/>
        </p:nvSpPr>
        <p:spPr>
          <a:xfrm>
            <a:off x="8027675" y="1970650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Mean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{&quot;aid&quot;:null,&quot;code&quot;:&quot;$$\\frac{1}{n}\\sum_{i=1}^{n}\\left(y_{i^{p}}-y_{i}\\right)$$&quot;,&quot;backgroundColor&quot;:&quot;#212121&quot;,&quot;id&quot;:&quot;1&quot;,&quot;type&quot;:&quot;$$&quot;,&quot;font&quot;:{&quot;color&quot;:&quot;#ffffff&quot;,&quot;size&quot;:20,&quot;family&quot;:&quot;Arial&quot;},&quot;backgroundColorModified&quot;:false,&quot;ts&quot;:1647056947391,&quot;cs&quot;:&quot;uGFwoy8oUjtEXckVCio83A==&quot;,&quot;size&quot;:{&quot;width&quot;:197,&quot;height&quot;:80.16666666666667}}"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650" y="3755401"/>
            <a:ext cx="1876425" cy="76358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5315650" y="4528750"/>
            <a:ext cx="211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Mean Bias Error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and Variance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7700" y="1149000"/>
            <a:ext cx="398919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Bias - Overall direction of error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Bias - Historical average error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Variance - Spread of predictions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756025" y="1992700"/>
            <a:ext cx="644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4.75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7.25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2.85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6.5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747475" y="1992688"/>
            <a:ext cx="619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Y^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56.5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48.255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46.5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1747475" y="1931588"/>
            <a:ext cx="532800" cy="183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756025" y="1923850"/>
            <a:ext cx="532800" cy="183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656875" y="1400525"/>
            <a:ext cx="226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Actual     Predicted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1227000" y="431310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Loss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1227000" y="4313100"/>
            <a:ext cx="619800" cy="43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17"/>
          <p:cNvCxnSpPr>
            <a:stCxn id="128" idx="2"/>
            <a:endCxn id="131" idx="1"/>
          </p:cNvCxnSpPr>
          <p:nvPr/>
        </p:nvCxnSpPr>
        <p:spPr>
          <a:xfrm flipH="1" rot="-5400000">
            <a:off x="737725" y="4039450"/>
            <a:ext cx="774000" cy="204600"/>
          </a:xfrm>
          <a:prstGeom prst="bent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7"/>
          <p:cNvCxnSpPr>
            <a:stCxn id="127" idx="2"/>
            <a:endCxn id="131" idx="3"/>
          </p:cNvCxnSpPr>
          <p:nvPr/>
        </p:nvCxnSpPr>
        <p:spPr>
          <a:xfrm rot="5400000">
            <a:off x="1547225" y="4062038"/>
            <a:ext cx="766200" cy="167100"/>
          </a:xfrm>
          <a:prstGeom prst="bent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7"/>
          <p:cNvSpPr txBox="1"/>
          <p:nvPr/>
        </p:nvSpPr>
        <p:spPr>
          <a:xfrm>
            <a:off x="3845800" y="2120325"/>
            <a:ext cx="644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4.75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7.25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2.85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6.5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4837250" y="2120313"/>
            <a:ext cx="619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Y^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0.78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0.250.85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1.1.5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4837250" y="2039775"/>
            <a:ext cx="532800" cy="183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3845800" y="2051475"/>
            <a:ext cx="532800" cy="183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3746650" y="1528150"/>
            <a:ext cx="226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Actual     Predicted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4316775" y="4440725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Loss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4316775" y="4440725"/>
            <a:ext cx="619800" cy="43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17"/>
          <p:cNvCxnSpPr>
            <a:stCxn id="137" idx="2"/>
            <a:endCxn id="140" idx="1"/>
          </p:cNvCxnSpPr>
          <p:nvPr/>
        </p:nvCxnSpPr>
        <p:spPr>
          <a:xfrm flipH="1" rot="-5400000">
            <a:off x="3827500" y="4167075"/>
            <a:ext cx="774000" cy="204600"/>
          </a:xfrm>
          <a:prstGeom prst="bent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7"/>
          <p:cNvCxnSpPr>
            <a:stCxn id="136" idx="2"/>
            <a:endCxn id="140" idx="3"/>
          </p:cNvCxnSpPr>
          <p:nvPr/>
        </p:nvCxnSpPr>
        <p:spPr>
          <a:xfrm rot="5400000">
            <a:off x="4627250" y="4179975"/>
            <a:ext cx="785700" cy="167100"/>
          </a:xfrm>
          <a:prstGeom prst="bent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aid&quot;:null,&quot;code&quot;:&quot;$$\\frac{1}{n}\\sum_{i=1}^{n}\\left(y_{i^{p}}-y_{i}\\right)$$&quot;,&quot;backgroundColor&quot;:&quot;#212121&quot;,&quot;id&quot;:&quot;1&quot;,&quot;type&quot;:&quot;$$&quot;,&quot;font&quot;:{&quot;color&quot;:&quot;#ffffff&quot;,&quot;size&quot;:20,&quot;family&quot;:&quot;Arial&quot;},&quot;backgroundColorModified&quot;:false,&quot;ts&quot;:1647056947391,&quot;cs&quot;:&quot;uGFwoy8oUjtEXckVCio83A==&quot;,&quot;size&quot;:{&quot;width&quot;:197,&quot;height&quot;:80.16666666666667}}" id="143" name="Google Shape;1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8725" y="2189951"/>
            <a:ext cx="1876425" cy="763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756025" y="1992700"/>
            <a:ext cx="644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5.0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1747475" y="1992688"/>
            <a:ext cx="619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Y^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7.0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7.0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1747475" y="1962700"/>
            <a:ext cx="532800" cy="190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756025" y="1923850"/>
            <a:ext cx="532800" cy="1908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656875" y="1400525"/>
            <a:ext cx="226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Actual     Predicted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1227000" y="431310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Loss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1227000" y="4313100"/>
            <a:ext cx="619800" cy="43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18"/>
          <p:cNvCxnSpPr>
            <a:stCxn id="152" idx="2"/>
            <a:endCxn id="155" idx="1"/>
          </p:cNvCxnSpPr>
          <p:nvPr/>
        </p:nvCxnSpPr>
        <p:spPr>
          <a:xfrm flipH="1" rot="-5400000">
            <a:off x="776575" y="4078300"/>
            <a:ext cx="696300" cy="204600"/>
          </a:xfrm>
          <a:prstGeom prst="bent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8"/>
          <p:cNvCxnSpPr>
            <a:stCxn id="151" idx="2"/>
            <a:endCxn id="155" idx="3"/>
          </p:cNvCxnSpPr>
          <p:nvPr/>
        </p:nvCxnSpPr>
        <p:spPr>
          <a:xfrm rot="5400000">
            <a:off x="1601675" y="4116400"/>
            <a:ext cx="657300" cy="167100"/>
          </a:xfrm>
          <a:prstGeom prst="bent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8"/>
          <p:cNvSpPr txBox="1"/>
          <p:nvPr/>
        </p:nvSpPr>
        <p:spPr>
          <a:xfrm>
            <a:off x="3259625" y="1574025"/>
            <a:ext cx="131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MBE = ?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4164375" y="2168950"/>
            <a:ext cx="307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(4.0 - 3.5) + (4.0 - 4.5) + (7.0 - 7.5) + (3.0 - 2.5) + (7.0 - 6.5) + (4.5 - 5.0)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3804950" y="2592025"/>
            <a:ext cx="43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=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4164375" y="2592025"/>
            <a:ext cx="713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—----------------------------------------------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     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7516875" y="2571750"/>
            <a:ext cx="61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= 0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Absolute Error</a:t>
            </a:r>
            <a:endParaRPr/>
          </a:p>
        </p:txBody>
      </p:sp>
      <p:pic>
        <p:nvPicPr>
          <p:cNvPr descr="{&quot;code&quot;:&quot;$$\\frac{1}{n}\\sum_{i=1}^{n}\\left|y_{i^{p}}-y_{i}\\right|$$&quot;,&quot;backgroundColor&quot;:&quot;#212121&quot;,&quot;font&quot;:{&quot;family&quot;:&quot;Arial&quot;,&quot;size&quot;:20,&quot;color&quot;:&quot;#ffffff&quot;},&quot;backgroundColorModified&quot;:false,&quot;type&quot;:&quot;$$&quot;,&quot;aid&quot;:null,&quot;id&quot;:&quot;1&quot;,&quot;ts&quot;:1647059285277,&quot;cs&quot;:&quot;tcf0nSkkiNznCq4vIMRgdA==&quot;,&quot;size&quot;:{&quot;width&quot;:189.33333333333334,&quot;height&quot;:80.16666666666667}}"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588" y="349576"/>
            <a:ext cx="1803400" cy="76358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9"/>
          <p:cNvSpPr txBox="1"/>
          <p:nvPr/>
        </p:nvSpPr>
        <p:spPr>
          <a:xfrm>
            <a:off x="4572000" y="508175"/>
            <a:ext cx="1876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MAE = 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756025" y="1992700"/>
            <a:ext cx="644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4.75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7.25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2.85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6.5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1747475" y="1992688"/>
            <a:ext cx="619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Y^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4.25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8.5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1747475" y="1923850"/>
            <a:ext cx="532800" cy="183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756025" y="1923850"/>
            <a:ext cx="532800" cy="183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656875" y="1400525"/>
            <a:ext cx="226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Actual     Predicted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1227000" y="431310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Loss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1227000" y="4313100"/>
            <a:ext cx="619800" cy="43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7" name="Google Shape;177;p19"/>
          <p:cNvCxnSpPr>
            <a:stCxn id="173" idx="2"/>
            <a:endCxn id="176" idx="1"/>
          </p:cNvCxnSpPr>
          <p:nvPr/>
        </p:nvCxnSpPr>
        <p:spPr>
          <a:xfrm flipH="1" rot="-5400000">
            <a:off x="737725" y="4039450"/>
            <a:ext cx="774000" cy="204600"/>
          </a:xfrm>
          <a:prstGeom prst="bent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9"/>
          <p:cNvCxnSpPr>
            <a:stCxn id="172" idx="2"/>
            <a:endCxn id="176" idx="3"/>
          </p:cNvCxnSpPr>
          <p:nvPr/>
        </p:nvCxnSpPr>
        <p:spPr>
          <a:xfrm rot="5400000">
            <a:off x="1543325" y="4058200"/>
            <a:ext cx="774000" cy="167100"/>
          </a:xfrm>
          <a:prstGeom prst="bent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9"/>
          <p:cNvSpPr txBox="1"/>
          <p:nvPr/>
        </p:nvSpPr>
        <p:spPr>
          <a:xfrm>
            <a:off x="3718200" y="1574025"/>
            <a:ext cx="1152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Y^-Y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3 - 3.5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6.5 - 4.75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4.25 - 7.25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3.5 - 2.85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8.5 - 6.5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3718188" y="1587450"/>
            <a:ext cx="1152600" cy="183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/>
        </p:nvSpPr>
        <p:spPr>
          <a:xfrm>
            <a:off x="5233925" y="1656300"/>
            <a:ext cx="1152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|Y^-Y|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0.5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1.75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3.0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0.65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2.0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" name="Google Shape;182;p19"/>
          <p:cNvSpPr/>
          <p:nvPr/>
        </p:nvSpPr>
        <p:spPr>
          <a:xfrm>
            <a:off x="5171938" y="1587450"/>
            <a:ext cx="1152600" cy="183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3" name="Google Shape;183;p19"/>
          <p:cNvCxnSpPr>
            <a:stCxn id="180" idx="3"/>
            <a:endCxn id="182" idx="1"/>
          </p:cNvCxnSpPr>
          <p:nvPr/>
        </p:nvCxnSpPr>
        <p:spPr>
          <a:xfrm>
            <a:off x="4870788" y="2502900"/>
            <a:ext cx="301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19"/>
          <p:cNvSpPr txBox="1"/>
          <p:nvPr/>
        </p:nvSpPr>
        <p:spPr>
          <a:xfrm>
            <a:off x="6977800" y="2255700"/>
            <a:ext cx="6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</a:t>
            </a:r>
            <a:r>
              <a:rPr lang="en">
                <a:solidFill>
                  <a:schemeClr val="dk1"/>
                </a:solidFill>
              </a:rPr>
              <a:t>.9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6940700" y="2302800"/>
            <a:ext cx="5328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19"/>
          <p:cNvCxnSpPr>
            <a:stCxn id="182" idx="3"/>
            <a:endCxn id="185" idx="1"/>
          </p:cNvCxnSpPr>
          <p:nvPr/>
        </p:nvCxnSpPr>
        <p:spPr>
          <a:xfrm>
            <a:off x="6324538" y="2502900"/>
            <a:ext cx="6162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19"/>
          <p:cNvSpPr txBox="1"/>
          <p:nvPr/>
        </p:nvSpPr>
        <p:spPr>
          <a:xfrm>
            <a:off x="6940625" y="1970650"/>
            <a:ext cx="6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Sum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8114525" y="2302800"/>
            <a:ext cx="64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r>
              <a:rPr lang="en">
                <a:solidFill>
                  <a:schemeClr val="dk1"/>
                </a:solidFill>
              </a:rPr>
              <a:t>.58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8027675" y="2302800"/>
            <a:ext cx="6198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19"/>
          <p:cNvCxnSpPr>
            <a:endCxn id="189" idx="1"/>
          </p:cNvCxnSpPr>
          <p:nvPr/>
        </p:nvCxnSpPr>
        <p:spPr>
          <a:xfrm flipH="1" rot="10800000">
            <a:off x="7498475" y="2502900"/>
            <a:ext cx="529200" cy="13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19"/>
          <p:cNvSpPr txBox="1"/>
          <p:nvPr/>
        </p:nvSpPr>
        <p:spPr>
          <a:xfrm>
            <a:off x="8027675" y="1970650"/>
            <a:ext cx="7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Mean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2" name="Google Shape;192;p19"/>
          <p:cNvSpPr txBox="1"/>
          <p:nvPr>
            <p:ph type="title"/>
          </p:nvPr>
        </p:nvSpPr>
        <p:spPr>
          <a:xfrm>
            <a:off x="3141200" y="3892625"/>
            <a:ext cx="187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L1 loss</a:t>
            </a:r>
            <a:endParaRPr sz="192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Absolute Percentage Error</a:t>
            </a:r>
            <a:endParaRPr/>
          </a:p>
        </p:txBody>
      </p:sp>
      <p:pic>
        <p:nvPicPr>
          <p:cNvPr descr="{&quot;id&quot;:&quot;1&quot;,&quot;backgroundColor&quot;:&quot;#212121&quot;,&quot;backgroundColorModified&quot;:false,&quot;type&quot;:&quot;$$&quot;,&quot;aid&quot;:null,&quot;code&quot;:&quot;$$\\frac{1}{n}\\sum_{i=1}^{n}\\frac{\\left|y_{i^{p}}\\,-\\,y_{i}\\right|}{y_{i}}$$&quot;,&quot;font&quot;:{&quot;color&quot;:&quot;#ffffff&quot;,&quot;family&quot;:&quot;Arial&quot;,&quot;size&quot;:20},&quot;ts&quot;:1647061545785,&quot;cs&quot;:&quot;kGbkuR+8N9UXJqQ8l+zxwA==&quot;,&quot;size&quot;:{&quot;width&quot;:218.79999999999995,&quot;height&quot;:80.2}}"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063" y="445031"/>
            <a:ext cx="2084070" cy="76390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0"/>
          <p:cNvSpPr txBox="1"/>
          <p:nvPr/>
        </p:nvSpPr>
        <p:spPr>
          <a:xfrm>
            <a:off x="5667525" y="603775"/>
            <a:ext cx="1876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MAPE = 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756025" y="1992700"/>
            <a:ext cx="644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4.75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725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2.85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6.5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1852750" y="1992700"/>
            <a:ext cx="619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Y^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425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3.5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8.5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1846675" y="1923850"/>
            <a:ext cx="532800" cy="183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756025" y="1923850"/>
            <a:ext cx="532800" cy="183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656875" y="1400525"/>
            <a:ext cx="226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Actual     Predicted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1227000" y="4313100"/>
            <a:ext cx="70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Loss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1227000" y="4313100"/>
            <a:ext cx="619800" cy="431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20"/>
          <p:cNvCxnSpPr>
            <a:stCxn id="203" idx="2"/>
            <a:endCxn id="206" idx="1"/>
          </p:cNvCxnSpPr>
          <p:nvPr/>
        </p:nvCxnSpPr>
        <p:spPr>
          <a:xfrm flipH="1" rot="-5400000">
            <a:off x="737725" y="4039450"/>
            <a:ext cx="774000" cy="204600"/>
          </a:xfrm>
          <a:prstGeom prst="bent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0"/>
          <p:cNvCxnSpPr>
            <a:stCxn id="202" idx="2"/>
            <a:endCxn id="206" idx="3"/>
          </p:cNvCxnSpPr>
          <p:nvPr/>
        </p:nvCxnSpPr>
        <p:spPr>
          <a:xfrm rot="5400000">
            <a:off x="1592875" y="4008550"/>
            <a:ext cx="774000" cy="266400"/>
          </a:xfrm>
          <a:prstGeom prst="bent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0"/>
          <p:cNvSpPr txBox="1"/>
          <p:nvPr/>
        </p:nvSpPr>
        <p:spPr>
          <a:xfrm>
            <a:off x="3346375" y="1896275"/>
            <a:ext cx="176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MAE = 60.98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3346375" y="2571750"/>
            <a:ext cx="176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MAPE = 0.2918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