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e85b23d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e85b23d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e85b23d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e85b23d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e85b23d6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e85b23d6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e85b23d6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e85b23d6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Squared Error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572000" y="508175"/>
            <a:ext cx="1876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MSE =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56025" y="1992700"/>
            <a:ext cx="644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4.75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7.25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2.85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747475" y="1992688"/>
            <a:ext cx="619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Y^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4.25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8.5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747475" y="1923850"/>
            <a:ext cx="532800" cy="183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756025" y="1923850"/>
            <a:ext cx="532800" cy="183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656875" y="1400525"/>
            <a:ext cx="226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Actual     Predicted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227000" y="43131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Loss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227000" y="4313100"/>
            <a:ext cx="619800" cy="43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>
            <a:stCxn id="66" idx="2"/>
            <a:endCxn id="69" idx="1"/>
          </p:cNvCxnSpPr>
          <p:nvPr/>
        </p:nvCxnSpPr>
        <p:spPr>
          <a:xfrm flipH="1" rot="-5400000">
            <a:off x="737725" y="4039450"/>
            <a:ext cx="774000" cy="204600"/>
          </a:xfrm>
          <a:prstGeom prst="bent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stCxn id="65" idx="2"/>
            <a:endCxn id="69" idx="3"/>
          </p:cNvCxnSpPr>
          <p:nvPr/>
        </p:nvCxnSpPr>
        <p:spPr>
          <a:xfrm rot="5400000">
            <a:off x="1543325" y="4058200"/>
            <a:ext cx="774000" cy="167100"/>
          </a:xfrm>
          <a:prstGeom prst="bent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3718200" y="1574025"/>
            <a:ext cx="1152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Y^-Y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3 - 3.5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6.5 - 4.75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4.25 - 7.25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3.5 - 2.85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8.5 - 6.5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3718188" y="1587450"/>
            <a:ext cx="1152600" cy="183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5233925" y="1656300"/>
            <a:ext cx="1152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(Y^-Y)^2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0.25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3.06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9.0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0.422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4.0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134988" y="1587450"/>
            <a:ext cx="1152600" cy="183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4"/>
          <p:cNvCxnSpPr>
            <a:stCxn id="73" idx="3"/>
            <a:endCxn id="75" idx="1"/>
          </p:cNvCxnSpPr>
          <p:nvPr/>
        </p:nvCxnSpPr>
        <p:spPr>
          <a:xfrm>
            <a:off x="4870788" y="2502900"/>
            <a:ext cx="264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 txBox="1"/>
          <p:nvPr/>
        </p:nvSpPr>
        <p:spPr>
          <a:xfrm>
            <a:off x="6810538" y="2255700"/>
            <a:ext cx="8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16.732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6810550" y="2302800"/>
            <a:ext cx="7065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4"/>
          <p:cNvCxnSpPr>
            <a:stCxn id="75" idx="3"/>
            <a:endCxn id="78" idx="1"/>
          </p:cNvCxnSpPr>
          <p:nvPr/>
        </p:nvCxnSpPr>
        <p:spPr>
          <a:xfrm>
            <a:off x="6287588" y="2502900"/>
            <a:ext cx="5229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4"/>
          <p:cNvSpPr txBox="1"/>
          <p:nvPr/>
        </p:nvSpPr>
        <p:spPr>
          <a:xfrm>
            <a:off x="6847738" y="1970650"/>
            <a:ext cx="6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8114525" y="2302800"/>
            <a:ext cx="6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.34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8046375" y="2302800"/>
            <a:ext cx="6198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4"/>
          <p:cNvCxnSpPr>
            <a:endCxn id="82" idx="1"/>
          </p:cNvCxnSpPr>
          <p:nvPr/>
        </p:nvCxnSpPr>
        <p:spPr>
          <a:xfrm flipH="1" rot="10800000">
            <a:off x="7517175" y="2502900"/>
            <a:ext cx="529200" cy="13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 txBox="1"/>
          <p:nvPr/>
        </p:nvSpPr>
        <p:spPr>
          <a:xfrm>
            <a:off x="8027675" y="1970650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Mean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3141200" y="3892625"/>
            <a:ext cx="187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L2 loss</a:t>
            </a:r>
            <a:endParaRPr sz="1920"/>
          </a:p>
        </p:txBody>
      </p:sp>
      <p:sp>
        <p:nvSpPr>
          <p:cNvPr id="86" name="Google Shape;86;p14"/>
          <p:cNvSpPr/>
          <p:nvPr/>
        </p:nvSpPr>
        <p:spPr>
          <a:xfrm>
            <a:off x="5354200" y="247875"/>
            <a:ext cx="2020200" cy="99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aid&quot;:null,&quot;type&quot;:&quot;$$&quot;,&quot;font&quot;:{&quot;family&quot;:&quot;Arial&quot;,&quot;color&quot;:&quot;#ffffff&quot;,&quot;size&quot;:12},&quot;id&quot;:&quot;1&quot;,&quot;backgroundColor&quot;:&quot;#212121&quot;,&quot;code&quot;:&quot;$$\\frac{1}{n}\\sum_{i=1}^{n}\\left(y_{i^{p}}-y_{i}\\right)^{2}$$&quot;,&quot;backgroundColorModified&quot;:null,&quot;ts&quot;:1647917995248,&quot;cs&quot;:&quot;samM2O6h5/znn2cBVioecg==&quot;,&quot;size&quot;:{&quot;width&quot;:129,&quot;height&quot;:48.166666666666664}}"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375" y="347025"/>
            <a:ext cx="1983000" cy="740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Implementation</a:t>
            </a:r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75" y="1294050"/>
            <a:ext cx="443865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9625" y="1170125"/>
            <a:ext cx="3801975" cy="280483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/>
        </p:nvSpPr>
        <p:spPr>
          <a:xfrm>
            <a:off x="6035875" y="708425"/>
            <a:ext cx="228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Error Surface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6807950" y="3974950"/>
            <a:ext cx="228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y-y^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 positive-negative value cancellation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Weighted errors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Smooth loss function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Prefered to MAE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High loss in case of outliers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Mean Squared Error (RMSE)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Square Root of MSE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interpretation of Error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Preferred to MSE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Commonly used loss function</a:t>
            </a:r>
            <a:endParaRPr/>
          </a:p>
        </p:txBody>
      </p:sp>
      <p:pic>
        <p:nvPicPr>
          <p:cNvPr descr="{&quot;backgroundColorModified&quot;:false,&quot;backgroundColor&quot;:&quot;#212121&quot;,&quot;code&quot;:&quot;$${\\sqrt[2]{\\frac{1}{n}\\sum_{i=1}^{n}\\left(y_{i^{p}}-y_{i}\\right)^{2}}}$$&quot;,&quot;type&quot;:&quot;$$&quot;,&quot;aid&quot;:null,&quot;font&quot;:{&quot;color&quot;:&quot;#ffffff&quot;,&quot;size&quot;:19,&quot;family&quot;:&quot;Arial&quot;},&quot;id&quot;:&quot;1&quot;,&quot;ts&quot;:1647957745684,&quot;cs&quot;:&quot;9J7OUoTOgn9eMhsuMW7Pfw==&quot;,&quot;size&quot;:{&quot;width&quot;:215.33333333333334,&quot;height&quot;:90.5}}"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800" y="1515001"/>
            <a:ext cx="3334927" cy="14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