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60c220bb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60c220bb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60c220bba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60c220bba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0c220bba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60c220bba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60c220bb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60c220bb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0c220bba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60c220bba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60c220bba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60c220bba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60c220bba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60c220bba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60c220bba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60c220bba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60c220bba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60c220bba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0c220bba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60c220bba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60c220bba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60c220bba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60c220b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60c220b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60c220bb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60c220bb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60c220bba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60c220bba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60c220bba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60c220bba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60c220bba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60c220bba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60c220bba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60c220bba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60c220bba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60c220bba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60c220bba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60c220bba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 Studies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5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Ablations </a:t>
            </a:r>
            <a:r>
              <a:rPr lang="en">
                <a:solidFill>
                  <a:schemeClr val="accent2"/>
                </a:solidFill>
              </a:rPr>
              <a:t>- Number of Layers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276" y="930976"/>
            <a:ext cx="4339325" cy="40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25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Ablations </a:t>
            </a:r>
            <a:r>
              <a:rPr lang="en">
                <a:solidFill>
                  <a:schemeClr val="accent2"/>
                </a:solidFill>
              </a:rPr>
              <a:t>- Batch Size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75" y="831825"/>
            <a:ext cx="4408925" cy="41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25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Ablations </a:t>
            </a:r>
            <a:r>
              <a:rPr lang="en">
                <a:solidFill>
                  <a:schemeClr val="accent2"/>
                </a:solidFill>
              </a:rPr>
              <a:t>- Optimizers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25" y="831826"/>
            <a:ext cx="4417500" cy="41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25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Ablations </a:t>
            </a:r>
            <a:r>
              <a:rPr lang="en">
                <a:solidFill>
                  <a:schemeClr val="accent2"/>
                </a:solidFill>
              </a:rPr>
              <a:t>- Learning rates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831825"/>
            <a:ext cx="4343175" cy="41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25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Ablations </a:t>
            </a:r>
            <a:r>
              <a:rPr lang="en">
                <a:solidFill>
                  <a:schemeClr val="accent2"/>
                </a:solidFill>
              </a:rPr>
              <a:t>- Regularizers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75" y="831826"/>
            <a:ext cx="4321250" cy="41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25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Ablations </a:t>
            </a:r>
            <a:r>
              <a:rPr lang="en">
                <a:solidFill>
                  <a:schemeClr val="accent2"/>
                </a:solidFill>
              </a:rPr>
              <a:t>- Dropout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276" y="831825"/>
            <a:ext cx="4613800" cy="41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25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Ablations </a:t>
            </a:r>
            <a:r>
              <a:rPr lang="en">
                <a:solidFill>
                  <a:schemeClr val="accent2"/>
                </a:solidFill>
              </a:rPr>
              <a:t>- Weight Initialization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026" y="831825"/>
            <a:ext cx="3928600" cy="41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25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Ablations </a:t>
            </a:r>
            <a:r>
              <a:rPr lang="en">
                <a:solidFill>
                  <a:schemeClr val="accent2"/>
                </a:solidFill>
              </a:rPr>
              <a:t>- Data Augmentation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626" y="854125"/>
            <a:ext cx="4557575" cy="41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Implementation</a:t>
            </a:r>
            <a:endParaRPr/>
          </a:p>
        </p:txBody>
      </p:sp>
      <p:pic>
        <p:nvPicPr>
          <p:cNvPr descr="{&quot;aid&quot;:null,&quot;code&quot;:&quot;$$f\\left(x\\right)=x.\\tanh\\left(\\ln\\left(1+e^{x}\\right)\\right)$$&quot;,&quot;type&quot;:&quot;$$&quot;,&quot;backgroundColorModified&quot;:null,&quot;id&quot;:&quot;1&quot;,&quot;backgroundColor&quot;:&quot;#212121&quot;,&quot;font&quot;:{&quot;size&quot;:18,&quot;color&quot;:&quot;#ADADAD&quot;,&quot;family&quot;:&quot;Arial&quot;},&quot;ts&quot;:1645429157128,&quot;cs&quot;:&quot;pfeVETJ+lsG/DtwBaZuBFA==&quot;,&quot;size&quot;:{&quot;width&quot;:322.75,&quot;height&quot;:28.25}}" id="187" name="Google Shape;1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675" y="1270375"/>
            <a:ext cx="3894124" cy="3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5690" y="2160200"/>
            <a:ext cx="5452625" cy="12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5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Swish Activation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225" y="831650"/>
            <a:ext cx="4319767" cy="32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00" y="831650"/>
            <a:ext cx="4334225" cy="3239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Mish Activation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229" y="1152475"/>
            <a:ext cx="6518349" cy="37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Mish Activation</a:t>
            </a:r>
            <a:endParaRPr/>
          </a:p>
        </p:txBody>
      </p:sp>
      <p:pic>
        <p:nvPicPr>
          <p:cNvPr descr="{&quot;aid&quot;:null,&quot;code&quot;:&quot;$$f\\left(x\\right)=x.\\tanh\\left(\\ln\\left(1+e^{x}\\right)\\right)$$&quot;,&quot;type&quot;:&quot;$$&quot;,&quot;backgroundColorModified&quot;:null,&quot;id&quot;:&quot;1&quot;,&quot;backgroundColor&quot;:&quot;#212121&quot;,&quot;font&quot;:{&quot;size&quot;:18,&quot;color&quot;:&quot;#ADADAD&quot;,&quot;family&quot;:&quot;Arial&quot;},&quot;ts&quot;:1645429157128,&quot;cs&quot;:&quot;pfeVETJ+lsG/DtwBaZuBFA==&quot;,&quot;size&quot;:{&quot;width&quot;:322.75,&quot;height&quot;:28.25}}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50" y="3364950"/>
            <a:ext cx="3894124" cy="34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code&quot;:&quot;$$f\\left(x\\right)=x.sigmoid\\left(x\\right)$$&quot;,&quot;font&quot;:{&quot;size&quot;:18,&quot;color&quot;:&quot;#ADADAD&quot;,&quot;family&quot;:&quot;Arial&quot;},&quot;id&quot;:&quot;1&quot;,&quot;backgroundColor&quot;:&quot;#212121&quot;,&quot;aid&quot;:null,&quot;backgroundColorModified&quot;:false,&quot;ts&quot;:1645429203832,&quot;cs&quot;:&quot;Cl6mYz+rSwTFciOJbsewnw==&quot;,&quot;size&quot;:{&quot;width&quot;:252.60000000000002,&quot;height&quot;:28.399999999999988}}"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50" y="1152475"/>
            <a:ext cx="3749525" cy="421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f\\left(x\\right)=x.\\tanh\\left(x\\right)$$&quot;,&quot;backgroundColor&quot;:&quot;#212121&quot;,&quot;type&quot;:&quot;$$&quot;,&quot;id&quot;:&quot;1&quot;,&quot;backgroundColorModified&quot;:false,&quot;aid&quot;:null,&quot;font&quot;:{&quot;color&quot;:&quot;#ADADAD&quot;,&quot;size&quot;:18,&quot;family&quot;:&quot;Arial&quot;},&quot;ts&quot;:1645429237721,&quot;cs&quot;:&quot;hvqEiqiRHC/m2v7YOUtsZQ==&quot;,&quot;size&quot;:{&quot;width&quot;:214.5,&quot;height&quot;:28.333333333333332}}"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949" y="2112175"/>
            <a:ext cx="3749526" cy="495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6"/>
          <p:cNvCxnSpPr/>
          <p:nvPr/>
        </p:nvCxnSpPr>
        <p:spPr>
          <a:xfrm>
            <a:off x="3061300" y="1636000"/>
            <a:ext cx="0" cy="421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 flipH="1">
            <a:off x="3371075" y="2621250"/>
            <a:ext cx="458700" cy="694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550425"/>
            <a:ext cx="4487999" cy="429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6"/>
          <p:cNvCxnSpPr/>
          <p:nvPr/>
        </p:nvCxnSpPr>
        <p:spPr>
          <a:xfrm>
            <a:off x="2739075" y="3804975"/>
            <a:ext cx="1276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Mish Vs Swish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675" y="1332825"/>
            <a:ext cx="7333201" cy="3537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>
            <a:off x="2034500" y="1747175"/>
            <a:ext cx="373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/>
          <p:nvPr/>
        </p:nvCxnSpPr>
        <p:spPr>
          <a:xfrm>
            <a:off x="2055950" y="2221275"/>
            <a:ext cx="330600" cy="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7"/>
          <p:cNvSpPr txBox="1"/>
          <p:nvPr/>
        </p:nvSpPr>
        <p:spPr>
          <a:xfrm>
            <a:off x="2471175" y="1531625"/>
            <a:ext cx="66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Mish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384925" y="2005725"/>
            <a:ext cx="83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</a:rPr>
              <a:t>Swish</a:t>
            </a:r>
            <a:endParaRPr b="1" sz="1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 of Mish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00" y="914400"/>
            <a:ext cx="8520600" cy="3958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n">
                <a:solidFill>
                  <a:srgbClr val="CCCCCC"/>
                </a:solidFill>
              </a:rPr>
              <a:t>Continuous</a:t>
            </a:r>
            <a:r>
              <a:rPr lang="en">
                <a:solidFill>
                  <a:srgbClr val="CCCCCC"/>
                </a:solidFill>
              </a:rPr>
              <a:t> 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n">
                <a:solidFill>
                  <a:srgbClr val="CCCCCC"/>
                </a:solidFill>
              </a:rPr>
              <a:t>Non-monotonicity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n">
                <a:solidFill>
                  <a:srgbClr val="CCCCCC"/>
                </a:solidFill>
              </a:rPr>
              <a:t>Zero-centered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n">
                <a:solidFill>
                  <a:srgbClr val="CCCCCC"/>
                </a:solidFill>
              </a:rPr>
              <a:t>Unbounded 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399" y="495775"/>
            <a:ext cx="4639025" cy="44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3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807" y="1109182"/>
            <a:ext cx="6259525" cy="29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3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229" y="1152475"/>
            <a:ext cx="6518349" cy="37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