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CA99A1-03B1-44B6-BFBE-6C4CCFAD12AF}">
  <a:tblStyle styleId="{2FCA99A1-03B1-44B6-BFBE-6C4CCFAD12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0b03e180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0b03e180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14661d20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14661d20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14661d20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14661d20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0b03e180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0b03e18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14661d20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14661d20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14661d20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14661d20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14661d20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14661d20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14661d20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14661d20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14661d20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14661d20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14661d20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14661d20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14661d20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14661d20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14661d20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14661d20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14661d20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14661d20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14661d20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14661d20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14661d20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14661d20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14661d20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14661d20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14661d20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14661d20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14661d20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14661d20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14661d20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14661d20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14661d20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14661d20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4661d20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4661d20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b03e180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b03e18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0b03e180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0b03e180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14661d20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14661d20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4661d20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14661d20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14661d20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14661d20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14661d20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14661d20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14661d20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14661d2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10" Type="http://schemas.openxmlformats.org/officeDocument/2006/relationships/image" Target="../media/image24.png"/><Relationship Id="rId9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9.jp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Bias - Horizontal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50" y="1182525"/>
            <a:ext cx="68284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Bias - Vertical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00" y="1170125"/>
            <a:ext cx="682840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8425"/>
            <a:ext cx="9144000" cy="43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19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in Action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0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 Approximation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75" y="1405625"/>
            <a:ext cx="4433375" cy="31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2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 wave Approximation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25" y="996625"/>
            <a:ext cx="6329650" cy="34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2131775" y="4573375"/>
            <a:ext cx="296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</a:rPr>
              <a:t>Arch - (1,8,8,1)</a:t>
            </a:r>
            <a:endParaRPr b="1" sz="2100">
              <a:solidFill>
                <a:schemeClr val="lt2"/>
              </a:solidFill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3185250" y="3619050"/>
            <a:ext cx="917400" cy="30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2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 wave Approximation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2131775" y="4573375"/>
            <a:ext cx="296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2"/>
                </a:solidFill>
              </a:rPr>
              <a:t>Arch - (1,64,64,1)</a:t>
            </a:r>
            <a:endParaRPr b="1" sz="2100">
              <a:solidFill>
                <a:schemeClr val="lt2"/>
              </a:solidFill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50" y="947025"/>
            <a:ext cx="5484374" cy="36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5738400" y="4028050"/>
            <a:ext cx="942000" cy="40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75" y="1017725"/>
            <a:ext cx="6368292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7126525" y="1846700"/>
            <a:ext cx="19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f’(x) = 0 for x=0</a:t>
            </a:r>
            <a:endParaRPr b="1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/>
          <p:cNvPicPr preferRelativeResize="0"/>
          <p:nvPr/>
        </p:nvPicPr>
        <p:blipFill rotWithShape="1">
          <a:blip r:embed="rId3">
            <a:alphaModFix/>
          </a:blip>
          <a:srcRect b="0" l="49140" r="0" t="0"/>
          <a:stretch/>
        </p:blipFill>
        <p:spPr>
          <a:xfrm>
            <a:off x="1685550" y="534700"/>
            <a:ext cx="4858475" cy="45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025" y="908425"/>
            <a:ext cx="447675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/>
        </p:nvSpPr>
        <p:spPr>
          <a:xfrm>
            <a:off x="495750" y="1747550"/>
            <a:ext cx="713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</a:rPr>
              <a:t>Dead Neurons</a:t>
            </a:r>
            <a:endParaRPr b="1" sz="2600">
              <a:solidFill>
                <a:schemeClr val="accent2"/>
              </a:solidFill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644475" y="3123275"/>
            <a:ext cx="25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Y = ReLU(W*X + b)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174" name="Google Shape;174;p30"/>
          <p:cNvCxnSpPr>
            <a:endCxn id="173" idx="2"/>
          </p:cNvCxnSpPr>
          <p:nvPr/>
        </p:nvCxnSpPr>
        <p:spPr>
          <a:xfrm flipH="1" rot="10800000">
            <a:off x="1648425" y="3584975"/>
            <a:ext cx="291300" cy="3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30"/>
          <p:cNvCxnSpPr/>
          <p:nvPr/>
        </p:nvCxnSpPr>
        <p:spPr>
          <a:xfrm rot="10800000">
            <a:off x="2627425" y="3581950"/>
            <a:ext cx="186000" cy="40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Computationally Simple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Representational Sparsity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Linear Behaviour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 deeper networks</a:t>
            </a:r>
            <a:endParaRPr sz="2100"/>
          </a:p>
        </p:txBody>
      </p:sp>
      <p:pic>
        <p:nvPicPr>
          <p:cNvPr id="182" name="Google Shape;182;p31"/>
          <p:cNvPicPr preferRelativeResize="0"/>
          <p:nvPr/>
        </p:nvPicPr>
        <p:blipFill rotWithShape="1">
          <a:blip r:embed="rId3">
            <a:alphaModFix/>
          </a:blip>
          <a:srcRect b="24866" l="12605" r="11682" t="15715"/>
          <a:stretch/>
        </p:blipFill>
        <p:spPr>
          <a:xfrm>
            <a:off x="4938425" y="1152475"/>
            <a:ext cx="1839000" cy="11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Activation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For Nerds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Computationally Simple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Representational Sparsity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Linear Behaviour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 deeper networks</a:t>
            </a:r>
            <a:endParaRPr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100" y="785950"/>
            <a:ext cx="5664050" cy="418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/>
        </p:nvSpPr>
        <p:spPr>
          <a:xfrm>
            <a:off x="545325" y="136325"/>
            <a:ext cx="7138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</a:rPr>
              <a:t>Negative inputs to Activation</a:t>
            </a:r>
            <a:endParaRPr b="1" sz="19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/>
        </p:nvSpPr>
        <p:spPr>
          <a:xfrm>
            <a:off x="545325" y="136325"/>
            <a:ext cx="7138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</a:rPr>
              <a:t>Negative inputs to Activation</a:t>
            </a:r>
            <a:endParaRPr b="1" sz="1900">
              <a:solidFill>
                <a:schemeClr val="accent2"/>
              </a:solidFill>
            </a:endParaRPr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75" y="1001200"/>
            <a:ext cx="8517275" cy="24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Computationally Simple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Representational Sparsity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Linear Behaviour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Train deeper networks</a:t>
            </a:r>
            <a:endParaRPr sz="2100"/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350" y="1202075"/>
            <a:ext cx="4610100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/>
          <p:nvPr/>
        </p:nvSpPr>
        <p:spPr>
          <a:xfrm>
            <a:off x="4771675" y="483375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6x Faster than Tanh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Computationally Simple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Representational Sparsity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Linear Behaviour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Train deeper networks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27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Exploding Gradient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Dead Neurons</a:t>
            </a:r>
            <a:endParaRPr sz="2000"/>
          </a:p>
        </p:txBody>
      </p:sp>
      <p:pic>
        <p:nvPicPr>
          <p:cNvPr descr="{&quot;code&quot;:&quot;$$W_{new}\\,=\\,W_{old}\\,-\\,\\eta\\,\\Delta\\,W$$&quot;,&quot;type&quot;:&quot;$$&quot;,&quot;aid&quot;:null,&quot;backgroundColorModified&quot;:null,&quot;id&quot;:&quot;1&quot;,&quot;backgroundColor&quot;:&quot;#212121&quot;,&quot;font&quot;:{&quot;size&quot;:12,&quot;color&quot;:&quot;#ffffff&quot;,&quot;family&quot;:&quot;Arial&quot;},&quot;ts&quot;:1643634453970,&quot;cs&quot;:&quot;iHxmz01Do9miA+AQA6lEhA==&quot;,&quot;size&quot;:{&quot;width&quot;:188.66666666666666,&quot;height&quot;:17.666666666666668}}"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00" y="1443900"/>
            <a:ext cx="2978176" cy="378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37"/>
          <p:cNvCxnSpPr/>
          <p:nvPr/>
        </p:nvCxnSpPr>
        <p:spPr>
          <a:xfrm flipH="1" rot="10800000">
            <a:off x="6333325" y="1859225"/>
            <a:ext cx="186000" cy="37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7"/>
          <p:cNvSpPr txBox="1"/>
          <p:nvPr/>
        </p:nvSpPr>
        <p:spPr>
          <a:xfrm>
            <a:off x="5713675" y="2268225"/>
            <a:ext cx="14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Learning rate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229" name="Google Shape;22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Exploding Gradient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Dead Neurons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700" y="777925"/>
            <a:ext cx="44767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Exploding Gradient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Dead Neurons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763" y="100000"/>
            <a:ext cx="4943475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29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Activation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bias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 Weight Initialization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 input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 penalty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Implementation</a:t>
            </a:r>
            <a:endParaRPr/>
          </a:p>
        </p:txBody>
      </p:sp>
      <p:sp>
        <p:nvSpPr>
          <p:cNvPr id="249" name="Google Shape;249;p41"/>
          <p:cNvSpPr txBox="1"/>
          <p:nvPr/>
        </p:nvSpPr>
        <p:spPr>
          <a:xfrm>
            <a:off x="681675" y="1239400"/>
            <a:ext cx="7138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2"/>
                </a:solidFill>
              </a:rPr>
              <a:t>def relu(x):</a:t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2"/>
                </a:solidFill>
              </a:rPr>
              <a:t>	</a:t>
            </a:r>
            <a:r>
              <a:rPr b="1" lang="en" sz="1900">
                <a:solidFill>
                  <a:schemeClr val="lt2"/>
                </a:solidFill>
              </a:rPr>
              <a:t>r</a:t>
            </a:r>
            <a:r>
              <a:rPr b="1" lang="en" sz="1900">
                <a:solidFill>
                  <a:schemeClr val="lt2"/>
                </a:solidFill>
              </a:rPr>
              <a:t>eturn max(0,x)</a:t>
            </a:r>
            <a:endParaRPr b="1" sz="1900">
              <a:solidFill>
                <a:schemeClr val="lt2"/>
              </a:solidFill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818000" y="2677100"/>
            <a:ext cx="237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Derivative: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	if x&gt;0:</a:t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		return 1</a:t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	else:</a:t>
            </a:r>
            <a:endParaRPr b="1"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		</a:t>
            </a:r>
            <a:r>
              <a:rPr b="1" lang="en" sz="1800">
                <a:solidFill>
                  <a:schemeClr val="lt2"/>
                </a:solidFill>
              </a:rPr>
              <a:t>r</a:t>
            </a:r>
            <a:r>
              <a:rPr b="1" lang="en" sz="1800">
                <a:solidFill>
                  <a:schemeClr val="lt2"/>
                </a:solidFill>
              </a:rPr>
              <a:t>eturn 0</a:t>
            </a:r>
            <a:endParaRPr b="1" sz="1800">
              <a:solidFill>
                <a:schemeClr val="lt2"/>
              </a:solidFill>
            </a:endParaRPr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550" y="1355150"/>
            <a:ext cx="5487625" cy="32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5"/>
          <p:cNvGraphicFramePr/>
          <p:nvPr/>
        </p:nvGraphicFramePr>
        <p:xfrm>
          <a:off x="246013" y="716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{2FCA99A1-03B1-44B6-BFBE-6C4CCFAD12AF}</a:tableStyleId>
              </a:tblPr>
              <a:tblGrid>
                <a:gridCol w="1447800"/>
                <a:gridCol w="1906375"/>
                <a:gridCol w="1150350"/>
                <a:gridCol w="1286675"/>
                <a:gridCol w="2712000"/>
              </a:tblGrid>
              <a:tr h="1138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Step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Y = 0 or 1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f’(x)=0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*Not used much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*Binary 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1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Sigmoid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f’(x) = f(x)* (1-f(x))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* Binary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* Preferred 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5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Tanh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f’(x) = 1- f(x)^2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* Binary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* Better than Sigmoid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* Hidden layers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Softmax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* Multi-class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</a:rPr>
                        <a:t>* Output layers</a:t>
                      </a:r>
                      <a:endParaRPr b="1" sz="18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413" y="800313"/>
            <a:ext cx="1725839" cy="98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463" y="721327"/>
            <a:ext cx="878615" cy="113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6413" y="1900763"/>
            <a:ext cx="17258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0538" y="1993238"/>
            <a:ext cx="1229425" cy="6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05388" y="2887113"/>
            <a:ext cx="1627900" cy="8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9663" y="2953213"/>
            <a:ext cx="1164726" cy="8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05400" y="3892463"/>
            <a:ext cx="17258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58375" y="3951588"/>
            <a:ext cx="23216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150575" y="108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0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Vanishing Gradient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75" y="1090675"/>
            <a:ext cx="4470724" cy="35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50864" t="0"/>
          <a:stretch/>
        </p:blipFill>
        <p:spPr>
          <a:xfrm>
            <a:off x="4921925" y="1090675"/>
            <a:ext cx="3976950" cy="35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37325" y="18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9850"/>
            <a:ext cx="8839200" cy="402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35299" l="0" r="63547" t="21704"/>
          <a:stretch/>
        </p:blipFill>
        <p:spPr>
          <a:xfrm>
            <a:off x="330450" y="1178125"/>
            <a:ext cx="3333225" cy="16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 b="24866" l="12605" r="11682" t="15715"/>
          <a:stretch/>
        </p:blipFill>
        <p:spPr>
          <a:xfrm>
            <a:off x="4913625" y="258625"/>
            <a:ext cx="1839000" cy="11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388" y="661263"/>
            <a:ext cx="78492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31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the Sine wave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875" y="1331250"/>
            <a:ext cx="5152225" cy="29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1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 function variations - Negative inputs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75" y="947050"/>
            <a:ext cx="7271383" cy="40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Slope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50" y="1207300"/>
            <a:ext cx="79204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