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1ab240ac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11ab240ac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ab240ac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ab240ac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1ab240ac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1ab240ac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1ab240ac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1ab240ac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1ab240ac4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1ab240ac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1ab240ac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1ab240ac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1ab240a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1ab240a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14f34c01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14f34c01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14f34c01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114f34c01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14f34c01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14f34c01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1ab240a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11ab240a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1ab240ac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1ab240ac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1ab240ac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1ab240ac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1ab240a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1ab240a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5.jp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2.png"/><Relationship Id="rId6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Parametric ReLU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 rotWithShape="1">
          <a:blip r:embed="rId3">
            <a:alphaModFix/>
          </a:blip>
          <a:srcRect b="0" l="49150" r="0" t="0"/>
          <a:stretch/>
        </p:blipFill>
        <p:spPr>
          <a:xfrm>
            <a:off x="4496974" y="1017725"/>
            <a:ext cx="4494623" cy="355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00" y="1350525"/>
            <a:ext cx="3638550" cy="8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/>
          <p:nvPr/>
        </p:nvSpPr>
        <p:spPr>
          <a:xfrm>
            <a:off x="4496975" y="1551675"/>
            <a:ext cx="330600" cy="31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704000" y="2945300"/>
            <a:ext cx="2327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</a:t>
            </a:r>
            <a:r>
              <a:rPr lang="en" sz="1700">
                <a:solidFill>
                  <a:schemeClr val="dk1"/>
                </a:solidFill>
              </a:rPr>
              <a:t> - learned parameter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Linear Unit</a:t>
            </a:r>
            <a:endParaRPr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50" y="1537275"/>
            <a:ext cx="3586650" cy="9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9627" y="744800"/>
            <a:ext cx="4622675" cy="425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3"/>
          <p:cNvSpPr txBox="1"/>
          <p:nvPr/>
        </p:nvSpPr>
        <p:spPr>
          <a:xfrm>
            <a:off x="532950" y="330920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Longer training times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28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Scaled ELU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850" y="1009000"/>
            <a:ext cx="5734050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4"/>
          <p:cNvSpPr txBox="1"/>
          <p:nvPr/>
        </p:nvSpPr>
        <p:spPr>
          <a:xfrm>
            <a:off x="1181100" y="2900650"/>
            <a:ext cx="14961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2"/>
                </a:solidFill>
              </a:rPr>
              <a:t>ELU if </a:t>
            </a:r>
            <a:endParaRPr sz="2100">
              <a:solidFill>
                <a:schemeClr val="accent2"/>
              </a:solidFill>
            </a:endParaRPr>
          </a:p>
        </p:txBody>
      </p:sp>
      <p:pic>
        <p:nvPicPr>
          <p:cNvPr descr="{&quot;aid&quot;:null,&quot;font&quot;:{&quot;color&quot;:&quot;#ffffff&quot;,&quot;size&quot;:12,&quot;family&quot;:&quot;Arial&quot;},&quot;backgroundColorModified&quot;:null,&quot;type&quot;:&quot;$$&quot;,&quot;backgroundColor&quot;:&quot;#212121&quot;,&quot;id&quot;:&quot;1&quot;,&quot;code&quot;:&quot;$$\\alpha=1\\,\\&amp;\\,\\lambda=1$$&quot;,&quot;ts&quot;:1643818045324,&quot;cs&quot;:&quot;OaIHJYf4iyPz15rHQDRWBg==&quot;,&quot;size&quot;:{&quot;width&quot;:110.66666666666667,&quot;height&quot;:14}}"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850" y="3021225"/>
            <a:ext cx="2108791" cy="266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id&quot;:&quot;2&quot;,&quot;type&quot;:&quot;$$&quot;,&quot;code&quot;:&quot;$$\\alpha\\,and\\,\\lambda\\,are\\,fixed$$&quot;,&quot;aid&quot;:null,&quot;backgroundColorModified&quot;:null,&quot;backgroundColor&quot;:&quot;#212121&quot;,&quot;ts&quot;:1643818356628,&quot;cs&quot;:&quot;bYuPX7iN/yPEUlYUtU1+7Q==&quot;,&quot;size&quot;:{&quot;width&quot;:139,&quot;height&quot;:17.166666666666668}}"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1125" y="2737125"/>
            <a:ext cx="2300207" cy="2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50" y="1213425"/>
            <a:ext cx="4011975" cy="369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600" y="1154075"/>
            <a:ext cx="4423700" cy="37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8229600" y="4164375"/>
            <a:ext cx="602700" cy="274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7461175" y="3371150"/>
            <a:ext cx="6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7448775" y="3371150"/>
            <a:ext cx="10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805600" y="1549250"/>
            <a:ext cx="718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ELU</a:t>
            </a:r>
            <a:endParaRPr b="1" sz="170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8725"/>
            <a:ext cx="3586650" cy="9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08600" y="198725"/>
            <a:ext cx="4224150" cy="9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19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187" name="Google Shape;187;p26"/>
          <p:cNvPicPr preferRelativeResize="0"/>
          <p:nvPr/>
        </p:nvPicPr>
        <p:blipFill rotWithShape="1">
          <a:blip r:embed="rId3">
            <a:alphaModFix/>
          </a:blip>
          <a:srcRect b="35299" l="0" r="63547" t="21704"/>
          <a:stretch/>
        </p:blipFill>
        <p:spPr>
          <a:xfrm>
            <a:off x="535825" y="1017725"/>
            <a:ext cx="2197611" cy="11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 rotWithShape="1">
          <a:blip r:embed="rId4">
            <a:alphaModFix/>
          </a:blip>
          <a:srcRect b="19818" l="44034" r="0" t="48827"/>
          <a:stretch/>
        </p:blipFill>
        <p:spPr>
          <a:xfrm>
            <a:off x="4387475" y="955775"/>
            <a:ext cx="2914020" cy="11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25" y="2377125"/>
            <a:ext cx="3638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6675" y="2362688"/>
            <a:ext cx="3586650" cy="9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5175" y="3504550"/>
            <a:ext cx="5171951" cy="11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632100" y="1772350"/>
            <a:ext cx="7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ReLU</a:t>
            </a:r>
            <a:endParaRPr b="1"/>
          </a:p>
        </p:txBody>
      </p:sp>
      <p:sp>
        <p:nvSpPr>
          <p:cNvPr id="193" name="Google Shape;193;p26"/>
          <p:cNvSpPr txBox="1"/>
          <p:nvPr/>
        </p:nvSpPr>
        <p:spPr>
          <a:xfrm>
            <a:off x="4572000" y="955775"/>
            <a:ext cx="15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Leaky </a:t>
            </a:r>
            <a:r>
              <a:rPr b="1" lang="en"/>
              <a:t>ReLU</a:t>
            </a:r>
            <a:endParaRPr b="1"/>
          </a:p>
        </p:txBody>
      </p:sp>
      <p:sp>
        <p:nvSpPr>
          <p:cNvPr id="194" name="Google Shape;194;p26"/>
          <p:cNvSpPr txBox="1"/>
          <p:nvPr/>
        </p:nvSpPr>
        <p:spPr>
          <a:xfrm>
            <a:off x="485225" y="2867675"/>
            <a:ext cx="190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Parametric </a:t>
            </a:r>
            <a:r>
              <a:rPr b="1" lang="en"/>
              <a:t> ReLU</a:t>
            </a:r>
            <a:endParaRPr b="1"/>
          </a:p>
        </p:txBody>
      </p:sp>
      <p:sp>
        <p:nvSpPr>
          <p:cNvPr id="195" name="Google Shape;195;p26"/>
          <p:cNvSpPr txBox="1"/>
          <p:nvPr/>
        </p:nvSpPr>
        <p:spPr>
          <a:xfrm>
            <a:off x="5050538" y="2867675"/>
            <a:ext cx="15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r>
              <a:rPr b="1" lang="en"/>
              <a:t>LU</a:t>
            </a:r>
            <a:endParaRPr b="1"/>
          </a:p>
        </p:txBody>
      </p:sp>
      <p:sp>
        <p:nvSpPr>
          <p:cNvPr id="196" name="Google Shape;196;p26"/>
          <p:cNvSpPr txBox="1"/>
          <p:nvPr/>
        </p:nvSpPr>
        <p:spPr>
          <a:xfrm>
            <a:off x="1875175" y="4212625"/>
            <a:ext cx="158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Scaled E</a:t>
            </a:r>
            <a:r>
              <a:rPr b="1" lang="en"/>
              <a:t>LU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48723" t="0"/>
          <a:stretch/>
        </p:blipFill>
        <p:spPr>
          <a:xfrm>
            <a:off x="462075" y="254725"/>
            <a:ext cx="2834699" cy="24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49150" r="0" t="0"/>
          <a:stretch/>
        </p:blipFill>
        <p:spPr>
          <a:xfrm>
            <a:off x="3296775" y="254725"/>
            <a:ext cx="2700824" cy="24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600" y="254725"/>
            <a:ext cx="2901125" cy="242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b="0" l="49150" r="0" t="0"/>
          <a:stretch/>
        </p:blipFill>
        <p:spPr>
          <a:xfrm>
            <a:off x="462077" y="2684475"/>
            <a:ext cx="2834699" cy="24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6775" y="2684475"/>
            <a:ext cx="2673425" cy="24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70200" y="2684475"/>
            <a:ext cx="2901122" cy="24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669275" y="545325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ReLU</a:t>
            </a:r>
            <a:endParaRPr b="1"/>
          </a:p>
        </p:txBody>
      </p:sp>
      <p:sp>
        <p:nvSpPr>
          <p:cNvPr id="209" name="Google Shape;209;p27"/>
          <p:cNvSpPr/>
          <p:nvPr/>
        </p:nvSpPr>
        <p:spPr>
          <a:xfrm>
            <a:off x="3433275" y="1821925"/>
            <a:ext cx="731100" cy="19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7"/>
          <p:cNvSpPr txBox="1"/>
          <p:nvPr/>
        </p:nvSpPr>
        <p:spPr>
          <a:xfrm>
            <a:off x="3433275" y="676600"/>
            <a:ext cx="73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Leaky</a:t>
            </a:r>
            <a:r>
              <a:rPr b="1" lang="en"/>
              <a:t>ReLU</a:t>
            </a:r>
            <a:endParaRPr b="1"/>
          </a:p>
        </p:txBody>
      </p:sp>
      <p:sp>
        <p:nvSpPr>
          <p:cNvPr id="211" name="Google Shape;211;p27"/>
          <p:cNvSpPr txBox="1"/>
          <p:nvPr/>
        </p:nvSpPr>
        <p:spPr>
          <a:xfrm>
            <a:off x="3433275" y="1788250"/>
            <a:ext cx="10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f(x)=0.1*x</a:t>
            </a:r>
            <a:endParaRPr b="1"/>
          </a:p>
        </p:txBody>
      </p:sp>
      <p:sp>
        <p:nvSpPr>
          <p:cNvPr id="212" name="Google Shape;212;p27"/>
          <p:cNvSpPr txBox="1"/>
          <p:nvPr/>
        </p:nvSpPr>
        <p:spPr>
          <a:xfrm>
            <a:off x="4944300" y="945525"/>
            <a:ext cx="105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f(x)=x</a:t>
            </a:r>
            <a:endParaRPr b="1"/>
          </a:p>
        </p:txBody>
      </p:sp>
      <p:sp>
        <p:nvSpPr>
          <p:cNvPr id="213" name="Google Shape;213;p27"/>
          <p:cNvSpPr/>
          <p:nvPr/>
        </p:nvSpPr>
        <p:spPr>
          <a:xfrm>
            <a:off x="5540100" y="594900"/>
            <a:ext cx="430200" cy="198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/>
        </p:nvSpPr>
        <p:spPr>
          <a:xfrm>
            <a:off x="582500" y="3059900"/>
            <a:ext cx="116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Parametric </a:t>
            </a:r>
            <a:r>
              <a:rPr b="1" lang="en"/>
              <a:t>ReLU</a:t>
            </a:r>
            <a:endParaRPr b="1"/>
          </a:p>
        </p:txBody>
      </p:sp>
      <p:sp>
        <p:nvSpPr>
          <p:cNvPr id="215" name="Google Shape;215;p27"/>
          <p:cNvSpPr txBox="1"/>
          <p:nvPr/>
        </p:nvSpPr>
        <p:spPr>
          <a:xfrm>
            <a:off x="4267938" y="2903850"/>
            <a:ext cx="73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</a:t>
            </a:r>
            <a:r>
              <a:rPr b="1" lang="en"/>
              <a:t>LU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ReLU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Leaky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Randomized Leaky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Parametric ReLU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Linear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Scaled Exponential Linear Unit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025" y="908425"/>
            <a:ext cx="4476750" cy="37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371800" y="323425"/>
            <a:ext cx="713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accent2"/>
                </a:solidFill>
              </a:rPr>
              <a:t>Dead Neurons</a:t>
            </a:r>
            <a:endParaRPr b="1" sz="2600">
              <a:solidFill>
                <a:schemeClr val="accent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 b="35299" l="0" r="63547" t="21704"/>
          <a:stretch/>
        </p:blipFill>
        <p:spPr>
          <a:xfrm>
            <a:off x="293250" y="1146425"/>
            <a:ext cx="3333225" cy="168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545325" y="3470325"/>
            <a:ext cx="713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Y = ReLU(W*X+b)</a:t>
            </a:r>
            <a:endParaRPr b="1" sz="2000">
              <a:solidFill>
                <a:schemeClr val="dk1"/>
              </a:solidFill>
            </a:endParaRPr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1710638" y="3907075"/>
            <a:ext cx="201000" cy="229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 rot="10800000">
            <a:off x="2561325" y="3885475"/>
            <a:ext cx="201000" cy="273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311700" y="3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35299" l="0" r="63547" t="21704"/>
          <a:stretch/>
        </p:blipFill>
        <p:spPr>
          <a:xfrm>
            <a:off x="727075" y="1153350"/>
            <a:ext cx="3333225" cy="16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/>
          <p:nvPr/>
        </p:nvCxnSpPr>
        <p:spPr>
          <a:xfrm>
            <a:off x="2652300" y="1735150"/>
            <a:ext cx="117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6"/>
          <p:cNvSpPr txBox="1"/>
          <p:nvPr/>
        </p:nvSpPr>
        <p:spPr>
          <a:xfrm>
            <a:off x="2887800" y="1211950"/>
            <a:ext cx="70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?</a:t>
            </a:r>
            <a:endParaRPr b="1"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4294967295" type="title"/>
          </p:nvPr>
        </p:nvSpPr>
        <p:spPr>
          <a:xfrm>
            <a:off x="311700" y="333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35299" l="0" r="63547" t="21704"/>
          <a:stretch/>
        </p:blipFill>
        <p:spPr>
          <a:xfrm>
            <a:off x="727075" y="1153350"/>
            <a:ext cx="3333225" cy="168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>
            <a:off x="2652300" y="1735150"/>
            <a:ext cx="11775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7"/>
          <p:cNvSpPr txBox="1"/>
          <p:nvPr/>
        </p:nvSpPr>
        <p:spPr>
          <a:xfrm>
            <a:off x="2590350" y="1276575"/>
            <a:ext cx="133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X   for x&lt;0</a:t>
            </a:r>
            <a:endParaRPr b="1"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4">
            <a:alphaModFix/>
          </a:blip>
          <a:srcRect b="0" l="0" r="38567" t="0"/>
          <a:stretch/>
        </p:blipFill>
        <p:spPr>
          <a:xfrm>
            <a:off x="4311850" y="762300"/>
            <a:ext cx="4678275" cy="33896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727077" y="3185247"/>
            <a:ext cx="2805192" cy="1499688"/>
          </a:xfrm>
          <a:prstGeom prst="irregularSeal2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474800" y="3611838"/>
            <a:ext cx="117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Fraction of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input???</a:t>
            </a:r>
            <a:endParaRPr b="1"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Leaky ReLU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5" y="1294075"/>
            <a:ext cx="27908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49150" r="0" t="0"/>
          <a:stretch/>
        </p:blipFill>
        <p:spPr>
          <a:xfrm>
            <a:off x="4286274" y="1017725"/>
            <a:ext cx="4494623" cy="355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4610550" y="3309200"/>
            <a:ext cx="1090800" cy="37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598175" y="3284400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f(x) = 0.1* x</a:t>
            </a:r>
            <a:endParaRPr b="1"/>
          </a:p>
        </p:txBody>
      </p:sp>
      <p:sp>
        <p:nvSpPr>
          <p:cNvPr id="101" name="Google Shape;101;p18"/>
          <p:cNvSpPr/>
          <p:nvPr/>
        </p:nvSpPr>
        <p:spPr>
          <a:xfrm>
            <a:off x="8006500" y="1524450"/>
            <a:ext cx="768300" cy="28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7845375" y="1689300"/>
            <a:ext cx="9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f(x) = x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25" y="2273175"/>
            <a:ext cx="47529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391025" cy="241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743650" y="25531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ReLU vs Leaky ReLU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6126325" y="1714050"/>
            <a:ext cx="19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Derivatives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06450" y="34207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0.1?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750" y="290175"/>
            <a:ext cx="279082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1025" y="2273175"/>
            <a:ext cx="4752975" cy="26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391025" cy="241899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743650" y="2553150"/>
            <a:ext cx="713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ReLU vs Leaky ReLU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6126325" y="1714050"/>
            <a:ext cx="19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Derivatives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706450" y="3420725"/>
            <a:ext cx="101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0.1?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4" name="Google Shape;124;p20"/>
          <p:cNvCxnSpPr/>
          <p:nvPr/>
        </p:nvCxnSpPr>
        <p:spPr>
          <a:xfrm>
            <a:off x="805600" y="3272000"/>
            <a:ext cx="892500" cy="70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20"/>
          <p:cNvCxnSpPr/>
          <p:nvPr/>
        </p:nvCxnSpPr>
        <p:spPr>
          <a:xfrm flipH="1" rot="10800000">
            <a:off x="793225" y="3271875"/>
            <a:ext cx="892500" cy="69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0"/>
          <p:cNvSpPr txBox="1"/>
          <p:nvPr/>
        </p:nvSpPr>
        <p:spPr>
          <a:xfrm>
            <a:off x="1995425" y="3408350"/>
            <a:ext cx="89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0.5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6750" y="290175"/>
            <a:ext cx="2790825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805600" y="4297150"/>
            <a:ext cx="218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Random Value - [0,1]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Randomized Leaky ReLU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0300" y="1127000"/>
            <a:ext cx="4574450" cy="3920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416650" y="1422350"/>
            <a:ext cx="733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‘</a:t>
            </a:r>
            <a:r>
              <a:rPr lang="en" sz="2100">
                <a:solidFill>
                  <a:schemeClr val="dk1"/>
                </a:solidFill>
              </a:rPr>
              <a:t>a</a:t>
            </a:r>
            <a:r>
              <a:rPr lang="en" sz="2100">
                <a:solidFill>
                  <a:schemeClr val="dk1"/>
                </a:solidFill>
              </a:rPr>
              <a:t>’  - Random sample from 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   Uniform Distribution [0,1)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16650" y="2471175"/>
            <a:ext cx="733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NDSB kaggle competition: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	(3,8)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0700" y="3288475"/>
            <a:ext cx="1505327" cy="831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p21"/>
          <p:cNvCxnSpPr/>
          <p:nvPr/>
        </p:nvCxnSpPr>
        <p:spPr>
          <a:xfrm flipH="1" rot="10800000">
            <a:off x="862050" y="3089050"/>
            <a:ext cx="201000" cy="2298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1"/>
          <p:cNvCxnSpPr/>
          <p:nvPr/>
        </p:nvCxnSpPr>
        <p:spPr>
          <a:xfrm rot="10800000">
            <a:off x="1321925" y="3132050"/>
            <a:ext cx="201000" cy="273000"/>
          </a:xfrm>
          <a:prstGeom prst="straightConnector1">
            <a:avLst/>
          </a:prstGeom>
          <a:noFill/>
          <a:ln cap="flat" cmpd="sng" w="2857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1"/>
          <p:cNvSpPr txBox="1"/>
          <p:nvPr/>
        </p:nvSpPr>
        <p:spPr>
          <a:xfrm>
            <a:off x="704000" y="340505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1412350" y="3396700"/>
            <a:ext cx="2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341875" y="4119775"/>
            <a:ext cx="150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Test 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