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712e9be5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712e9be5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712e9be5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712e9be5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12e9be5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12e9be5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712e9be5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712e9be5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712e9be5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712e9be5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12e9be5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712e9be5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712e9be5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712e9be5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712e9be5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712e9be5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1712e9be51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1712e9be51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712e9be5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712e9be5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712e9be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712e9be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712e9be5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712e9be5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712e9be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712e9be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712e9be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712e9be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712e9be5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712e9be5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712e9be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712e9be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12e9be5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12e9be5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712e9be5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712e9be5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37.png"/><Relationship Id="rId5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16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jpg"/><Relationship Id="rId5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Softplus</a:t>
            </a:r>
            <a:r>
              <a:rPr lang="en"/>
              <a:t> Activation Function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732675"/>
            <a:ext cx="85206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ReLU-like function but smooth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Monotonic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UnBounded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0-centered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Same as relu, but unstable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hidden layers </a:t>
            </a:r>
            <a:endParaRPr/>
          </a:p>
        </p:txBody>
      </p:sp>
      <p:pic>
        <p:nvPicPr>
          <p:cNvPr descr="{&quot;backgroundColor&quot;:&quot;#212121&quot;,&quot;type&quot;:&quot;$$&quot;,&quot;font&quot;:{&quot;size&quot;:12,&quot;color&quot;:&quot;#ffffff&quot;,&quot;family&quot;:&quot;Arial&quot;},&quot;code&quot;:&quot;$$f\\left(x\\right)\\,=\\,\\ln\\left(1+e^{x}\\right)$$&quot;,&quot;id&quot;:&quot;1&quot;,&quot;backgroundColorModified&quot;:null,&quot;aid&quot;:null,&quot;ts&quot;:1645089947598,&quot;cs&quot;:&quot;OIhsE2M8daFgLIMnwrYyhQ==&quot;,&quot;size&quot;:{&quot;width&quot;:150.33333333333334,&quot;height&quot;:18.833333333333332}}"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800" y="1151825"/>
            <a:ext cx="3536311" cy="4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8163" y="1941075"/>
            <a:ext cx="2914975" cy="5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100" y="1973150"/>
            <a:ext cx="4012900" cy="31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Maxout</a:t>
            </a:r>
            <a:r>
              <a:rPr lang="en"/>
              <a:t> Activation Function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136325" y="732675"/>
            <a:ext cx="86961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Solve dead neurons issue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 1 or -1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Not-Continuous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Piecewise-Linear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UnBounded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0-centered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Better than relu, but 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hidden layers 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850" y="1201513"/>
            <a:ext cx="17907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925" y="2131775"/>
            <a:ext cx="4050075" cy="30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Maxout Activation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200" y="1152475"/>
            <a:ext cx="40767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GeLU</a:t>
            </a:r>
            <a:r>
              <a:rPr lang="en"/>
              <a:t> Activation Function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36325" y="732675"/>
            <a:ext cx="86961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Combine ReLU &amp; Dropout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UnBounded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0-centered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Non-monotonic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Better than relu, Complex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hidden layers </a:t>
            </a:r>
            <a:endParaRPr/>
          </a:p>
        </p:txBody>
      </p:sp>
      <p:pic>
        <p:nvPicPr>
          <p:cNvPr descr="{&quot;backgroundColor&quot;:&quot;#212121&quot;,&quot;code&quot;:&quot;$$GeLU\\left(x\\right)=\\frac{1}{2}x\\left(1+erf\\left(\\frac{x}{{\\sqrt[2]{2}}}\\right)\\right)$$&quot;,&quot;font&quot;:{&quot;family&quot;:&quot;Arial&quot;,&quot;size&quot;:23,&quot;color&quot;:&quot;#ffffff&quot;},&quot;type&quot;:&quot;$$&quot;,&quot;id&quot;:&quot;5&quot;,&quot;aid&quot;:null,&quot;backgroundColorModified&quot;:false,&quot;ts&quot;:1645630111567,&quot;cs&quot;:&quot;lEA7lPrIsyg58pD+//K4iw==&quot;,&quot;size&quot;:{&quot;width&quot;:524.5,&quot;height&quot;:88.99999999999996}}"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150" y="1181725"/>
            <a:ext cx="4508151" cy="7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 b="19223" l="65268" r="0" t="23512"/>
          <a:stretch/>
        </p:blipFill>
        <p:spPr>
          <a:xfrm>
            <a:off x="1808150" y="1946700"/>
            <a:ext cx="248442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3650" y="1946700"/>
            <a:ext cx="4310350" cy="32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GeLU Activation</a:t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600" y="1132950"/>
            <a:ext cx="491490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6"/>
          <p:cNvSpPr txBox="1"/>
          <p:nvPr/>
        </p:nvSpPr>
        <p:spPr>
          <a:xfrm>
            <a:off x="4362675" y="4171425"/>
            <a:ext cx="1908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CIFAR-10</a:t>
            </a:r>
            <a:endParaRPr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Swish</a:t>
            </a:r>
            <a:r>
              <a:rPr lang="en"/>
              <a:t> Activation Function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136325" y="732675"/>
            <a:ext cx="86961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Search for better activation using NAS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Non-monotonic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UnBounded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0-centered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Better than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hidden layers </a:t>
            </a:r>
            <a:endParaRPr/>
          </a:p>
        </p:txBody>
      </p:sp>
      <p:pic>
        <p:nvPicPr>
          <p:cNvPr descr="{&quot;id&quot;:&quot;3&quot;,&quot;backgroundColor&quot;:&quot;#212121&quot;,&quot;backgroundColorModified&quot;:null,&quot;type&quot;:&quot;$$&quot;,&quot;aid&quot;:null,&quot;font&quot;:{&quot;color&quot;:&quot;#ffffff&quot;,&quot;size&quot;:12,&quot;family&quot;:&quot;Arial&quot;},&quot;code&quot;:&quot;$$f\\left(x\\right)\\,=\\,x.\\sigma\\left(x\\right)$$&quot;,&quot;ts&quot;:1645245762358,&quot;cs&quot;:&quot;RLuIQGk7KwQyjTvqt2jIHQ==&quot;,&quot;size&quot;:{&quot;width&quot;:119.33333333333333,&quot;height&quot;:18.833333333333332}}"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8975" y="1227825"/>
            <a:ext cx="2382769" cy="3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8975" y="2007538"/>
            <a:ext cx="22669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675" y="1762675"/>
            <a:ext cx="4781325" cy="33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15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Classification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25" y="831650"/>
            <a:ext cx="4319767" cy="323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000" y="831650"/>
            <a:ext cx="4334225" cy="3239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Mish </a:t>
            </a:r>
            <a:r>
              <a:rPr lang="en"/>
              <a:t>Activation Function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136325" y="732675"/>
            <a:ext cx="86961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Inspired by Swish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Non-monotonic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UnBounded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0-centered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Better than relu &amp; swish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hidden layers </a:t>
            </a:r>
            <a:endParaRPr/>
          </a:p>
        </p:txBody>
      </p:sp>
      <p:pic>
        <p:nvPicPr>
          <p:cNvPr descr="{&quot;aid&quot;:null,&quot;code&quot;:&quot;$$f\\left(x\\right)=x.\\tanh\\left(\\ln\\left(1+e^{x}\\right)\\right)$$&quot;,&quot;type&quot;:&quot;$$&quot;,&quot;backgroundColorModified&quot;:null,&quot;id&quot;:&quot;1&quot;,&quot;backgroundColor&quot;:&quot;#212121&quot;,&quot;font&quot;:{&quot;size&quot;:18,&quot;color&quot;:&quot;#ADADAD&quot;,&quot;family&quot;:&quot;Arial&quot;},&quot;ts&quot;:1645429157128,&quot;cs&quot;:&quot;pfeVETJ+lsG/DtwBaZuBFA==&quot;,&quot;size&quot;:{&quot;width&quot;:322.75,&quot;height&quot;:28.25}}"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075" y="1196000"/>
            <a:ext cx="3894124" cy="34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1525" y="1784725"/>
            <a:ext cx="4062474" cy="33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0300" y="1647813"/>
            <a:ext cx="55721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3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807" y="1109182"/>
            <a:ext cx="6259525" cy="29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</a:t>
            </a:r>
            <a:r>
              <a:rPr lang="en"/>
              <a:t> Activation Function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136325" y="732675"/>
            <a:ext cx="86961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Multiclass classification, probabilistic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0-centered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Output layers </a:t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9450" y="1153750"/>
            <a:ext cx="256222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1200" y="1153749"/>
            <a:ext cx="4642800" cy="14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1199" y="2756333"/>
            <a:ext cx="4642799" cy="238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Covered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Step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Sigmoid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Tanh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ReLU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Softplus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Maxout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GeLU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Swish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Mish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Softmax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Motivation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Definition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Graph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Derivative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Properties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Performance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cases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Activation Function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566154"/>
            <a:ext cx="8520600" cy="4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Neurons firing in Human brain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Not-continuous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Bounded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0-centered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Poor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Hidden &amp; Output layers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40433"/>
          <a:stretch/>
        </p:blipFill>
        <p:spPr>
          <a:xfrm>
            <a:off x="2031925" y="1028699"/>
            <a:ext cx="2394175" cy="81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500" y="674375"/>
            <a:ext cx="3129507" cy="40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1925" y="1942675"/>
            <a:ext cx="3892400" cy="6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 Activation Function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732675"/>
            <a:ext cx="85206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Smooth </a:t>
            </a:r>
            <a:r>
              <a:rPr lang="en"/>
              <a:t>curve</a:t>
            </a:r>
            <a:r>
              <a:rPr lang="en"/>
              <a:t> and probabilistic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Monotonic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0-centered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Avg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hidden &amp; output layers 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500" y="1152463"/>
            <a:ext cx="22860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400" y="2071982"/>
            <a:ext cx="4651600" cy="307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2,&quot;color&quot;:&quot;#ffffff&quot;},&quot;code&quot;:&quot;$$f^{\\prime}\\left(x\\right)\\,=\\,\\sigma\\left(x\\right)\\cdot\\left(1-\\sigma\\left(x\\right)\\right)$$&quot;,&quot;backgroundColor&quot;:&quot;#212121&quot;,&quot;backgroundColorModified&quot;:null,&quot;id&quot;:&quot;1&quot;,&quot;type&quot;:&quot;$$&quot;,&quot;aid&quot;:null,&quot;ts&quot;:1645686356931,&quot;cs&quot;:&quot;i92Wv7EMCVoTiPEfQwiNNA==&quot;,&quot;size&quot;:{&quot;width&quot;:202.33333333333334,&quot;height&quot;:20}}"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2500" y="2137975"/>
            <a:ext cx="2444950" cy="2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Vanishing Gradient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599" y="1152475"/>
            <a:ext cx="5806450" cy="39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Tanh </a:t>
            </a:r>
            <a:r>
              <a:rPr lang="en"/>
              <a:t>Activation Function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732675"/>
            <a:ext cx="85206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Smooth curve and probabilistic output, 0-centered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Non-linear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Monotonic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Bounded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0-centered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Better than sigmoid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hidden layers 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9250" y="1105650"/>
            <a:ext cx="1627900" cy="8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85900"/>
            <a:ext cx="45720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font&quot;:{&quot;color&quot;:&quot;#ffffff&quot;,&quot;size&quot;:12,&quot;family&quot;:&quot;Arial&quot;},&quot;backgroundColorModified&quot;:null,&quot;id&quot;:&quot;1&quot;,&quot;aid&quot;:null,&quot;code&quot;:&quot;$$1-\\left(\\tanh\\left(x\\right)\\right)^{2}$$&quot;,&quot;type&quot;:&quot;$$&quot;,&quot;ts&quot;:1642651562256,&quot;cs&quot;:&quot;jCaZs7IRzk0g8M3qj64sfQ==&quot;,&quot;size&quot;:{&quot;width&quot;:117.5,&quot;height&quot;:22.5}}" id="102" name="Google Shape;1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3600" y="1991425"/>
            <a:ext cx="1460651" cy="4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59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ReLU</a:t>
            </a:r>
            <a:r>
              <a:rPr lang="en"/>
              <a:t> Activation Function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732675"/>
            <a:ext cx="8520600" cy="42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Motivation: Solve vanishing gradient problem, linear-like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Not-Continuous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Piecewise linear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Monotonic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UnBounded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0-centered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Better than sigmoid, tanh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Case: hidden layers 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24866" l="12605" r="11682" t="15715"/>
          <a:stretch/>
        </p:blipFill>
        <p:spPr>
          <a:xfrm>
            <a:off x="2001050" y="1101425"/>
            <a:ext cx="1839000" cy="83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 rotWithShape="1">
          <a:blip r:embed="rId4">
            <a:alphaModFix/>
          </a:blip>
          <a:srcRect b="0" l="0" r="50039" t="6445"/>
          <a:stretch/>
        </p:blipFill>
        <p:spPr>
          <a:xfrm>
            <a:off x="5618150" y="1313750"/>
            <a:ext cx="3408770" cy="38297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\\begin{align*}\n{f^{\\prime}\\left(x\\right)\\,}&amp;={\\,1\\,for\\,x&gt;0}\\\\\n{\\,}&amp;={0\\,for\\,x&lt;\\,0}\\\\\n{\\,}&amp;={NA\\,for\\,x=0}\t\n\\end{align*}&quot;,&quot;aid&quot;:null,&quot;backgroundColorModified&quot;:null,&quot;backgroundColor&quot;:&quot;#212121&quot;,&quot;type&quot;:&quot;align*&quot;,&quot;font&quot;:{&quot;family&quot;:&quot;Arial&quot;,&quot;color&quot;:&quot;#ADADAD&quot;,&quot;size&quot;:18},&quot;id&quot;:&quot;2&quot;,&quot;ts&quot;:1645687201542,&quot;cs&quot;:&quot;xI4cYvzxE8XEDFbktlbCWg==&quot;,&quot;size&quot;:{&quot;width&quot;:266.79999999999995,&quot;height&quot;:101.79999999999997}}" id="111" name="Google Shape;11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6150" y="2014025"/>
            <a:ext cx="2839599" cy="10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025" y="908425"/>
            <a:ext cx="44767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1"/>
          <p:cNvSpPr txBox="1"/>
          <p:nvPr/>
        </p:nvSpPr>
        <p:spPr>
          <a:xfrm>
            <a:off x="371800" y="323425"/>
            <a:ext cx="713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</a:rPr>
              <a:t>Dead Neurons</a:t>
            </a:r>
            <a:endParaRPr b="1" sz="2600">
              <a:solidFill>
                <a:schemeClr val="accent2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4">
            <a:alphaModFix/>
          </a:blip>
          <a:srcRect b="35299" l="0" r="63547" t="21704"/>
          <a:stretch/>
        </p:blipFill>
        <p:spPr>
          <a:xfrm>
            <a:off x="293250" y="1146425"/>
            <a:ext cx="3333225" cy="16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