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E32029-4488-4810-917B-0C3AA116F3CB}">
  <a:tblStyle styleId="{01E32029-4488-4810-917B-0C3AA116F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e02c00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7e02c00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e02c00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e02c00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e02c00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e02c00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e02c00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e02c00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7e02c00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7e02c00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e02c00a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7e02c00a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9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a Neuron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of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a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5" y="2209800"/>
            <a:ext cx="5715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475" y="2209799"/>
            <a:ext cx="2978558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29" y="283925"/>
            <a:ext cx="8335672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                                 Regression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- Category (Decision)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- Probability Score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Classification (cats vs dogs)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Spam vs Non-spam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Loan Sanction or Eligibility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Sentiment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Anomaly Detection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- Quantity or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- Real Number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Weather Forecasting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Market Forecasting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Population growth estimate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 Price Prediction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9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Eligibility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115250" y="2988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{01E32029-4488-4810-917B-0C3AA116F3CB}</a:tableStyleId>
              </a:tblPr>
              <a:tblGrid>
                <a:gridCol w="1131725"/>
                <a:gridCol w="1131725"/>
                <a:gridCol w="1131725"/>
                <a:gridCol w="1131725"/>
                <a:gridCol w="1131725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S.No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Age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Salary (LPA)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Debts (Lakhs)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A2C4C9"/>
                          </a:solidFill>
                        </a:rPr>
                        <a:t>Eligiblity</a:t>
                      </a:r>
                      <a:endParaRPr b="1" sz="1600">
                        <a:solidFill>
                          <a:srgbClr val="A2C4C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24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10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No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27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18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46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40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57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12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B26B"/>
                          </a:solidFill>
                        </a:rPr>
                        <a:t>No</a:t>
                      </a:r>
                      <a:endParaRPr b="1">
                        <a:solidFill>
                          <a:srgbClr val="F6B26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21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0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48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32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37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5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33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27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8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31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18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4C2F4"/>
                          </a:solidFill>
                        </a:rPr>
                        <a:t>0</a:t>
                      </a:r>
                      <a:endParaRPr>
                        <a:solidFill>
                          <a:srgbClr val="A4C2F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3C47D"/>
                          </a:solidFill>
                        </a:rPr>
                        <a:t>Yes</a:t>
                      </a:r>
                      <a:endParaRPr b="1">
                        <a:solidFill>
                          <a:srgbClr val="93C47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532950" y="1524450"/>
            <a:ext cx="247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Input Features: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Age, Salary, Debts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Target or Label: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Eligibility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921075" y="1462500"/>
            <a:ext cx="371700" cy="3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921075" y="2191225"/>
            <a:ext cx="371700" cy="3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921075" y="2919950"/>
            <a:ext cx="371700" cy="3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8"/>
          <p:cNvCxnSpPr>
            <a:endCxn id="89" idx="2"/>
          </p:cNvCxnSpPr>
          <p:nvPr/>
        </p:nvCxnSpPr>
        <p:spPr>
          <a:xfrm>
            <a:off x="1561675" y="1636050"/>
            <a:ext cx="359400" cy="1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>
            <a:off x="1561575" y="23709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1561575" y="3105775"/>
            <a:ext cx="359400" cy="1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/>
          <p:nvPr/>
        </p:nvSpPr>
        <p:spPr>
          <a:xfrm>
            <a:off x="6646850" y="2041225"/>
            <a:ext cx="801900" cy="67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7448750" y="23709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3357400" y="384100"/>
            <a:ext cx="612300" cy="572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357400" y="1239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357400" y="30007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357400" y="20951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357400" y="39063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002125" y="3841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002125" y="1239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002125" y="30007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002125" y="20951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5002125" y="39063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8"/>
          <p:cNvCxnSpPr>
            <a:stCxn id="89" idx="6"/>
            <a:endCxn id="97" idx="2"/>
          </p:cNvCxnSpPr>
          <p:nvPr/>
        </p:nvCxnSpPr>
        <p:spPr>
          <a:xfrm flipH="1" rot="10800000">
            <a:off x="2292775" y="670350"/>
            <a:ext cx="1064700" cy="97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89" idx="6"/>
            <a:endCxn id="98" idx="2"/>
          </p:cNvCxnSpPr>
          <p:nvPr/>
        </p:nvCxnSpPr>
        <p:spPr>
          <a:xfrm flipH="1" rot="10800000">
            <a:off x="2292775" y="1525950"/>
            <a:ext cx="1064700" cy="12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89" idx="6"/>
            <a:endCxn id="100" idx="2"/>
          </p:cNvCxnSpPr>
          <p:nvPr/>
        </p:nvCxnSpPr>
        <p:spPr>
          <a:xfrm>
            <a:off x="2292775" y="1648350"/>
            <a:ext cx="1064700" cy="73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89" idx="6"/>
            <a:endCxn id="99" idx="2"/>
          </p:cNvCxnSpPr>
          <p:nvPr/>
        </p:nvCxnSpPr>
        <p:spPr>
          <a:xfrm>
            <a:off x="2292775" y="1648350"/>
            <a:ext cx="1064700" cy="163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89" idx="6"/>
            <a:endCxn id="101" idx="2"/>
          </p:cNvCxnSpPr>
          <p:nvPr/>
        </p:nvCxnSpPr>
        <p:spPr>
          <a:xfrm>
            <a:off x="2292775" y="1648350"/>
            <a:ext cx="1064700" cy="2544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90" idx="6"/>
            <a:endCxn id="97" idx="2"/>
          </p:cNvCxnSpPr>
          <p:nvPr/>
        </p:nvCxnSpPr>
        <p:spPr>
          <a:xfrm flipH="1" rot="10800000">
            <a:off x="2292775" y="670375"/>
            <a:ext cx="1064700" cy="170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90" idx="6"/>
            <a:endCxn id="98" idx="2"/>
          </p:cNvCxnSpPr>
          <p:nvPr/>
        </p:nvCxnSpPr>
        <p:spPr>
          <a:xfrm flipH="1" rot="10800000">
            <a:off x="2292775" y="1525975"/>
            <a:ext cx="1064700" cy="85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90" idx="6"/>
            <a:endCxn id="100" idx="2"/>
          </p:cNvCxnSpPr>
          <p:nvPr/>
        </p:nvCxnSpPr>
        <p:spPr>
          <a:xfrm>
            <a:off x="2292775" y="2377075"/>
            <a:ext cx="1064700" cy="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90" idx="6"/>
            <a:endCxn id="99" idx="2"/>
          </p:cNvCxnSpPr>
          <p:nvPr/>
        </p:nvCxnSpPr>
        <p:spPr>
          <a:xfrm>
            <a:off x="2292775" y="2377075"/>
            <a:ext cx="1064700" cy="90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90" idx="6"/>
            <a:endCxn id="101" idx="2"/>
          </p:cNvCxnSpPr>
          <p:nvPr/>
        </p:nvCxnSpPr>
        <p:spPr>
          <a:xfrm>
            <a:off x="2292775" y="2377075"/>
            <a:ext cx="1064700" cy="18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>
            <a:stCxn id="91" idx="6"/>
            <a:endCxn id="97" idx="2"/>
          </p:cNvCxnSpPr>
          <p:nvPr/>
        </p:nvCxnSpPr>
        <p:spPr>
          <a:xfrm flipH="1" rot="10800000">
            <a:off x="2292775" y="670400"/>
            <a:ext cx="1064700" cy="2435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>
            <a:stCxn id="91" idx="6"/>
            <a:endCxn id="98" idx="2"/>
          </p:cNvCxnSpPr>
          <p:nvPr/>
        </p:nvCxnSpPr>
        <p:spPr>
          <a:xfrm flipH="1" rot="10800000">
            <a:off x="2292775" y="1526000"/>
            <a:ext cx="1064700" cy="1579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>
            <a:stCxn id="91" idx="6"/>
            <a:endCxn id="100" idx="2"/>
          </p:cNvCxnSpPr>
          <p:nvPr/>
        </p:nvCxnSpPr>
        <p:spPr>
          <a:xfrm flipH="1" rot="10800000">
            <a:off x="2292775" y="2381600"/>
            <a:ext cx="1064700" cy="72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91" idx="6"/>
            <a:endCxn id="99" idx="2"/>
          </p:cNvCxnSpPr>
          <p:nvPr/>
        </p:nvCxnSpPr>
        <p:spPr>
          <a:xfrm>
            <a:off x="2292775" y="3105800"/>
            <a:ext cx="1064700" cy="18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>
            <a:stCxn id="91" idx="6"/>
            <a:endCxn id="101" idx="2"/>
          </p:cNvCxnSpPr>
          <p:nvPr/>
        </p:nvCxnSpPr>
        <p:spPr>
          <a:xfrm>
            <a:off x="2292775" y="3105800"/>
            <a:ext cx="1064700" cy="108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>
            <a:stCxn id="97" idx="6"/>
            <a:endCxn id="102" idx="2"/>
          </p:cNvCxnSpPr>
          <p:nvPr/>
        </p:nvCxnSpPr>
        <p:spPr>
          <a:xfrm>
            <a:off x="3969700" y="670450"/>
            <a:ext cx="103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stCxn id="97" idx="6"/>
            <a:endCxn id="103" idx="2"/>
          </p:cNvCxnSpPr>
          <p:nvPr/>
        </p:nvCxnSpPr>
        <p:spPr>
          <a:xfrm>
            <a:off x="3969700" y="6704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>
            <a:stCxn id="97" idx="6"/>
            <a:endCxn id="105" idx="2"/>
          </p:cNvCxnSpPr>
          <p:nvPr/>
        </p:nvCxnSpPr>
        <p:spPr>
          <a:xfrm>
            <a:off x="3969700" y="6704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stCxn id="97" idx="6"/>
            <a:endCxn id="104" idx="2"/>
          </p:cNvCxnSpPr>
          <p:nvPr/>
        </p:nvCxnSpPr>
        <p:spPr>
          <a:xfrm>
            <a:off x="3969700" y="6704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97" idx="6"/>
            <a:endCxn id="106" idx="2"/>
          </p:cNvCxnSpPr>
          <p:nvPr/>
        </p:nvCxnSpPr>
        <p:spPr>
          <a:xfrm>
            <a:off x="3969700" y="6704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>
            <a:stCxn id="98" idx="6"/>
            <a:endCxn id="102" idx="2"/>
          </p:cNvCxnSpPr>
          <p:nvPr/>
        </p:nvCxnSpPr>
        <p:spPr>
          <a:xfrm flipH="1" rot="10800000">
            <a:off x="3969700" y="6703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stCxn id="98" idx="6"/>
            <a:endCxn id="103" idx="2"/>
          </p:cNvCxnSpPr>
          <p:nvPr/>
        </p:nvCxnSpPr>
        <p:spPr>
          <a:xfrm>
            <a:off x="3969700" y="1525950"/>
            <a:ext cx="103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>
            <a:stCxn id="98" idx="6"/>
            <a:endCxn id="105" idx="2"/>
          </p:cNvCxnSpPr>
          <p:nvPr/>
        </p:nvCxnSpPr>
        <p:spPr>
          <a:xfrm>
            <a:off x="3969700" y="15259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98" idx="6"/>
            <a:endCxn id="104" idx="2"/>
          </p:cNvCxnSpPr>
          <p:nvPr/>
        </p:nvCxnSpPr>
        <p:spPr>
          <a:xfrm>
            <a:off x="3969700" y="15259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98" idx="6"/>
            <a:endCxn id="106" idx="2"/>
          </p:cNvCxnSpPr>
          <p:nvPr/>
        </p:nvCxnSpPr>
        <p:spPr>
          <a:xfrm>
            <a:off x="3969700" y="15259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00" idx="6"/>
            <a:endCxn id="102" idx="2"/>
          </p:cNvCxnSpPr>
          <p:nvPr/>
        </p:nvCxnSpPr>
        <p:spPr>
          <a:xfrm flipH="1" rot="10800000">
            <a:off x="3969700" y="6705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00" idx="6"/>
            <a:endCxn id="103" idx="2"/>
          </p:cNvCxnSpPr>
          <p:nvPr/>
        </p:nvCxnSpPr>
        <p:spPr>
          <a:xfrm flipH="1" rot="10800000">
            <a:off x="3969700" y="15258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00" idx="6"/>
            <a:endCxn id="105" idx="2"/>
          </p:cNvCxnSpPr>
          <p:nvPr/>
        </p:nvCxnSpPr>
        <p:spPr>
          <a:xfrm>
            <a:off x="3969700" y="2381450"/>
            <a:ext cx="103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00" idx="6"/>
            <a:endCxn id="104" idx="2"/>
          </p:cNvCxnSpPr>
          <p:nvPr/>
        </p:nvCxnSpPr>
        <p:spPr>
          <a:xfrm>
            <a:off x="3969700" y="23814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00" idx="6"/>
            <a:endCxn id="106" idx="2"/>
          </p:cNvCxnSpPr>
          <p:nvPr/>
        </p:nvCxnSpPr>
        <p:spPr>
          <a:xfrm>
            <a:off x="3969700" y="23814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>
            <a:stCxn id="99" idx="6"/>
            <a:endCxn id="102" idx="2"/>
          </p:cNvCxnSpPr>
          <p:nvPr/>
        </p:nvCxnSpPr>
        <p:spPr>
          <a:xfrm flipH="1" rot="10800000">
            <a:off x="3969700" y="6704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>
            <a:stCxn id="99" idx="6"/>
            <a:endCxn id="103" idx="2"/>
          </p:cNvCxnSpPr>
          <p:nvPr/>
        </p:nvCxnSpPr>
        <p:spPr>
          <a:xfrm flipH="1" rot="10800000">
            <a:off x="3969700" y="15260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>
            <a:endCxn id="105" idx="2"/>
          </p:cNvCxnSpPr>
          <p:nvPr/>
        </p:nvCxnSpPr>
        <p:spPr>
          <a:xfrm flipH="1" rot="10800000">
            <a:off x="3969825" y="23814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99" idx="6"/>
            <a:endCxn id="104" idx="2"/>
          </p:cNvCxnSpPr>
          <p:nvPr/>
        </p:nvCxnSpPr>
        <p:spPr>
          <a:xfrm>
            <a:off x="3969700" y="3287050"/>
            <a:ext cx="103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99" idx="6"/>
            <a:endCxn id="106" idx="2"/>
          </p:cNvCxnSpPr>
          <p:nvPr/>
        </p:nvCxnSpPr>
        <p:spPr>
          <a:xfrm>
            <a:off x="3969700" y="32870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01" idx="6"/>
            <a:endCxn id="102" idx="2"/>
          </p:cNvCxnSpPr>
          <p:nvPr/>
        </p:nvCxnSpPr>
        <p:spPr>
          <a:xfrm flipH="1" rot="10800000">
            <a:off x="3969700" y="6703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01" idx="6"/>
            <a:endCxn id="103" idx="2"/>
          </p:cNvCxnSpPr>
          <p:nvPr/>
        </p:nvCxnSpPr>
        <p:spPr>
          <a:xfrm flipH="1" rot="10800000">
            <a:off x="3969700" y="15259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01" idx="6"/>
            <a:endCxn id="105" idx="2"/>
          </p:cNvCxnSpPr>
          <p:nvPr/>
        </p:nvCxnSpPr>
        <p:spPr>
          <a:xfrm flipH="1" rot="10800000">
            <a:off x="3969700" y="23815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01" idx="6"/>
            <a:endCxn id="104" idx="2"/>
          </p:cNvCxnSpPr>
          <p:nvPr/>
        </p:nvCxnSpPr>
        <p:spPr>
          <a:xfrm flipH="1" rot="10800000">
            <a:off x="3969700" y="32869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01" idx="6"/>
            <a:endCxn id="106" idx="2"/>
          </p:cNvCxnSpPr>
          <p:nvPr/>
        </p:nvCxnSpPr>
        <p:spPr>
          <a:xfrm>
            <a:off x="3969700" y="4192650"/>
            <a:ext cx="103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02" idx="6"/>
            <a:endCxn id="95" idx="2"/>
          </p:cNvCxnSpPr>
          <p:nvPr/>
        </p:nvCxnSpPr>
        <p:spPr>
          <a:xfrm>
            <a:off x="5614425" y="670450"/>
            <a:ext cx="1032300" cy="170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03" idx="6"/>
            <a:endCxn id="95" idx="2"/>
          </p:cNvCxnSpPr>
          <p:nvPr/>
        </p:nvCxnSpPr>
        <p:spPr>
          <a:xfrm>
            <a:off x="5614425" y="1525950"/>
            <a:ext cx="1032300" cy="85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05" idx="6"/>
            <a:endCxn id="95" idx="2"/>
          </p:cNvCxnSpPr>
          <p:nvPr/>
        </p:nvCxnSpPr>
        <p:spPr>
          <a:xfrm flipH="1" rot="10800000">
            <a:off x="5614425" y="2376950"/>
            <a:ext cx="1032300" cy="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04" idx="6"/>
            <a:endCxn id="95" idx="2"/>
          </p:cNvCxnSpPr>
          <p:nvPr/>
        </p:nvCxnSpPr>
        <p:spPr>
          <a:xfrm flipH="1" rot="10800000">
            <a:off x="5614425" y="2377150"/>
            <a:ext cx="1032300" cy="909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06" idx="6"/>
            <a:endCxn id="95" idx="2"/>
          </p:cNvCxnSpPr>
          <p:nvPr/>
        </p:nvCxnSpPr>
        <p:spPr>
          <a:xfrm flipH="1" rot="10800000">
            <a:off x="5614425" y="2377050"/>
            <a:ext cx="1032300" cy="18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97" idx="0"/>
            <a:endCxn id="97" idx="4"/>
          </p:cNvCxnSpPr>
          <p:nvPr/>
        </p:nvCxnSpPr>
        <p:spPr>
          <a:xfrm>
            <a:off x="3663550" y="3841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98" idx="0"/>
            <a:endCxn id="98" idx="4"/>
          </p:cNvCxnSpPr>
          <p:nvPr/>
        </p:nvCxnSpPr>
        <p:spPr>
          <a:xfrm>
            <a:off x="3663550" y="12396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stCxn id="100" idx="0"/>
            <a:endCxn id="100" idx="4"/>
          </p:cNvCxnSpPr>
          <p:nvPr/>
        </p:nvCxnSpPr>
        <p:spPr>
          <a:xfrm>
            <a:off x="3663550" y="20951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stCxn id="99" idx="0"/>
            <a:endCxn id="99" idx="4"/>
          </p:cNvCxnSpPr>
          <p:nvPr/>
        </p:nvCxnSpPr>
        <p:spPr>
          <a:xfrm>
            <a:off x="3663550" y="30007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>
            <a:stCxn id="101" idx="0"/>
            <a:endCxn id="101" idx="4"/>
          </p:cNvCxnSpPr>
          <p:nvPr/>
        </p:nvCxnSpPr>
        <p:spPr>
          <a:xfrm>
            <a:off x="3663550" y="39063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>
            <a:stCxn id="102" idx="0"/>
            <a:endCxn id="102" idx="4"/>
          </p:cNvCxnSpPr>
          <p:nvPr/>
        </p:nvCxnSpPr>
        <p:spPr>
          <a:xfrm>
            <a:off x="5308275" y="3841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>
            <a:stCxn id="103" idx="0"/>
            <a:endCxn id="103" idx="4"/>
          </p:cNvCxnSpPr>
          <p:nvPr/>
        </p:nvCxnSpPr>
        <p:spPr>
          <a:xfrm>
            <a:off x="5308275" y="12396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05" idx="0"/>
            <a:endCxn id="105" idx="4"/>
          </p:cNvCxnSpPr>
          <p:nvPr/>
        </p:nvCxnSpPr>
        <p:spPr>
          <a:xfrm>
            <a:off x="5308275" y="20951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04" idx="0"/>
          </p:cNvCxnSpPr>
          <p:nvPr/>
        </p:nvCxnSpPr>
        <p:spPr>
          <a:xfrm>
            <a:off x="5308275" y="30007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06" idx="0"/>
            <a:endCxn id="106" idx="4"/>
          </p:cNvCxnSpPr>
          <p:nvPr/>
        </p:nvCxnSpPr>
        <p:spPr>
          <a:xfrm>
            <a:off x="5308275" y="3906300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>
            <a:stCxn id="95" idx="0"/>
            <a:endCxn id="95" idx="4"/>
          </p:cNvCxnSpPr>
          <p:nvPr/>
        </p:nvCxnSpPr>
        <p:spPr>
          <a:xfrm>
            <a:off x="7047800" y="2041225"/>
            <a:ext cx="0" cy="6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88" y="53336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75" y="13888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88" y="22694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63" y="31499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875" y="40555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code&quot;:&quot;$$\\sigma$$&quot;,&quot;id&quot;:&quot;2&quot;,&quot;type&quot;:&quot;$$&quot;,&quot;font&quot;:{&quot;size&quot;:12,&quot;color&quot;:&quot;#ffffff&quot;,&quot;family&quot;:&quot;Arial&quot;},&quot;backgroundColorModified&quot;:null,&quot;aid&quot;:null,&quot;ts&quot;:1646281304909,&quot;cs&quot;:&quot;OfifiVbvW+xRIowVsocctg==&quot;,&quot;size&quot;:{&quot;width&quot;:10.333333333333334,&quot;height&quot;:8.333333333333334}}"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650" y="2276575"/>
            <a:ext cx="249250" cy="201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3635125" y="3987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620825" y="3906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620825" y="30331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620825" y="21363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620813" y="12720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255025" y="4489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255025" y="12720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213888" y="21525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255025" y="30331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255025" y="3906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R</a:t>
            </a:r>
            <a:endParaRPr sz="2100">
              <a:solidFill>
                <a:schemeClr val="accent2"/>
              </a:solidFill>
            </a:endParaRPr>
          </a:p>
        </p:txBody>
      </p: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0" y="5245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0" y="13888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0" y="225320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0" y="3146275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500" y="40555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638" y="2239975"/>
            <a:ext cx="249250" cy="27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18"/>
          <p:cNvGraphicFramePr/>
          <p:nvPr/>
        </p:nvGraphicFramePr>
        <p:xfrm>
          <a:off x="311700" y="46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{01E32029-4488-4810-917B-0C3AA116F3CB}</a:tableStyleId>
              </a:tblPr>
              <a:tblGrid>
                <a:gridCol w="900350"/>
                <a:gridCol w="900350"/>
                <a:gridCol w="900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25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24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D9EEB"/>
                          </a:solidFill>
                        </a:rPr>
                        <a:t>10</a:t>
                      </a:r>
                      <a:endParaRPr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18"/>
          <p:cNvSpPr txBox="1"/>
          <p:nvPr/>
        </p:nvSpPr>
        <p:spPr>
          <a:xfrm>
            <a:off x="7956925" y="2168950"/>
            <a:ext cx="6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</a:rPr>
              <a:t>0.7</a:t>
            </a:r>
            <a:endParaRPr sz="1800">
              <a:solidFill>
                <a:srgbClr val="00FF00"/>
              </a:solidFill>
            </a:endParaRPr>
          </a:p>
        </p:txBody>
      </p:sp>
      <p:graphicFrame>
        <p:nvGraphicFramePr>
          <p:cNvPr id="187" name="Google Shape;187;p18"/>
          <p:cNvGraphicFramePr/>
          <p:nvPr/>
        </p:nvGraphicFramePr>
        <p:xfrm>
          <a:off x="3012750" y="46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{01E32029-4488-4810-917B-0C3AA116F3CB}</a:tableStyleId>
              </a:tblPr>
              <a:tblGrid>
                <a:gridCol w="6508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No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18"/>
          <p:cNvSpPr txBox="1"/>
          <p:nvPr/>
        </p:nvSpPr>
        <p:spPr>
          <a:xfrm>
            <a:off x="7956925" y="2631925"/>
            <a:ext cx="6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</a:rPr>
              <a:t>0</a:t>
            </a:r>
            <a:endParaRPr sz="1800">
              <a:solidFill>
                <a:srgbClr val="E69138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7849825" y="2041225"/>
            <a:ext cx="732600" cy="1189800"/>
          </a:xfrm>
          <a:prstGeom prst="bracePai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699975" y="3286950"/>
            <a:ext cx="103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Loss (L)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047800" y="3718050"/>
            <a:ext cx="212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Parameters: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Weights &amp; Biases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6311400" y="4479000"/>
            <a:ext cx="252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Gradient Descent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4827375" y="4605600"/>
            <a:ext cx="121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Optimizer</a:t>
            </a:r>
            <a:endParaRPr sz="1700">
              <a:solidFill>
                <a:schemeClr val="accent2"/>
              </a:solidFill>
            </a:endParaRPr>
          </a:p>
        </p:txBody>
      </p:sp>
      <p:cxnSp>
        <p:nvCxnSpPr>
          <p:cNvPr id="194" name="Google Shape;194;p18"/>
          <p:cNvCxnSpPr>
            <a:stCxn id="192" idx="1"/>
            <a:endCxn id="193" idx="3"/>
          </p:cNvCxnSpPr>
          <p:nvPr/>
        </p:nvCxnSpPr>
        <p:spPr>
          <a:xfrm flipH="1">
            <a:off x="6042000" y="4694550"/>
            <a:ext cx="269400" cy="13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Setup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Parameters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Loss/Error Function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Optimizer</a:t>
            </a:r>
            <a:endParaRPr sz="2200"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100" y="667775"/>
            <a:ext cx="47625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