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9" r:id="rId9"/>
    <p:sldId id="289" r:id="rId10"/>
    <p:sldId id="264" r:id="rId11"/>
    <p:sldId id="280" r:id="rId12"/>
    <p:sldId id="265" r:id="rId13"/>
    <p:sldId id="290" r:id="rId14"/>
    <p:sldId id="266" r:id="rId15"/>
    <p:sldId id="281" r:id="rId16"/>
    <p:sldId id="288" r:id="rId17"/>
    <p:sldId id="292" r:id="rId18"/>
    <p:sldId id="283" r:id="rId19"/>
    <p:sldId id="285" r:id="rId20"/>
    <p:sldId id="282" r:id="rId21"/>
    <p:sldId id="293" r:id="rId22"/>
    <p:sldId id="268" r:id="rId23"/>
    <p:sldId id="267" r:id="rId24"/>
    <p:sldId id="269" r:id="rId25"/>
    <p:sldId id="270" r:id="rId26"/>
    <p:sldId id="271" r:id="rId27"/>
    <p:sldId id="273" r:id="rId28"/>
    <p:sldId id="272" r:id="rId29"/>
    <p:sldId id="274" r:id="rId30"/>
    <p:sldId id="294" r:id="rId31"/>
    <p:sldId id="275" r:id="rId32"/>
    <p:sldId id="277" r:id="rId33"/>
    <p:sldId id="284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FF"/>
    <a:srgbClr val="44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65" autoAdjust="0"/>
    <p:restoredTop sz="84322" autoAdjust="0"/>
  </p:normalViewPr>
  <p:slideViewPr>
    <p:cSldViewPr snapToGrid="0" snapToObjects="1">
      <p:cViewPr varScale="1">
        <p:scale>
          <a:sx n="100" d="100"/>
          <a:sy n="100" d="100"/>
        </p:scale>
        <p:origin x="-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D5CED-3B2A-2445-B3B6-8E158B6505D8}" type="datetimeFigureOut">
              <a:rPr lang="en-US" smtClean="0"/>
              <a:t>10/4/13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E025-8F43-9E4B-8FDF-7213949B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49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6959-A084-BD4F-ABA8-1B6713C7D4AB}" type="datetimeFigureOut">
              <a:rPr lang="en-US" smtClean="0"/>
              <a:t>10/4/13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B33DA-F393-B847-BE1E-F914595DA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8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8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benefit of using</a:t>
            </a:r>
            <a:r>
              <a:rPr lang="en-US" baseline="0" dirty="0" smtClean="0"/>
              <a:t> a TCP Proxy is that persistent connections can have a direct route for multiple repeated requests </a:t>
            </a:r>
            <a:r>
              <a:rPr lang="en-US" baseline="0" smtClean="0"/>
              <a:t>and responses.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really a focus of the paper. Can skip</a:t>
            </a:r>
            <a:r>
              <a:rPr lang="en-US" baseline="0" dirty="0" smtClean="0"/>
              <a:t> this slide if running low on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0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 care about when evaluating</a:t>
            </a:r>
            <a:r>
              <a:rPr lang="en-US" baseline="0" dirty="0" smtClean="0"/>
              <a:t> LARD and LARD/R against the current state-of-the-art approaches, specifically WRR?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1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Throughput is actually closer to 4.5 times better with</a:t>
            </a:r>
            <a:r>
              <a:rPr lang="en-US" baseline="0" dirty="0" smtClean="0"/>
              <a:t> a cluster size of 16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8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 to simulation, what affects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76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only had 6 back-end nodes, but you can</a:t>
            </a:r>
            <a:r>
              <a:rPr lang="en-US" baseline="0" dirty="0" smtClean="0"/>
              <a:t> extrapolate the line to see how scalable LARD/R 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Front-end node: responsible for</a:t>
            </a:r>
            <a:r>
              <a:rPr lang="en-US" baseline="0" dirty="0" smtClean="0"/>
              <a:t> accepting requests from clients and distributing requests to the back-end server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then forwards the client request to one of the many available back-end nodes through a switch of some type</a:t>
            </a:r>
          </a:p>
          <a:p>
            <a:r>
              <a:rPr lang="en-US" baseline="0" dirty="0" smtClean="0"/>
              <a:t>The back-end nodes then process the actual client request. They do the actual work, and then when they’re finished, the back-end node delivers the reply back to the client over the Internet. </a:t>
            </a:r>
          </a:p>
          <a:p>
            <a:r>
              <a:rPr lang="en-US" baseline="0" dirty="0" smtClean="0"/>
              <a:t>The point of this paper was to improve the algorithm for distributing the client requests, so we’ll focus on the behavior of the front-end node when selecting which back-end node should handle each client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Round Robin and Weighted</a:t>
            </a:r>
            <a:r>
              <a:rPr lang="en-US" baseline="0" dirty="0" smtClean="0"/>
              <a:t> Round Robin load distribution </a:t>
            </a:r>
            <a:r>
              <a:rPr lang="en-US" dirty="0" smtClean="0"/>
              <a:t>was the current state of the art.</a:t>
            </a:r>
            <a:r>
              <a:rPr lang="en-US" baseline="0" dirty="0" smtClean="0"/>
              <a:t> Round Robin distributed requests to back-end nodes either randomly or iteratively through a cycle. [example]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Weighted round robin essentially does the same thing in a more intelligent fashion, by incorporating other factors into its decision, such as:</a:t>
            </a:r>
          </a:p>
          <a:p>
            <a:r>
              <a:rPr lang="en-US" baseline="0" dirty="0" smtClean="0"/>
              <a:t>-- CPU load</a:t>
            </a:r>
          </a:p>
          <a:p>
            <a:r>
              <a:rPr lang="en-US" baseline="0" dirty="0" smtClean="0"/>
              <a:t>-- disk utilization</a:t>
            </a:r>
          </a:p>
          <a:p>
            <a:r>
              <a:rPr lang="en-US" baseline="0" dirty="0" smtClean="0"/>
              <a:t>-- number of open connections	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you’ve learned about task schedulers, particularly for RTOS, then you’re probably familiar with round robin and weighted round robin. At the time, almost all commercial applications used WRR.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insight that the authors had was to distribute requests to back-end servers by matching the content of the request to the content previously cached on the back-end nodes. [example]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In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you were wondering how the authors chose to define the parameters for LARD, such as calculating the current load and setting min/max thresholds for loads on back-end nodes before rebalancing,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design decisions they chose to make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defined as the load below which a back-end node is likely to have idle resources.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T_high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defined as the load above which a node is likely to cause substantial delay when serving requests.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T_limit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when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back-end node cannot accept any more client requests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moving upon imbalance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authors make standard TCP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B33DA-F393-B847-BE1E-F914595DAC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8C35-C9C9-304E-88F6-ABAE0030DBB2}" type="datetime1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B1EFFBE-4FB8-794E-9341-A3037BD27B3D}" type="datetime1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A259-93CC-1C44-91D4-08E7C97EA8E8}" type="datetime1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087D02E-AB38-BB48-B241-89748F4FA568}" type="datetime1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63DD93-2670-2D46-8D94-5444FE9534D2}" type="datetime1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67C7-AF90-2043-87A7-E1E8A8CA470F}" type="datetime1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BBC1-695C-B24D-AC81-572EB7A3037D}" type="datetime1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6146"/>
            <a:ext cx="8913813" cy="914400"/>
          </a:xfrm>
        </p:spPr>
        <p:txBody>
          <a:bodyPr lIns="548640" anchor="ctr" anchorCtr="0"/>
          <a:lstStyle>
            <a:lvl1pPr marL="0" indent="0"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2225524"/>
            <a:ext cx="8301567" cy="40408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A98C-6550-2A48-9A69-1C4C0A0BBE44}" type="datetime1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2242-E8B0-004A-8474-C1B649CBA276}" type="datetime1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B579-BF9C-D84C-BFD4-10D10D76CA07}" type="datetime1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30A9599-D239-A04A-9DA7-A8F3CD54D910}" type="datetime1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7604A20-B020-6B4B-A99A-CAA0D681B283}" type="datetime1">
              <a:rPr lang="en-US" smtClean="0"/>
              <a:t>10/4/13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1BA-D439-EB42-86D0-F45EFA1D8553}" type="datetime1">
              <a:rPr lang="en-US" smtClean="0"/>
              <a:t>10/4/13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AEFC-19B4-3A49-A47C-3C346F2B3CC6}" type="datetime1">
              <a:rPr lang="en-US" smtClean="0"/>
              <a:t>10/4/13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7D74968-4660-B146-8B30-DDE48A54EB5A}" type="datetime1">
              <a:rPr lang="en-US" smtClean="0"/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990811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EE0665-1766-2742-BB92-A2E4D8F6CC8F}" type="datetime1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23176"/>
            <a:ext cx="8915400" cy="1894586"/>
          </a:xfrm>
        </p:spPr>
        <p:txBody>
          <a:bodyPr>
            <a:normAutofit/>
          </a:bodyPr>
          <a:lstStyle/>
          <a:p>
            <a:r>
              <a:rPr lang="en-US" dirty="0" smtClean="0"/>
              <a:t>Locality-Aware Request Distribution in Cluster-based Network Servers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17762"/>
            <a:ext cx="8001000" cy="2877381"/>
          </a:xfrm>
        </p:spPr>
        <p:txBody>
          <a:bodyPr>
            <a:noAutofit/>
          </a:bodyPr>
          <a:lstStyle/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Presented by:   Kevin Boos 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Authors: </a:t>
            </a:r>
            <a:r>
              <a:rPr lang="en-US" sz="2200" dirty="0" err="1" smtClean="0"/>
              <a:t>Vivek</a:t>
            </a:r>
            <a:r>
              <a:rPr lang="en-US" sz="2200" dirty="0" smtClean="0"/>
              <a:t> S. </a:t>
            </a:r>
            <a:r>
              <a:rPr lang="en-US" sz="2200" dirty="0" err="1" smtClean="0"/>
              <a:t>Pai</a:t>
            </a:r>
            <a:r>
              <a:rPr lang="en-US" sz="2200" dirty="0" smtClean="0"/>
              <a:t>, </a:t>
            </a:r>
            <a:r>
              <a:rPr lang="en-US" sz="2200" dirty="0" err="1" smtClean="0"/>
              <a:t>Mohit</a:t>
            </a:r>
            <a:r>
              <a:rPr lang="en-US" sz="2200" dirty="0" smtClean="0"/>
              <a:t> </a:t>
            </a:r>
            <a:r>
              <a:rPr lang="en-US" sz="2200" dirty="0" err="1" smtClean="0"/>
              <a:t>Aron</a:t>
            </a:r>
            <a:r>
              <a:rPr lang="en-US" sz="2200" dirty="0" smtClean="0"/>
              <a:t>, et al.</a:t>
            </a:r>
            <a:br>
              <a:rPr lang="en-US" sz="2200" dirty="0" smtClean="0"/>
            </a:br>
            <a:r>
              <a:rPr lang="en-US" sz="2200" dirty="0" smtClean="0"/>
              <a:t>Rice University</a:t>
            </a:r>
            <a:br>
              <a:rPr lang="en-US" sz="2200" dirty="0" smtClean="0"/>
            </a:br>
            <a:r>
              <a:rPr lang="en-US" sz="2200" dirty="0" smtClean="0"/>
              <a:t>ASPLOS 1998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400" dirty="0" smtClean="0"/>
              <a:t>*** Figures adapted from original presentation ***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071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Basic LARD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Front-end </a:t>
            </a:r>
            <a:r>
              <a:rPr lang="en-US" dirty="0" smtClean="0"/>
              <a:t>maps target content to back-end nodes 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-to-1 mapping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request for </a:t>
            </a:r>
            <a:r>
              <a:rPr lang="en-US" dirty="0" smtClean="0"/>
              <a:t>each target </a:t>
            </a:r>
            <a:r>
              <a:rPr lang="en-US" dirty="0"/>
              <a:t>is assigned to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i="1" dirty="0" smtClean="0"/>
              <a:t>least</a:t>
            </a:r>
            <a:r>
              <a:rPr lang="en-US" i="1" dirty="0"/>
              <a:t>-loaded</a:t>
            </a:r>
            <a:r>
              <a:rPr lang="en-US" dirty="0"/>
              <a:t> back</a:t>
            </a:r>
            <a:r>
              <a:rPr lang="en-US" dirty="0" smtClean="0"/>
              <a:t>-end node</a:t>
            </a:r>
            <a:endParaRPr lang="en-US" dirty="0"/>
          </a:p>
          <a:p>
            <a:r>
              <a:rPr lang="en-US" dirty="0"/>
              <a:t>Subsequent requests </a:t>
            </a:r>
            <a:r>
              <a:rPr lang="en-US" dirty="0" smtClean="0"/>
              <a:t>are distributed to the same back-end node based on target content mapping </a:t>
            </a:r>
          </a:p>
          <a:p>
            <a:pPr lvl="1"/>
            <a:r>
              <a:rPr lang="en-US" dirty="0" smtClean="0"/>
              <a:t>Unless overloaded…</a:t>
            </a:r>
          </a:p>
          <a:p>
            <a:pPr lvl="1"/>
            <a:r>
              <a:rPr lang="en-US" dirty="0" smtClean="0"/>
              <a:t>Re-assigns target content to a new </a:t>
            </a:r>
            <a:r>
              <a:rPr lang="en-US" dirty="0"/>
              <a:t>back-end </a:t>
            </a:r>
            <a:r>
              <a:rPr lang="en-US" dirty="0" smtClean="0"/>
              <a:t>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6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endCxn id="27" idx="1"/>
          </p:cNvCxnSpPr>
          <p:nvPr/>
        </p:nvCxnSpPr>
        <p:spPr>
          <a:xfrm>
            <a:off x="934685" y="2927351"/>
            <a:ext cx="5078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442526" y="2543576"/>
            <a:ext cx="1693575" cy="767549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 smtClean="0"/>
              <a:t>Front-End</a:t>
            </a:r>
            <a:endParaRPr lang="en-US" sz="2400" b="1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3136101" y="2927351"/>
            <a:ext cx="5767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</p:cNvCxnSpPr>
          <p:nvPr/>
        </p:nvCxnSpPr>
        <p:spPr>
          <a:xfrm rot="16200000" flipH="1">
            <a:off x="2516604" y="3083834"/>
            <a:ext cx="968963" cy="142354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Basic LARD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941" y="5778219"/>
            <a:ext cx="1113242" cy="6735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807562" y="5429200"/>
            <a:ext cx="0" cy="349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273609" y="2538446"/>
            <a:ext cx="959726" cy="767549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5273608" y="3896311"/>
            <a:ext cx="959727" cy="767549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 b="1" dirty="0"/>
          </a:p>
        </p:txBody>
      </p:sp>
      <p:sp>
        <p:nvSpPr>
          <p:cNvPr id="9" name="Isosceles Triangle 8"/>
          <p:cNvSpPr/>
          <p:nvPr/>
        </p:nvSpPr>
        <p:spPr>
          <a:xfrm>
            <a:off x="681538" y="5138576"/>
            <a:ext cx="252048" cy="261765"/>
          </a:xfrm>
          <a:prstGeom prst="triangl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1232" y="4897054"/>
            <a:ext cx="233759" cy="232680"/>
          </a:xfrm>
          <a:prstGeom prst="rect">
            <a:avLst/>
          </a:prstGeom>
          <a:solidFill>
            <a:srgbClr val="44E4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91233" y="4643905"/>
            <a:ext cx="233759" cy="233759"/>
          </a:xfrm>
          <a:prstGeom prst="ellipse">
            <a:avLst/>
          </a:prstGeom>
          <a:solidFill>
            <a:srgbClr val="BF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1232" y="4410146"/>
            <a:ext cx="233759" cy="233759"/>
          </a:xfrm>
          <a:prstGeom prst="ellipse">
            <a:avLst/>
          </a:prstGeom>
          <a:solidFill>
            <a:srgbClr val="BF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9827" y="4167771"/>
            <a:ext cx="233759" cy="232680"/>
          </a:xfrm>
          <a:prstGeom prst="rect">
            <a:avLst/>
          </a:prstGeom>
          <a:solidFill>
            <a:srgbClr val="44E4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9827" y="3886390"/>
            <a:ext cx="233759" cy="232680"/>
          </a:xfrm>
          <a:prstGeom prst="rect">
            <a:avLst/>
          </a:prstGeom>
          <a:solidFill>
            <a:srgbClr val="44E4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681538" y="3044230"/>
            <a:ext cx="252048" cy="261765"/>
          </a:xfrm>
          <a:prstGeom prst="triangl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1538" y="2810471"/>
            <a:ext cx="233759" cy="233759"/>
          </a:xfrm>
          <a:prstGeom prst="ellipse">
            <a:avLst/>
          </a:prstGeom>
          <a:solidFill>
            <a:srgbClr val="BF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6388450" y="4400451"/>
            <a:ext cx="659201" cy="678605"/>
            <a:chOff x="7115500" y="4400451"/>
            <a:chExt cx="659201" cy="678605"/>
          </a:xfrm>
        </p:grpSpPr>
        <p:sp>
          <p:nvSpPr>
            <p:cNvPr id="46" name="Can 45"/>
            <p:cNvSpPr/>
            <p:nvPr/>
          </p:nvSpPr>
          <p:spPr>
            <a:xfrm>
              <a:off x="7115500" y="4601843"/>
              <a:ext cx="659201" cy="47721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	</a:t>
              </a:r>
              <a:endParaRPr lang="en-US" dirty="0"/>
            </a:p>
          </p:txBody>
        </p:sp>
        <p:sp>
          <p:nvSpPr>
            <p:cNvPr id="45" name="Can 44"/>
            <p:cNvSpPr/>
            <p:nvPr/>
          </p:nvSpPr>
          <p:spPr>
            <a:xfrm>
              <a:off x="7115500" y="4400451"/>
              <a:ext cx="659201" cy="477213"/>
            </a:xfrm>
            <a:prstGeom prst="ca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	</a:t>
              </a:r>
              <a:endParaRPr lang="en-US" dirty="0"/>
            </a:p>
          </p:txBody>
        </p:sp>
        <p:sp>
          <p:nvSpPr>
            <p:cNvPr id="43" name="Can 42"/>
            <p:cNvSpPr/>
            <p:nvPr/>
          </p:nvSpPr>
          <p:spPr>
            <a:xfrm>
              <a:off x="7115500" y="4400451"/>
              <a:ext cx="659201" cy="263409"/>
            </a:xfrm>
            <a:prstGeom prst="can">
              <a:avLst>
                <a:gd name="adj" fmla="val 357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388450" y="3034580"/>
            <a:ext cx="659201" cy="678605"/>
            <a:chOff x="7115500" y="4400451"/>
            <a:chExt cx="659201" cy="678605"/>
          </a:xfrm>
        </p:grpSpPr>
        <p:sp>
          <p:nvSpPr>
            <p:cNvPr id="49" name="Can 48"/>
            <p:cNvSpPr/>
            <p:nvPr/>
          </p:nvSpPr>
          <p:spPr>
            <a:xfrm>
              <a:off x="7115500" y="4601843"/>
              <a:ext cx="659201" cy="47721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	</a:t>
              </a:r>
              <a:endParaRPr lang="en-US" dirty="0"/>
            </a:p>
          </p:txBody>
        </p:sp>
        <p:sp>
          <p:nvSpPr>
            <p:cNvPr id="50" name="Can 49"/>
            <p:cNvSpPr/>
            <p:nvPr/>
          </p:nvSpPr>
          <p:spPr>
            <a:xfrm>
              <a:off x="7115500" y="4400451"/>
              <a:ext cx="659201" cy="477213"/>
            </a:xfrm>
            <a:prstGeom prst="ca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	</a:t>
              </a:r>
              <a:endParaRPr lang="en-US" dirty="0"/>
            </a:p>
          </p:txBody>
        </p:sp>
        <p:sp>
          <p:nvSpPr>
            <p:cNvPr id="51" name="Can 50"/>
            <p:cNvSpPr/>
            <p:nvPr/>
          </p:nvSpPr>
          <p:spPr>
            <a:xfrm>
              <a:off x="7115500" y="4400451"/>
              <a:ext cx="659201" cy="263409"/>
            </a:xfrm>
            <a:prstGeom prst="can">
              <a:avLst>
                <a:gd name="adj" fmla="val 357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54" name="Oval 53"/>
          <p:cNvSpPr/>
          <p:nvPr/>
        </p:nvSpPr>
        <p:spPr>
          <a:xfrm>
            <a:off x="6575576" y="4572218"/>
            <a:ext cx="233759" cy="233759"/>
          </a:xfrm>
          <a:prstGeom prst="ellipse">
            <a:avLst/>
          </a:prstGeom>
          <a:solidFill>
            <a:srgbClr val="BF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575576" y="4548034"/>
            <a:ext cx="233759" cy="233759"/>
          </a:xfrm>
          <a:prstGeom prst="ellipse">
            <a:avLst/>
          </a:prstGeom>
          <a:solidFill>
            <a:srgbClr val="BF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597912" y="3250028"/>
            <a:ext cx="252048" cy="261765"/>
          </a:xfrm>
          <a:prstGeom prst="triangl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676990" y="3297989"/>
            <a:ext cx="252048" cy="261765"/>
          </a:xfrm>
          <a:prstGeom prst="triangl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99827" y="3596845"/>
            <a:ext cx="233759" cy="232680"/>
          </a:xfrm>
          <a:prstGeom prst="rect">
            <a:avLst/>
          </a:prstGeom>
          <a:solidFill>
            <a:srgbClr val="44E4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8" name="Isosceles Triangle 67"/>
          <p:cNvSpPr/>
          <p:nvPr/>
        </p:nvSpPr>
        <p:spPr>
          <a:xfrm>
            <a:off x="6601482" y="3253613"/>
            <a:ext cx="252048" cy="261765"/>
          </a:xfrm>
          <a:prstGeom prst="triangl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6601482" y="3253613"/>
            <a:ext cx="252048" cy="261765"/>
          </a:xfrm>
          <a:prstGeom prst="triangl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575576" y="4805977"/>
            <a:ext cx="233759" cy="232680"/>
          </a:xfrm>
          <a:prstGeom prst="rect">
            <a:avLst/>
          </a:prstGeom>
          <a:solidFill>
            <a:srgbClr val="44E4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7892E-6 4.40019E-7 L 0.16116 4.40019E-7 L 0.16116 0.19801 L 0.46405 0.19801 " pathEditMode="relative" rAng="0" ptsTypes="AAAA">
                                      <p:cBhvr>
                                        <p:cTn id="6" dur="2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3" y="9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116 0 L 0.16116 0.19801 L 0.46405 0.19801 " pathEditMode="relative" ptsTypes="AA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05 0.19801 L 0.64432 0.19801 L 0.64432 0.24757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4" y="24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226 L -0.64484 0.18226 L -0.64484 0.19222 " pathEditMode="relative" ptsTypes="AAAA">
                                      <p:cBhvr>
                                        <p:cTn id="2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2225E-6 3.53868E-6 L 3.92225E-6 -0.04401 L 0.46234 -0.04401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17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34 -0.04401 L 0.64699 -0.04401 L 0.64699 0.02107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3" y="32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48 0 L 0.09448 0.37912 L -0.65005 0.37912 " pathEditMode="relative" ptsTypes="AAAA">
                                      <p:cBhvr>
                                        <p:cTn id="5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44915E-6 -4.48356E-6 L 6.44915E-6 -0.07804 L 0.42746 -0.07804 " pathEditMode="relative" ptsTypes="AAA">
                                      <p:cBhvr>
                                        <p:cTn id="6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83E-6 -7.94349E-6 L -2.8983E-6 -0.11441 L 0.16175 -0.11441 L 0.16175 0.08105 L 0.45783 0.08105 " pathEditMode="relative" ptsTypes="AAAAA">
                                      <p:cBhvr>
                                        <p:cTn id="6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47 L -0.00035 -0.15841 L 0.1614 -0.15841 L 0.1614 0.04006 L 0.42277 0.04006 " pathEditMode="relative" ptsTypes="AAA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746 -0.07805 L 0.64544 -0.07805 L 0.64665 -0.00069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38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48 0 L 0.09448 0.37912 L -0.65005 0.37912 " pathEditMode="relative" ptsTypes="AAAA">
                                      <p:cBhvr>
                                        <p:cTn id="8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14 0.08337 L 0.6431 0.08337 L 0.6431 0.18017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8" y="4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845 L -0.64155 0.14845 " pathEditMode="relative" ptsTypes="AAA">
                                      <p:cBhvr>
                                        <p:cTn id="10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2859E-6 -2.05651E-6 L -6.32859E-6 -0.19662 L 0.16116 -0.19662 L 0.16116 -2.05651E-6 L 0.37964 -2.05651E-6 " pathEditMode="relative" ptsTypes="AAAAA">
                                      <p:cBhvr>
                                        <p:cTn id="10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2 0.04007 L 0.6445 0.04007 L 0.6445 0.1378 L 0.6445 0.28486 L 0.0007 0.28486 " pathEditMode="relative" rAng="0" ptsTypes="AAAAA">
                                      <p:cBhvr>
                                        <p:cTn id="1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1" y="12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00035 -0.23321 L 0.16082 -0.23321 L 0.16082 -0.03937 L 0.34005 -0.03937 " pathEditMode="relative" ptsTypes="AAAAA">
                                      <p:cBhvr>
                                        <p:cTn id="1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65 -4.53451E-6 L 0.64797 -4.53451E-6 L 0.64797 0.24618 L 0.0073 0.24618 " pathEditMode="relative" rAng="0" ptsTypes="AAAA">
                                      <p:cBhvr>
                                        <p:cTn id="1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" y="122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004 -0.03937 L 0.64762 -0.03937 L 0.64762 0.01436 L 0.64762 0.20403 L 0.00173 0.20403 " pathEditMode="relative" rAng="0" ptsTypes="AAAAA">
                                      <p:cBhvr>
                                        <p:cTn id="1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" y="12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2" grpId="0" animBg="1"/>
      <p:bldP spid="22" grpId="1" animBg="1"/>
      <p:bldP spid="23" grpId="0" animBg="1"/>
      <p:bldP spid="23" grpId="1" animBg="1"/>
      <p:bldP spid="23" grpId="2" animBg="1"/>
      <p:bldP spid="54" grpId="0" animBg="1"/>
      <p:bldP spid="55" grpId="0" animBg="1"/>
      <p:bldP spid="55" grpId="1" animBg="1"/>
      <p:bldP spid="55" grpId="2" animBg="1"/>
      <p:bldP spid="55" grpId="3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7" grpId="0" animBg="1"/>
      <p:bldP spid="67" grpId="1" animBg="1"/>
      <p:bldP spid="68" grpId="0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Load in Basic LARD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the server?</a:t>
            </a:r>
          </a:p>
          <a:p>
            <a:pPr lvl="1"/>
            <a:r>
              <a:rPr lang="en-US" dirty="0" smtClean="0"/>
              <a:t>Introduces unnecessary communication</a:t>
            </a:r>
          </a:p>
          <a:p>
            <a:r>
              <a:rPr lang="en-US" dirty="0" smtClean="0"/>
              <a:t>Current load = number of open connections</a:t>
            </a:r>
          </a:p>
          <a:p>
            <a:pPr lvl="1"/>
            <a:r>
              <a:rPr lang="en-US" dirty="0" smtClean="0"/>
              <a:t>Tracked in the front-end node</a:t>
            </a:r>
          </a:p>
          <a:p>
            <a:r>
              <a:rPr lang="en-US" dirty="0" smtClean="0"/>
              <a:t>Use thresholds to determine when to re-balance</a:t>
            </a:r>
          </a:p>
          <a:p>
            <a:pPr lvl="1"/>
            <a:r>
              <a:rPr lang="en-US" i="1" dirty="0" smtClean="0"/>
              <a:t>Low</a:t>
            </a:r>
            <a:r>
              <a:rPr lang="en-US" dirty="0" smtClean="0"/>
              <a:t>, </a:t>
            </a:r>
            <a:r>
              <a:rPr lang="en-US" i="1" dirty="0" smtClean="0"/>
              <a:t>High</a:t>
            </a:r>
            <a:r>
              <a:rPr lang="en-US" dirty="0" smtClean="0"/>
              <a:t>, and </a:t>
            </a:r>
            <a:r>
              <a:rPr lang="en-US" i="1" dirty="0" smtClean="0"/>
              <a:t>Limit</a:t>
            </a:r>
          </a:p>
          <a:p>
            <a:pPr lvl="1"/>
            <a:r>
              <a:rPr lang="en-US" dirty="0" smtClean="0"/>
              <a:t>Re-balance when (load 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limit</a:t>
            </a:r>
            <a:r>
              <a:rPr lang="en-US" dirty="0" smtClean="0"/>
              <a:t>) or </a:t>
            </a:r>
            <a:br>
              <a:rPr lang="en-US" dirty="0" smtClean="0"/>
            </a:br>
            <a:r>
              <a:rPr lang="en-US" dirty="0" smtClean="0"/>
              <a:t>(load &gt; T</a:t>
            </a:r>
            <a:r>
              <a:rPr lang="en-US" baseline="-25000" dirty="0" smtClean="0"/>
              <a:t>high</a:t>
            </a:r>
            <a:r>
              <a:rPr lang="en-US" dirty="0" smtClean="0"/>
              <a:t>  and there is a “free” node with load &lt;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low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2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Basic LARD Algorithm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Improvements to LARD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TCP Handoff Protocol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Simulation and Results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Prototype Implementation and Testing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LARD Needs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one back-end node per target content</a:t>
            </a:r>
          </a:p>
          <a:p>
            <a:pPr lvl="1"/>
            <a:r>
              <a:rPr lang="en-US" dirty="0"/>
              <a:t>Working set is a single node</a:t>
            </a:r>
          </a:p>
          <a:p>
            <a:pPr lvl="1"/>
            <a:r>
              <a:rPr lang="en-US" dirty="0"/>
              <a:t>Front-end must limit total connections</a:t>
            </a:r>
          </a:p>
          <a:p>
            <a:r>
              <a:rPr lang="en-US" dirty="0" smtClean="0"/>
              <a:t>Still need to increase throughput</a:t>
            </a:r>
          </a:p>
          <a:p>
            <a:pPr lvl="1"/>
            <a:r>
              <a:rPr lang="en-US" dirty="0" smtClean="0"/>
              <a:t>One node per content type is unrealistic</a:t>
            </a:r>
          </a:p>
          <a:p>
            <a:pPr lvl="1"/>
            <a:r>
              <a:rPr lang="en-US" dirty="0" smtClean="0"/>
              <a:t>…add more back-end nodes?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LARD/R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LARD</a:t>
            </a:r>
            <a:r>
              <a:rPr lang="en-US" dirty="0" smtClean="0"/>
              <a:t> with </a:t>
            </a:r>
            <a:r>
              <a:rPr lang="en-US" b="1" dirty="0" smtClean="0"/>
              <a:t>R</a:t>
            </a:r>
            <a:r>
              <a:rPr lang="en-US" dirty="0" smtClean="0"/>
              <a:t>eplication</a:t>
            </a:r>
          </a:p>
          <a:p>
            <a:r>
              <a:rPr lang="en-US" dirty="0" smtClean="0"/>
              <a:t>Maps </a:t>
            </a:r>
            <a:r>
              <a:rPr lang="en-US" dirty="0"/>
              <a:t>target content to a </a:t>
            </a:r>
            <a:r>
              <a:rPr lang="en-US" b="1" i="1" dirty="0"/>
              <a:t>set</a:t>
            </a:r>
            <a:r>
              <a:rPr lang="en-US" i="1" dirty="0"/>
              <a:t> </a:t>
            </a:r>
            <a:r>
              <a:rPr lang="en-US" dirty="0"/>
              <a:t>of back-end nodes</a:t>
            </a:r>
          </a:p>
          <a:p>
            <a:pPr lvl="1"/>
            <a:r>
              <a:rPr lang="en-US" dirty="0"/>
              <a:t>Working set is several nodes with similar cache content</a:t>
            </a:r>
          </a:p>
          <a:p>
            <a:r>
              <a:rPr lang="en-US" dirty="0"/>
              <a:t>Sends new requests to least-loaded node in set</a:t>
            </a:r>
          </a:p>
          <a:p>
            <a:r>
              <a:rPr lang="en-US" dirty="0"/>
              <a:t>Moves nodes to/from sets based on load imbalance</a:t>
            </a:r>
          </a:p>
          <a:p>
            <a:pPr lvl="1"/>
            <a:r>
              <a:rPr lang="en-US" dirty="0"/>
              <a:t>Idle nodes in a low-load set are moved to higher-load </a:t>
            </a:r>
            <a:r>
              <a:rPr lang="en-US" dirty="0" smtClean="0"/>
              <a:t>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2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endCxn id="27" idx="1"/>
          </p:cNvCxnSpPr>
          <p:nvPr/>
        </p:nvCxnSpPr>
        <p:spPr>
          <a:xfrm>
            <a:off x="934685" y="2927351"/>
            <a:ext cx="5078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442526" y="2543576"/>
            <a:ext cx="1693575" cy="767549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 smtClean="0"/>
              <a:t>Front-End</a:t>
            </a:r>
            <a:endParaRPr lang="en-US" sz="2400" b="1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 flipV="1">
            <a:off x="3136101" y="2450527"/>
            <a:ext cx="921836" cy="4768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</p:cNvCxnSpPr>
          <p:nvPr/>
        </p:nvCxnSpPr>
        <p:spPr>
          <a:xfrm rot="16200000" flipH="1">
            <a:off x="2747117" y="2853321"/>
            <a:ext cx="853016" cy="17686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LARD/R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941" y="5778219"/>
            <a:ext cx="1113242" cy="6735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807562" y="5429200"/>
            <a:ext cx="0" cy="349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273609" y="2073086"/>
            <a:ext cx="959726" cy="767549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5273608" y="4827031"/>
            <a:ext cx="959727" cy="767549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 b="1" dirty="0"/>
          </a:p>
        </p:txBody>
      </p:sp>
      <p:sp>
        <p:nvSpPr>
          <p:cNvPr id="9" name="Isosceles Triangle 8"/>
          <p:cNvSpPr/>
          <p:nvPr/>
        </p:nvSpPr>
        <p:spPr>
          <a:xfrm>
            <a:off x="681538" y="5070711"/>
            <a:ext cx="252048" cy="261765"/>
          </a:xfrm>
          <a:prstGeom prst="triangl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9827" y="4167771"/>
            <a:ext cx="233759" cy="232680"/>
          </a:xfrm>
          <a:prstGeom prst="rect">
            <a:avLst/>
          </a:prstGeom>
          <a:solidFill>
            <a:srgbClr val="44E4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9827" y="3886390"/>
            <a:ext cx="233759" cy="232680"/>
          </a:xfrm>
          <a:prstGeom prst="rect">
            <a:avLst/>
          </a:prstGeom>
          <a:solidFill>
            <a:srgbClr val="44E4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388450" y="5231961"/>
            <a:ext cx="659201" cy="678605"/>
            <a:chOff x="7115500" y="4400451"/>
            <a:chExt cx="659201" cy="678605"/>
          </a:xfrm>
        </p:grpSpPr>
        <p:sp>
          <p:nvSpPr>
            <p:cNvPr id="46" name="Can 45"/>
            <p:cNvSpPr/>
            <p:nvPr/>
          </p:nvSpPr>
          <p:spPr>
            <a:xfrm>
              <a:off x="7115500" y="4601843"/>
              <a:ext cx="659201" cy="47721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	</a:t>
              </a:r>
              <a:endParaRPr lang="en-US" dirty="0"/>
            </a:p>
          </p:txBody>
        </p:sp>
        <p:sp>
          <p:nvSpPr>
            <p:cNvPr id="45" name="Can 44"/>
            <p:cNvSpPr/>
            <p:nvPr/>
          </p:nvSpPr>
          <p:spPr>
            <a:xfrm>
              <a:off x="7115500" y="4400451"/>
              <a:ext cx="659201" cy="477213"/>
            </a:xfrm>
            <a:prstGeom prst="ca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	</a:t>
              </a:r>
              <a:endParaRPr lang="en-US" dirty="0"/>
            </a:p>
          </p:txBody>
        </p:sp>
        <p:sp>
          <p:nvSpPr>
            <p:cNvPr id="43" name="Can 42"/>
            <p:cNvSpPr/>
            <p:nvPr/>
          </p:nvSpPr>
          <p:spPr>
            <a:xfrm>
              <a:off x="7115500" y="4400451"/>
              <a:ext cx="659201" cy="263409"/>
            </a:xfrm>
            <a:prstGeom prst="can">
              <a:avLst>
                <a:gd name="adj" fmla="val 357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388450" y="2569220"/>
            <a:ext cx="659201" cy="678605"/>
            <a:chOff x="7115500" y="4400451"/>
            <a:chExt cx="659201" cy="678605"/>
          </a:xfrm>
        </p:grpSpPr>
        <p:sp>
          <p:nvSpPr>
            <p:cNvPr id="49" name="Can 48"/>
            <p:cNvSpPr/>
            <p:nvPr/>
          </p:nvSpPr>
          <p:spPr>
            <a:xfrm>
              <a:off x="7115500" y="4601843"/>
              <a:ext cx="659201" cy="47721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	</a:t>
              </a:r>
              <a:endParaRPr lang="en-US" dirty="0"/>
            </a:p>
          </p:txBody>
        </p:sp>
        <p:sp>
          <p:nvSpPr>
            <p:cNvPr id="50" name="Can 49"/>
            <p:cNvSpPr/>
            <p:nvPr/>
          </p:nvSpPr>
          <p:spPr>
            <a:xfrm>
              <a:off x="7115500" y="4400451"/>
              <a:ext cx="659201" cy="477213"/>
            </a:xfrm>
            <a:prstGeom prst="ca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	</a:t>
              </a:r>
              <a:endParaRPr lang="en-US" dirty="0"/>
            </a:p>
          </p:txBody>
        </p:sp>
        <p:sp>
          <p:nvSpPr>
            <p:cNvPr id="51" name="Can 50"/>
            <p:cNvSpPr/>
            <p:nvPr/>
          </p:nvSpPr>
          <p:spPr>
            <a:xfrm>
              <a:off x="7115500" y="4400451"/>
              <a:ext cx="659201" cy="263409"/>
            </a:xfrm>
            <a:prstGeom prst="can">
              <a:avLst>
                <a:gd name="adj" fmla="val 357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59" name="Isosceles Triangle 58"/>
          <p:cNvSpPr/>
          <p:nvPr/>
        </p:nvSpPr>
        <p:spPr>
          <a:xfrm>
            <a:off x="676990" y="3297989"/>
            <a:ext cx="252048" cy="261765"/>
          </a:xfrm>
          <a:prstGeom prst="triangl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280599" y="3757296"/>
            <a:ext cx="959726" cy="767549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6395440" y="4164141"/>
            <a:ext cx="659201" cy="678605"/>
            <a:chOff x="7115500" y="4400451"/>
            <a:chExt cx="659201" cy="678605"/>
          </a:xfrm>
        </p:grpSpPr>
        <p:sp>
          <p:nvSpPr>
            <p:cNvPr id="38" name="Can 37"/>
            <p:cNvSpPr/>
            <p:nvPr/>
          </p:nvSpPr>
          <p:spPr>
            <a:xfrm>
              <a:off x="7115500" y="4601843"/>
              <a:ext cx="659201" cy="47721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	</a:t>
              </a:r>
              <a:endParaRPr lang="en-US" dirty="0"/>
            </a:p>
          </p:txBody>
        </p:sp>
        <p:sp>
          <p:nvSpPr>
            <p:cNvPr id="39" name="Can 38"/>
            <p:cNvSpPr/>
            <p:nvPr/>
          </p:nvSpPr>
          <p:spPr>
            <a:xfrm>
              <a:off x="7115500" y="4400451"/>
              <a:ext cx="659201" cy="477213"/>
            </a:xfrm>
            <a:prstGeom prst="ca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	</a:t>
              </a:r>
              <a:endParaRPr lang="en-US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7115500" y="4400451"/>
              <a:ext cx="659201" cy="263409"/>
            </a:xfrm>
            <a:prstGeom prst="can">
              <a:avLst>
                <a:gd name="adj" fmla="val 357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42" name="Straight Arrow Connector 32"/>
          <p:cNvCxnSpPr/>
          <p:nvPr/>
        </p:nvCxnSpPr>
        <p:spPr>
          <a:xfrm>
            <a:off x="2289313" y="4167771"/>
            <a:ext cx="1768626" cy="1064192"/>
          </a:xfrm>
          <a:prstGeom prst="bentConnector3">
            <a:avLst>
              <a:gd name="adj1" fmla="val 7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49313" y="3629201"/>
            <a:ext cx="2063694" cy="23929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149313" y="1946960"/>
            <a:ext cx="2063694" cy="140384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18006" y="4248653"/>
            <a:ext cx="233759" cy="233759"/>
          </a:xfrm>
          <a:prstGeom prst="ellipse">
            <a:avLst/>
          </a:prstGeom>
          <a:solidFill>
            <a:srgbClr val="BF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1538" y="2810471"/>
            <a:ext cx="233759" cy="233759"/>
          </a:xfrm>
          <a:prstGeom prst="ellipse">
            <a:avLst/>
          </a:prstGeom>
          <a:solidFill>
            <a:srgbClr val="BF00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574682" y="2639729"/>
            <a:ext cx="252048" cy="261765"/>
          </a:xfrm>
          <a:prstGeom prst="triangl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681538" y="3044230"/>
            <a:ext cx="252048" cy="261765"/>
          </a:xfrm>
          <a:prstGeom prst="triangl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95279" y="4466675"/>
            <a:ext cx="233759" cy="232680"/>
          </a:xfrm>
          <a:prstGeom prst="rect">
            <a:avLst/>
          </a:prstGeom>
          <a:solidFill>
            <a:srgbClr val="44E4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618006" y="5594580"/>
            <a:ext cx="233759" cy="232680"/>
          </a:xfrm>
          <a:prstGeom prst="rect">
            <a:avLst/>
          </a:prstGeom>
          <a:solidFill>
            <a:srgbClr val="44E4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99827" y="3596845"/>
            <a:ext cx="233759" cy="232680"/>
          </a:xfrm>
          <a:prstGeom prst="rect">
            <a:avLst/>
          </a:prstGeom>
          <a:solidFill>
            <a:srgbClr val="44E4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1232" y="4780714"/>
            <a:ext cx="233759" cy="232680"/>
          </a:xfrm>
          <a:prstGeom prst="rect">
            <a:avLst/>
          </a:prstGeom>
          <a:solidFill>
            <a:srgbClr val="44E4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7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2551E-7 1.12089E-6 L 0.16279 1.12089E-6 L 0.16279 0.1811 L 0.45349 0.1811 " pathEditMode="relative" ptsTypes="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1017E-6 2.82538E-7 L 7.1017E-6 -0.04354 L 0.30372 -0.04354 L 0.30372 -0.11001 L 0.45662 -0.11001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44915E-6 4.39555E-6 L 6.44915E-6 -0.08106 L 0.30476 -0.08106 L 0.30476 -0.15054 L 0.40889 -0.15054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154 -0.11394 L 0.50781 -0.11302 L 0.64466 -0.11371 L 0.64466 -0.0646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6" y="24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8 0 L 0.11028 0.49653 L -0.64693 0.49653 " pathEditMode="relative" ptsTypes="AAAA">
                                      <p:cBhvr>
                                        <p:cTn id="2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9337E-6 4.03428E-6 L 2.89337E-6 -0.11464 L 0.16116 -0.11464 L 0.15995 0.22626 L 0.44946 0.22487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73" y="55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349 0.1811 L 0.65307 0.1811 L 0.65307 0.21283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9" y="15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517 0 L 0.10517 0.26911 L -0.64977 0.26911 " pathEditMode="relative" ptsTypes="AAAA">
                                      <p:cBhvr>
                                        <p:cTn id="4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9337E-6 4.89115E-6 L 2.89337E-6 -0.15563 L 0.16116 -0.15563 L 0.16116 0.02408 L 0.16116 0.18249 L 0.405 0.18272 " pathEditMode="relative" rAng="0" ptsTypes="AAAA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5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07 L 0.00243 -0.19607 L 0.16423 -0.19607 L 0.16423 -0.01667 L 0.44357 -0.01482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95 0.22487 L 0.64908 0.22487 L 0.64908 0.29435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9" y="34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04 0.06322 0.00104 0.04053 0.00104 0.06808 L -0.64439 0.06808 " pathEditMode="relative" ptsTypes="fAA">
                                      <p:cBhvr>
                                        <p:cTn id="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507 0.18272 L 0.64822 0.18272 L 0.64822 0.32306 L 0.01475 0.32306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9" y="70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8.33333E-7 -0.24074 L 0.16076 -0.24074 L 0.16076 0.09398 L 0.44444 0.09398 " pathEditMode="relative" ptsTypes="AAAAA">
                                      <p:cBhvr>
                                        <p:cTn id="8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1.66667E-6 -0.28565 L 0.16163 -0.28565 L 0.16163 -0.1044 " pathEditMode="relative" ptsTypes="AAAA"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  <p:bldP spid="59" grpId="0" animBg="1"/>
      <p:bldP spid="53" grpId="0" animBg="1"/>
      <p:bldP spid="53" grpId="1" animBg="1"/>
      <p:bldP spid="53" grpId="2" animBg="1"/>
      <p:bldP spid="23" grpId="0" animBg="1"/>
      <p:bldP spid="23" grpId="1" animBg="1"/>
      <p:bldP spid="56" grpId="0" animBg="1"/>
      <p:bldP spid="56" grpId="1" animBg="1"/>
      <p:bldP spid="56" grpId="2" animBg="1"/>
      <p:bldP spid="22" grpId="0" animBg="1"/>
      <p:bldP spid="22" grpId="1" animBg="1"/>
      <p:bldP spid="57" grpId="0" animBg="1"/>
      <p:bldP spid="61" grpId="0" animBg="1"/>
      <p:bldP spid="61" grpId="1" animBg="1"/>
      <p:bldP spid="61" grpId="2" animBg="1"/>
      <p:bldP spid="67" grpId="0" animBg="1"/>
      <p:bldP spid="67" grpId="1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LARD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Basic LARD Algorithm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Improvements to LARD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Request Handoff Protocol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Simulation and Results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Prototype Implementation and Testing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we </a:t>
            </a:r>
            <a:r>
              <a:rPr lang="en-US" dirty="0" smtClean="0"/>
              <a:t>determine content </a:t>
            </a:r>
            <a:r>
              <a:rPr lang="en-US" dirty="0"/>
              <a:t>in the front-end? </a:t>
            </a:r>
            <a:endParaRPr lang="en-US" dirty="0" smtClean="0"/>
          </a:p>
          <a:p>
            <a:pPr lvl="1"/>
            <a:r>
              <a:rPr lang="en-US" dirty="0" smtClean="0"/>
              <a:t>Front-end must see network traffic</a:t>
            </a:r>
          </a:p>
          <a:p>
            <a:r>
              <a:rPr lang="en-US" dirty="0" smtClean="0"/>
              <a:t>Standard TCP Assumptions</a:t>
            </a:r>
          </a:p>
          <a:p>
            <a:pPr lvl="1"/>
            <a:r>
              <a:rPr lang="en-US" dirty="0" smtClean="0"/>
              <a:t>Requests are small and light</a:t>
            </a:r>
          </a:p>
          <a:p>
            <a:pPr lvl="1"/>
            <a:r>
              <a:rPr lang="en-US" dirty="0" smtClean="0"/>
              <a:t>Responses are big and heavy </a:t>
            </a:r>
          </a:p>
          <a:p>
            <a:r>
              <a:rPr lang="en-US" dirty="0" smtClean="0"/>
              <a:t>How do we forward requests?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3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TCP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TCP Proxy </a:t>
            </a:r>
          </a:p>
          <a:p>
            <a:r>
              <a:rPr lang="en-US" dirty="0" smtClean="0"/>
              <a:t>Everything must flow through front-end node</a:t>
            </a:r>
          </a:p>
          <a:p>
            <a:pPr lvl="1"/>
            <a:r>
              <a:rPr lang="en-US" dirty="0" smtClean="0"/>
              <a:t>Can inspect all incoming content</a:t>
            </a:r>
          </a:p>
          <a:p>
            <a:r>
              <a:rPr lang="en-US" dirty="0" smtClean="0"/>
              <a:t>Cannot respond directly from back-end to client</a:t>
            </a:r>
          </a:p>
          <a:p>
            <a:pPr lvl="1"/>
            <a:r>
              <a:rPr lang="en-US" dirty="0" smtClean="0"/>
              <a:t>But front-end can also inspect </a:t>
            </a:r>
            <a:r>
              <a:rPr lang="en-US" dirty="0"/>
              <a:t>all </a:t>
            </a:r>
            <a:r>
              <a:rPr lang="en-US" dirty="0" smtClean="0"/>
              <a:t>outgoing content</a:t>
            </a:r>
          </a:p>
          <a:p>
            <a:r>
              <a:rPr lang="en-US" dirty="0" smtClean="0"/>
              <a:t>Better for persistent connections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Warp to 1998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Internet growth</a:t>
            </a:r>
          </a:p>
          <a:p>
            <a:r>
              <a:rPr lang="en-US" dirty="0" smtClean="0"/>
              <a:t>Bandwidth limitations</a:t>
            </a:r>
          </a:p>
          <a:p>
            <a:r>
              <a:rPr lang="en-US" dirty="0" smtClean="0"/>
              <a:t>“Cheap” PCs and “fast” LANs</a:t>
            </a:r>
          </a:p>
          <a:p>
            <a:r>
              <a:rPr lang="en-US" dirty="0" smtClean="0"/>
              <a:t>Need for increased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Handoff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4" y="2225524"/>
            <a:ext cx="3052455" cy="404080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Front-end connects to client</a:t>
            </a:r>
          </a:p>
          <a:p>
            <a:r>
              <a:rPr lang="en-US" sz="2000" dirty="0" smtClean="0"/>
              <a:t>Inspects content</a:t>
            </a:r>
          </a:p>
          <a:p>
            <a:r>
              <a:rPr lang="en-US" sz="2000" dirty="0" smtClean="0"/>
              <a:t>Forwards request to back-end node</a:t>
            </a:r>
          </a:p>
          <a:p>
            <a:r>
              <a:rPr lang="en-US" sz="2000" dirty="0" smtClean="0"/>
              <a:t>Returned directly back to client from back-end node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067" y="2399307"/>
            <a:ext cx="5685507" cy="31908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LARD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Basic LARD Algorithm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Improvements to LARD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TCP Handoff Protocol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Simulation and Results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Prototype Implementation and Testing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Requests/second served by entire cluster</a:t>
            </a:r>
          </a:p>
          <a:p>
            <a:r>
              <a:rPr lang="en-US" dirty="0" smtClean="0"/>
              <a:t>Hit rate</a:t>
            </a:r>
          </a:p>
          <a:p>
            <a:pPr lvl="1"/>
            <a:r>
              <a:rPr lang="en-US" dirty="0" smtClean="0"/>
              <a:t>(Requests that hit memory cache) / (total requests)</a:t>
            </a:r>
          </a:p>
          <a:p>
            <a:r>
              <a:rPr lang="en-US" dirty="0" smtClean="0"/>
              <a:t>Underutilization time</a:t>
            </a:r>
          </a:p>
          <a:p>
            <a:pPr lvl="1"/>
            <a:r>
              <a:rPr lang="en-US" dirty="0" smtClean="0"/>
              <a:t>Time that a node’s load is ≤ 40% of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300MHz Pentium II</a:t>
            </a:r>
          </a:p>
          <a:p>
            <a:r>
              <a:rPr lang="en-US" dirty="0" smtClean="0"/>
              <a:t>32MB Memory (cache)</a:t>
            </a:r>
          </a:p>
          <a:p>
            <a:r>
              <a:rPr lang="en-US" dirty="0" smtClean="0"/>
              <a:t>100Mbps Ethernet</a:t>
            </a:r>
          </a:p>
          <a:p>
            <a:r>
              <a:rPr lang="en-US" dirty="0" smtClean="0"/>
              <a:t>Traces from web servers at Rice and IBM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–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2225524"/>
            <a:ext cx="8239403" cy="4351739"/>
          </a:xfrm>
        </p:spPr>
        <p:txBody>
          <a:bodyPr>
            <a:normAutofit/>
          </a:bodyPr>
          <a:lstStyle/>
          <a:p>
            <a:r>
              <a:rPr lang="en-US" dirty="0" smtClean="0"/>
              <a:t>Weighted Round Robin</a:t>
            </a:r>
          </a:p>
          <a:p>
            <a:pPr lvl="1"/>
            <a:r>
              <a:rPr lang="en-US" dirty="0" smtClean="0"/>
              <a:t>Lowest throughput</a:t>
            </a:r>
          </a:p>
          <a:p>
            <a:pPr lvl="1"/>
            <a:r>
              <a:rPr lang="en-US" dirty="0" smtClean="0"/>
              <a:t>Highest </a:t>
            </a:r>
            <a:r>
              <a:rPr lang="en-US" dirty="0"/>
              <a:t>cache miss </a:t>
            </a:r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But lowest </a:t>
            </a:r>
            <a:r>
              <a:rPr lang="en-US" dirty="0"/>
              <a:t>idle time </a:t>
            </a:r>
          </a:p>
          <a:p>
            <a:r>
              <a:rPr lang="en-US" dirty="0" smtClean="0"/>
              <a:t>Pure Locality-Based </a:t>
            </a:r>
          </a:p>
          <a:p>
            <a:pPr lvl="1"/>
            <a:r>
              <a:rPr lang="en-US" dirty="0" smtClean="0"/>
              <a:t>An increase in nodes </a:t>
            </a:r>
            <a:r>
              <a:rPr lang="en-US" dirty="0" smtClean="0">
                <a:sym typeface="Wingdings"/>
              </a:rPr>
              <a:t> decrease in </a:t>
            </a:r>
            <a:r>
              <a:rPr lang="en-US" dirty="0" smtClean="0"/>
              <a:t>cache miss ratio</a:t>
            </a:r>
            <a:endParaRPr lang="en-US" dirty="0"/>
          </a:p>
          <a:p>
            <a:pPr lvl="1"/>
            <a:r>
              <a:rPr lang="en-US" dirty="0" smtClean="0"/>
              <a:t>But idle time increases (unbalanced load)</a:t>
            </a:r>
          </a:p>
          <a:p>
            <a:pPr lvl="1"/>
            <a:r>
              <a:rPr lang="en-US" dirty="0" smtClean="0"/>
              <a:t>Only minor improvement over WRR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– LARD &amp; LARD/R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Throughput ~4x better (8 nodes)</a:t>
            </a:r>
          </a:p>
          <a:p>
            <a:pPr lvl="1"/>
            <a:r>
              <a:rPr lang="en-US" dirty="0" smtClean="0"/>
              <a:t>WRR </a:t>
            </a:r>
            <a:r>
              <a:rPr lang="en-US" dirty="0"/>
              <a:t>would </a:t>
            </a:r>
            <a:r>
              <a:rPr lang="en-US" dirty="0" smtClean="0"/>
              <a:t>need nodes with a 10x larger cache size</a:t>
            </a:r>
            <a:endParaRPr lang="en-US" dirty="0"/>
          </a:p>
          <a:p>
            <a:r>
              <a:rPr lang="en-US" dirty="0" smtClean="0"/>
              <a:t>CPU </a:t>
            </a:r>
            <a:r>
              <a:rPr lang="en-US" dirty="0"/>
              <a:t>bound after 8 nodes </a:t>
            </a:r>
          </a:p>
          <a:p>
            <a:r>
              <a:rPr lang="en-US" dirty="0"/>
              <a:t>Cache </a:t>
            </a:r>
            <a:r>
              <a:rPr lang="en-US" dirty="0" smtClean="0"/>
              <a:t>miss rate </a:t>
            </a:r>
            <a:r>
              <a:rPr lang="en-US" dirty="0"/>
              <a:t>decreases </a:t>
            </a:r>
          </a:p>
          <a:p>
            <a:r>
              <a:rPr lang="en-US" dirty="0" smtClean="0"/>
              <a:t>Only 1% idle time on average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– Throughput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6" y="1828221"/>
            <a:ext cx="7141417" cy="47274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– Cache Misses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72" y="1847282"/>
            <a:ext cx="6654659" cy="47830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– Idle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5" y="1860650"/>
            <a:ext cx="6888748" cy="47295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WRR is disk-bound, LARD/R is CPU bound</a:t>
            </a:r>
          </a:p>
          <a:p>
            <a:r>
              <a:rPr lang="en-US" dirty="0" smtClean="0"/>
              <a:t>Increasing CPU speed improves LARD/R, not WRR</a:t>
            </a:r>
          </a:p>
          <a:p>
            <a:r>
              <a:rPr lang="en-US" dirty="0" smtClean="0"/>
              <a:t>Adding more disks improves WRR, not LARD/R</a:t>
            </a:r>
          </a:p>
          <a:p>
            <a:pPr lvl="1"/>
            <a:r>
              <a:rPr lang="en-US" dirty="0" smtClean="0"/>
              <a:t>LARD/R shows no improvement if a node has &gt; 2 disks</a:t>
            </a:r>
          </a:p>
          <a:p>
            <a:endParaRPr lang="en-US" dirty="0" smtClean="0"/>
          </a:p>
          <a:p>
            <a:r>
              <a:rPr lang="en-US" dirty="0" smtClean="0"/>
              <a:t>WRR is </a:t>
            </a:r>
            <a:r>
              <a:rPr lang="en-US" b="1" i="1" dirty="0" smtClean="0"/>
              <a:t>not </a:t>
            </a:r>
            <a:r>
              <a:rPr lang="en-US" dirty="0" smtClean="0"/>
              <a:t>scalable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7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Servers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35942" y="2363940"/>
            <a:ext cx="1693575" cy="133096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 smtClean="0"/>
              <a:t>Front-End Node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253830" y="4341726"/>
            <a:ext cx="1693575" cy="9313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 smtClean="0"/>
              <a:t>LAN (Switch)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375198" y="2748776"/>
            <a:ext cx="1475862" cy="76151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/>
              <a:t>Back-End Node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375198" y="3795013"/>
            <a:ext cx="1475862" cy="76151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/>
              <a:t>Back-End Node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375198" y="4866046"/>
            <a:ext cx="1475862" cy="76151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/>
              <a:t>Back-End Node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38188" y="3750097"/>
            <a:ext cx="1113242" cy="8111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57772" y="4944994"/>
            <a:ext cx="1113242" cy="8111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cxnSp>
        <p:nvCxnSpPr>
          <p:cNvPr id="14" name="Elbow Connector 13"/>
          <p:cNvCxnSpPr>
            <a:stCxn id="11" idx="3"/>
            <a:endCxn id="5" idx="1"/>
          </p:cNvCxnSpPr>
          <p:nvPr/>
        </p:nvCxnSpPr>
        <p:spPr>
          <a:xfrm>
            <a:off x="1451430" y="4155650"/>
            <a:ext cx="1802400" cy="651742"/>
          </a:xfrm>
          <a:prstGeom prst="bentConnector3">
            <a:avLst>
              <a:gd name="adj1" fmla="val 755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3"/>
            <a:endCxn id="5" idx="1"/>
          </p:cNvCxnSpPr>
          <p:nvPr/>
        </p:nvCxnSpPr>
        <p:spPr>
          <a:xfrm flipV="1">
            <a:off x="2371014" y="4807392"/>
            <a:ext cx="882816" cy="5431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6" idx="1"/>
          </p:cNvCxnSpPr>
          <p:nvPr/>
        </p:nvCxnSpPr>
        <p:spPr>
          <a:xfrm rot="5400000" flipH="1" flipV="1">
            <a:off x="5179409" y="3611604"/>
            <a:ext cx="1677858" cy="713719"/>
          </a:xfrm>
          <a:prstGeom prst="bentConnector2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3"/>
            <a:endCxn id="9" idx="1"/>
          </p:cNvCxnSpPr>
          <p:nvPr/>
        </p:nvCxnSpPr>
        <p:spPr>
          <a:xfrm flipV="1">
            <a:off x="4947405" y="4175771"/>
            <a:ext cx="1427793" cy="6316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10" idx="1"/>
          </p:cNvCxnSpPr>
          <p:nvPr/>
        </p:nvCxnSpPr>
        <p:spPr>
          <a:xfrm>
            <a:off x="4947405" y="4807392"/>
            <a:ext cx="1427793" cy="4394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958057" y="1949318"/>
            <a:ext cx="2259930" cy="2173629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28"/>
          <p:cNvCxnSpPr/>
          <p:nvPr/>
        </p:nvCxnSpPr>
        <p:spPr>
          <a:xfrm>
            <a:off x="4029066" y="3694900"/>
            <a:ext cx="0" cy="646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8"/>
          <p:cNvCxnSpPr/>
          <p:nvPr/>
        </p:nvCxnSpPr>
        <p:spPr>
          <a:xfrm>
            <a:off x="4172169" y="3694900"/>
            <a:ext cx="0" cy="64682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3"/>
            <a:endCxn id="12" idx="2"/>
          </p:cNvCxnSpPr>
          <p:nvPr/>
        </p:nvCxnSpPr>
        <p:spPr>
          <a:xfrm flipH="1">
            <a:off x="1814393" y="3129534"/>
            <a:ext cx="6036667" cy="2626566"/>
          </a:xfrm>
          <a:prstGeom prst="bentConnector4">
            <a:avLst>
              <a:gd name="adj1" fmla="val -8145"/>
              <a:gd name="adj2" fmla="val 1131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9" idx="3"/>
          </p:cNvCxnSpPr>
          <p:nvPr/>
        </p:nvCxnSpPr>
        <p:spPr>
          <a:xfrm flipH="1">
            <a:off x="7851060" y="4175771"/>
            <a:ext cx="494659" cy="0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11" idx="2"/>
          </p:cNvCxnSpPr>
          <p:nvPr/>
        </p:nvCxnSpPr>
        <p:spPr>
          <a:xfrm rot="16200000" flipV="1">
            <a:off x="587060" y="4868953"/>
            <a:ext cx="1535083" cy="919584"/>
          </a:xfrm>
          <a:prstGeom prst="bentConnector3">
            <a:avLst>
              <a:gd name="adj1" fmla="val -466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7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LARD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Basic LARD Algorithm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Improvements to LARD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TCP Handoff Protocol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Simulation and Results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Prototype Implementation and Testing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front-end PC</a:t>
            </a:r>
          </a:p>
          <a:p>
            <a:pPr lvl="1"/>
            <a:r>
              <a:rPr lang="en-US" dirty="0" smtClean="0"/>
              <a:t>300MHz Pentium II, 128MB RAM</a:t>
            </a:r>
          </a:p>
          <a:p>
            <a:r>
              <a:rPr lang="en-US" dirty="0" smtClean="0"/>
              <a:t>6 back-end PCs</a:t>
            </a:r>
          </a:p>
          <a:p>
            <a:r>
              <a:rPr lang="en-US" dirty="0" smtClean="0"/>
              <a:t>7 client PCs</a:t>
            </a:r>
          </a:p>
          <a:p>
            <a:pPr lvl="1"/>
            <a:r>
              <a:rPr lang="en-US" dirty="0" smtClean="0"/>
              <a:t>166MHz Pentium Pro, 64MB RAM</a:t>
            </a:r>
          </a:p>
          <a:p>
            <a:r>
              <a:rPr lang="en-US" dirty="0" smtClean="0"/>
              <a:t>100Mb </a:t>
            </a:r>
            <a:r>
              <a:rPr lang="en-US" dirty="0"/>
              <a:t>E</a:t>
            </a:r>
            <a:r>
              <a:rPr lang="en-US" dirty="0" smtClean="0"/>
              <a:t>thernet, 24-port switch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25" y="2131948"/>
            <a:ext cx="3520992" cy="35850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Testing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7" y="1914125"/>
            <a:ext cx="6843887" cy="46268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influences the results more? </a:t>
            </a:r>
          </a:p>
          <a:p>
            <a:pPr lvl="1"/>
            <a:r>
              <a:rPr lang="en-US" dirty="0" smtClean="0"/>
              <a:t>LARD/R protocol?</a:t>
            </a:r>
          </a:p>
          <a:p>
            <a:pPr lvl="1"/>
            <a:r>
              <a:rPr lang="en-US" dirty="0" smtClean="0"/>
              <a:t>TCP </a:t>
            </a:r>
            <a:r>
              <a:rPr lang="en-US" dirty="0"/>
              <a:t>h</a:t>
            </a:r>
            <a:r>
              <a:rPr lang="en-US" dirty="0" smtClean="0"/>
              <a:t>andoff protocol?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LARD and LARD/R significantly better than WRR</a:t>
            </a:r>
          </a:p>
          <a:p>
            <a:pPr lvl="1"/>
            <a:r>
              <a:rPr lang="en-US" dirty="0" smtClean="0"/>
              <a:t>Higher throughput</a:t>
            </a:r>
          </a:p>
          <a:p>
            <a:pPr lvl="1"/>
            <a:r>
              <a:rPr lang="en-US" dirty="0" smtClean="0"/>
              <a:t>Better CPU utilization</a:t>
            </a:r>
          </a:p>
          <a:p>
            <a:pPr lvl="1"/>
            <a:r>
              <a:rPr lang="en-US" dirty="0" smtClean="0"/>
              <a:t>More frequent cache hits</a:t>
            </a:r>
          </a:p>
          <a:p>
            <a:pPr lvl="1"/>
            <a:r>
              <a:rPr lang="en-US" dirty="0" smtClean="0"/>
              <a:t>Reduced disk access</a:t>
            </a:r>
          </a:p>
          <a:p>
            <a:r>
              <a:rPr lang="en-US" dirty="0" smtClean="0"/>
              <a:t>Benefits of Locality-Based </a:t>
            </a:r>
            <a:r>
              <a:rPr lang="en-US" b="1" i="1" dirty="0" smtClean="0"/>
              <a:t>and</a:t>
            </a:r>
            <a:r>
              <a:rPr lang="en-US" dirty="0" smtClean="0"/>
              <a:t> Load-Balanced </a:t>
            </a:r>
          </a:p>
          <a:p>
            <a:r>
              <a:rPr lang="en-US" dirty="0" smtClean="0"/>
              <a:t>Scalable at low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0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Round Robin (WRR)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693545"/>
            <a:ext cx="7861300" cy="49286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Locality-Based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1" y="1828800"/>
            <a:ext cx="7719997" cy="4724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3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Round Robin </a:t>
            </a:r>
          </a:p>
          <a:p>
            <a:pPr lvl="1"/>
            <a:r>
              <a:rPr lang="en-US" dirty="0" smtClean="0"/>
              <a:t>Disregards content on back-end nodes</a:t>
            </a:r>
          </a:p>
          <a:p>
            <a:pPr lvl="1"/>
            <a:r>
              <a:rPr lang="en-US" dirty="0" smtClean="0"/>
              <a:t>Many cache misses</a:t>
            </a:r>
          </a:p>
          <a:p>
            <a:pPr lvl="1"/>
            <a:r>
              <a:rPr lang="en-US" dirty="0" smtClean="0"/>
              <a:t>Limited by disk performance</a:t>
            </a:r>
          </a:p>
          <a:p>
            <a:r>
              <a:rPr lang="en-US" dirty="0" smtClean="0"/>
              <a:t>Pure Locality-Based Distribution</a:t>
            </a:r>
          </a:p>
          <a:p>
            <a:pPr lvl="1"/>
            <a:r>
              <a:rPr lang="en-US" dirty="0" smtClean="0"/>
              <a:t>Disregards current load on back-end nodes</a:t>
            </a:r>
          </a:p>
          <a:p>
            <a:pPr lvl="1"/>
            <a:r>
              <a:rPr lang="en-US" dirty="0" smtClean="0"/>
              <a:t>Uneven load distribution</a:t>
            </a:r>
          </a:p>
          <a:p>
            <a:pPr lvl="1"/>
            <a:r>
              <a:rPr lang="en-US" dirty="0" smtClean="0"/>
              <a:t>Inefficient use of resources	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 smtClean="0"/>
              <a:t>ocality-</a:t>
            </a:r>
            <a:r>
              <a:rPr lang="en-US" b="1" dirty="0" smtClean="0"/>
              <a:t>A</a:t>
            </a:r>
            <a:r>
              <a:rPr lang="en-US" dirty="0" smtClean="0"/>
              <a:t>ware </a:t>
            </a:r>
            <a:r>
              <a:rPr lang="en-US" b="1" dirty="0" smtClean="0"/>
              <a:t>R</a:t>
            </a:r>
            <a:r>
              <a:rPr lang="en-US" dirty="0" smtClean="0"/>
              <a:t>equest </a:t>
            </a:r>
            <a:r>
              <a:rPr lang="en-US" b="1" dirty="0" smtClean="0"/>
              <a:t>D</a:t>
            </a:r>
            <a:r>
              <a:rPr lang="en-US" dirty="0" smtClean="0"/>
              <a:t>istribution</a:t>
            </a:r>
          </a:p>
          <a:p>
            <a:r>
              <a:rPr lang="en-US" dirty="0" smtClean="0"/>
              <a:t>Goal: improve performance</a:t>
            </a:r>
          </a:p>
          <a:p>
            <a:pPr lvl="1"/>
            <a:r>
              <a:rPr lang="en-US" dirty="0" smtClean="0"/>
              <a:t>Higher throughput</a:t>
            </a:r>
          </a:p>
          <a:p>
            <a:pPr lvl="1"/>
            <a:r>
              <a:rPr lang="en-US" dirty="0" smtClean="0"/>
              <a:t>Higher cache hit rates </a:t>
            </a:r>
          </a:p>
          <a:p>
            <a:pPr lvl="1"/>
            <a:r>
              <a:rPr lang="en-US" dirty="0" smtClean="0"/>
              <a:t>Reduced disk access</a:t>
            </a:r>
          </a:p>
          <a:p>
            <a:r>
              <a:rPr lang="en-US" dirty="0" smtClean="0"/>
              <a:t>Even load distribution + content-based distribution</a:t>
            </a:r>
          </a:p>
          <a:p>
            <a:pPr lvl="1"/>
            <a:r>
              <a:rPr lang="en-US" dirty="0" smtClean="0"/>
              <a:t>The best of both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2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LARD Algorithm</a:t>
            </a:r>
          </a:p>
          <a:p>
            <a:r>
              <a:rPr lang="en-US" dirty="0" smtClean="0"/>
              <a:t>Improvements to LARD</a:t>
            </a:r>
          </a:p>
          <a:p>
            <a:r>
              <a:rPr lang="en-US" dirty="0" smtClean="0"/>
              <a:t>TCP Handoff Protocol</a:t>
            </a:r>
          </a:p>
          <a:p>
            <a:r>
              <a:rPr lang="en-US" dirty="0" smtClean="0"/>
              <a:t>Simulation and Results</a:t>
            </a:r>
          </a:p>
          <a:p>
            <a:r>
              <a:rPr lang="en-US" dirty="0" smtClean="0"/>
              <a:t>Prototype Implementation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Basic LARD Algorithm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Improvements to LARD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TCP Handoff Protocol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Simulation and 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Prototype Implementation and Testing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6392</TotalTime>
  <Words>1384</Words>
  <Application>Microsoft Macintosh PowerPoint</Application>
  <PresentationFormat>On-screen Show (4:3)</PresentationFormat>
  <Paragraphs>284</Paragraphs>
  <Slides>34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Perception</vt:lpstr>
      <vt:lpstr>Locality-Aware Request Distribution in Cluster-based Network Servers</vt:lpstr>
      <vt:lpstr>Time Warp to 1998</vt:lpstr>
      <vt:lpstr>Clustered Servers</vt:lpstr>
      <vt:lpstr>Weighted Round Robin (WRR)</vt:lpstr>
      <vt:lpstr>Pure Locality-Based Distribution</vt:lpstr>
      <vt:lpstr>Motivation for Change</vt:lpstr>
      <vt:lpstr>LARD Concepts</vt:lpstr>
      <vt:lpstr>Outline</vt:lpstr>
      <vt:lpstr>Outline</vt:lpstr>
      <vt:lpstr> Basic LARD Algorithm</vt:lpstr>
      <vt:lpstr>Flow of Basic LARD </vt:lpstr>
      <vt:lpstr>Determining Load in Basic LARD</vt:lpstr>
      <vt:lpstr>Outline</vt:lpstr>
      <vt:lpstr>LARD Needs Improvement</vt:lpstr>
      <vt:lpstr>LARD/R</vt:lpstr>
      <vt:lpstr>Flow of LARD/R</vt:lpstr>
      <vt:lpstr>LARD Outline</vt:lpstr>
      <vt:lpstr>Determining Content Type</vt:lpstr>
      <vt:lpstr>Potential TCP Solutions</vt:lpstr>
      <vt:lpstr>TCP Connection Handoff</vt:lpstr>
      <vt:lpstr>LARD Outline</vt:lpstr>
      <vt:lpstr>Evaluation Goals</vt:lpstr>
      <vt:lpstr>Simulation Model</vt:lpstr>
      <vt:lpstr>Simulation Results – Prior Work</vt:lpstr>
      <vt:lpstr>Simulation Results – LARD &amp; LARD/R</vt:lpstr>
      <vt:lpstr>Simulation Results – Throughput</vt:lpstr>
      <vt:lpstr>Simulation Results – Cache Misses</vt:lpstr>
      <vt:lpstr>Simulation Results – Idle Time</vt:lpstr>
      <vt:lpstr>What Affects Performance?</vt:lpstr>
      <vt:lpstr>LARD Outline</vt:lpstr>
      <vt:lpstr>Prototype Implementation</vt:lpstr>
      <vt:lpstr>Prototype Testing Results</vt:lpstr>
      <vt:lpstr>Evaluation Shortcomings</vt:lpstr>
      <vt:lpstr>Conclusion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Locality-Aware Request Distribution in Cluster-based Network Servers</dc:title>
  <dc:creator>Kevin Boos</dc:creator>
  <cp:lastModifiedBy>Kevin Boos</cp:lastModifiedBy>
  <cp:revision>227</cp:revision>
  <dcterms:created xsi:type="dcterms:W3CDTF">2012-09-26T19:32:53Z</dcterms:created>
  <dcterms:modified xsi:type="dcterms:W3CDTF">2013-10-04T23:44:57Z</dcterms:modified>
</cp:coreProperties>
</file>