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256" r:id="rId2"/>
    <p:sldId id="257" r:id="rId3"/>
    <p:sldId id="258" r:id="rId4"/>
    <p:sldId id="260" r:id="rId5"/>
    <p:sldId id="259" r:id="rId6"/>
    <p:sldId id="261" r:id="rId7"/>
    <p:sldId id="262" r:id="rId8"/>
    <p:sldId id="263" r:id="rId9"/>
    <p:sldId id="264" r:id="rId10"/>
    <p:sldId id="265" r:id="rId11"/>
    <p:sldId id="275" r:id="rId12"/>
    <p:sldId id="266" r:id="rId13"/>
    <p:sldId id="267" r:id="rId14"/>
    <p:sldId id="276" r:id="rId15"/>
    <p:sldId id="278" r:id="rId16"/>
    <p:sldId id="268" r:id="rId17"/>
    <p:sldId id="271" r:id="rId18"/>
    <p:sldId id="279" r:id="rId19"/>
    <p:sldId id="273" r:id="rId20"/>
    <p:sldId id="280" r:id="rId21"/>
    <p:sldId id="274" r:id="rId22"/>
    <p:sldId id="282" r:id="rId23"/>
    <p:sldId id="281" r:id="rId24"/>
    <p:sldId id="285" r:id="rId25"/>
    <p:sldId id="284" r:id="rId26"/>
    <p:sldId id="283" r:id="rId27"/>
    <p:sldId id="286" r:id="rId28"/>
    <p:sldId id="287" r:id="rId29"/>
    <p:sldId id="290" r:id="rId30"/>
    <p:sldId id="288" r:id="rId31"/>
    <p:sldId id="291" r:id="rId32"/>
    <p:sldId id="297" r:id="rId33"/>
    <p:sldId id="289" r:id="rId34"/>
    <p:sldId id="292" r:id="rId35"/>
    <p:sldId id="293" r:id="rId36"/>
    <p:sldId id="294" r:id="rId37"/>
    <p:sldId id="296" r:id="rId38"/>
    <p:sldId id="299" r:id="rId39"/>
    <p:sldId id="298" r:id="rId40"/>
    <p:sldId id="300" r:id="rId41"/>
    <p:sldId id="302" r:id="rId42"/>
    <p:sldId id="301" r:id="rId43"/>
    <p:sldId id="303" r:id="rId44"/>
    <p:sldId id="3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11" autoAdjust="0"/>
  </p:normalViewPr>
  <p:slideViewPr>
    <p:cSldViewPr snapToGrid="0" snapToObjects="1">
      <p:cViewPr>
        <p:scale>
          <a:sx n="135" d="100"/>
          <a:sy n="135" d="100"/>
        </p:scale>
        <p:origin x="-880" y="17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A5DCBB-C6DA-AF45-9E5B-B0FE877A841C}" type="datetimeFigureOut">
              <a:rPr lang="en-US" smtClean="0"/>
              <a:t>10/4/13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8853A-4C1A-4C4B-9687-CCA04A42CDBE}" type="slidenum">
              <a:rPr lang="en-US" smtClean="0"/>
              <a:t>‹#›</a:t>
            </a:fld>
            <a:endParaRPr lang="en-US"/>
          </a:p>
        </p:txBody>
      </p:sp>
    </p:spTree>
    <p:extLst>
      <p:ext uri="{BB962C8B-B14F-4D97-AF65-F5344CB8AC3E}">
        <p14:creationId xmlns:p14="http://schemas.microsoft.com/office/powerpoint/2010/main" val="1113270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98AF2-DA38-854C-9864-2B3EDAECA1CE}" type="datetimeFigureOut">
              <a:rPr lang="en-US" smtClean="0"/>
              <a:t>10/4/13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579E2-118F-7845-9E8D-A13630443313}" type="slidenum">
              <a:rPr lang="en-US" smtClean="0"/>
              <a:t>‹#›</a:t>
            </a:fld>
            <a:endParaRPr lang="en-US"/>
          </a:p>
        </p:txBody>
      </p:sp>
    </p:spTree>
    <p:extLst>
      <p:ext uri="{BB962C8B-B14F-4D97-AF65-F5344CB8AC3E}">
        <p14:creationId xmlns:p14="http://schemas.microsoft.com/office/powerpoint/2010/main" val="20158960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Intuitively,</a:t>
            </a:r>
            <a:r>
              <a:rPr lang="en-US" baseline="0" dirty="0" smtClean="0"/>
              <a:t> a read should return the value from the last write, but how do you determine what the “last” write is at any given point?</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5</a:t>
            </a:fld>
            <a:endParaRPr lang="en-US"/>
          </a:p>
        </p:txBody>
      </p:sp>
    </p:spTree>
    <p:extLst>
      <p:ext uri="{BB962C8B-B14F-4D97-AF65-F5344CB8AC3E}">
        <p14:creationId xmlns:p14="http://schemas.microsoft.com/office/powerpoint/2010/main" val="262550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imagine a system</a:t>
            </a:r>
            <a:r>
              <a:rPr lang="en-US" baseline="0" dirty="0" smtClean="0"/>
              <a:t> that allows non-blocking reads. This is similar to a write buffer, in that a read operation immediately returns before it has completed the read and returned the data. </a:t>
            </a:r>
          </a:p>
          <a:p>
            <a:endParaRPr lang="en-US" baseline="0" dirty="0" smtClean="0"/>
          </a:p>
          <a:p>
            <a:r>
              <a:rPr lang="en-US" dirty="0" smtClean="0"/>
              <a:t>With</a:t>
            </a:r>
            <a:r>
              <a:rPr lang="en-US" baseline="0" dirty="0" smtClean="0"/>
              <a:t> non-blocking reads, it is possible for this same program to be sequentially inconsistent. </a:t>
            </a:r>
          </a:p>
          <a:p>
            <a:endParaRPr lang="en-US" baseline="0" dirty="0" smtClean="0"/>
          </a:p>
          <a:p>
            <a:r>
              <a:rPr lang="en-US" baseline="0" dirty="0" smtClean="0"/>
              <a:t>P2 issues a read from Head, and because it’s non-blocking, P2 immediately issues a read from Data before the first read finishes. </a:t>
            </a:r>
          </a:p>
          <a:p>
            <a:endParaRPr lang="en-US" baseline="0" dirty="0" smtClean="0"/>
          </a:p>
          <a:p>
            <a:r>
              <a:rPr lang="en-US" baseline="0" dirty="0" smtClean="0"/>
              <a:t>P2’s read from Data completes, and then P1 writes Data and Head. Then P2’s read of Head completes and it reads Head as a 1 while Data was read as the old value.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C579E2-118F-7845-9E8D-A13630443313}" type="slidenum">
              <a:rPr lang="en-US" smtClean="0"/>
              <a:t>15</a:t>
            </a:fld>
            <a:endParaRPr lang="en-US"/>
          </a:p>
        </p:txBody>
      </p:sp>
    </p:spTree>
    <p:extLst>
      <p:ext uri="{BB962C8B-B14F-4D97-AF65-F5344CB8AC3E}">
        <p14:creationId xmlns:p14="http://schemas.microsoft.com/office/powerpoint/2010/main" val="113783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it’s called cache consistency in the literature, which is why it can be so damn confusing at time.</a:t>
            </a:r>
          </a:p>
          <a:p>
            <a:endParaRPr lang="en-US" baseline="0" dirty="0" smtClean="0"/>
          </a:p>
          <a:p>
            <a:r>
              <a:rPr lang="en-US" b="1" baseline="0" dirty="0" smtClean="0"/>
              <a:t>Coherence – Writes to the same location appear to be seen by all processors in the same order </a:t>
            </a:r>
            <a:r>
              <a:rPr lang="en-US" baseline="0" dirty="0" smtClean="0"/>
              <a:t>(serialization of writes to same location).</a:t>
            </a:r>
          </a:p>
          <a:p>
            <a:endParaRPr lang="en-US" baseline="0" dirty="0" smtClean="0"/>
          </a:p>
          <a:p>
            <a:r>
              <a:rPr lang="en-US" b="1" dirty="0" smtClean="0"/>
              <a:t>Consistency</a:t>
            </a:r>
            <a:r>
              <a:rPr lang="en-US" b="1" baseline="0" dirty="0" smtClean="0"/>
              <a:t> – Writes to all locations must be seen in the same order by all processors. And each processor must execute ops in program order.</a:t>
            </a: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4DC579E2-118F-7845-9E8D-A13630443313}" type="slidenum">
              <a:rPr lang="en-US" smtClean="0"/>
              <a:t>17</a:t>
            </a:fld>
            <a:endParaRPr lang="en-US"/>
          </a:p>
        </p:txBody>
      </p:sp>
    </p:spTree>
    <p:extLst>
      <p:ext uri="{BB962C8B-B14F-4D97-AF65-F5344CB8AC3E}">
        <p14:creationId xmlns:p14="http://schemas.microsoft.com/office/powerpoint/2010/main" val="3243293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case, we’re assuming a system has standard caches for each processor, and each processor’s cache is coherent with all others. </a:t>
            </a:r>
          </a:p>
          <a:p>
            <a:endParaRPr lang="en-US" baseline="0" dirty="0" smtClean="0"/>
          </a:p>
          <a:p>
            <a:r>
              <a:rPr lang="en-US" baseline="0" dirty="0" smtClean="0"/>
              <a:t>Suppose that P2 initially has Data in its local cache. P1 writes 2000 to Data, and the cache writes it through to main memory and begins propagating that update to P2’s cache. </a:t>
            </a:r>
          </a:p>
          <a:p>
            <a:endParaRPr lang="en-US" baseline="0" dirty="0" smtClean="0"/>
          </a:p>
          <a:p>
            <a:r>
              <a:rPr lang="en-US" dirty="0" smtClean="0"/>
              <a:t>P2 then continues on to write 1 to Head, which writes through to</a:t>
            </a:r>
            <a:r>
              <a:rPr lang="en-US" baseline="0" dirty="0" smtClean="0"/>
              <a:t> main memory and starts the update process</a:t>
            </a:r>
            <a:r>
              <a:rPr lang="en-US" dirty="0" smtClean="0"/>
              <a:t>.</a:t>
            </a:r>
            <a:r>
              <a:rPr lang="en-US" baseline="0" dirty="0" smtClean="0"/>
              <a:t> </a:t>
            </a:r>
          </a:p>
          <a:p>
            <a:endParaRPr lang="en-US" baseline="0" dirty="0" smtClean="0"/>
          </a:p>
          <a:p>
            <a:r>
              <a:rPr lang="en-US" baseline="0" dirty="0" smtClean="0"/>
              <a:t>P1 tries to read Head, and because there wasn’t a copy of Head in its cache, it has to read from main memory.</a:t>
            </a:r>
          </a:p>
          <a:p>
            <a:endParaRPr lang="en-US" baseline="0" dirty="0" smtClean="0"/>
          </a:p>
          <a:p>
            <a:r>
              <a:rPr lang="en-US" baseline="0" dirty="0" smtClean="0"/>
              <a:t>So it reads the new value of Head as 1, and then it reads the old value of Data from its cache before it receives the update from P1’s cache. </a:t>
            </a:r>
          </a:p>
          <a:p>
            <a:endParaRPr lang="en-US" baseline="0" dirty="0" smtClean="0"/>
          </a:p>
          <a:p>
            <a:r>
              <a:rPr lang="en-US" baseline="0" dirty="0" smtClean="0"/>
              <a:t>We can fix this by requiring P1 to wait until Data is finished propagating before starting the write to Head.  </a:t>
            </a:r>
          </a:p>
          <a:p>
            <a:r>
              <a:rPr lang="en-US" baseline="0" dirty="0" smtClean="0"/>
              <a:t>This would happen if we had acknowledgements sent from a cache back to the processor whenever it had completed an update cycle.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18</a:t>
            </a:fld>
            <a:endParaRPr lang="en-US"/>
          </a:p>
        </p:txBody>
      </p:sp>
    </p:spTree>
    <p:extLst>
      <p:ext uri="{BB962C8B-B14F-4D97-AF65-F5344CB8AC3E}">
        <p14:creationId xmlns:p14="http://schemas.microsoft.com/office/powerpoint/2010/main" val="2038121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an update based cache coherence protocol.</a:t>
            </a:r>
          </a:p>
          <a:p>
            <a:endParaRPr lang="en-US" dirty="0" smtClean="0"/>
          </a:p>
          <a:p>
            <a:r>
              <a:rPr lang="en-US" dirty="0" smtClean="0"/>
              <a:t>If</a:t>
            </a:r>
            <a:r>
              <a:rPr lang="en-US" baseline="0" dirty="0" smtClean="0"/>
              <a:t> the writes to A by P1 and P2 arrive at P3 and P4 in different orders, then sequential consistency may be violated. </a:t>
            </a:r>
          </a:p>
          <a:p>
            <a:r>
              <a:rPr lang="en-US" baseline="0" dirty="0" smtClean="0"/>
              <a:t>This could happen in a system with a general interconnect that doesn’t preserve the ordering of messages, so a write operation would not be atomic system-wide. </a:t>
            </a:r>
          </a:p>
          <a:p>
            <a:endParaRPr lang="en-US" baseline="0" dirty="0" smtClean="0"/>
          </a:p>
          <a:p>
            <a:r>
              <a:rPr lang="en-US" baseline="0" dirty="0" smtClean="0"/>
              <a:t>Can fix this by waiting to issue a write if another write to the same location is still being updated/invalidated.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19</a:t>
            </a:fld>
            <a:endParaRPr lang="en-US"/>
          </a:p>
        </p:txBody>
      </p:sp>
    </p:spTree>
    <p:extLst>
      <p:ext uri="{BB962C8B-B14F-4D97-AF65-F5344CB8AC3E}">
        <p14:creationId xmlns:p14="http://schemas.microsoft.com/office/powerpoint/2010/main" val="419633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example of where write atomicity</a:t>
            </a:r>
            <a:r>
              <a:rPr lang="en-US" baseline="0" dirty="0" smtClean="0"/>
              <a:t> is important in a cache coherent system. </a:t>
            </a:r>
          </a:p>
          <a:p>
            <a:endParaRPr lang="en-US" baseline="0" dirty="0" smtClean="0"/>
          </a:p>
          <a:p>
            <a:r>
              <a:rPr lang="en-US" dirty="0" smtClean="0"/>
              <a:t>P1 writes 1 to A, and then its cache sends</a:t>
            </a:r>
            <a:r>
              <a:rPr lang="en-US" baseline="0" dirty="0" smtClean="0"/>
              <a:t> updates to P2 and P3. </a:t>
            </a:r>
          </a:p>
          <a:p>
            <a:endParaRPr lang="en-US" baseline="0" dirty="0" smtClean="0"/>
          </a:p>
          <a:p>
            <a:r>
              <a:rPr lang="en-US" baseline="0" dirty="0" smtClean="0"/>
              <a:t>P2 receives the update to A from P1, and then writes to B, sending an update for B to P1 and P3. </a:t>
            </a:r>
          </a:p>
          <a:p>
            <a:endParaRPr lang="en-US" baseline="0" dirty="0" smtClean="0"/>
          </a:p>
          <a:p>
            <a:r>
              <a:rPr lang="en-US" baseline="0" dirty="0" smtClean="0"/>
              <a:t>P3 then receives the P2’s update to B before it receives P1’s update to A, meaning that this if conditional is true. </a:t>
            </a:r>
          </a:p>
          <a:p>
            <a:endParaRPr lang="en-US" baseline="0" dirty="0" smtClean="0"/>
          </a:p>
          <a:p>
            <a:r>
              <a:rPr lang="en-US" baseline="0" dirty="0" smtClean="0"/>
              <a:t>Since it hasn’t yet received P1’s update of A, P3 reads an outdated version of A from its own local cache.</a:t>
            </a:r>
          </a:p>
          <a:p>
            <a:endParaRPr lang="en-US" baseline="0" dirty="0" smtClean="0"/>
          </a:p>
          <a:p>
            <a:r>
              <a:rPr lang="en-US" baseline="0" dirty="0" smtClean="0"/>
              <a:t>So register1 ends up with the wrong value. </a:t>
            </a:r>
          </a:p>
          <a:p>
            <a:endParaRPr lang="en-US" baseline="0" dirty="0" smtClean="0"/>
          </a:p>
          <a:p>
            <a:r>
              <a:rPr lang="en-US" baseline="0" dirty="0" smtClean="0"/>
              <a:t>Since the writes of A and B appear to P2 and P3 in different orders, the writes do NOT appear atomic to the system. </a:t>
            </a:r>
          </a:p>
          <a:p>
            <a:endParaRPr lang="en-US" baseline="0" dirty="0" smtClean="0"/>
          </a:p>
          <a:p>
            <a:r>
              <a:rPr lang="en-US" baseline="0" dirty="0" smtClean="0"/>
              <a:t>This could be fixed by requiring a processor to get acknowledgements from all other caches that a write has fully propagated before issuing any additional memory operations (like read or write).</a:t>
            </a:r>
          </a:p>
        </p:txBody>
      </p:sp>
      <p:sp>
        <p:nvSpPr>
          <p:cNvPr id="4" name="Slide Number Placeholder 3"/>
          <p:cNvSpPr>
            <a:spLocks noGrp="1"/>
          </p:cNvSpPr>
          <p:nvPr>
            <p:ph type="sldNum" sz="quarter" idx="10"/>
          </p:nvPr>
        </p:nvSpPr>
        <p:spPr/>
        <p:txBody>
          <a:bodyPr/>
          <a:lstStyle/>
          <a:p>
            <a:fld id="{4DC579E2-118F-7845-9E8D-A13630443313}" type="slidenum">
              <a:rPr lang="en-US" smtClean="0"/>
              <a:t>20</a:t>
            </a:fld>
            <a:endParaRPr lang="en-US"/>
          </a:p>
        </p:txBody>
      </p:sp>
    </p:spTree>
    <p:extLst>
      <p:ext uri="{BB962C8B-B14F-4D97-AF65-F5344CB8AC3E}">
        <p14:creationId xmlns:p14="http://schemas.microsoft.com/office/powerpoint/2010/main" val="318708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Optimizations: </a:t>
            </a:r>
          </a:p>
          <a:p>
            <a:r>
              <a:rPr lang="en-US" dirty="0" smtClean="0"/>
              <a:t>-- register renaming</a:t>
            </a:r>
          </a:p>
          <a:p>
            <a:r>
              <a:rPr lang="en-US" dirty="0" smtClean="0"/>
              <a:t>-- code motion</a:t>
            </a:r>
          </a:p>
          <a:p>
            <a:r>
              <a:rPr lang="en-US" dirty="0" smtClean="0"/>
              <a:t>-- eliminating</a:t>
            </a:r>
            <a:r>
              <a:rPr lang="en-US" baseline="0" dirty="0" smtClean="0"/>
              <a:t> sub expressions</a:t>
            </a:r>
          </a:p>
          <a:p>
            <a:endParaRPr lang="en-US" dirty="0" smtClean="0"/>
          </a:p>
          <a:p>
            <a:r>
              <a:rPr lang="en-US" dirty="0" smtClean="0"/>
              <a:t>Compiler</a:t>
            </a:r>
            <a:r>
              <a:rPr lang="en-US" baseline="0" dirty="0" smtClean="0"/>
              <a:t> allocates a register on P2, followed by a single read operation of Head from memory into that register.</a:t>
            </a:r>
          </a:p>
          <a:p>
            <a:r>
              <a:rPr lang="en-US" baseline="0" dirty="0" smtClean="0"/>
              <a:t>Then, no matter what P1 writes to Head, P2 will never re-read the new value of Head. </a:t>
            </a:r>
          </a:p>
          <a:p>
            <a:r>
              <a:rPr lang="en-US" baseline="0" dirty="0" smtClean="0"/>
              <a:t>It will just loop infinitely…</a:t>
            </a:r>
          </a:p>
          <a:p>
            <a:endParaRPr lang="en-US" baseline="0" dirty="0" smtClean="0"/>
          </a:p>
          <a:p>
            <a:r>
              <a:rPr lang="en-US" baseline="0" dirty="0" smtClean="0"/>
              <a:t>This is fine on a uniprocessor system because the compiler can safely assume that no other entities will modify the value of Head. </a:t>
            </a:r>
          </a:p>
          <a:p>
            <a:endParaRPr lang="en-US" baseline="0" dirty="0" smtClean="0"/>
          </a:p>
          <a:p>
            <a:r>
              <a:rPr lang="en-US" baseline="0" dirty="0" smtClean="0"/>
              <a:t>Essentially, eliminating memory operations with techniques like register allocation can violate sequential consistency.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21</a:t>
            </a:fld>
            <a:endParaRPr lang="en-US"/>
          </a:p>
        </p:txBody>
      </p:sp>
    </p:spTree>
    <p:extLst>
      <p:ext uri="{BB962C8B-B14F-4D97-AF65-F5344CB8AC3E}">
        <p14:creationId xmlns:p14="http://schemas.microsoft.com/office/powerpoint/2010/main" val="240450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atomicity relaxations apply only to systems with a cache.</a:t>
            </a:r>
          </a:p>
          <a:p>
            <a:endParaRPr lang="en-US" dirty="0" smtClean="0"/>
          </a:p>
          <a:p>
            <a:r>
              <a:rPr lang="en-US" dirty="0" smtClean="0"/>
              <a:t>All of these re</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26</a:t>
            </a:fld>
            <a:endParaRPr lang="en-US"/>
          </a:p>
        </p:txBody>
      </p:sp>
    </p:spTree>
    <p:extLst>
      <p:ext uri="{BB962C8B-B14F-4D97-AF65-F5344CB8AC3E}">
        <p14:creationId xmlns:p14="http://schemas.microsoft.com/office/powerpoint/2010/main" val="196107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top to bottom, we see consistency models that are increasingly relaxed. The topmost one is sequential consistency, where every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27</a:t>
            </a:fld>
            <a:endParaRPr lang="en-US"/>
          </a:p>
        </p:txBody>
      </p:sp>
    </p:spTree>
    <p:extLst>
      <p:ext uri="{BB962C8B-B14F-4D97-AF65-F5344CB8AC3E}">
        <p14:creationId xmlns:p14="http://schemas.microsoft.com/office/powerpoint/2010/main" val="328530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write then a read can be reordered as long as they’re not to the same location. Only works</a:t>
            </a:r>
            <a:r>
              <a:rPr lang="en-US" baseline="0" dirty="0" smtClean="0"/>
              <a:t> for a single processor.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28</a:t>
            </a:fld>
            <a:endParaRPr lang="en-US"/>
          </a:p>
        </p:txBody>
      </p:sp>
    </p:spTree>
    <p:extLst>
      <p:ext uri="{BB962C8B-B14F-4D97-AF65-F5344CB8AC3E}">
        <p14:creationId xmlns:p14="http://schemas.microsoft.com/office/powerpoint/2010/main" val="1093545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write then a read can be reordered as long as they’re not to the same location. Only works</a:t>
            </a:r>
            <a:r>
              <a:rPr lang="en-US" baseline="0" dirty="0" smtClean="0"/>
              <a:t> for a single processor. </a:t>
            </a:r>
          </a:p>
          <a:p>
            <a:endParaRPr lang="en-US" baseline="0" dirty="0" smtClean="0"/>
          </a:p>
          <a:p>
            <a:r>
              <a:rPr lang="en-US" baseline="0" dirty="0" smtClean="0"/>
              <a:t>LEFT PROGRAM:</a:t>
            </a:r>
          </a:p>
          <a:p>
            <a:r>
              <a:rPr lang="en-US" baseline="0" dirty="0" smtClean="0"/>
              <a:t>This result couldn’t happen with IBM 370, because it requires writes to fully propagate before reads can happen.</a:t>
            </a:r>
          </a:p>
          <a:p>
            <a:r>
              <a:rPr lang="en-US" baseline="0" dirty="0" smtClean="0"/>
              <a:t>So Register 1 and register 3 would have to read the same value. </a:t>
            </a:r>
          </a:p>
          <a:p>
            <a:r>
              <a:rPr lang="en-US" baseline="0" dirty="0" smtClean="0"/>
              <a:t>However, it is possible with TSO and PC because they can both read their own writes before it propagates to the other processor. That’s how they each see a different value of A here. </a:t>
            </a:r>
          </a:p>
          <a:p>
            <a:endParaRPr lang="en-US" baseline="0" dirty="0" smtClean="0"/>
          </a:p>
          <a:p>
            <a:r>
              <a:rPr lang="en-US" baseline="0" dirty="0" smtClean="0"/>
              <a:t>RIGHT PROGRAM:</a:t>
            </a:r>
          </a:p>
          <a:p>
            <a:r>
              <a:rPr lang="en-US" baseline="0" dirty="0" smtClean="0"/>
              <a:t>This can happen only with processor consistency (PC), which would allow P3 to read A before P1’s updates had fully propagated.</a:t>
            </a:r>
          </a:p>
          <a:p>
            <a:r>
              <a:rPr lang="en-US" baseline="0" dirty="0" smtClean="0"/>
              <a:t>It basically reads A before P2 does, meaning that P2 gets a different new value of A than P3.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29</a:t>
            </a:fld>
            <a:endParaRPr lang="en-US"/>
          </a:p>
        </p:txBody>
      </p:sp>
    </p:spTree>
    <p:extLst>
      <p:ext uri="{BB962C8B-B14F-4D97-AF65-F5344CB8AC3E}">
        <p14:creationId xmlns:p14="http://schemas.microsoft.com/office/powerpoint/2010/main" val="109354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Programmability – programmers must understand the memory</a:t>
            </a:r>
            <a:r>
              <a:rPr lang="en-US" baseline="0" dirty="0" smtClean="0"/>
              <a:t> consistency model in order to correctly reason about the program.</a:t>
            </a:r>
          </a:p>
          <a:p>
            <a:r>
              <a:rPr lang="en-US" baseline="0" dirty="0" smtClean="0"/>
              <a:t>Performance – the memory consistency model determines what type and how many optimizations can be exploited by hardware and software (like the compiler).</a:t>
            </a:r>
          </a:p>
          <a:p>
            <a:r>
              <a:rPr lang="en-US" baseline="0" dirty="0" smtClean="0"/>
              <a:t>Portability – not a huge concern, but if you move programs across systems that have different memory models, you need to be aware of each model and the differences in them. </a:t>
            </a:r>
          </a:p>
          <a:p>
            <a:endParaRPr lang="en-US" baseline="0" dirty="0" smtClean="0"/>
          </a:p>
          <a:p>
            <a:r>
              <a:rPr lang="en-US" baseline="0" dirty="0" smtClean="0"/>
              <a:t>Defined at all levels: </a:t>
            </a:r>
          </a:p>
          <a:p>
            <a:r>
              <a:rPr lang="en-US" baseline="0" dirty="0" smtClean="0"/>
              <a:t>-- high-level programming languages</a:t>
            </a:r>
          </a:p>
          <a:p>
            <a:r>
              <a:rPr lang="en-US" baseline="0" dirty="0" smtClean="0"/>
              <a:t>-- compilers</a:t>
            </a:r>
          </a:p>
          <a:p>
            <a:r>
              <a:rPr lang="en-US" baseline="0" dirty="0" smtClean="0"/>
              <a:t>-- hardware, including processor, memory subsystem, interconnect, etc.</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6</a:t>
            </a:fld>
            <a:endParaRPr lang="en-US"/>
          </a:p>
        </p:txBody>
      </p:sp>
    </p:spTree>
    <p:extLst>
      <p:ext uri="{BB962C8B-B14F-4D97-AF65-F5344CB8AC3E}">
        <p14:creationId xmlns:p14="http://schemas.microsoft.com/office/powerpoint/2010/main" val="97417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analogous to TRULY non-blocking</a:t>
            </a:r>
            <a:r>
              <a:rPr lang="en-US" baseline="0" dirty="0" smtClean="0"/>
              <a:t> reads. It also facilitates speculative execution.</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33</a:t>
            </a:fld>
            <a:endParaRPr lang="en-US"/>
          </a:p>
        </p:txBody>
      </p:sp>
    </p:spTree>
    <p:extLst>
      <p:ext uri="{BB962C8B-B14F-4D97-AF65-F5344CB8AC3E}">
        <p14:creationId xmlns:p14="http://schemas.microsoft.com/office/powerpoint/2010/main" val="151506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programmer has to be the one to identify which operations</a:t>
            </a:r>
            <a:r>
              <a:rPr lang="en-US" baseline="0" dirty="0" smtClean="0"/>
              <a:t> are sync and which are data. </a:t>
            </a:r>
          </a:p>
          <a:p>
            <a:endParaRPr lang="en-US" baseline="0" dirty="0" smtClean="0"/>
          </a:p>
          <a:p>
            <a:r>
              <a:rPr lang="en-US" baseline="0" dirty="0" smtClean="0"/>
              <a:t>It’s guaranteed that writes always appear atomic to the programmer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34</a:t>
            </a:fld>
            <a:endParaRPr lang="en-US"/>
          </a:p>
        </p:txBody>
      </p:sp>
    </p:spTree>
    <p:extLst>
      <p:ext uri="{BB962C8B-B14F-4D97-AF65-F5344CB8AC3E}">
        <p14:creationId xmlns:p14="http://schemas.microsoft.com/office/powerpoint/2010/main" val="414203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Ordinary and special are similar</a:t>
            </a:r>
            <a:r>
              <a:rPr lang="en-US" baseline="0" dirty="0" smtClean="0"/>
              <a:t> to the classifications in Weak Ordering, data and synchronization. </a:t>
            </a:r>
          </a:p>
          <a:p>
            <a:endParaRPr lang="en-US" baseline="0" dirty="0" smtClean="0"/>
          </a:p>
          <a:p>
            <a:r>
              <a:rPr lang="en-US" dirty="0" err="1" smtClean="0"/>
              <a:t>Nsync</a:t>
            </a:r>
            <a:r>
              <a:rPr lang="en-US" baseline="0" dirty="0" smtClean="0"/>
              <a:t> is NOT the popular boy band from the 90s. </a:t>
            </a:r>
          </a:p>
          <a:p>
            <a:r>
              <a:rPr lang="en-US" baseline="0" dirty="0" err="1" smtClean="0"/>
              <a:t>Nsync</a:t>
            </a:r>
            <a:r>
              <a:rPr lang="en-US" baseline="0" dirty="0" smtClean="0"/>
              <a:t> operations are a special type of asynchronous data operations that aren’t used for synchronization.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35</a:t>
            </a:fld>
            <a:endParaRPr lang="en-US"/>
          </a:p>
        </p:txBody>
      </p:sp>
    </p:spTree>
    <p:extLst>
      <p:ext uri="{BB962C8B-B14F-4D97-AF65-F5344CB8AC3E}">
        <p14:creationId xmlns:p14="http://schemas.microsoft.com/office/powerpoint/2010/main" val="1437380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notation for the program order rules is as such: </a:t>
            </a:r>
          </a:p>
          <a:p>
            <a:endParaRPr lang="en-US" dirty="0" smtClean="0"/>
          </a:p>
          <a:p>
            <a:r>
              <a:rPr lang="en-US" dirty="0" smtClean="0"/>
              <a:t>A </a:t>
            </a:r>
            <a:r>
              <a:rPr lang="en-US" dirty="0" smtClean="0">
                <a:sym typeface="Wingdings"/>
              </a:rPr>
              <a:t> B means that program order is enforced between</a:t>
            </a:r>
            <a:r>
              <a:rPr lang="en-US" baseline="0" dirty="0" smtClean="0">
                <a:sym typeface="Wingdings"/>
              </a:rPr>
              <a:t> operations of those two types. </a:t>
            </a:r>
          </a:p>
          <a:p>
            <a:endParaRPr lang="en-US" baseline="0" dirty="0" smtClean="0">
              <a:sym typeface="Wingdings"/>
            </a:endParaRPr>
          </a:p>
          <a:p>
            <a:r>
              <a:rPr lang="en-US" baseline="0" dirty="0" smtClean="0">
                <a:sym typeface="Wingdings"/>
              </a:rPr>
              <a:t>So, both flavors of release consistency guarantee that program order is maintained between:</a:t>
            </a:r>
          </a:p>
          <a:p>
            <a:r>
              <a:rPr lang="en-US" baseline="0" dirty="0" smtClean="0">
                <a:sym typeface="Wingdings"/>
              </a:rPr>
              <a:t>-- An acquire operation followed by any operations (entering a CS)</a:t>
            </a:r>
          </a:p>
          <a:p>
            <a:r>
              <a:rPr lang="en-US" baseline="0" dirty="0" smtClean="0">
                <a:sym typeface="Wingdings"/>
              </a:rPr>
              <a:t>-- any operations before a release operation  (exiting a CS)</a:t>
            </a:r>
          </a:p>
          <a:p>
            <a:r>
              <a:rPr lang="en-US" baseline="0" dirty="0" smtClean="0">
                <a:sym typeface="Wingdings"/>
              </a:rPr>
              <a:t>-- any special operation followed by another special operation</a:t>
            </a:r>
          </a:p>
          <a:p>
            <a:endParaRPr lang="en-US" baseline="0" dirty="0" smtClean="0">
              <a:sym typeface="Wingdings"/>
            </a:endParaRPr>
          </a:p>
          <a:p>
            <a:r>
              <a:rPr lang="en-US" baseline="0" dirty="0" smtClean="0">
                <a:sym typeface="Wingdings"/>
              </a:rPr>
              <a:t>SPECIAL operation is really any operation that could create a data race. </a:t>
            </a:r>
          </a:p>
          <a:p>
            <a:endParaRPr lang="en-US" baseline="0" dirty="0" smtClean="0">
              <a:sym typeface="Wingdings"/>
            </a:endParaRPr>
          </a:p>
          <a:p>
            <a:r>
              <a:rPr lang="en-US" baseline="0" dirty="0" smtClean="0">
                <a:sym typeface="Wingdings"/>
              </a:rPr>
              <a:t>EXCEPT in RC processor consistency, which takes a page from the book of Processor Consistency in that </a:t>
            </a:r>
          </a:p>
          <a:p>
            <a:r>
              <a:rPr lang="en-US" baseline="0" dirty="0" smtClean="0">
                <a:sym typeface="Wingdings"/>
              </a:rPr>
              <a:t>Program order is not maintained between a special Write and a subsequent special Read operation. </a:t>
            </a:r>
          </a:p>
          <a:p>
            <a:r>
              <a:rPr lang="en-US" baseline="0" dirty="0" smtClean="0">
                <a:sym typeface="Wingdings"/>
              </a:rPr>
              <a:t>That basically just means that you can read other processors’ writes early. </a:t>
            </a:r>
          </a:p>
          <a:p>
            <a:endParaRPr lang="en-US" baseline="0" dirty="0" smtClean="0">
              <a:sym typeface="Wingdings"/>
            </a:endParaRPr>
          </a:p>
          <a:p>
            <a:r>
              <a:rPr lang="en-US" baseline="0" dirty="0" smtClean="0">
                <a:sym typeface="Wingdings"/>
              </a:rPr>
              <a:t>So basically, </a:t>
            </a:r>
            <a:r>
              <a:rPr lang="en-US" baseline="0" dirty="0" err="1" smtClean="0">
                <a:sym typeface="Wingdings"/>
              </a:rPr>
              <a:t>RCpc</a:t>
            </a:r>
            <a:r>
              <a:rPr lang="en-US" baseline="0" dirty="0" smtClean="0">
                <a:sym typeface="Wingdings"/>
              </a:rPr>
              <a:t> is a special version of </a:t>
            </a:r>
            <a:r>
              <a:rPr lang="en-US" baseline="0" dirty="0" err="1" smtClean="0">
                <a:sym typeface="Wingdings"/>
              </a:rPr>
              <a:t>RCsc</a:t>
            </a:r>
            <a:r>
              <a:rPr lang="en-US" baseline="0" dirty="0" smtClean="0">
                <a:sym typeface="Wingdings"/>
              </a:rPr>
              <a:t> that is even more relaxed.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36</a:t>
            </a:fld>
            <a:endParaRPr lang="en-US"/>
          </a:p>
        </p:txBody>
      </p:sp>
    </p:spTree>
    <p:extLst>
      <p:ext uri="{BB962C8B-B14F-4D97-AF65-F5344CB8AC3E}">
        <p14:creationId xmlns:p14="http://schemas.microsoft.com/office/powerpoint/2010/main" val="611875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a:t>
            </a:r>
            <a:r>
              <a:rPr lang="en-US" baseline="0" dirty="0" smtClean="0"/>
              <a:t> has a memory barrier and a write memory barrier.</a:t>
            </a:r>
          </a:p>
          <a:p>
            <a:r>
              <a:rPr lang="en-US" baseline="0" dirty="0" smtClean="0"/>
              <a:t>Alpha guarantees write atomicity.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37</a:t>
            </a:fld>
            <a:endParaRPr lang="en-US"/>
          </a:p>
        </p:txBody>
      </p:sp>
    </p:spTree>
    <p:extLst>
      <p:ext uri="{BB962C8B-B14F-4D97-AF65-F5344CB8AC3E}">
        <p14:creationId xmlns:p14="http://schemas.microsoft.com/office/powerpoint/2010/main" val="1739785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40</a:t>
            </a:fld>
            <a:endParaRPr lang="en-US"/>
          </a:p>
        </p:txBody>
      </p:sp>
    </p:spTree>
    <p:extLst>
      <p:ext uri="{BB962C8B-B14F-4D97-AF65-F5344CB8AC3E}">
        <p14:creationId xmlns:p14="http://schemas.microsoft.com/office/powerpoint/2010/main" val="40727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a read</a:t>
            </a:r>
            <a:r>
              <a:rPr lang="en-US" baseline="0" dirty="0" smtClean="0"/>
              <a:t> returns the value of the last write. </a:t>
            </a:r>
          </a:p>
          <a:p>
            <a:endParaRPr lang="en-US" baseline="0" dirty="0" smtClean="0"/>
          </a:p>
          <a:p>
            <a:r>
              <a:rPr lang="en-US" baseline="0" dirty="0" smtClean="0"/>
              <a:t>Since there is only a single processor accessing and modifying the data, you don’t have to worry about anyone else tampering with your work. </a:t>
            </a:r>
          </a:p>
          <a:p>
            <a:endParaRPr lang="en-US" dirty="0" smtClean="0"/>
          </a:p>
          <a:p>
            <a:r>
              <a:rPr lang="en-US" dirty="0" smtClean="0"/>
              <a:t>Optimizations: pipelining, multiple issue, write buffers, overlapping/reordering</a:t>
            </a:r>
            <a:r>
              <a:rPr lang="en-US" baseline="0" dirty="0" smtClean="0"/>
              <a:t> of instructions that access memory</a:t>
            </a:r>
          </a:p>
          <a:p>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7</a:t>
            </a:fld>
            <a:endParaRPr lang="en-US"/>
          </a:p>
        </p:txBody>
      </p:sp>
    </p:spTree>
    <p:extLst>
      <p:ext uri="{BB962C8B-B14F-4D97-AF65-F5344CB8AC3E}">
        <p14:creationId xmlns:p14="http://schemas.microsoft.com/office/powerpoint/2010/main" val="35972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Must maintain</a:t>
            </a:r>
            <a:r>
              <a:rPr lang="en-US" baseline="0" dirty="0" smtClean="0"/>
              <a:t> </a:t>
            </a:r>
            <a:r>
              <a:rPr lang="en-US" dirty="0" smtClean="0"/>
              <a:t>program order among operations from each</a:t>
            </a:r>
            <a:r>
              <a:rPr lang="en-US" baseline="0" dirty="0" smtClean="0"/>
              <a:t> individual processor</a:t>
            </a:r>
          </a:p>
          <a:p>
            <a:r>
              <a:rPr lang="en-US" baseline="0" dirty="0" smtClean="0"/>
              <a:t>Must maintain a single global sequential order among operations from all processors  (memory operations appear to be atomic </a:t>
            </a:r>
            <a:r>
              <a:rPr lang="en-US" baseline="0" dirty="0" err="1" smtClean="0"/>
              <a:t>w.r.t</a:t>
            </a:r>
            <a:r>
              <a:rPr lang="en-US" baseline="0" dirty="0" smtClean="0"/>
              <a:t>. other operations)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9</a:t>
            </a:fld>
            <a:endParaRPr lang="en-US"/>
          </a:p>
        </p:txBody>
      </p:sp>
    </p:spTree>
    <p:extLst>
      <p:ext uri="{BB962C8B-B14F-4D97-AF65-F5344CB8AC3E}">
        <p14:creationId xmlns:p14="http://schemas.microsoft.com/office/powerpoint/2010/main" val="3599981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a:t>
            </a:r>
            <a:r>
              <a:rPr lang="en-US" baseline="0" dirty="0" smtClean="0"/>
              <a:t> </a:t>
            </a:r>
            <a:r>
              <a:rPr lang="en-US" dirty="0" smtClean="0"/>
              <a:t>of why sequential</a:t>
            </a:r>
            <a:r>
              <a:rPr lang="en-US" baseline="0" dirty="0" smtClean="0"/>
              <a:t> consistency is needed. </a:t>
            </a:r>
          </a:p>
          <a:p>
            <a:r>
              <a:rPr lang="en-US" baseline="0" dirty="0" smtClean="0"/>
              <a:t>The designers of certain algorithms EXPECT sequential consistency for those algorithms to work. </a:t>
            </a:r>
          </a:p>
          <a:p>
            <a:r>
              <a:rPr lang="en-US" baseline="0" dirty="0" smtClean="0"/>
              <a:t>This is Dekker’s algorithm for mutual exclusion when entering a critical section…</a:t>
            </a:r>
          </a:p>
          <a:p>
            <a:endParaRPr lang="en-US" baseline="0" dirty="0" smtClean="0"/>
          </a:p>
          <a:p>
            <a:r>
              <a:rPr lang="en-US" dirty="0" smtClean="0"/>
              <a:t>When P1 wants to enter the CS, it</a:t>
            </a:r>
            <a:r>
              <a:rPr lang="en-US" baseline="0" dirty="0" smtClean="0"/>
              <a:t> sets its Flag1 to 1, meaning that it is trying to enter the CS. It then </a:t>
            </a:r>
            <a:r>
              <a:rPr lang="en-US" dirty="0" smtClean="0"/>
              <a:t>checks the value of Flag2 to see if P2</a:t>
            </a:r>
            <a:r>
              <a:rPr lang="en-US" baseline="0" dirty="0" smtClean="0"/>
              <a:t> has tried to enter the CS.</a:t>
            </a:r>
          </a:p>
          <a:p>
            <a:r>
              <a:rPr lang="en-US" baseline="0" dirty="0" smtClean="0"/>
              <a:t>If not, then it enters the CS. </a:t>
            </a:r>
          </a:p>
          <a:p>
            <a:endParaRPr lang="en-US" baseline="0" dirty="0" smtClean="0"/>
          </a:p>
          <a:p>
            <a:r>
              <a:rPr lang="en-US" baseline="0" dirty="0" smtClean="0"/>
              <a:t>This relies on the fact that P1’s read of Flag2 has not been interleaved with P2’s read of Flag1. </a:t>
            </a:r>
          </a:p>
          <a:p>
            <a:endParaRPr lang="en-US" baseline="0" dirty="0" smtClean="0"/>
          </a:p>
          <a:p>
            <a:r>
              <a:rPr lang="en-US" baseline="0" dirty="0" smtClean="0"/>
              <a:t>If P2 read Flag1 before it received the updated value of Flag1 from P1’s write, then both P1 and P2 might enter the CS. </a:t>
            </a:r>
          </a:p>
          <a:p>
            <a:endParaRPr lang="en-US" baseline="0" dirty="0" smtClean="0"/>
          </a:p>
          <a:p>
            <a:r>
              <a:rPr lang="en-US" baseline="0" dirty="0" smtClean="0"/>
              <a:t>This examples illustrates why program order must be preserved.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10</a:t>
            </a:fld>
            <a:endParaRPr lang="en-US"/>
          </a:p>
        </p:txBody>
      </p:sp>
    </p:spTree>
    <p:extLst>
      <p:ext uri="{BB962C8B-B14F-4D97-AF65-F5344CB8AC3E}">
        <p14:creationId xmlns:p14="http://schemas.microsoft.com/office/powerpoint/2010/main" val="87208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example shows why memory operations need to be atomic. </a:t>
            </a:r>
          </a:p>
          <a:p>
            <a:endParaRPr lang="en-US" baseline="0" dirty="0" smtClean="0"/>
          </a:p>
          <a:p>
            <a:r>
              <a:rPr lang="en-US" baseline="0" dirty="0" smtClean="0"/>
              <a:t>The effect of P1’s write to A must be seen by both P2 AND P3 at the same time. </a:t>
            </a:r>
          </a:p>
          <a:p>
            <a:endParaRPr lang="en-US" baseline="0" dirty="0" smtClean="0"/>
          </a:p>
          <a:p>
            <a:r>
              <a:rPr lang="en-US" baseline="0" dirty="0" smtClean="0"/>
              <a:t>If not, P2 may read A as 1, and then set B equal to 1.</a:t>
            </a:r>
          </a:p>
          <a:p>
            <a:endParaRPr lang="en-US" baseline="0" dirty="0" smtClean="0"/>
          </a:p>
          <a:p>
            <a:r>
              <a:rPr lang="en-US" baseline="0" dirty="0" smtClean="0"/>
              <a:t>P3 then reads B as 1 because it has received the update from P2, but it hasn’t yet received P1’s update of A = 1, so it uses the old value of A instead of 1. </a:t>
            </a:r>
          </a:p>
          <a:p>
            <a:endParaRPr lang="en-US" baseline="0" dirty="0" smtClean="0"/>
          </a:p>
          <a:p>
            <a:r>
              <a:rPr lang="en-US" baseline="0" dirty="0" smtClean="0"/>
              <a:t>So without Sequential Consistency,  register1 might get the wrong value of A </a:t>
            </a:r>
            <a:r>
              <a:rPr lang="en-US" b="1" baseline="0" dirty="0" smtClean="0"/>
              <a:t>because the writes to A and B were not ATOMIC. </a:t>
            </a:r>
            <a:endParaRPr lang="en-US" b="1" dirty="0"/>
          </a:p>
        </p:txBody>
      </p:sp>
      <p:sp>
        <p:nvSpPr>
          <p:cNvPr id="4" name="Slide Number Placeholder 3"/>
          <p:cNvSpPr>
            <a:spLocks noGrp="1"/>
          </p:cNvSpPr>
          <p:nvPr>
            <p:ph type="sldNum" sz="quarter" idx="10"/>
          </p:nvPr>
        </p:nvSpPr>
        <p:spPr/>
        <p:txBody>
          <a:bodyPr/>
          <a:lstStyle/>
          <a:p>
            <a:fld id="{4DC579E2-118F-7845-9E8D-A13630443313}" type="slidenum">
              <a:rPr lang="en-US" smtClean="0"/>
              <a:t>11</a:t>
            </a:fld>
            <a:endParaRPr lang="en-US"/>
          </a:p>
        </p:txBody>
      </p:sp>
    </p:spTree>
    <p:extLst>
      <p:ext uri="{BB962C8B-B14F-4D97-AF65-F5344CB8AC3E}">
        <p14:creationId xmlns:p14="http://schemas.microsoft.com/office/powerpoint/2010/main" val="87208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discuss 3</a:t>
            </a:r>
            <a:r>
              <a:rPr lang="en-US" baseline="0" dirty="0" smtClean="0"/>
              <a:t> types of hardware operations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12</a:t>
            </a:fld>
            <a:endParaRPr lang="en-US"/>
          </a:p>
        </p:txBody>
      </p:sp>
    </p:spTree>
    <p:extLst>
      <p:ext uri="{BB962C8B-B14F-4D97-AF65-F5344CB8AC3E}">
        <p14:creationId xmlns:p14="http://schemas.microsoft.com/office/powerpoint/2010/main" val="3021480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 system that has write buffers.</a:t>
            </a:r>
            <a:r>
              <a:rPr lang="en-US" baseline="0" dirty="0" smtClean="0"/>
              <a:t> </a:t>
            </a:r>
          </a:p>
          <a:p>
            <a:r>
              <a:rPr lang="en-US" baseline="0" dirty="0" smtClean="0"/>
              <a:t>When a processor wants to write, it simply queues that write in a write buffer and then proceeds without waiting for the write to complete.</a:t>
            </a:r>
          </a:p>
          <a:p>
            <a:endParaRPr lang="en-US" baseline="0" dirty="0" smtClean="0"/>
          </a:p>
          <a:p>
            <a:r>
              <a:rPr lang="en-US" baseline="0" dirty="0" smtClean="0"/>
              <a:t>The next read operation can proceed before the write finishes, as long as there are no writes in that processor’s local write buffer that have the same location as the read. </a:t>
            </a:r>
          </a:p>
          <a:p>
            <a:endParaRPr lang="en-US" baseline="0" dirty="0" smtClean="0"/>
          </a:p>
          <a:p>
            <a:r>
              <a:rPr lang="en-US" baseline="0" dirty="0" smtClean="0"/>
              <a:t>P1 could issue a write to Flag1, which then might be delayed in the write buffer. Then, P2 can read the old value of Flag1 before P1’s write completes</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13</a:t>
            </a:fld>
            <a:endParaRPr lang="en-US"/>
          </a:p>
        </p:txBody>
      </p:sp>
    </p:spTree>
    <p:extLst>
      <p:ext uri="{BB962C8B-B14F-4D97-AF65-F5344CB8AC3E}">
        <p14:creationId xmlns:p14="http://schemas.microsoft.com/office/powerpoint/2010/main" val="159619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hardware optimization for uniprocessors is performing writes</a:t>
            </a:r>
            <a:r>
              <a:rPr lang="en-US" baseline="0" dirty="0" smtClean="0"/>
              <a:t> out-of-order, so that one write overlaps another. </a:t>
            </a:r>
          </a:p>
          <a:p>
            <a:endParaRPr lang="en-US" baseline="0" dirty="0" smtClean="0"/>
          </a:p>
          <a:p>
            <a:r>
              <a:rPr lang="en-US" baseline="0" dirty="0" smtClean="0"/>
              <a:t>In this example, P1 may issue a write to Data, and then issue the write to Head, but because the writes can be overlapped, </a:t>
            </a:r>
          </a:p>
          <a:p>
            <a:r>
              <a:rPr lang="en-US" baseline="0" dirty="0" smtClean="0"/>
              <a:t>the write to Head actually completes before the write to Data.</a:t>
            </a:r>
          </a:p>
          <a:p>
            <a:r>
              <a:rPr lang="en-US" baseline="0" dirty="0" smtClean="0"/>
              <a:t> </a:t>
            </a:r>
          </a:p>
          <a:p>
            <a:r>
              <a:rPr lang="en-US" baseline="0" dirty="0" smtClean="0"/>
              <a:t>Then P2 reads the new value of Head as 1, and continues on to read Data as the old value of Data, because P1’s write of Data hasn’t yet completed. </a:t>
            </a:r>
          </a:p>
          <a:p>
            <a:endParaRPr lang="en-US" baseline="0" dirty="0" smtClean="0"/>
          </a:p>
          <a:p>
            <a:r>
              <a:rPr lang="en-US" baseline="0" dirty="0" smtClean="0"/>
              <a:t>So, in this case, even though write operations weren’t reordered when they’re writing to the same location, it still violates sequential consistency </a:t>
            </a:r>
          </a:p>
          <a:p>
            <a:r>
              <a:rPr lang="en-US" baseline="0" dirty="0" smtClean="0"/>
              <a:t>by writing to different locations out of order. </a:t>
            </a:r>
          </a:p>
          <a:p>
            <a:endParaRPr lang="en-US" baseline="0" dirty="0" smtClean="0"/>
          </a:p>
          <a:p>
            <a:r>
              <a:rPr lang="en-US" baseline="0" dirty="0" smtClean="0"/>
              <a:t>How to fix this? Use write acknowledgements that prevent a processor from issuing another write until its previous write was acknowledged as complete by the memory module. </a:t>
            </a:r>
            <a:endParaRPr lang="en-US" dirty="0"/>
          </a:p>
        </p:txBody>
      </p:sp>
      <p:sp>
        <p:nvSpPr>
          <p:cNvPr id="4" name="Slide Number Placeholder 3"/>
          <p:cNvSpPr>
            <a:spLocks noGrp="1"/>
          </p:cNvSpPr>
          <p:nvPr>
            <p:ph type="sldNum" sz="quarter" idx="10"/>
          </p:nvPr>
        </p:nvSpPr>
        <p:spPr/>
        <p:txBody>
          <a:bodyPr/>
          <a:lstStyle/>
          <a:p>
            <a:fld id="{4DC579E2-118F-7845-9E8D-A13630443313}" type="slidenum">
              <a:rPr lang="en-US" smtClean="0"/>
              <a:t>14</a:t>
            </a:fld>
            <a:endParaRPr lang="en-US"/>
          </a:p>
        </p:txBody>
      </p:sp>
    </p:spTree>
    <p:extLst>
      <p:ext uri="{BB962C8B-B14F-4D97-AF65-F5344CB8AC3E}">
        <p14:creationId xmlns:p14="http://schemas.microsoft.com/office/powerpoint/2010/main" val="203812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F73AAF73-94DC-7144-8356-DD3E23ED973C}" type="datetime1">
              <a:rPr lang="en-US" smtClean="0"/>
              <a:t>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90AC019-7069-A048-9E6B-5CD187E5F5D6}" type="datetime1">
              <a:rPr lang="en-US" smtClean="0"/>
              <a:t>10/4/13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BB8CF-6B7F-2B44-8522-6F34ECF24FE5}" type="datetime1">
              <a:rPr lang="en-US" smtClean="0"/>
              <a:t>10/4/13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17E74-00E1-C446-AA11-ECD057726B9F}" type="datetime1">
              <a:rPr lang="en-US" smtClean="0"/>
              <a:t>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ECDDF3-1238-F94E-97CC-67DA8647DF73}" type="datetime1">
              <a:rPr lang="en-US" smtClean="0"/>
              <a:t>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7E26B70-5CA6-4D45-ACE1-8B99061B7CF0}" type="datetime1">
              <a:rPr lang="en-US" smtClean="0"/>
              <a:t>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C7139E1-33F9-8F48-9693-70C0AF286147}" type="datetime1">
              <a:rPr lang="en-US" smtClean="0"/>
              <a:t>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2F44BF4-47A1-1B48-BCBC-46BE02FCBB11}" type="datetime1">
              <a:rPr lang="en-US" smtClean="0"/>
              <a:t>10/4/13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332DBE7-5C67-2D42-BE7E-AD61F0988600}" type="datetime1">
              <a:rPr lang="en-US" smtClean="0"/>
              <a:t>10/4/13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1FF298A5-A278-874F-A9BA-A1B0F2ABC8F2}" type="datetime1">
              <a:rPr lang="en-US" smtClean="0"/>
              <a:t>10/4/13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D0182D0-361F-584F-870C-4E2C4997A7A4}" type="datetime1">
              <a:rPr lang="en-US" smtClean="0"/>
              <a:t>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3B5E49-14FB-C14F-AC16-6A731C8EB314}" type="datetime1">
              <a:rPr lang="en-US" smtClean="0"/>
              <a:t>10/4/13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A93A36E-99B8-ED42-AE6B-21411E9E004A}" type="datetime1">
              <a:rPr lang="en-US" smtClean="0"/>
              <a:t>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F292E18-DCE1-6943-8E5D-515329D10AFE}" type="datetime1">
              <a:rPr lang="en-US" smtClean="0"/>
              <a:t>10/4/13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180D4B9-0E5B-AA42-8B42-64704EDF89D7}" type="datetime1">
              <a:rPr lang="en-US" smtClean="0"/>
              <a:t>10/4/13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8D5F3B2-B7A3-6146-82E2-1B203EC15988}" type="datetime1">
              <a:rPr lang="en-US" smtClean="0"/>
              <a:t>10/4/13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69" y="516769"/>
            <a:ext cx="5724862" cy="3042528"/>
          </a:xfrm>
        </p:spPr>
        <p:txBody>
          <a:bodyPr/>
          <a:lstStyle/>
          <a:p>
            <a:r>
              <a:rPr lang="en-US" sz="5400" dirty="0" smtClean="0"/>
              <a:t>Memory </a:t>
            </a:r>
            <a:br>
              <a:rPr lang="en-US" sz="5400" dirty="0" smtClean="0"/>
            </a:br>
            <a:r>
              <a:rPr lang="en-US" sz="5400" dirty="0" smtClean="0"/>
              <a:t>Consistency </a:t>
            </a:r>
            <a:br>
              <a:rPr lang="en-US" sz="5400" dirty="0" smtClean="0"/>
            </a:br>
            <a:r>
              <a:rPr lang="en-US" sz="5400" dirty="0" smtClean="0"/>
              <a:t>Models</a:t>
            </a:r>
            <a:endParaRPr lang="en-US" sz="5400" dirty="0"/>
          </a:p>
        </p:txBody>
      </p:sp>
      <p:sp>
        <p:nvSpPr>
          <p:cNvPr id="3" name="Subtitle 2"/>
          <p:cNvSpPr>
            <a:spLocks noGrp="1"/>
          </p:cNvSpPr>
          <p:nvPr>
            <p:ph type="subTitle" idx="1"/>
          </p:nvPr>
        </p:nvSpPr>
        <p:spPr>
          <a:xfrm>
            <a:off x="1709569" y="3948342"/>
            <a:ext cx="5724862" cy="1007200"/>
          </a:xfrm>
        </p:spPr>
        <p:txBody>
          <a:bodyPr>
            <a:normAutofit/>
          </a:bodyPr>
          <a:lstStyle/>
          <a:p>
            <a:r>
              <a:rPr lang="en-US" sz="2800" dirty="0" smtClean="0"/>
              <a:t>Kevin Boos</a:t>
            </a:r>
            <a:endParaRPr lang="en-US" sz="2800" dirty="0"/>
          </a:p>
        </p:txBody>
      </p:sp>
    </p:spTree>
    <p:extLst>
      <p:ext uri="{BB962C8B-B14F-4D97-AF65-F5344CB8AC3E}">
        <p14:creationId xmlns:p14="http://schemas.microsoft.com/office/powerpoint/2010/main" val="258351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S.C.?</a:t>
            </a:r>
            <a:endParaRPr lang="en-US" dirty="0"/>
          </a:p>
        </p:txBody>
      </p:sp>
      <p:sp>
        <p:nvSpPr>
          <p:cNvPr id="9" name="Content Placeholder 8"/>
          <p:cNvSpPr>
            <a:spLocks noGrp="1"/>
          </p:cNvSpPr>
          <p:nvPr>
            <p:ph idx="1"/>
          </p:nvPr>
        </p:nvSpPr>
        <p:spPr/>
        <p:txBody>
          <a:bodyPr/>
          <a:lstStyle/>
          <a:p>
            <a:pPr marL="0" indent="0">
              <a:buNone/>
            </a:pPr>
            <a:r>
              <a:rPr lang="en-US" dirty="0" smtClean="0">
                <a:latin typeface="Monaco"/>
                <a:cs typeface="Monaco"/>
              </a:rPr>
              <a:t/>
            </a:r>
            <a:br>
              <a:rPr lang="en-US" dirty="0" smtClean="0">
                <a:latin typeface="Monaco"/>
                <a:cs typeface="Monaco"/>
              </a:rPr>
            </a:br>
            <a:r>
              <a:rPr lang="en-US" dirty="0" smtClean="0">
                <a:latin typeface="Monaco"/>
                <a:cs typeface="Monaco"/>
              </a:rPr>
              <a:t>Initially</a:t>
            </a:r>
            <a:r>
              <a:rPr lang="en-US" dirty="0">
                <a:latin typeface="Monaco"/>
                <a:cs typeface="Monaco"/>
              </a:rPr>
              <a:t>, Flag1 = Flag2 </a:t>
            </a:r>
            <a:r>
              <a:rPr lang="en-US" dirty="0" smtClean="0">
                <a:latin typeface="Monaco"/>
                <a:cs typeface="Monaco"/>
              </a:rPr>
              <a:t>= 0</a:t>
            </a:r>
          </a:p>
          <a:p>
            <a:pPr marL="0" indent="0">
              <a:buNone/>
            </a:pPr>
            <a:r>
              <a:rPr lang="en-US" b="1" u="sng" dirty="0" smtClean="0">
                <a:latin typeface="Monaco"/>
                <a:cs typeface="Monaco"/>
              </a:rPr>
              <a:t/>
            </a:r>
            <a:br>
              <a:rPr lang="en-US" b="1" u="sng" dirty="0" smtClean="0">
                <a:latin typeface="Monaco"/>
                <a:cs typeface="Monaco"/>
              </a:rPr>
            </a:br>
            <a:r>
              <a:rPr lang="en-US" b="1" u="sng" dirty="0" smtClean="0">
                <a:latin typeface="Monaco"/>
                <a:cs typeface="Monaco"/>
              </a:rPr>
              <a:t>P1</a:t>
            </a:r>
            <a:r>
              <a:rPr lang="en-US" dirty="0" smtClean="0">
                <a:latin typeface="Monaco"/>
                <a:cs typeface="Monaco"/>
              </a:rPr>
              <a:t>				</a:t>
            </a:r>
            <a:r>
              <a:rPr lang="en-US" b="1" u="sng" dirty="0" smtClean="0">
                <a:latin typeface="Monaco"/>
                <a:cs typeface="Monaco"/>
              </a:rPr>
              <a:t>P2</a:t>
            </a:r>
            <a:endParaRPr lang="en-US" b="1" u="sng" dirty="0">
              <a:latin typeface="Monaco"/>
              <a:cs typeface="Monaco"/>
            </a:endParaRPr>
          </a:p>
          <a:p>
            <a:pPr marL="0" indent="0">
              <a:buNone/>
            </a:pPr>
            <a:r>
              <a:rPr lang="en-US" dirty="0" smtClean="0">
                <a:latin typeface="Monaco"/>
                <a:cs typeface="Monaco"/>
              </a:rPr>
              <a:t>Flag1 </a:t>
            </a:r>
            <a:r>
              <a:rPr lang="en-US" dirty="0">
                <a:latin typeface="Monaco"/>
                <a:cs typeface="Monaco"/>
              </a:rPr>
              <a:t>= 1		</a:t>
            </a:r>
            <a:r>
              <a:rPr lang="en-US" dirty="0" smtClean="0">
                <a:latin typeface="Monaco"/>
                <a:cs typeface="Monaco"/>
              </a:rPr>
              <a:t>	Flag2 </a:t>
            </a:r>
            <a:r>
              <a:rPr lang="en-US" dirty="0">
                <a:latin typeface="Monaco"/>
                <a:cs typeface="Monaco"/>
              </a:rPr>
              <a:t>= </a:t>
            </a:r>
            <a:r>
              <a:rPr lang="en-US" dirty="0" smtClean="0">
                <a:latin typeface="Monaco"/>
                <a:cs typeface="Monaco"/>
              </a:rPr>
              <a:t>1</a:t>
            </a:r>
            <a:r>
              <a:rPr lang="en-US" dirty="0">
                <a:latin typeface="Monaco"/>
                <a:cs typeface="Monaco"/>
              </a:rPr>
              <a:t/>
            </a:r>
            <a:br>
              <a:rPr lang="en-US" dirty="0">
                <a:latin typeface="Monaco"/>
                <a:cs typeface="Monaco"/>
              </a:rPr>
            </a:br>
            <a:r>
              <a:rPr lang="en-US" dirty="0">
                <a:latin typeface="Monaco"/>
                <a:cs typeface="Monaco"/>
              </a:rPr>
              <a:t>if (Flag2 == 0)	if (Flag1 == 0)</a:t>
            </a:r>
            <a:br>
              <a:rPr lang="en-US" dirty="0">
                <a:latin typeface="Monaco"/>
                <a:cs typeface="Monaco"/>
              </a:rPr>
            </a:br>
            <a:r>
              <a:rPr lang="en-US" i="1" dirty="0">
                <a:latin typeface="Monaco"/>
                <a:cs typeface="Monaco"/>
              </a:rPr>
              <a:t>  enter CS		  enter CS </a:t>
            </a:r>
          </a:p>
          <a:p>
            <a:endParaRPr lang="en-US" dirty="0">
              <a:latin typeface="Monaco"/>
              <a:cs typeface="Monaco"/>
            </a:endParaRPr>
          </a:p>
        </p:txBody>
      </p:sp>
      <p:sp>
        <p:nvSpPr>
          <p:cNvPr id="10" name="Slide Number Placeholder 9"/>
          <p:cNvSpPr>
            <a:spLocks noGrp="1"/>
          </p:cNvSpPr>
          <p:nvPr>
            <p:ph type="sldNum" sz="quarter" idx="12"/>
          </p:nvPr>
        </p:nvSpPr>
        <p:spPr/>
        <p:txBody>
          <a:bodyPr/>
          <a:lstStyle/>
          <a:p>
            <a:fld id="{B51EACD6-A525-4B49-8009-7F09B4461B46}" type="slidenum">
              <a:rPr lang="en-US" smtClean="0"/>
              <a:t>10</a:t>
            </a:fld>
            <a:endParaRPr lang="en-US"/>
          </a:p>
        </p:txBody>
      </p:sp>
    </p:spTree>
    <p:extLst>
      <p:ext uri="{BB962C8B-B14F-4D97-AF65-F5344CB8AC3E}">
        <p14:creationId xmlns:p14="http://schemas.microsoft.com/office/powerpoint/2010/main" val="170156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S.C.?</a:t>
            </a:r>
            <a:endParaRPr lang="en-US" dirty="0"/>
          </a:p>
        </p:txBody>
      </p:sp>
      <p:sp>
        <p:nvSpPr>
          <p:cNvPr id="9" name="Content Placeholder 8"/>
          <p:cNvSpPr>
            <a:spLocks noGrp="1"/>
          </p:cNvSpPr>
          <p:nvPr>
            <p:ph idx="1"/>
          </p:nvPr>
        </p:nvSpPr>
        <p:spPr>
          <a:xfrm>
            <a:off x="726141" y="1586753"/>
            <a:ext cx="8516583" cy="4571999"/>
          </a:xfrm>
        </p:spPr>
        <p:txBody>
          <a:bodyPr/>
          <a:lstStyle/>
          <a:p>
            <a:pPr marL="0" indent="0">
              <a:buNone/>
            </a:pPr>
            <a:r>
              <a:rPr lang="en-US" dirty="0">
                <a:latin typeface="Monaco"/>
                <a:cs typeface="Monaco"/>
              </a:rPr>
              <a:t/>
            </a:r>
            <a:br>
              <a:rPr lang="en-US" dirty="0">
                <a:latin typeface="Monaco"/>
                <a:cs typeface="Monaco"/>
              </a:rPr>
            </a:br>
            <a:r>
              <a:rPr lang="en-US" dirty="0" smtClean="0">
                <a:latin typeface="Monaco"/>
                <a:cs typeface="Monaco"/>
              </a:rPr>
              <a:t>Initially</a:t>
            </a:r>
            <a:r>
              <a:rPr lang="en-US" dirty="0">
                <a:latin typeface="Monaco"/>
                <a:cs typeface="Monaco"/>
              </a:rPr>
              <a:t>, A = B = 0</a:t>
            </a:r>
          </a:p>
          <a:p>
            <a:pPr marL="0" indent="0">
              <a:buNone/>
            </a:pPr>
            <a:r>
              <a:rPr lang="en-US" b="1" u="sng" dirty="0" smtClean="0">
                <a:latin typeface="Monaco"/>
                <a:cs typeface="Monaco"/>
              </a:rPr>
              <a:t/>
            </a:r>
            <a:br>
              <a:rPr lang="en-US" b="1" u="sng" dirty="0" smtClean="0">
                <a:latin typeface="Monaco"/>
                <a:cs typeface="Monaco"/>
              </a:rPr>
            </a:br>
            <a:r>
              <a:rPr lang="en-US" b="1" u="sng" dirty="0" smtClean="0">
                <a:latin typeface="Monaco"/>
                <a:cs typeface="Monaco"/>
              </a:rPr>
              <a:t>P1</a:t>
            </a:r>
            <a:r>
              <a:rPr lang="en-US" b="1" dirty="0">
                <a:latin typeface="Monaco"/>
                <a:cs typeface="Monaco"/>
              </a:rPr>
              <a:t>		</a:t>
            </a:r>
            <a:r>
              <a:rPr lang="en-US" b="1" u="sng" dirty="0" smtClean="0">
                <a:latin typeface="Monaco"/>
                <a:cs typeface="Monaco"/>
              </a:rPr>
              <a:t>P2</a:t>
            </a:r>
            <a:r>
              <a:rPr lang="en-US" b="1" dirty="0">
                <a:latin typeface="Monaco"/>
                <a:cs typeface="Monaco"/>
              </a:rPr>
              <a:t>		</a:t>
            </a:r>
            <a:r>
              <a:rPr lang="en-US" b="1" dirty="0" smtClean="0">
                <a:latin typeface="Monaco"/>
                <a:cs typeface="Monaco"/>
              </a:rPr>
              <a:t>	</a:t>
            </a:r>
            <a:r>
              <a:rPr lang="en-US" b="1" u="sng" dirty="0" smtClean="0">
                <a:latin typeface="Monaco"/>
                <a:cs typeface="Monaco"/>
              </a:rPr>
              <a:t>P3</a:t>
            </a:r>
            <a:endParaRPr lang="en-US" b="1" u="sng" dirty="0">
              <a:latin typeface="Monaco"/>
              <a:cs typeface="Monaco"/>
            </a:endParaRPr>
          </a:p>
          <a:p>
            <a:pPr marL="0" indent="0">
              <a:buNone/>
            </a:pPr>
            <a:r>
              <a:rPr lang="en-US" dirty="0">
                <a:latin typeface="Monaco"/>
                <a:cs typeface="Monaco"/>
              </a:rPr>
              <a:t>A = 1</a:t>
            </a:r>
            <a:br>
              <a:rPr lang="en-US" dirty="0">
                <a:latin typeface="Monaco"/>
                <a:cs typeface="Monaco"/>
              </a:rPr>
            </a:br>
            <a:r>
              <a:rPr lang="en-US" dirty="0">
                <a:latin typeface="Monaco"/>
                <a:cs typeface="Monaco"/>
              </a:rPr>
              <a:t>		</a:t>
            </a:r>
            <a:r>
              <a:rPr lang="en-US" dirty="0" smtClean="0">
                <a:latin typeface="Monaco"/>
                <a:cs typeface="Monaco"/>
              </a:rPr>
              <a:t>if </a:t>
            </a:r>
            <a:r>
              <a:rPr lang="en-US" dirty="0">
                <a:latin typeface="Monaco"/>
                <a:cs typeface="Monaco"/>
              </a:rPr>
              <a:t>(A == 1)</a:t>
            </a:r>
            <a:br>
              <a:rPr lang="en-US" dirty="0">
                <a:latin typeface="Monaco"/>
                <a:cs typeface="Monaco"/>
              </a:rPr>
            </a:br>
            <a:r>
              <a:rPr lang="en-US" dirty="0">
                <a:latin typeface="Monaco"/>
                <a:cs typeface="Monaco"/>
              </a:rPr>
              <a:t>		 </a:t>
            </a:r>
            <a:r>
              <a:rPr lang="en-US" dirty="0" smtClean="0">
                <a:latin typeface="Monaco"/>
                <a:cs typeface="Monaco"/>
              </a:rPr>
              <a:t> B </a:t>
            </a:r>
            <a:r>
              <a:rPr lang="en-US" dirty="0">
                <a:latin typeface="Monaco"/>
                <a:cs typeface="Monaco"/>
              </a:rPr>
              <a:t>= 1</a:t>
            </a:r>
            <a:br>
              <a:rPr lang="en-US" dirty="0">
                <a:latin typeface="Monaco"/>
                <a:cs typeface="Monaco"/>
              </a:rPr>
            </a:br>
            <a:r>
              <a:rPr lang="en-US" dirty="0">
                <a:latin typeface="Monaco"/>
                <a:cs typeface="Monaco"/>
              </a:rPr>
              <a:t>			</a:t>
            </a:r>
            <a:r>
              <a:rPr lang="en-US" dirty="0" smtClean="0">
                <a:latin typeface="Monaco"/>
                <a:cs typeface="Monaco"/>
              </a:rPr>
              <a:t>		if </a:t>
            </a:r>
            <a:r>
              <a:rPr lang="en-US" dirty="0">
                <a:latin typeface="Monaco"/>
                <a:cs typeface="Monaco"/>
              </a:rPr>
              <a:t>(B == 1)</a:t>
            </a:r>
            <a:br>
              <a:rPr lang="en-US" dirty="0">
                <a:latin typeface="Monaco"/>
                <a:cs typeface="Monaco"/>
              </a:rPr>
            </a:br>
            <a:r>
              <a:rPr lang="en-US" dirty="0">
                <a:latin typeface="Monaco"/>
                <a:cs typeface="Monaco"/>
              </a:rPr>
              <a:t>			</a:t>
            </a:r>
            <a:r>
              <a:rPr lang="en-US" dirty="0" smtClean="0">
                <a:latin typeface="Monaco"/>
                <a:cs typeface="Monaco"/>
              </a:rPr>
              <a:t>		  </a:t>
            </a:r>
            <a:r>
              <a:rPr lang="en-US" dirty="0">
                <a:latin typeface="Monaco"/>
                <a:cs typeface="Monaco"/>
              </a:rPr>
              <a:t>register1 = A</a:t>
            </a:r>
          </a:p>
        </p:txBody>
      </p:sp>
      <p:sp>
        <p:nvSpPr>
          <p:cNvPr id="3" name="Slide Number Placeholder 2"/>
          <p:cNvSpPr>
            <a:spLocks noGrp="1"/>
          </p:cNvSpPr>
          <p:nvPr>
            <p:ph type="sldNum" sz="quarter" idx="12"/>
          </p:nvPr>
        </p:nvSpPr>
        <p:spPr/>
        <p:txBody>
          <a:bodyPr/>
          <a:lstStyle/>
          <a:p>
            <a:fld id="{B51EACD6-A525-4B49-8009-7F09B4461B46}" type="slidenum">
              <a:rPr lang="en-US" smtClean="0"/>
              <a:t>11</a:t>
            </a:fld>
            <a:endParaRPr lang="en-US"/>
          </a:p>
        </p:txBody>
      </p:sp>
    </p:spTree>
    <p:extLst>
      <p:ext uri="{BB962C8B-B14F-4D97-AF65-F5344CB8AC3E}">
        <p14:creationId xmlns:p14="http://schemas.microsoft.com/office/powerpoint/2010/main" val="426649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br>
              <a:rPr lang="en-US" dirty="0" smtClean="0"/>
            </a:br>
            <a:r>
              <a:rPr lang="en-US" dirty="0" smtClean="0"/>
              <a:t>Sequential Consistency</a:t>
            </a:r>
            <a:endParaRPr lang="en-US" dirty="0"/>
          </a:p>
        </p:txBody>
      </p:sp>
      <p:sp>
        <p:nvSpPr>
          <p:cNvPr id="3" name="Text Placeholder 2"/>
          <p:cNvSpPr>
            <a:spLocks noGrp="1"/>
          </p:cNvSpPr>
          <p:nvPr>
            <p:ph type="body" idx="1"/>
          </p:nvPr>
        </p:nvSpPr>
        <p:spPr/>
        <p:txBody>
          <a:bodyPr>
            <a:normAutofit/>
          </a:bodyPr>
          <a:lstStyle/>
          <a:p>
            <a:r>
              <a:rPr lang="en-US" sz="3600" dirty="0" smtClean="0"/>
              <a:t>(without caches)</a:t>
            </a:r>
            <a:endParaRPr lang="en-US" sz="3600" dirty="0"/>
          </a:p>
        </p:txBody>
      </p:sp>
      <p:sp>
        <p:nvSpPr>
          <p:cNvPr id="4" name="Slide Number Placeholder 3"/>
          <p:cNvSpPr>
            <a:spLocks noGrp="1"/>
          </p:cNvSpPr>
          <p:nvPr>
            <p:ph type="sldNum" sz="quarter" idx="12"/>
          </p:nvPr>
        </p:nvSpPr>
        <p:spPr/>
        <p:txBody>
          <a:bodyPr/>
          <a:lstStyle/>
          <a:p>
            <a:fld id="{B51EACD6-A525-4B49-8009-7F09B4461B46}" type="slidenum">
              <a:rPr lang="en-US" smtClean="0"/>
              <a:t>12</a:t>
            </a:fld>
            <a:endParaRPr lang="en-US"/>
          </a:p>
        </p:txBody>
      </p:sp>
    </p:spTree>
    <p:extLst>
      <p:ext uri="{BB962C8B-B14F-4D97-AF65-F5344CB8AC3E}">
        <p14:creationId xmlns:p14="http://schemas.microsoft.com/office/powerpoint/2010/main" val="374165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Buffers</a:t>
            </a:r>
            <a:endParaRPr lang="en-US" dirty="0"/>
          </a:p>
        </p:txBody>
      </p:sp>
      <p:sp>
        <p:nvSpPr>
          <p:cNvPr id="7" name="Content Placeholder 8"/>
          <p:cNvSpPr>
            <a:spLocks noGrp="1"/>
          </p:cNvSpPr>
          <p:nvPr>
            <p:ph idx="1"/>
          </p:nvPr>
        </p:nvSpPr>
        <p:spPr>
          <a:xfrm>
            <a:off x="1632864" y="1514183"/>
            <a:ext cx="6422146" cy="4571999"/>
          </a:xfrm>
        </p:spPr>
        <p:txBody>
          <a:bodyPr>
            <a:normAutofit/>
          </a:bodyPr>
          <a:lstStyle/>
          <a:p>
            <a:pPr marL="0" indent="0">
              <a:buNone/>
            </a:pPr>
            <a:r>
              <a:rPr lang="en-US" sz="2000" b="1" u="sng" dirty="0" smtClean="0">
                <a:latin typeface="Monaco"/>
                <a:cs typeface="Monaco"/>
              </a:rPr>
              <a:t>P1</a:t>
            </a:r>
            <a:r>
              <a:rPr lang="en-US" sz="2000" dirty="0" smtClean="0">
                <a:latin typeface="Monaco"/>
                <a:cs typeface="Monaco"/>
              </a:rPr>
              <a:t>				</a:t>
            </a:r>
            <a:r>
              <a:rPr lang="en-US" sz="2000" b="1" u="sng" dirty="0" smtClean="0">
                <a:latin typeface="Monaco"/>
                <a:cs typeface="Monaco"/>
              </a:rPr>
              <a:t>P2</a:t>
            </a:r>
          </a:p>
          <a:p>
            <a:pPr marL="0" indent="0">
              <a:buNone/>
            </a:pPr>
            <a:r>
              <a:rPr lang="en-US" sz="2000" dirty="0" smtClean="0">
                <a:latin typeface="Monaco"/>
                <a:cs typeface="Monaco"/>
              </a:rPr>
              <a:t>Flag1 </a:t>
            </a:r>
            <a:r>
              <a:rPr lang="en-US" sz="2000" dirty="0">
                <a:latin typeface="Monaco"/>
                <a:cs typeface="Monaco"/>
              </a:rPr>
              <a:t>= 1		</a:t>
            </a:r>
            <a:r>
              <a:rPr lang="en-US" sz="2000" dirty="0" smtClean="0">
                <a:latin typeface="Monaco"/>
                <a:cs typeface="Monaco"/>
              </a:rPr>
              <a:t>	Flag2 </a:t>
            </a:r>
            <a:r>
              <a:rPr lang="en-US" sz="2000" dirty="0">
                <a:latin typeface="Monaco"/>
                <a:cs typeface="Monaco"/>
              </a:rPr>
              <a:t>= </a:t>
            </a:r>
            <a:r>
              <a:rPr lang="en-US" sz="2000" dirty="0" smtClean="0">
                <a:latin typeface="Monaco"/>
                <a:cs typeface="Monaco"/>
              </a:rPr>
              <a:t>1</a:t>
            </a:r>
            <a:r>
              <a:rPr lang="en-US" sz="2000" dirty="0">
                <a:latin typeface="Monaco"/>
                <a:cs typeface="Monaco"/>
              </a:rPr>
              <a:t/>
            </a:r>
            <a:br>
              <a:rPr lang="en-US" sz="2000" dirty="0">
                <a:latin typeface="Monaco"/>
                <a:cs typeface="Monaco"/>
              </a:rPr>
            </a:br>
            <a:r>
              <a:rPr lang="en-US" sz="2000" dirty="0">
                <a:latin typeface="Monaco"/>
                <a:cs typeface="Monaco"/>
              </a:rPr>
              <a:t>if (Flag2 == 0)	</a:t>
            </a:r>
            <a:r>
              <a:rPr lang="en-US" sz="2000" dirty="0" smtClean="0">
                <a:latin typeface="Monaco"/>
                <a:cs typeface="Monaco"/>
              </a:rPr>
              <a:t>	if </a:t>
            </a:r>
            <a:r>
              <a:rPr lang="en-US" sz="2000" dirty="0">
                <a:latin typeface="Monaco"/>
                <a:cs typeface="Monaco"/>
              </a:rPr>
              <a:t>(Flag1 == 0)</a:t>
            </a:r>
            <a:br>
              <a:rPr lang="en-US" sz="2000" dirty="0">
                <a:latin typeface="Monaco"/>
                <a:cs typeface="Monaco"/>
              </a:rPr>
            </a:br>
            <a:r>
              <a:rPr lang="en-US" sz="2000" i="1" dirty="0">
                <a:latin typeface="Monaco"/>
                <a:cs typeface="Monaco"/>
              </a:rPr>
              <a:t>  enter CS		</a:t>
            </a:r>
            <a:r>
              <a:rPr lang="en-US" sz="2000" i="1" dirty="0" smtClean="0">
                <a:latin typeface="Monaco"/>
                <a:cs typeface="Monaco"/>
              </a:rPr>
              <a:t>	  </a:t>
            </a:r>
            <a:r>
              <a:rPr lang="en-US" sz="2000" i="1" dirty="0">
                <a:latin typeface="Monaco"/>
                <a:cs typeface="Monaco"/>
              </a:rPr>
              <a:t>enter CS </a:t>
            </a:r>
          </a:p>
          <a:p>
            <a:endParaRPr lang="en-US" sz="2000" dirty="0">
              <a:latin typeface="Monaco"/>
              <a:cs typeface="Monaco"/>
            </a:endParaRPr>
          </a:p>
        </p:txBody>
      </p:sp>
      <p:pic>
        <p:nvPicPr>
          <p:cNvPr id="4" name="Picture 3"/>
          <p:cNvPicPr>
            <a:picLocks noChangeAspect="1"/>
          </p:cNvPicPr>
          <p:nvPr/>
        </p:nvPicPr>
        <p:blipFill>
          <a:blip r:embed="rId3"/>
          <a:stretch>
            <a:fillRect/>
          </a:stretch>
        </p:blipFill>
        <p:spPr>
          <a:xfrm>
            <a:off x="2320471" y="3320687"/>
            <a:ext cx="4598005" cy="3271217"/>
          </a:xfrm>
          <a:prstGeom prst="rect">
            <a:avLst/>
          </a:prstGeom>
        </p:spPr>
      </p:pic>
      <p:sp>
        <p:nvSpPr>
          <p:cNvPr id="8" name="Slide Number Placeholder 7"/>
          <p:cNvSpPr>
            <a:spLocks noGrp="1"/>
          </p:cNvSpPr>
          <p:nvPr>
            <p:ph type="sldNum" sz="quarter" idx="12"/>
          </p:nvPr>
        </p:nvSpPr>
        <p:spPr/>
        <p:txBody>
          <a:bodyPr/>
          <a:lstStyle/>
          <a:p>
            <a:fld id="{B51EACD6-A525-4B49-8009-7F09B4461B46}" type="slidenum">
              <a:rPr lang="en-US" smtClean="0"/>
              <a:t>13</a:t>
            </a:fld>
            <a:endParaRPr lang="en-US"/>
          </a:p>
        </p:txBody>
      </p:sp>
    </p:spTree>
    <p:extLst>
      <p:ext uri="{BB962C8B-B14F-4D97-AF65-F5344CB8AC3E}">
        <p14:creationId xmlns:p14="http://schemas.microsoft.com/office/powerpoint/2010/main" val="284500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Overlapping Writes</a:t>
            </a:r>
            <a:endParaRPr lang="en-US" dirty="0"/>
          </a:p>
        </p:txBody>
      </p:sp>
      <p:sp>
        <p:nvSpPr>
          <p:cNvPr id="7" name="Content Placeholder 8"/>
          <p:cNvSpPr>
            <a:spLocks noGrp="1"/>
          </p:cNvSpPr>
          <p:nvPr>
            <p:ph idx="1"/>
          </p:nvPr>
        </p:nvSpPr>
        <p:spPr>
          <a:xfrm>
            <a:off x="1632864" y="1514183"/>
            <a:ext cx="6422146" cy="4571999"/>
          </a:xfrm>
        </p:spPr>
        <p:txBody>
          <a:bodyPr>
            <a:normAutofit/>
          </a:bodyPr>
          <a:lstStyle/>
          <a:p>
            <a:pPr marL="0" indent="0">
              <a:buNone/>
            </a:pPr>
            <a:r>
              <a:rPr lang="en-US" sz="2000" b="1" u="sng" dirty="0" smtClean="0">
                <a:latin typeface="Monaco"/>
                <a:cs typeface="Monaco"/>
              </a:rPr>
              <a:t>P1</a:t>
            </a:r>
            <a:r>
              <a:rPr lang="en-US" sz="2000" dirty="0" smtClean="0">
                <a:latin typeface="Monaco"/>
                <a:cs typeface="Monaco"/>
              </a:rPr>
              <a:t>			</a:t>
            </a:r>
            <a:r>
              <a:rPr lang="en-US" sz="2000" b="1" u="sng" dirty="0" smtClean="0">
                <a:latin typeface="Monaco"/>
                <a:cs typeface="Monaco"/>
              </a:rPr>
              <a:t>P2</a:t>
            </a:r>
            <a:endParaRPr lang="en-US" sz="2000" dirty="0" smtClean="0">
              <a:latin typeface="Monaco"/>
              <a:cs typeface="Monaco"/>
            </a:endParaRPr>
          </a:p>
          <a:p>
            <a:pPr marL="0" indent="0">
              <a:buNone/>
            </a:pPr>
            <a:r>
              <a:rPr lang="en-US" sz="2000" dirty="0" smtClean="0">
                <a:latin typeface="Monaco"/>
                <a:cs typeface="Monaco"/>
              </a:rPr>
              <a:t>Data = 2000		while (Head == 0) {;}</a:t>
            </a:r>
            <a:r>
              <a:rPr lang="en-US" sz="2000" dirty="0">
                <a:latin typeface="Monaco"/>
                <a:cs typeface="Monaco"/>
              </a:rPr>
              <a:t/>
            </a:r>
            <a:br>
              <a:rPr lang="en-US" sz="2000" dirty="0">
                <a:latin typeface="Monaco"/>
                <a:cs typeface="Monaco"/>
              </a:rPr>
            </a:br>
            <a:r>
              <a:rPr lang="en-US" sz="2000" dirty="0" smtClean="0">
                <a:latin typeface="Monaco"/>
                <a:cs typeface="Monaco"/>
              </a:rPr>
              <a:t>Head = 1		... = Data</a:t>
            </a:r>
          </a:p>
        </p:txBody>
      </p:sp>
      <p:pic>
        <p:nvPicPr>
          <p:cNvPr id="5" name="Picture 4"/>
          <p:cNvPicPr>
            <a:picLocks noChangeAspect="1"/>
          </p:cNvPicPr>
          <p:nvPr/>
        </p:nvPicPr>
        <p:blipFill>
          <a:blip r:embed="rId3"/>
          <a:stretch>
            <a:fillRect/>
          </a:stretch>
        </p:blipFill>
        <p:spPr>
          <a:xfrm>
            <a:off x="2227954" y="3084284"/>
            <a:ext cx="4992475" cy="3374543"/>
          </a:xfrm>
          <a:prstGeom prst="rect">
            <a:avLst/>
          </a:prstGeom>
        </p:spPr>
      </p:pic>
      <p:sp>
        <p:nvSpPr>
          <p:cNvPr id="3" name="Slide Number Placeholder 2"/>
          <p:cNvSpPr>
            <a:spLocks noGrp="1"/>
          </p:cNvSpPr>
          <p:nvPr>
            <p:ph type="sldNum" sz="quarter" idx="12"/>
          </p:nvPr>
        </p:nvSpPr>
        <p:spPr/>
        <p:txBody>
          <a:bodyPr/>
          <a:lstStyle/>
          <a:p>
            <a:fld id="{B51EACD6-A525-4B49-8009-7F09B4461B46}" type="slidenum">
              <a:rPr lang="en-US" smtClean="0"/>
              <a:t>14</a:t>
            </a:fld>
            <a:endParaRPr lang="en-US"/>
          </a:p>
        </p:txBody>
      </p:sp>
    </p:spTree>
    <p:extLst>
      <p:ext uri="{BB962C8B-B14F-4D97-AF65-F5344CB8AC3E}">
        <p14:creationId xmlns:p14="http://schemas.microsoft.com/office/powerpoint/2010/main" val="237952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Read</a:t>
            </a:r>
            <a:endParaRPr lang="en-US" dirty="0"/>
          </a:p>
        </p:txBody>
      </p:sp>
      <p:sp>
        <p:nvSpPr>
          <p:cNvPr id="7" name="Content Placeholder 8"/>
          <p:cNvSpPr>
            <a:spLocks noGrp="1"/>
          </p:cNvSpPr>
          <p:nvPr>
            <p:ph idx="1"/>
          </p:nvPr>
        </p:nvSpPr>
        <p:spPr>
          <a:xfrm>
            <a:off x="1632864" y="1514183"/>
            <a:ext cx="6422146" cy="4571999"/>
          </a:xfrm>
        </p:spPr>
        <p:txBody>
          <a:bodyPr>
            <a:normAutofit/>
          </a:bodyPr>
          <a:lstStyle/>
          <a:p>
            <a:pPr marL="0" indent="0">
              <a:buNone/>
            </a:pPr>
            <a:r>
              <a:rPr lang="en-US" sz="2000" b="1" u="sng" dirty="0" smtClean="0">
                <a:latin typeface="Monaco"/>
                <a:cs typeface="Monaco"/>
              </a:rPr>
              <a:t>P1</a:t>
            </a:r>
            <a:r>
              <a:rPr lang="en-US" sz="2000" dirty="0" smtClean="0">
                <a:latin typeface="Monaco"/>
                <a:cs typeface="Monaco"/>
              </a:rPr>
              <a:t>			</a:t>
            </a:r>
            <a:r>
              <a:rPr lang="en-US" sz="2000" b="1" u="sng" dirty="0" smtClean="0">
                <a:latin typeface="Monaco"/>
                <a:cs typeface="Monaco"/>
              </a:rPr>
              <a:t>P2</a:t>
            </a:r>
            <a:endParaRPr lang="en-US" sz="2000" dirty="0" smtClean="0">
              <a:latin typeface="Monaco"/>
              <a:cs typeface="Monaco"/>
            </a:endParaRPr>
          </a:p>
          <a:p>
            <a:pPr marL="0" indent="0">
              <a:buNone/>
            </a:pPr>
            <a:r>
              <a:rPr lang="en-US" sz="2000" dirty="0" smtClean="0">
                <a:latin typeface="Monaco"/>
                <a:cs typeface="Monaco"/>
              </a:rPr>
              <a:t>Data = 2000		while (Head == 0) {;}</a:t>
            </a:r>
            <a:r>
              <a:rPr lang="en-US" sz="2000" dirty="0">
                <a:latin typeface="Monaco"/>
                <a:cs typeface="Monaco"/>
              </a:rPr>
              <a:t/>
            </a:r>
            <a:br>
              <a:rPr lang="en-US" sz="2000" dirty="0">
                <a:latin typeface="Monaco"/>
                <a:cs typeface="Monaco"/>
              </a:rPr>
            </a:br>
            <a:r>
              <a:rPr lang="en-US" sz="2000" dirty="0" smtClean="0">
                <a:latin typeface="Monaco"/>
                <a:cs typeface="Monaco"/>
              </a:rPr>
              <a:t>Head = 1		... = Data</a:t>
            </a:r>
          </a:p>
        </p:txBody>
      </p:sp>
      <p:pic>
        <p:nvPicPr>
          <p:cNvPr id="3" name="Picture 2"/>
          <p:cNvPicPr>
            <a:picLocks noChangeAspect="1"/>
          </p:cNvPicPr>
          <p:nvPr/>
        </p:nvPicPr>
        <p:blipFill>
          <a:blip r:embed="rId3"/>
          <a:stretch>
            <a:fillRect/>
          </a:stretch>
        </p:blipFill>
        <p:spPr>
          <a:xfrm>
            <a:off x="1820937" y="3107870"/>
            <a:ext cx="5012872" cy="3265265"/>
          </a:xfrm>
          <a:prstGeom prst="rect">
            <a:avLst/>
          </a:prstGeom>
        </p:spPr>
      </p:pic>
      <p:sp>
        <p:nvSpPr>
          <p:cNvPr id="4" name="Slide Number Placeholder 3"/>
          <p:cNvSpPr>
            <a:spLocks noGrp="1"/>
          </p:cNvSpPr>
          <p:nvPr>
            <p:ph type="sldNum" sz="quarter" idx="12"/>
          </p:nvPr>
        </p:nvSpPr>
        <p:spPr/>
        <p:txBody>
          <a:bodyPr/>
          <a:lstStyle/>
          <a:p>
            <a:fld id="{B51EACD6-A525-4B49-8009-7F09B4461B46}" type="slidenum">
              <a:rPr lang="en-US" smtClean="0"/>
              <a:t>15</a:t>
            </a:fld>
            <a:endParaRPr lang="en-US"/>
          </a:p>
        </p:txBody>
      </p:sp>
    </p:spTree>
    <p:extLst>
      <p:ext uri="{BB962C8B-B14F-4D97-AF65-F5344CB8AC3E}">
        <p14:creationId xmlns:p14="http://schemas.microsoft.com/office/powerpoint/2010/main" val="64045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br>
              <a:rPr lang="en-US" dirty="0" smtClean="0"/>
            </a:br>
            <a:r>
              <a:rPr lang="en-US" dirty="0" smtClean="0"/>
              <a:t>Sequential Consistency</a:t>
            </a:r>
            <a:endParaRPr lang="en-US" dirty="0"/>
          </a:p>
        </p:txBody>
      </p:sp>
      <p:sp>
        <p:nvSpPr>
          <p:cNvPr id="3" name="Text Placeholder 2"/>
          <p:cNvSpPr>
            <a:spLocks noGrp="1"/>
          </p:cNvSpPr>
          <p:nvPr>
            <p:ph type="body" idx="1"/>
          </p:nvPr>
        </p:nvSpPr>
        <p:spPr/>
        <p:txBody>
          <a:bodyPr>
            <a:normAutofit/>
          </a:bodyPr>
          <a:lstStyle/>
          <a:p>
            <a:r>
              <a:rPr lang="en-US" sz="3600" dirty="0" smtClean="0"/>
              <a:t>(with caches)</a:t>
            </a:r>
            <a:endParaRPr lang="en-US" sz="3600" dirty="0"/>
          </a:p>
        </p:txBody>
      </p:sp>
      <p:sp>
        <p:nvSpPr>
          <p:cNvPr id="4" name="Slide Number Placeholder 3"/>
          <p:cNvSpPr>
            <a:spLocks noGrp="1"/>
          </p:cNvSpPr>
          <p:nvPr>
            <p:ph type="sldNum" sz="quarter" idx="12"/>
          </p:nvPr>
        </p:nvSpPr>
        <p:spPr/>
        <p:txBody>
          <a:bodyPr/>
          <a:lstStyle/>
          <a:p>
            <a:fld id="{B51EACD6-A525-4B49-8009-7F09B4461B46}" type="slidenum">
              <a:rPr lang="en-US" smtClean="0"/>
              <a:t>16</a:t>
            </a:fld>
            <a:endParaRPr lang="en-US"/>
          </a:p>
        </p:txBody>
      </p:sp>
    </p:spTree>
    <p:extLst>
      <p:ext uri="{BB962C8B-B14F-4D97-AF65-F5344CB8AC3E}">
        <p14:creationId xmlns:p14="http://schemas.microsoft.com/office/powerpoint/2010/main" val="333296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Coherence</a:t>
            </a:r>
            <a:endParaRPr lang="en-US" dirty="0"/>
          </a:p>
        </p:txBody>
      </p:sp>
      <p:sp>
        <p:nvSpPr>
          <p:cNvPr id="3" name="Content Placeholder 2"/>
          <p:cNvSpPr>
            <a:spLocks noGrp="1"/>
          </p:cNvSpPr>
          <p:nvPr>
            <p:ph idx="1"/>
          </p:nvPr>
        </p:nvSpPr>
        <p:spPr/>
        <p:txBody>
          <a:bodyPr/>
          <a:lstStyle/>
          <a:p>
            <a:r>
              <a:rPr lang="en-US" dirty="0" smtClean="0"/>
              <a:t>A mechanism to propagate updates from one (local) cache copy to all other (remote) cache copies</a:t>
            </a:r>
          </a:p>
          <a:p>
            <a:r>
              <a:rPr lang="en-US" dirty="0" smtClean="0"/>
              <a:t>Invalidate vs. Update</a:t>
            </a:r>
          </a:p>
          <a:p>
            <a:r>
              <a:rPr lang="en-US" dirty="0" smtClean="0"/>
              <a:t>Coherence vs. Consistency? </a:t>
            </a:r>
          </a:p>
          <a:p>
            <a:pPr lvl="1"/>
            <a:r>
              <a:rPr lang="en-US" b="1" dirty="0" smtClean="0"/>
              <a:t>Coherence:</a:t>
            </a:r>
            <a:r>
              <a:rPr lang="en-US" dirty="0" smtClean="0"/>
              <a:t>	ordering of ops. at a single location</a:t>
            </a:r>
          </a:p>
          <a:p>
            <a:pPr lvl="1"/>
            <a:r>
              <a:rPr lang="en-US" b="1" dirty="0" smtClean="0"/>
              <a:t>Consistency:</a:t>
            </a:r>
            <a:r>
              <a:rPr lang="en-US" dirty="0" smtClean="0"/>
              <a:t> 	ordering of ops. at multiple locations</a:t>
            </a:r>
          </a:p>
          <a:p>
            <a:r>
              <a:rPr lang="en-US" dirty="0" smtClean="0"/>
              <a:t>Consistency model places </a:t>
            </a:r>
            <a:r>
              <a:rPr lang="en-US" i="1" dirty="0" smtClean="0"/>
              <a:t>bounds</a:t>
            </a:r>
            <a:r>
              <a:rPr lang="en-US" dirty="0" smtClean="0"/>
              <a:t> on propagation</a:t>
            </a:r>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17</a:t>
            </a:fld>
            <a:endParaRPr lang="en-US"/>
          </a:p>
        </p:txBody>
      </p:sp>
    </p:spTree>
    <p:extLst>
      <p:ext uri="{BB962C8B-B14F-4D97-AF65-F5344CB8AC3E}">
        <p14:creationId xmlns:p14="http://schemas.microsoft.com/office/powerpoint/2010/main" val="384638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Completion</a:t>
            </a:r>
            <a:endParaRPr lang="en-US" dirty="0"/>
          </a:p>
        </p:txBody>
      </p:sp>
      <p:sp>
        <p:nvSpPr>
          <p:cNvPr id="7" name="Content Placeholder 8"/>
          <p:cNvSpPr>
            <a:spLocks noGrp="1"/>
          </p:cNvSpPr>
          <p:nvPr>
            <p:ph idx="1"/>
          </p:nvPr>
        </p:nvSpPr>
        <p:spPr>
          <a:xfrm>
            <a:off x="1632864" y="1514183"/>
            <a:ext cx="6422146" cy="4571999"/>
          </a:xfrm>
        </p:spPr>
        <p:txBody>
          <a:bodyPr>
            <a:normAutofit/>
          </a:bodyPr>
          <a:lstStyle/>
          <a:p>
            <a:pPr marL="0" indent="0">
              <a:buNone/>
            </a:pPr>
            <a:r>
              <a:rPr lang="en-US" sz="2000" b="1" u="sng" dirty="0" smtClean="0">
                <a:latin typeface="Monaco"/>
                <a:cs typeface="Monaco"/>
              </a:rPr>
              <a:t>P1</a:t>
            </a:r>
            <a:r>
              <a:rPr lang="en-US" sz="2000" dirty="0" smtClean="0">
                <a:latin typeface="Monaco"/>
                <a:cs typeface="Monaco"/>
              </a:rPr>
              <a:t>			</a:t>
            </a:r>
            <a:r>
              <a:rPr lang="en-US" sz="2000" b="1" u="sng" dirty="0" smtClean="0">
                <a:latin typeface="Monaco"/>
                <a:cs typeface="Monaco"/>
              </a:rPr>
              <a:t>P2</a:t>
            </a:r>
            <a:r>
              <a:rPr lang="en-US" sz="2000" b="1" dirty="0" smtClean="0">
                <a:latin typeface="Monaco"/>
                <a:cs typeface="Monaco"/>
              </a:rPr>
              <a:t>  </a:t>
            </a:r>
            <a:r>
              <a:rPr lang="en-US" sz="2000" i="1" dirty="0" smtClean="0">
                <a:latin typeface="+mj-lt"/>
                <a:cs typeface="Monaco"/>
              </a:rPr>
              <a:t>(has “Data” in cache)</a:t>
            </a:r>
          </a:p>
          <a:p>
            <a:pPr marL="0" indent="0">
              <a:buNone/>
            </a:pPr>
            <a:r>
              <a:rPr lang="en-US" sz="2000" dirty="0" smtClean="0">
                <a:latin typeface="Monaco"/>
                <a:cs typeface="Monaco"/>
              </a:rPr>
              <a:t>Data = 2000		while (Head == 0) {;}</a:t>
            </a:r>
            <a:r>
              <a:rPr lang="en-US" sz="2000" dirty="0">
                <a:latin typeface="Monaco"/>
                <a:cs typeface="Monaco"/>
              </a:rPr>
              <a:t/>
            </a:r>
            <a:br>
              <a:rPr lang="en-US" sz="2000" dirty="0">
                <a:latin typeface="Monaco"/>
                <a:cs typeface="Monaco"/>
              </a:rPr>
            </a:br>
            <a:r>
              <a:rPr lang="en-US" sz="2000" dirty="0" smtClean="0">
                <a:latin typeface="Monaco"/>
                <a:cs typeface="Monaco"/>
              </a:rPr>
              <a:t>Head = 1		... = Data</a:t>
            </a:r>
          </a:p>
        </p:txBody>
      </p:sp>
      <p:pic>
        <p:nvPicPr>
          <p:cNvPr id="5" name="Picture 4"/>
          <p:cNvPicPr>
            <a:picLocks noChangeAspect="1"/>
          </p:cNvPicPr>
          <p:nvPr/>
        </p:nvPicPr>
        <p:blipFill>
          <a:blip r:embed="rId3"/>
          <a:stretch>
            <a:fillRect/>
          </a:stretch>
        </p:blipFill>
        <p:spPr>
          <a:xfrm>
            <a:off x="2203764" y="3136693"/>
            <a:ext cx="4992475" cy="3374543"/>
          </a:xfrm>
          <a:prstGeom prst="rect">
            <a:avLst/>
          </a:prstGeom>
        </p:spPr>
      </p:pic>
      <p:sp>
        <p:nvSpPr>
          <p:cNvPr id="3" name="Rounded Rectangle 2"/>
          <p:cNvSpPr/>
          <p:nvPr/>
        </p:nvSpPr>
        <p:spPr>
          <a:xfrm>
            <a:off x="2665401" y="3853295"/>
            <a:ext cx="488424" cy="18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498262" y="3853295"/>
            <a:ext cx="488424" cy="18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93439" y="3052951"/>
            <a:ext cx="962893" cy="923330"/>
          </a:xfrm>
          <a:prstGeom prst="rect">
            <a:avLst/>
          </a:prstGeom>
          <a:noFill/>
        </p:spPr>
        <p:txBody>
          <a:bodyPr wrap="square" rtlCol="0">
            <a:spAutoFit/>
          </a:bodyPr>
          <a:lstStyle/>
          <a:p>
            <a:pPr algn="ctr"/>
            <a:r>
              <a:rPr lang="en-US" dirty="0" smtClean="0">
                <a:solidFill>
                  <a:schemeClr val="bg1">
                    <a:lumMod val="50000"/>
                  </a:schemeClr>
                </a:solidFill>
                <a:latin typeface="Arial"/>
                <a:cs typeface="Arial"/>
              </a:rPr>
              <a:t>Write-through cache</a:t>
            </a:r>
            <a:endParaRPr lang="en-US" dirty="0">
              <a:solidFill>
                <a:schemeClr val="bg1">
                  <a:lumMod val="50000"/>
                </a:schemeClr>
              </a:solidFill>
              <a:latin typeface="Arial"/>
              <a:cs typeface="Arial"/>
            </a:endParaRPr>
          </a:p>
        </p:txBody>
      </p:sp>
      <p:cxnSp>
        <p:nvCxnSpPr>
          <p:cNvPr id="9" name="Straight Arrow Connector 8"/>
          <p:cNvCxnSpPr>
            <a:stCxn id="4" idx="1"/>
            <a:endCxn id="3" idx="3"/>
          </p:cNvCxnSpPr>
          <p:nvPr/>
        </p:nvCxnSpPr>
        <p:spPr>
          <a:xfrm flipH="1">
            <a:off x="3153825" y="3514616"/>
            <a:ext cx="739614" cy="429398"/>
          </a:xfrm>
          <a:prstGeom prst="straightConnector1">
            <a:avLst/>
          </a:prstGeom>
          <a:ln w="19050" cmpd="sng">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4" idx="3"/>
            <a:endCxn id="6" idx="1"/>
          </p:cNvCxnSpPr>
          <p:nvPr/>
        </p:nvCxnSpPr>
        <p:spPr>
          <a:xfrm>
            <a:off x="4856332" y="3514616"/>
            <a:ext cx="641930" cy="429398"/>
          </a:xfrm>
          <a:prstGeom prst="straightConnector1">
            <a:avLst/>
          </a:prstGeom>
          <a:ln w="19050" cmpd="sng">
            <a:tailEnd type="arrow"/>
          </a:ln>
        </p:spPr>
        <p:style>
          <a:lnRef idx="2">
            <a:schemeClr val="dk1"/>
          </a:lnRef>
          <a:fillRef idx="0">
            <a:schemeClr val="dk1"/>
          </a:fillRef>
          <a:effectRef idx="1">
            <a:schemeClr val="dk1"/>
          </a:effectRef>
          <a:fontRef idx="minor">
            <a:schemeClr val="tx1"/>
          </a:fontRef>
        </p:style>
      </p:cxnSp>
      <p:sp>
        <p:nvSpPr>
          <p:cNvPr id="32" name="Slide Number Placeholder 31"/>
          <p:cNvSpPr>
            <a:spLocks noGrp="1"/>
          </p:cNvSpPr>
          <p:nvPr>
            <p:ph type="sldNum" sz="quarter" idx="12"/>
          </p:nvPr>
        </p:nvSpPr>
        <p:spPr/>
        <p:txBody>
          <a:bodyPr/>
          <a:lstStyle/>
          <a:p>
            <a:fld id="{B51EACD6-A525-4B49-8009-7F09B4461B46}" type="slidenum">
              <a:rPr lang="en-US" smtClean="0"/>
              <a:t>18</a:t>
            </a:fld>
            <a:endParaRPr lang="en-US"/>
          </a:p>
        </p:txBody>
      </p:sp>
      <p:sp>
        <p:nvSpPr>
          <p:cNvPr id="8" name="TextBox 7"/>
          <p:cNvSpPr txBox="1"/>
          <p:nvPr/>
        </p:nvSpPr>
        <p:spPr>
          <a:xfrm>
            <a:off x="4856332" y="173096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79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Atomicity</a:t>
            </a:r>
            <a:endParaRPr lang="en-US" dirty="0"/>
          </a:p>
        </p:txBody>
      </p:sp>
      <p:sp>
        <p:nvSpPr>
          <p:cNvPr id="3" name="Content Placeholder 2"/>
          <p:cNvSpPr>
            <a:spLocks noGrp="1"/>
          </p:cNvSpPr>
          <p:nvPr>
            <p:ph idx="1"/>
          </p:nvPr>
        </p:nvSpPr>
        <p:spPr/>
        <p:txBody>
          <a:bodyPr/>
          <a:lstStyle/>
          <a:p>
            <a:r>
              <a:rPr lang="en-US" dirty="0" smtClean="0"/>
              <a:t>Propagating changes among caches is non-atomic</a:t>
            </a:r>
          </a:p>
          <a:p>
            <a:pPr marL="0" indent="0">
              <a:buNone/>
            </a:pPr>
            <a:endParaRPr lang="en-US" sz="1600" b="1" u="sng" dirty="0" smtClean="0">
              <a:latin typeface="Monaco"/>
              <a:cs typeface="Monaco"/>
            </a:endParaRPr>
          </a:p>
          <a:p>
            <a:pPr marL="0" indent="0">
              <a:buNone/>
            </a:pPr>
            <a:r>
              <a:rPr lang="en-US" sz="1600" b="1" u="sng" dirty="0" smtClean="0">
                <a:latin typeface="Monaco"/>
                <a:cs typeface="Monaco"/>
              </a:rPr>
              <a:t>P1</a:t>
            </a:r>
            <a:r>
              <a:rPr lang="en-US" sz="1600" dirty="0" smtClean="0">
                <a:latin typeface="Monaco"/>
                <a:cs typeface="Monaco"/>
              </a:rPr>
              <a:t>	  </a:t>
            </a:r>
            <a:r>
              <a:rPr lang="en-US" sz="1600" b="1" u="sng" dirty="0" smtClean="0">
                <a:latin typeface="Monaco"/>
                <a:cs typeface="Monaco"/>
              </a:rPr>
              <a:t>P2</a:t>
            </a:r>
            <a:r>
              <a:rPr lang="en-US" sz="1600" b="1" dirty="0" smtClean="0">
                <a:latin typeface="Monaco"/>
                <a:cs typeface="Monaco"/>
              </a:rPr>
              <a:t>	    </a:t>
            </a:r>
            <a:r>
              <a:rPr lang="en-US" sz="1600" b="1" u="sng" dirty="0" smtClean="0">
                <a:latin typeface="Monaco"/>
                <a:cs typeface="Monaco"/>
              </a:rPr>
              <a:t>P3</a:t>
            </a:r>
            <a:r>
              <a:rPr lang="en-US" sz="1600" b="1" dirty="0" smtClean="0">
                <a:latin typeface="Monaco"/>
                <a:cs typeface="Monaco"/>
              </a:rPr>
              <a:t>			    </a:t>
            </a:r>
            <a:r>
              <a:rPr lang="en-US" sz="1600" b="1" u="sng" dirty="0" smtClean="0">
                <a:latin typeface="Monaco"/>
                <a:cs typeface="Monaco"/>
              </a:rPr>
              <a:t>P4</a:t>
            </a:r>
            <a:endParaRPr lang="en-US" sz="1600" u="sng" dirty="0">
              <a:latin typeface="Monaco"/>
              <a:cs typeface="Monaco"/>
            </a:endParaRPr>
          </a:p>
          <a:p>
            <a:pPr marL="0" indent="0">
              <a:buNone/>
            </a:pPr>
            <a:r>
              <a:rPr lang="en-US" sz="1600" dirty="0" smtClean="0">
                <a:latin typeface="Monaco"/>
                <a:cs typeface="Monaco"/>
              </a:rPr>
              <a:t>A = 1	  A = 2	    while (B != 1) { }	    while (B != 1) { }</a:t>
            </a:r>
            <a:endParaRPr lang="en-US" sz="1600" dirty="0">
              <a:latin typeface="Monaco"/>
              <a:cs typeface="Monaco"/>
            </a:endParaRPr>
          </a:p>
          <a:p>
            <a:pPr marL="0" indent="0">
              <a:buNone/>
            </a:pPr>
            <a:r>
              <a:rPr lang="en-US" sz="1600" dirty="0" smtClean="0">
                <a:latin typeface="Monaco"/>
                <a:cs typeface="Monaco"/>
              </a:rPr>
              <a:t>B = 1	  C = 1	    while (C != 1) { }	    while (C != 1) { }</a:t>
            </a:r>
          </a:p>
          <a:p>
            <a:pPr marL="0" indent="0">
              <a:buNone/>
            </a:pPr>
            <a:r>
              <a:rPr lang="en-US" sz="1600" dirty="0">
                <a:latin typeface="Monaco"/>
                <a:cs typeface="Monaco"/>
              </a:rPr>
              <a:t>	</a:t>
            </a:r>
            <a:r>
              <a:rPr lang="en-US" sz="1600" dirty="0" smtClean="0">
                <a:latin typeface="Monaco"/>
                <a:cs typeface="Monaco"/>
              </a:rPr>
              <a:t>	    register1 = A	    register2 = A</a:t>
            </a:r>
          </a:p>
          <a:p>
            <a:pPr marL="0" indent="0">
              <a:buNone/>
            </a:pPr>
            <a:endParaRPr lang="en-US" sz="1600" dirty="0">
              <a:latin typeface="Monaco"/>
              <a:cs typeface="Monaco"/>
            </a:endParaRPr>
          </a:p>
          <a:p>
            <a:pPr marL="0" indent="0">
              <a:buNone/>
            </a:pPr>
            <a:r>
              <a:rPr lang="en-US" sz="1600" dirty="0" smtClean="0">
                <a:latin typeface="Monaco"/>
                <a:cs typeface="Monaco"/>
              </a:rPr>
              <a:t>		    </a:t>
            </a:r>
            <a:r>
              <a:rPr lang="en-US" sz="1600" dirty="0" smtClean="0">
                <a:solidFill>
                  <a:srgbClr val="FF0000"/>
                </a:solidFill>
                <a:latin typeface="Monaco"/>
                <a:cs typeface="Monaco"/>
              </a:rPr>
              <a:t>register1 == register2?</a:t>
            </a:r>
            <a:endParaRPr lang="en-US" sz="1600" dirty="0">
              <a:solidFill>
                <a:srgbClr val="FF0000"/>
              </a:solidFill>
              <a:latin typeface="Monaco"/>
              <a:cs typeface="Monaco"/>
            </a:endParaRPr>
          </a:p>
        </p:txBody>
      </p:sp>
      <p:sp>
        <p:nvSpPr>
          <p:cNvPr id="4" name="Slide Number Placeholder 3"/>
          <p:cNvSpPr>
            <a:spLocks noGrp="1"/>
          </p:cNvSpPr>
          <p:nvPr>
            <p:ph type="sldNum" sz="quarter" idx="12"/>
          </p:nvPr>
        </p:nvSpPr>
        <p:spPr/>
        <p:txBody>
          <a:bodyPr/>
          <a:lstStyle/>
          <a:p>
            <a:fld id="{B51EACD6-A525-4B49-8009-7F09B4461B46}" type="slidenum">
              <a:rPr lang="en-US" smtClean="0"/>
              <a:t>19</a:t>
            </a:fld>
            <a:endParaRPr lang="en-US"/>
          </a:p>
        </p:txBody>
      </p:sp>
    </p:spTree>
    <p:extLst>
      <p:ext uri="{BB962C8B-B14F-4D97-AF65-F5344CB8AC3E}">
        <p14:creationId xmlns:p14="http://schemas.microsoft.com/office/powerpoint/2010/main" val="164350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Papers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r>
              <a:rPr lang="en-US" b="1" dirty="0" smtClean="0"/>
              <a:t>Shared Memory Consistency Models: A Tutorial</a:t>
            </a:r>
            <a:r>
              <a:rPr lang="en-US" dirty="0" smtClean="0"/>
              <a:t/>
            </a:r>
            <a:br>
              <a:rPr lang="en-US" dirty="0" smtClean="0"/>
            </a:br>
            <a:r>
              <a:rPr lang="en-US" dirty="0"/>
              <a:t>	</a:t>
            </a:r>
            <a:r>
              <a:rPr lang="en-US" dirty="0" smtClean="0"/>
              <a:t>– </a:t>
            </a:r>
            <a:r>
              <a:rPr lang="en-US" dirty="0" err="1" smtClean="0"/>
              <a:t>Sarita</a:t>
            </a:r>
            <a:r>
              <a:rPr lang="en-US" dirty="0" smtClean="0"/>
              <a:t> V. </a:t>
            </a:r>
            <a:r>
              <a:rPr lang="en-US" dirty="0" err="1" smtClean="0"/>
              <a:t>Adve</a:t>
            </a:r>
            <a:r>
              <a:rPr lang="en-US" dirty="0" smtClean="0"/>
              <a:t> </a:t>
            </a:r>
            <a:r>
              <a:rPr lang="en-US" dirty="0"/>
              <a:t> </a:t>
            </a:r>
            <a:r>
              <a:rPr lang="en-US" dirty="0" smtClean="0"/>
              <a:t>&amp;  </a:t>
            </a:r>
            <a:r>
              <a:rPr lang="en-US" dirty="0" err="1" smtClean="0"/>
              <a:t>Kourosh</a:t>
            </a:r>
            <a:r>
              <a:rPr lang="en-US" dirty="0" smtClean="0"/>
              <a:t> </a:t>
            </a:r>
            <a:r>
              <a:rPr lang="en-US" dirty="0" err="1" smtClean="0"/>
              <a:t>Gharachorloo</a:t>
            </a:r>
            <a:r>
              <a:rPr lang="en-US" dirty="0" smtClean="0"/>
              <a:t> </a:t>
            </a:r>
            <a:br>
              <a:rPr lang="en-US" dirty="0" smtClean="0"/>
            </a:br>
            <a:r>
              <a:rPr lang="en-US" dirty="0" smtClean="0"/>
              <a:t>	– September </a:t>
            </a:r>
            <a:r>
              <a:rPr lang="en-US" dirty="0" smtClean="0"/>
              <a:t>1995</a:t>
            </a:r>
            <a:br>
              <a:rPr lang="en-US" dirty="0" smtClean="0"/>
            </a:br>
            <a:r>
              <a:rPr lang="en-US" dirty="0" smtClean="0"/>
              <a:t/>
            </a:r>
            <a:br>
              <a:rPr lang="en-US" dirty="0" smtClean="0"/>
            </a:br>
            <a:r>
              <a:rPr lang="en-US" i="1" dirty="0" smtClean="0"/>
              <a:t>All figures taken from the above paper.</a:t>
            </a:r>
            <a:r>
              <a:rPr lang="en-US" dirty="0" smtClean="0"/>
              <a:t/>
            </a:r>
            <a:br>
              <a:rPr lang="en-US" dirty="0" smtClean="0"/>
            </a:br>
            <a:endParaRPr lang="en-US" dirty="0"/>
          </a:p>
          <a:p>
            <a:pPr marL="0" indent="0">
              <a:buNone/>
            </a:pPr>
            <a:r>
              <a:rPr lang="en-US" b="1" dirty="0" smtClean="0"/>
              <a:t>Memory Models:  A Case for Rethinking Parallel 		 	        Languages and Hardware</a:t>
            </a:r>
            <a:r>
              <a:rPr lang="en-US" dirty="0"/>
              <a:t/>
            </a:r>
            <a:br>
              <a:rPr lang="en-US" dirty="0"/>
            </a:br>
            <a:r>
              <a:rPr lang="en-US" dirty="0" smtClean="0"/>
              <a:t>	– </a:t>
            </a:r>
            <a:r>
              <a:rPr lang="en-US" dirty="0" err="1" smtClean="0"/>
              <a:t>Sarita</a:t>
            </a:r>
            <a:r>
              <a:rPr lang="en-US" dirty="0" smtClean="0"/>
              <a:t> V. </a:t>
            </a:r>
            <a:r>
              <a:rPr lang="en-US" dirty="0" err="1" smtClean="0"/>
              <a:t>Adve</a:t>
            </a:r>
            <a:r>
              <a:rPr lang="en-US" dirty="0" smtClean="0"/>
              <a:t>  &amp;  Hans-J. Boehm </a:t>
            </a:r>
            <a:br>
              <a:rPr lang="en-US" dirty="0" smtClean="0"/>
            </a:br>
            <a:r>
              <a:rPr lang="en-US" dirty="0" smtClean="0"/>
              <a:t>	– August 2010 </a:t>
            </a:r>
          </a:p>
        </p:txBody>
      </p:sp>
      <p:sp>
        <p:nvSpPr>
          <p:cNvPr id="4" name="Slide Number Placeholder 3"/>
          <p:cNvSpPr>
            <a:spLocks noGrp="1"/>
          </p:cNvSpPr>
          <p:nvPr>
            <p:ph type="sldNum" sz="quarter" idx="12"/>
          </p:nvPr>
        </p:nvSpPr>
        <p:spPr/>
        <p:txBody>
          <a:bodyPr/>
          <a:lstStyle/>
          <a:p>
            <a:fld id="{B51EACD6-A525-4B49-8009-7F09B4461B46}" type="slidenum">
              <a:rPr lang="en-US" smtClean="0"/>
              <a:t>2</a:t>
            </a:fld>
            <a:endParaRPr lang="en-US"/>
          </a:p>
        </p:txBody>
      </p:sp>
    </p:spTree>
    <p:extLst>
      <p:ext uri="{BB962C8B-B14F-4D97-AF65-F5344CB8AC3E}">
        <p14:creationId xmlns:p14="http://schemas.microsoft.com/office/powerpoint/2010/main" val="2573523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Atomicity</a:t>
            </a:r>
            <a:endParaRPr lang="en-US" dirty="0"/>
          </a:p>
        </p:txBody>
      </p:sp>
      <p:sp>
        <p:nvSpPr>
          <p:cNvPr id="12" name="Content Placeholder 8"/>
          <p:cNvSpPr>
            <a:spLocks noGrp="1"/>
          </p:cNvSpPr>
          <p:nvPr>
            <p:ph idx="1"/>
          </p:nvPr>
        </p:nvSpPr>
        <p:spPr>
          <a:xfrm>
            <a:off x="726141" y="1586753"/>
            <a:ext cx="8516583" cy="4571999"/>
          </a:xfrm>
        </p:spPr>
        <p:txBody>
          <a:bodyPr/>
          <a:lstStyle/>
          <a:p>
            <a:pPr marL="0" indent="0">
              <a:buNone/>
            </a:pPr>
            <a:r>
              <a:rPr lang="en-US" dirty="0">
                <a:latin typeface="Monaco"/>
                <a:cs typeface="Monaco"/>
              </a:rPr>
              <a:t/>
            </a:r>
            <a:br>
              <a:rPr lang="en-US" dirty="0">
                <a:latin typeface="Monaco"/>
                <a:cs typeface="Monaco"/>
              </a:rPr>
            </a:br>
            <a:r>
              <a:rPr lang="en-US" dirty="0" smtClean="0">
                <a:latin typeface="Monaco"/>
                <a:cs typeface="Monaco"/>
              </a:rPr>
              <a:t>Initially</a:t>
            </a:r>
            <a:r>
              <a:rPr lang="en-US" dirty="0">
                <a:latin typeface="Monaco"/>
                <a:cs typeface="Monaco"/>
              </a:rPr>
              <a:t>, </a:t>
            </a:r>
            <a:r>
              <a:rPr lang="en-US" dirty="0" smtClean="0">
                <a:latin typeface="Monaco"/>
                <a:cs typeface="Monaco"/>
              </a:rPr>
              <a:t>all caches contain A and B</a:t>
            </a:r>
            <a:endParaRPr lang="en-US" dirty="0">
              <a:latin typeface="Monaco"/>
              <a:cs typeface="Monaco"/>
            </a:endParaRPr>
          </a:p>
          <a:p>
            <a:pPr marL="0" indent="0">
              <a:buNone/>
            </a:pPr>
            <a:r>
              <a:rPr lang="en-US" b="1" u="sng" dirty="0" smtClean="0">
                <a:latin typeface="Monaco"/>
                <a:cs typeface="Monaco"/>
              </a:rPr>
              <a:t/>
            </a:r>
            <a:br>
              <a:rPr lang="en-US" b="1" u="sng" dirty="0" smtClean="0">
                <a:latin typeface="Monaco"/>
                <a:cs typeface="Monaco"/>
              </a:rPr>
            </a:br>
            <a:r>
              <a:rPr lang="en-US" b="1" u="sng" dirty="0" smtClean="0">
                <a:latin typeface="Monaco"/>
                <a:cs typeface="Monaco"/>
              </a:rPr>
              <a:t>P1</a:t>
            </a:r>
            <a:r>
              <a:rPr lang="en-US" b="1" dirty="0">
                <a:latin typeface="Monaco"/>
                <a:cs typeface="Monaco"/>
              </a:rPr>
              <a:t>		</a:t>
            </a:r>
            <a:r>
              <a:rPr lang="en-US" b="1" u="sng" dirty="0" smtClean="0">
                <a:latin typeface="Monaco"/>
                <a:cs typeface="Monaco"/>
              </a:rPr>
              <a:t>P2</a:t>
            </a:r>
            <a:r>
              <a:rPr lang="en-US" b="1" dirty="0">
                <a:latin typeface="Monaco"/>
                <a:cs typeface="Monaco"/>
              </a:rPr>
              <a:t>		</a:t>
            </a:r>
            <a:r>
              <a:rPr lang="en-US" b="1" dirty="0" smtClean="0">
                <a:latin typeface="Monaco"/>
                <a:cs typeface="Monaco"/>
              </a:rPr>
              <a:t>	</a:t>
            </a:r>
            <a:r>
              <a:rPr lang="en-US" b="1" u="sng" dirty="0" smtClean="0">
                <a:latin typeface="Monaco"/>
                <a:cs typeface="Monaco"/>
              </a:rPr>
              <a:t>P3</a:t>
            </a:r>
            <a:endParaRPr lang="en-US" b="1" u="sng" dirty="0">
              <a:latin typeface="Monaco"/>
              <a:cs typeface="Monaco"/>
            </a:endParaRPr>
          </a:p>
          <a:p>
            <a:pPr marL="0" indent="0">
              <a:buNone/>
            </a:pPr>
            <a:r>
              <a:rPr lang="en-US" dirty="0">
                <a:latin typeface="Monaco"/>
                <a:cs typeface="Monaco"/>
              </a:rPr>
              <a:t>A = 1</a:t>
            </a:r>
            <a:br>
              <a:rPr lang="en-US" dirty="0">
                <a:latin typeface="Monaco"/>
                <a:cs typeface="Monaco"/>
              </a:rPr>
            </a:br>
            <a:r>
              <a:rPr lang="en-US" dirty="0">
                <a:latin typeface="Monaco"/>
                <a:cs typeface="Monaco"/>
              </a:rPr>
              <a:t>		</a:t>
            </a:r>
            <a:r>
              <a:rPr lang="en-US" dirty="0" smtClean="0">
                <a:latin typeface="Monaco"/>
                <a:cs typeface="Monaco"/>
              </a:rPr>
              <a:t>if </a:t>
            </a:r>
            <a:r>
              <a:rPr lang="en-US" dirty="0">
                <a:latin typeface="Monaco"/>
                <a:cs typeface="Monaco"/>
              </a:rPr>
              <a:t>(A == 1)</a:t>
            </a:r>
            <a:br>
              <a:rPr lang="en-US" dirty="0">
                <a:latin typeface="Monaco"/>
                <a:cs typeface="Monaco"/>
              </a:rPr>
            </a:br>
            <a:r>
              <a:rPr lang="en-US" dirty="0">
                <a:latin typeface="Monaco"/>
                <a:cs typeface="Monaco"/>
              </a:rPr>
              <a:t>		 </a:t>
            </a:r>
            <a:r>
              <a:rPr lang="en-US" dirty="0" smtClean="0">
                <a:latin typeface="Monaco"/>
                <a:cs typeface="Monaco"/>
              </a:rPr>
              <a:t> B </a:t>
            </a:r>
            <a:r>
              <a:rPr lang="en-US" dirty="0">
                <a:latin typeface="Monaco"/>
                <a:cs typeface="Monaco"/>
              </a:rPr>
              <a:t>= 1</a:t>
            </a:r>
            <a:br>
              <a:rPr lang="en-US" dirty="0">
                <a:latin typeface="Monaco"/>
                <a:cs typeface="Monaco"/>
              </a:rPr>
            </a:br>
            <a:r>
              <a:rPr lang="en-US" dirty="0">
                <a:latin typeface="Monaco"/>
                <a:cs typeface="Monaco"/>
              </a:rPr>
              <a:t>			</a:t>
            </a:r>
            <a:r>
              <a:rPr lang="en-US" dirty="0" smtClean="0">
                <a:latin typeface="Monaco"/>
                <a:cs typeface="Monaco"/>
              </a:rPr>
              <a:t>		if </a:t>
            </a:r>
            <a:r>
              <a:rPr lang="en-US" dirty="0">
                <a:latin typeface="Monaco"/>
                <a:cs typeface="Monaco"/>
              </a:rPr>
              <a:t>(B == 1)</a:t>
            </a:r>
            <a:br>
              <a:rPr lang="en-US" dirty="0">
                <a:latin typeface="Monaco"/>
                <a:cs typeface="Monaco"/>
              </a:rPr>
            </a:br>
            <a:r>
              <a:rPr lang="en-US" dirty="0">
                <a:latin typeface="Monaco"/>
                <a:cs typeface="Monaco"/>
              </a:rPr>
              <a:t>			</a:t>
            </a:r>
            <a:r>
              <a:rPr lang="en-US" dirty="0" smtClean="0">
                <a:latin typeface="Monaco"/>
                <a:cs typeface="Monaco"/>
              </a:rPr>
              <a:t>		  </a:t>
            </a:r>
            <a:r>
              <a:rPr lang="en-US" dirty="0">
                <a:latin typeface="Monaco"/>
                <a:cs typeface="Monaco"/>
              </a:rPr>
              <a:t>register1 = A</a:t>
            </a:r>
          </a:p>
        </p:txBody>
      </p:sp>
      <p:sp>
        <p:nvSpPr>
          <p:cNvPr id="13" name="Slide Number Placeholder 12"/>
          <p:cNvSpPr>
            <a:spLocks noGrp="1"/>
          </p:cNvSpPr>
          <p:nvPr>
            <p:ph type="sldNum" sz="quarter" idx="12"/>
          </p:nvPr>
        </p:nvSpPr>
        <p:spPr/>
        <p:txBody>
          <a:bodyPr/>
          <a:lstStyle/>
          <a:p>
            <a:fld id="{B51EACD6-A525-4B49-8009-7F09B4461B46}" type="slidenum">
              <a:rPr lang="en-US" smtClean="0"/>
              <a:t>20</a:t>
            </a:fld>
            <a:endParaRPr lang="en-US"/>
          </a:p>
        </p:txBody>
      </p:sp>
    </p:spTree>
    <p:extLst>
      <p:ext uri="{BB962C8B-B14F-4D97-AF65-F5344CB8AC3E}">
        <p14:creationId xmlns:p14="http://schemas.microsoft.com/office/powerpoint/2010/main" val="56995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a:t>
            </a:r>
            <a:endParaRPr lang="en-US" dirty="0"/>
          </a:p>
        </p:txBody>
      </p:sp>
      <p:sp>
        <p:nvSpPr>
          <p:cNvPr id="3" name="Content Placeholder 2"/>
          <p:cNvSpPr>
            <a:spLocks noGrp="1"/>
          </p:cNvSpPr>
          <p:nvPr>
            <p:ph idx="1"/>
          </p:nvPr>
        </p:nvSpPr>
        <p:spPr/>
        <p:txBody>
          <a:bodyPr/>
          <a:lstStyle/>
          <a:p>
            <a:r>
              <a:rPr lang="en-US" dirty="0" smtClean="0"/>
              <a:t>Compilers make many optimizations</a:t>
            </a:r>
          </a:p>
          <a:p>
            <a:pPr lvl="1"/>
            <a:endParaRPr lang="en-US" dirty="0"/>
          </a:p>
        </p:txBody>
      </p:sp>
      <p:sp>
        <p:nvSpPr>
          <p:cNvPr id="4" name="Content Placeholder 8"/>
          <p:cNvSpPr txBox="1">
            <a:spLocks/>
          </p:cNvSpPr>
          <p:nvPr/>
        </p:nvSpPr>
        <p:spPr>
          <a:xfrm>
            <a:off x="1186304" y="2239947"/>
            <a:ext cx="7675108" cy="4571999"/>
          </a:xfrm>
          <a:prstGeom prst="rect">
            <a:avLst/>
          </a:prstGeom>
        </p:spPr>
        <p:txBody>
          <a:bodyPr vert="horz" lIns="91440" tIns="45720" rIns="91440" bIns="45720" rtlCol="0">
            <a:normAutofit/>
          </a:bodyPr>
          <a:lst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a:lstStyle>
          <a:p>
            <a:pPr marL="0" indent="0">
              <a:buFont typeface="Wingdings" pitchFamily="2" charset="2"/>
              <a:buNone/>
            </a:pPr>
            <a:r>
              <a:rPr lang="en-US" sz="2000" b="1" u="sng" dirty="0" smtClean="0">
                <a:latin typeface="Monaco"/>
                <a:cs typeface="Monaco"/>
              </a:rPr>
              <a:t>P1</a:t>
            </a:r>
            <a:r>
              <a:rPr lang="en-US" sz="2000" dirty="0" smtClean="0">
                <a:latin typeface="Monaco"/>
                <a:cs typeface="Monaco"/>
              </a:rPr>
              <a:t>				</a:t>
            </a:r>
            <a:r>
              <a:rPr lang="en-US" sz="2000" b="1" u="sng" dirty="0" smtClean="0">
                <a:latin typeface="Monaco"/>
                <a:cs typeface="Monaco"/>
              </a:rPr>
              <a:t>P2</a:t>
            </a:r>
            <a:endParaRPr lang="en-US" sz="2000" dirty="0" smtClean="0">
              <a:latin typeface="Monaco"/>
              <a:cs typeface="Monaco"/>
            </a:endParaRPr>
          </a:p>
          <a:p>
            <a:pPr marL="0" indent="0">
              <a:buFont typeface="Wingdings" pitchFamily="2" charset="2"/>
              <a:buNone/>
            </a:pPr>
            <a:r>
              <a:rPr lang="en-US" sz="2000" dirty="0" smtClean="0">
                <a:latin typeface="Monaco"/>
                <a:cs typeface="Monaco"/>
              </a:rPr>
              <a:t>Data = 2000			while (Head == 0) { }</a:t>
            </a:r>
            <a:br>
              <a:rPr lang="en-US" sz="2000" dirty="0" smtClean="0">
                <a:latin typeface="Monaco"/>
                <a:cs typeface="Monaco"/>
              </a:rPr>
            </a:br>
            <a:r>
              <a:rPr lang="en-US" sz="2000" dirty="0" smtClean="0">
                <a:latin typeface="Monaco"/>
                <a:cs typeface="Monaco"/>
              </a:rPr>
              <a:t>Head = 1			... = Data</a:t>
            </a:r>
          </a:p>
        </p:txBody>
      </p:sp>
      <p:pic>
        <p:nvPicPr>
          <p:cNvPr id="5" name="Picture 4"/>
          <p:cNvPicPr>
            <a:picLocks noChangeAspect="1"/>
          </p:cNvPicPr>
          <p:nvPr/>
        </p:nvPicPr>
        <p:blipFill>
          <a:blip r:embed="rId3"/>
          <a:stretch>
            <a:fillRect/>
          </a:stretch>
        </p:blipFill>
        <p:spPr>
          <a:xfrm>
            <a:off x="1893033" y="3560918"/>
            <a:ext cx="4679762" cy="3163172"/>
          </a:xfrm>
          <a:prstGeom prst="rect">
            <a:avLst/>
          </a:prstGeom>
        </p:spPr>
      </p:pic>
      <p:sp>
        <p:nvSpPr>
          <p:cNvPr id="6" name="Slide Number Placeholder 5"/>
          <p:cNvSpPr>
            <a:spLocks noGrp="1"/>
          </p:cNvSpPr>
          <p:nvPr>
            <p:ph type="sldNum" sz="quarter" idx="12"/>
          </p:nvPr>
        </p:nvSpPr>
        <p:spPr/>
        <p:txBody>
          <a:bodyPr/>
          <a:lstStyle/>
          <a:p>
            <a:fld id="{B51EACD6-A525-4B49-8009-7F09B4461B46}" type="slidenum">
              <a:rPr lang="en-US" smtClean="0"/>
              <a:t>21</a:t>
            </a:fld>
            <a:endParaRPr lang="en-US"/>
          </a:p>
        </p:txBody>
      </p:sp>
    </p:spTree>
    <p:extLst>
      <p:ext uri="{BB962C8B-B14F-4D97-AF65-F5344CB8AC3E}">
        <p14:creationId xmlns:p14="http://schemas.microsoft.com/office/powerpoint/2010/main" val="173654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Consistency</a:t>
            </a:r>
            <a:endParaRPr lang="en-US" dirty="0"/>
          </a:p>
        </p:txBody>
      </p:sp>
      <p:sp>
        <p:nvSpPr>
          <p:cNvPr id="3" name="Text Placeholder 2"/>
          <p:cNvSpPr>
            <a:spLocks noGrp="1"/>
          </p:cNvSpPr>
          <p:nvPr>
            <p:ph type="body" idx="1"/>
          </p:nvPr>
        </p:nvSpPr>
        <p:spPr/>
        <p:txBody>
          <a:bodyPr>
            <a:normAutofit/>
          </a:bodyPr>
          <a:lstStyle/>
          <a:p>
            <a:r>
              <a:rPr lang="en-US" sz="3200" dirty="0" smtClean="0"/>
              <a:t>… wrapping things up …</a:t>
            </a:r>
            <a:endParaRPr lang="en-US" sz="3200" dirty="0"/>
          </a:p>
        </p:txBody>
      </p:sp>
      <p:sp>
        <p:nvSpPr>
          <p:cNvPr id="4" name="Slide Number Placeholder 3"/>
          <p:cNvSpPr>
            <a:spLocks noGrp="1"/>
          </p:cNvSpPr>
          <p:nvPr>
            <p:ph type="sldNum" sz="quarter" idx="12"/>
          </p:nvPr>
        </p:nvSpPr>
        <p:spPr/>
        <p:txBody>
          <a:bodyPr/>
          <a:lstStyle/>
          <a:p>
            <a:fld id="{B51EACD6-A525-4B49-8009-7F09B4461B46}" type="slidenum">
              <a:rPr lang="en-US" smtClean="0"/>
              <a:t>22</a:t>
            </a:fld>
            <a:endParaRPr lang="en-US"/>
          </a:p>
        </p:txBody>
      </p:sp>
    </p:spTree>
    <p:extLst>
      <p:ext uri="{BB962C8B-B14F-4D97-AF65-F5344CB8AC3E}">
        <p14:creationId xmlns:p14="http://schemas.microsoft.com/office/powerpoint/2010/main" val="289247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S.C.</a:t>
            </a:r>
            <a:endParaRPr lang="en-US" dirty="0"/>
          </a:p>
        </p:txBody>
      </p:sp>
      <p:sp>
        <p:nvSpPr>
          <p:cNvPr id="3" name="Content Placeholder 2"/>
          <p:cNvSpPr>
            <a:spLocks noGrp="1"/>
          </p:cNvSpPr>
          <p:nvPr>
            <p:ph idx="1"/>
          </p:nvPr>
        </p:nvSpPr>
        <p:spPr/>
        <p:txBody>
          <a:bodyPr/>
          <a:lstStyle/>
          <a:p>
            <a:r>
              <a:rPr lang="en-US" i="1" dirty="0" smtClean="0"/>
              <a:t>Program Order</a:t>
            </a:r>
          </a:p>
          <a:p>
            <a:pPr lvl="1"/>
            <a:r>
              <a:rPr lang="en-US" dirty="0" smtClean="0"/>
              <a:t>A processor’s previous memory operation must complete before the next one can begin</a:t>
            </a:r>
          </a:p>
          <a:p>
            <a:r>
              <a:rPr lang="en-US" i="1" dirty="0" smtClean="0"/>
              <a:t>Write Atomicity</a:t>
            </a:r>
            <a:r>
              <a:rPr lang="en-US" dirty="0" smtClean="0"/>
              <a:t>    (cache systems only)</a:t>
            </a:r>
            <a:endParaRPr lang="en-US" i="1" dirty="0" smtClean="0"/>
          </a:p>
          <a:p>
            <a:pPr lvl="1"/>
            <a:r>
              <a:rPr lang="en-US" dirty="0" smtClean="0"/>
              <a:t>Writes to the same location must be seen </a:t>
            </a:r>
            <a:br>
              <a:rPr lang="en-US" dirty="0" smtClean="0"/>
            </a:br>
            <a:r>
              <a:rPr lang="en-US" dirty="0" smtClean="0"/>
              <a:t>by all other processors in the same location</a:t>
            </a:r>
          </a:p>
          <a:p>
            <a:pPr lvl="1"/>
            <a:r>
              <a:rPr lang="en-US" dirty="0" smtClean="0"/>
              <a:t>A read must not return the value of a write until </a:t>
            </a:r>
            <a:br>
              <a:rPr lang="en-US" dirty="0" smtClean="0"/>
            </a:br>
            <a:r>
              <a:rPr lang="en-US" dirty="0" smtClean="0"/>
              <a:t>that write has been propagated to all processors</a:t>
            </a:r>
          </a:p>
          <a:p>
            <a:r>
              <a:rPr lang="en-US" dirty="0" smtClean="0"/>
              <a:t>Write acknowledgements are necessary</a:t>
            </a:r>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23</a:t>
            </a:fld>
            <a:endParaRPr lang="en-US"/>
          </a:p>
        </p:txBody>
      </p:sp>
    </p:spTree>
    <p:extLst>
      <p:ext uri="{BB962C8B-B14F-4D97-AF65-F5344CB8AC3E}">
        <p14:creationId xmlns:p14="http://schemas.microsoft.com/office/powerpoint/2010/main" val="253590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  Disadvantages</a:t>
            </a:r>
            <a:endParaRPr lang="en-US" dirty="0"/>
          </a:p>
        </p:txBody>
      </p:sp>
      <p:sp>
        <p:nvSpPr>
          <p:cNvPr id="3" name="Content Placeholder 2"/>
          <p:cNvSpPr>
            <a:spLocks noGrp="1"/>
          </p:cNvSpPr>
          <p:nvPr>
            <p:ph idx="1"/>
          </p:nvPr>
        </p:nvSpPr>
        <p:spPr/>
        <p:txBody>
          <a:bodyPr/>
          <a:lstStyle/>
          <a:p>
            <a:endParaRPr lang="en-US" dirty="0" smtClean="0"/>
          </a:p>
          <a:p>
            <a:r>
              <a:rPr lang="en-US" dirty="0" smtClean="0"/>
              <a:t>Difficult to implement!</a:t>
            </a:r>
          </a:p>
          <a:p>
            <a:endParaRPr lang="en-US" dirty="0" smtClean="0"/>
          </a:p>
          <a:p>
            <a:r>
              <a:rPr lang="en-US" dirty="0" smtClean="0"/>
              <a:t>Huge lost potential for optimizations </a:t>
            </a:r>
          </a:p>
          <a:p>
            <a:pPr lvl="1"/>
            <a:r>
              <a:rPr lang="en-US" dirty="0" smtClean="0"/>
              <a:t>Hardware (cache) and software (compiler)</a:t>
            </a:r>
          </a:p>
          <a:p>
            <a:pPr lvl="1"/>
            <a:r>
              <a:rPr lang="en-US" dirty="0" smtClean="0"/>
              <a:t>Be conservative: err on the safe side </a:t>
            </a:r>
          </a:p>
          <a:p>
            <a:pPr lvl="1"/>
            <a:r>
              <a:rPr lang="en-US" dirty="0" smtClean="0"/>
              <a:t>Major performance hit</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1EACD6-A525-4B49-8009-7F09B4461B46}" type="slidenum">
              <a:rPr lang="en-US" smtClean="0"/>
              <a:t>24</a:t>
            </a:fld>
            <a:endParaRPr lang="en-US"/>
          </a:p>
        </p:txBody>
      </p:sp>
    </p:spTree>
    <p:extLst>
      <p:ext uri="{BB962C8B-B14F-4D97-AF65-F5344CB8AC3E}">
        <p14:creationId xmlns:p14="http://schemas.microsoft.com/office/powerpoint/2010/main" val="412643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Relaxed Consistency</a:t>
            </a:r>
            <a:endParaRPr lang="en-US" dirty="0"/>
          </a:p>
        </p:txBody>
      </p:sp>
      <p:sp>
        <p:nvSpPr>
          <p:cNvPr id="3" name="Subtitle 2"/>
          <p:cNvSpPr>
            <a:spLocks noGrp="1"/>
          </p:cNvSpPr>
          <p:nvPr>
            <p:ph type="subTitle" idx="1"/>
          </p:nvPr>
        </p:nvSpPr>
        <p:spPr/>
        <p:txBody>
          <a:bodyPr/>
          <a:lstStyle/>
          <a:p>
            <a:endParaRPr lang="en-US"/>
          </a:p>
        </p:txBody>
      </p:sp>
      <p:pic>
        <p:nvPicPr>
          <p:cNvPr id="5" name="Picture Placeholder 4" descr="273203-bigthumbnail.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821" b="6821"/>
          <a:stretch>
            <a:fillRect/>
          </a:stretch>
        </p:blipFill>
        <p:spPr/>
      </p:pic>
      <p:sp>
        <p:nvSpPr>
          <p:cNvPr id="6" name="Slide Number Placeholder 5"/>
          <p:cNvSpPr>
            <a:spLocks noGrp="1"/>
          </p:cNvSpPr>
          <p:nvPr>
            <p:ph type="sldNum" sz="quarter" idx="12"/>
          </p:nvPr>
        </p:nvSpPr>
        <p:spPr/>
        <p:txBody>
          <a:bodyPr/>
          <a:lstStyle/>
          <a:p>
            <a:fld id="{B51EACD6-A525-4B49-8009-7F09B4461B46}" type="slidenum">
              <a:rPr lang="en-US" smtClean="0"/>
              <a:t>25</a:t>
            </a:fld>
            <a:endParaRPr lang="en-US"/>
          </a:p>
        </p:txBody>
      </p:sp>
    </p:spTree>
    <p:extLst>
      <p:ext uri="{BB962C8B-B14F-4D97-AF65-F5344CB8AC3E}">
        <p14:creationId xmlns:p14="http://schemas.microsoft.com/office/powerpoint/2010/main" val="377883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Relaxed Consistency</a:t>
            </a:r>
            <a:endParaRPr lang="en-US" dirty="0"/>
          </a:p>
        </p:txBody>
      </p:sp>
      <p:sp>
        <p:nvSpPr>
          <p:cNvPr id="3" name="Content Placeholder 2"/>
          <p:cNvSpPr>
            <a:spLocks noGrp="1"/>
          </p:cNvSpPr>
          <p:nvPr>
            <p:ph idx="1"/>
          </p:nvPr>
        </p:nvSpPr>
        <p:spPr>
          <a:xfrm>
            <a:off x="726141" y="1586753"/>
            <a:ext cx="7691719" cy="5134722"/>
          </a:xfrm>
        </p:spPr>
        <p:txBody>
          <a:bodyPr>
            <a:normAutofit/>
          </a:bodyPr>
          <a:lstStyle/>
          <a:p>
            <a:r>
              <a:rPr lang="en-US" b="1" u="sng" dirty="0" smtClean="0"/>
              <a:t>Program Order</a:t>
            </a:r>
            <a:r>
              <a:rPr lang="en-US" b="1" dirty="0" smtClean="0"/>
              <a:t>  </a:t>
            </a:r>
            <a:r>
              <a:rPr lang="en-US" dirty="0"/>
              <a:t>r</a:t>
            </a:r>
            <a:r>
              <a:rPr lang="en-US" dirty="0" smtClean="0"/>
              <a:t>elaxations    </a:t>
            </a:r>
            <a:r>
              <a:rPr lang="en-US" sz="1800" i="1" dirty="0" smtClean="0"/>
              <a:t>(different locations)</a:t>
            </a:r>
          </a:p>
          <a:p>
            <a:pPr lvl="1"/>
            <a:r>
              <a:rPr lang="en-US" dirty="0" smtClean="0"/>
              <a:t>W </a:t>
            </a:r>
            <a:r>
              <a:rPr lang="en-US" dirty="0" smtClean="0">
                <a:sym typeface="Wingdings"/>
              </a:rPr>
              <a:t> R;       W  W;       R  R/W</a:t>
            </a:r>
            <a:endParaRPr lang="en-US" dirty="0" smtClean="0"/>
          </a:p>
          <a:p>
            <a:r>
              <a:rPr lang="en-US" b="1" u="sng" dirty="0" smtClean="0"/>
              <a:t>Write Atomicity</a:t>
            </a:r>
            <a:r>
              <a:rPr lang="en-US" dirty="0" smtClean="0"/>
              <a:t>  relaxations</a:t>
            </a:r>
          </a:p>
          <a:p>
            <a:pPr lvl="1"/>
            <a:r>
              <a:rPr lang="en-US" dirty="0" smtClean="0"/>
              <a:t>Read returns another processor’s Write early</a:t>
            </a:r>
          </a:p>
          <a:p>
            <a:r>
              <a:rPr lang="en-US" dirty="0" smtClean="0"/>
              <a:t>Combined relaxations</a:t>
            </a:r>
          </a:p>
          <a:p>
            <a:pPr lvl="1"/>
            <a:r>
              <a:rPr lang="en-US" dirty="0" smtClean="0"/>
              <a:t>Read your own Write   </a:t>
            </a:r>
            <a:r>
              <a:rPr lang="en-US" i="1" dirty="0" smtClean="0"/>
              <a:t>(okay for S.C.)</a:t>
            </a:r>
          </a:p>
          <a:p>
            <a:r>
              <a:rPr lang="en-US" i="1" dirty="0" smtClean="0"/>
              <a:t>Safety Net </a:t>
            </a:r>
            <a:r>
              <a:rPr lang="en-US" dirty="0" smtClean="0"/>
              <a:t>– available synchronization operations</a:t>
            </a:r>
          </a:p>
          <a:p>
            <a:r>
              <a:rPr lang="en-US" i="1" dirty="0" smtClean="0"/>
              <a:t>Note: assume one thread per core</a:t>
            </a:r>
          </a:p>
          <a:p>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26</a:t>
            </a:fld>
            <a:endParaRPr lang="en-US"/>
          </a:p>
        </p:txBody>
      </p:sp>
    </p:spTree>
    <p:extLst>
      <p:ext uri="{BB962C8B-B14F-4D97-AF65-F5344CB8AC3E}">
        <p14:creationId xmlns:p14="http://schemas.microsoft.com/office/powerpoint/2010/main" val="1156140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Models</a:t>
            </a:r>
            <a:endParaRPr lang="en-US" dirty="0"/>
          </a:p>
        </p:txBody>
      </p:sp>
      <p:pic>
        <p:nvPicPr>
          <p:cNvPr id="5" name="Content Placeholder 4"/>
          <p:cNvPicPr>
            <a:picLocks noGrp="1" noChangeAspect="1"/>
          </p:cNvPicPr>
          <p:nvPr>
            <p:ph idx="1"/>
          </p:nvPr>
        </p:nvPicPr>
        <p:blipFill>
          <a:blip r:embed="rId3"/>
          <a:srcRect t="-16480" b="-16480"/>
          <a:stretch>
            <a:fillRect/>
          </a:stretch>
        </p:blipFill>
        <p:spPr>
          <a:xfrm>
            <a:off x="266531" y="1489993"/>
            <a:ext cx="8638418" cy="5134722"/>
          </a:xfrm>
        </p:spPr>
      </p:pic>
      <p:sp>
        <p:nvSpPr>
          <p:cNvPr id="4" name="Slide Number Placeholder 3"/>
          <p:cNvSpPr>
            <a:spLocks noGrp="1"/>
          </p:cNvSpPr>
          <p:nvPr>
            <p:ph type="sldNum" sz="quarter" idx="12"/>
          </p:nvPr>
        </p:nvSpPr>
        <p:spPr/>
        <p:txBody>
          <a:bodyPr/>
          <a:lstStyle/>
          <a:p>
            <a:fld id="{B51EACD6-A525-4B49-8009-7F09B4461B46}" type="slidenum">
              <a:rPr lang="en-US" smtClean="0"/>
              <a:t>27</a:t>
            </a:fld>
            <a:endParaRPr lang="en-US"/>
          </a:p>
        </p:txBody>
      </p:sp>
    </p:spTree>
    <p:extLst>
      <p:ext uri="{BB962C8B-B14F-4D97-AF65-F5344CB8AC3E}">
        <p14:creationId xmlns:p14="http://schemas.microsoft.com/office/powerpoint/2010/main" val="31805445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t>
            </a:r>
            <a:r>
              <a:rPr lang="en-US" dirty="0" smtClean="0">
                <a:sym typeface="Wingdings"/>
              </a:rPr>
              <a:t> Read</a:t>
            </a:r>
            <a:endParaRPr lang="en-US" dirty="0"/>
          </a:p>
        </p:txBody>
      </p:sp>
      <p:sp>
        <p:nvSpPr>
          <p:cNvPr id="3" name="Content Placeholder 2"/>
          <p:cNvSpPr>
            <a:spLocks noGrp="1"/>
          </p:cNvSpPr>
          <p:nvPr>
            <p:ph idx="1"/>
          </p:nvPr>
        </p:nvSpPr>
        <p:spPr>
          <a:xfrm>
            <a:off x="726141" y="1586753"/>
            <a:ext cx="7691719" cy="4993057"/>
          </a:xfrm>
        </p:spPr>
        <p:txBody>
          <a:bodyPr>
            <a:normAutofit fontScale="92500" lnSpcReduction="10000"/>
          </a:bodyPr>
          <a:lstStyle/>
          <a:p>
            <a:r>
              <a:rPr lang="en-US" dirty="0" smtClean="0"/>
              <a:t>Can be reordered:  same processor, different locations</a:t>
            </a:r>
          </a:p>
          <a:p>
            <a:pPr lvl="1"/>
            <a:r>
              <a:rPr lang="en-US" dirty="0" smtClean="0"/>
              <a:t>Hides write latency</a:t>
            </a:r>
          </a:p>
          <a:p>
            <a:r>
              <a:rPr lang="en-US" dirty="0" smtClean="0"/>
              <a:t>Different processors?     Same location? </a:t>
            </a:r>
          </a:p>
          <a:p>
            <a:pPr>
              <a:buFont typeface="+mj-lt"/>
              <a:buAutoNum type="arabicPeriod"/>
            </a:pPr>
            <a:r>
              <a:rPr lang="en-US" b="1" dirty="0" smtClean="0"/>
              <a:t>IBM 370</a:t>
            </a:r>
          </a:p>
          <a:p>
            <a:pPr lvl="1"/>
            <a:r>
              <a:rPr lang="en-US" dirty="0" smtClean="0"/>
              <a:t>Any write must be fully propagated before reading </a:t>
            </a:r>
          </a:p>
          <a:p>
            <a:pPr>
              <a:buFont typeface="+mj-lt"/>
              <a:buAutoNum type="arabicPeriod"/>
            </a:pPr>
            <a:r>
              <a:rPr lang="en-US" b="1" dirty="0" smtClean="0"/>
              <a:t>SPARC </a:t>
            </a:r>
            <a:r>
              <a:rPr lang="en-US" b="1" dirty="0"/>
              <a:t>V8 – Total Store Ordering (TSO</a:t>
            </a:r>
            <a:r>
              <a:rPr lang="en-US" b="1" dirty="0" smtClean="0"/>
              <a:t>)</a:t>
            </a:r>
          </a:p>
          <a:p>
            <a:pPr lvl="1"/>
            <a:r>
              <a:rPr lang="en-US" dirty="0" smtClean="0"/>
              <a:t>Can read its own write before that write is fully propagated</a:t>
            </a:r>
          </a:p>
          <a:p>
            <a:pPr lvl="1"/>
            <a:r>
              <a:rPr lang="en-US" dirty="0" smtClean="0"/>
              <a:t>Cannot read other processors’ writes before full propagation</a:t>
            </a:r>
          </a:p>
          <a:p>
            <a:pPr>
              <a:buFont typeface="+mj-lt"/>
              <a:buAutoNum type="arabicPeriod"/>
            </a:pPr>
            <a:r>
              <a:rPr lang="en-US" b="1" dirty="0" smtClean="0"/>
              <a:t>Processor </a:t>
            </a:r>
            <a:r>
              <a:rPr lang="en-US" b="1" dirty="0"/>
              <a:t>Consistency (PC</a:t>
            </a:r>
            <a:r>
              <a:rPr lang="en-US" b="1" dirty="0" smtClean="0"/>
              <a:t>)</a:t>
            </a:r>
          </a:p>
          <a:p>
            <a:pPr lvl="1"/>
            <a:r>
              <a:rPr lang="en-US" dirty="0" smtClean="0"/>
              <a:t>Any write can be read before being fully propagated</a:t>
            </a:r>
            <a:endParaRPr lang="en-US" dirty="0"/>
          </a:p>
          <a:p>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28</a:t>
            </a:fld>
            <a:endParaRPr lang="en-US"/>
          </a:p>
        </p:txBody>
      </p:sp>
    </p:spTree>
    <p:extLst>
      <p:ext uri="{BB962C8B-B14F-4D97-AF65-F5344CB8AC3E}">
        <p14:creationId xmlns:p14="http://schemas.microsoft.com/office/powerpoint/2010/main" val="6249079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14979"/>
            <a:ext cx="7691719" cy="1143000"/>
          </a:xfrm>
        </p:spPr>
        <p:txBody>
          <a:bodyPr/>
          <a:lstStyle/>
          <a:p>
            <a:r>
              <a:rPr lang="en-US" dirty="0" smtClean="0"/>
              <a:t>Example: Write </a:t>
            </a:r>
            <a:r>
              <a:rPr lang="en-US" dirty="0" smtClean="0">
                <a:sym typeface="Wingdings"/>
              </a:rPr>
              <a:t> Read</a:t>
            </a:r>
            <a:endParaRPr lang="en-US" dirty="0"/>
          </a:p>
        </p:txBody>
      </p:sp>
      <p:sp>
        <p:nvSpPr>
          <p:cNvPr id="6" name="Content Placeholder 2"/>
          <p:cNvSpPr>
            <a:spLocks noGrp="1"/>
          </p:cNvSpPr>
          <p:nvPr>
            <p:ph sz="half" idx="1"/>
          </p:nvPr>
        </p:nvSpPr>
        <p:spPr>
          <a:xfrm>
            <a:off x="723900" y="1586753"/>
            <a:ext cx="3776472" cy="3650485"/>
          </a:xfrm>
        </p:spPr>
        <p:txBody>
          <a:bodyPr>
            <a:noAutofit/>
          </a:bodyPr>
          <a:lstStyle/>
          <a:p>
            <a:pPr marL="0" indent="0">
              <a:buNone/>
            </a:pPr>
            <a:r>
              <a:rPr lang="en-US" sz="1800" b="1" u="sng" dirty="0" smtClean="0">
                <a:latin typeface="Monaco"/>
                <a:cs typeface="Monaco"/>
              </a:rPr>
              <a:t>P1</a:t>
            </a:r>
            <a:r>
              <a:rPr lang="en-US" sz="1800" dirty="0" smtClean="0">
                <a:latin typeface="Monaco"/>
                <a:cs typeface="Monaco"/>
              </a:rPr>
              <a:t> </a:t>
            </a:r>
            <a:r>
              <a:rPr lang="en-US" sz="1800" dirty="0">
                <a:latin typeface="Monaco"/>
                <a:cs typeface="Monaco"/>
              </a:rPr>
              <a:t>	</a:t>
            </a:r>
            <a:r>
              <a:rPr lang="en-US" sz="1800" dirty="0" smtClean="0">
                <a:latin typeface="Monaco"/>
                <a:cs typeface="Monaco"/>
              </a:rPr>
              <a:t>	</a:t>
            </a:r>
            <a:r>
              <a:rPr lang="en-US" sz="1800" b="1" u="sng" dirty="0" smtClean="0">
                <a:latin typeface="Monaco"/>
                <a:cs typeface="Monaco"/>
              </a:rPr>
              <a:t>P2</a:t>
            </a:r>
            <a:endParaRPr lang="en-US" sz="1800" b="1" u="sng" dirty="0">
              <a:latin typeface="Monaco"/>
              <a:cs typeface="Monaco"/>
            </a:endParaRPr>
          </a:p>
          <a:p>
            <a:pPr marL="0" indent="0">
              <a:buNone/>
            </a:pPr>
            <a:r>
              <a:rPr lang="en-US" sz="1800" dirty="0">
                <a:latin typeface="Monaco"/>
                <a:cs typeface="Monaco"/>
              </a:rPr>
              <a:t>F1  = 1	F2  = </a:t>
            </a:r>
            <a:r>
              <a:rPr lang="en-US" sz="1800" dirty="0" smtClean="0">
                <a:latin typeface="Monaco"/>
                <a:cs typeface="Monaco"/>
              </a:rPr>
              <a:t>1</a:t>
            </a:r>
            <a:br>
              <a:rPr lang="en-US" sz="1800" dirty="0" smtClean="0">
                <a:latin typeface="Monaco"/>
                <a:cs typeface="Monaco"/>
              </a:rPr>
            </a:br>
            <a:r>
              <a:rPr lang="en-US" sz="1800" dirty="0" smtClean="0">
                <a:latin typeface="Monaco"/>
                <a:cs typeface="Monaco"/>
              </a:rPr>
              <a:t>A   = 1	A   = 2</a:t>
            </a:r>
            <a:br>
              <a:rPr lang="en-US" sz="1800" dirty="0" smtClean="0">
                <a:latin typeface="Monaco"/>
                <a:cs typeface="Monaco"/>
              </a:rPr>
            </a:br>
            <a:r>
              <a:rPr lang="en-US" sz="1800" dirty="0" smtClean="0">
                <a:latin typeface="Monaco"/>
                <a:cs typeface="Monaco"/>
              </a:rPr>
              <a:t>Rg1 = A	Rg3 = A</a:t>
            </a:r>
            <a:br>
              <a:rPr lang="en-US" sz="1800" dirty="0" smtClean="0">
                <a:latin typeface="Monaco"/>
                <a:cs typeface="Monaco"/>
              </a:rPr>
            </a:br>
            <a:r>
              <a:rPr lang="en-US" sz="1800" dirty="0" smtClean="0">
                <a:latin typeface="Monaco"/>
                <a:cs typeface="Monaco"/>
              </a:rPr>
              <a:t>Rg2 </a:t>
            </a:r>
            <a:r>
              <a:rPr lang="en-US" sz="1800" dirty="0">
                <a:latin typeface="Monaco"/>
                <a:cs typeface="Monaco"/>
              </a:rPr>
              <a:t>= F2	Rg4 = </a:t>
            </a:r>
            <a:r>
              <a:rPr lang="en-US" sz="1800" dirty="0" smtClean="0">
                <a:latin typeface="Monaco"/>
                <a:cs typeface="Monaco"/>
              </a:rPr>
              <a:t>F1</a:t>
            </a:r>
          </a:p>
          <a:p>
            <a:pPr marL="0" indent="0">
              <a:buNone/>
            </a:pPr>
            <a:endParaRPr lang="en-US" sz="1800" dirty="0">
              <a:latin typeface="Monaco"/>
              <a:cs typeface="Monaco"/>
            </a:endParaRPr>
          </a:p>
          <a:p>
            <a:pPr marL="0" indent="0">
              <a:buNone/>
            </a:pPr>
            <a:r>
              <a:rPr lang="en-US" sz="1800" dirty="0" smtClean="0">
                <a:latin typeface="Monaco"/>
                <a:cs typeface="Monaco"/>
              </a:rPr>
              <a:t>Rg1 </a:t>
            </a:r>
            <a:r>
              <a:rPr lang="en-US" sz="1800" dirty="0">
                <a:latin typeface="Monaco"/>
                <a:cs typeface="Monaco"/>
              </a:rPr>
              <a:t>= </a:t>
            </a:r>
            <a:r>
              <a:rPr lang="en-US" sz="1800" dirty="0" smtClean="0">
                <a:latin typeface="Monaco"/>
                <a:cs typeface="Monaco"/>
              </a:rPr>
              <a:t>1   Rg3 </a:t>
            </a:r>
            <a:r>
              <a:rPr lang="en-US" sz="1800" dirty="0">
                <a:latin typeface="Monaco"/>
                <a:cs typeface="Monaco"/>
              </a:rPr>
              <a:t>= 2</a:t>
            </a:r>
            <a:r>
              <a:rPr lang="en-US" sz="1800" dirty="0" smtClean="0">
                <a:latin typeface="Monaco"/>
                <a:cs typeface="Monaco"/>
              </a:rPr>
              <a:t/>
            </a:r>
            <a:br>
              <a:rPr lang="en-US" sz="1800" dirty="0" smtClean="0">
                <a:latin typeface="Monaco"/>
                <a:cs typeface="Monaco"/>
              </a:rPr>
            </a:br>
            <a:r>
              <a:rPr lang="en-US" sz="1800" dirty="0" smtClean="0">
                <a:latin typeface="Monaco"/>
                <a:cs typeface="Monaco"/>
              </a:rPr>
              <a:t>Rg2 </a:t>
            </a:r>
            <a:r>
              <a:rPr lang="en-US" sz="1800" dirty="0">
                <a:latin typeface="Monaco"/>
                <a:cs typeface="Monaco"/>
              </a:rPr>
              <a:t>= 0</a:t>
            </a:r>
            <a:r>
              <a:rPr lang="en-US" sz="1800" dirty="0" smtClean="0">
                <a:latin typeface="Monaco"/>
                <a:cs typeface="Monaco"/>
              </a:rPr>
              <a:t>   Rg4 </a:t>
            </a:r>
            <a:r>
              <a:rPr lang="en-US" sz="1800" dirty="0">
                <a:latin typeface="Monaco"/>
                <a:cs typeface="Monaco"/>
              </a:rPr>
              <a:t>= </a:t>
            </a:r>
            <a:r>
              <a:rPr lang="en-US" sz="1800" dirty="0" smtClean="0">
                <a:latin typeface="Monaco"/>
                <a:cs typeface="Monaco"/>
              </a:rPr>
              <a:t>0</a:t>
            </a:r>
          </a:p>
        </p:txBody>
      </p:sp>
      <p:sp>
        <p:nvSpPr>
          <p:cNvPr id="10" name="Content Placeholder 9"/>
          <p:cNvSpPr>
            <a:spLocks noGrp="1"/>
          </p:cNvSpPr>
          <p:nvPr>
            <p:ph sz="half" idx="2"/>
          </p:nvPr>
        </p:nvSpPr>
        <p:spPr>
          <a:xfrm>
            <a:off x="4648199" y="1586753"/>
            <a:ext cx="4157133" cy="3384390"/>
          </a:xfrm>
        </p:spPr>
        <p:txBody>
          <a:bodyPr>
            <a:noAutofit/>
          </a:bodyPr>
          <a:lstStyle/>
          <a:p>
            <a:pPr marL="0" indent="0">
              <a:buNone/>
            </a:pPr>
            <a:r>
              <a:rPr lang="en-US" sz="1800" b="1" u="sng" dirty="0">
                <a:latin typeface="Monaco"/>
                <a:cs typeface="Monaco"/>
              </a:rPr>
              <a:t>P1</a:t>
            </a:r>
            <a:r>
              <a:rPr lang="en-US" sz="1800" dirty="0">
                <a:latin typeface="Monaco"/>
                <a:cs typeface="Monaco"/>
              </a:rPr>
              <a:t> 	</a:t>
            </a:r>
            <a:r>
              <a:rPr lang="en-US" sz="1800" dirty="0" smtClean="0">
                <a:latin typeface="Monaco"/>
                <a:cs typeface="Monaco"/>
              </a:rPr>
              <a:t> </a:t>
            </a:r>
            <a:r>
              <a:rPr lang="en-US" sz="1800" b="1" u="sng" dirty="0" smtClean="0">
                <a:latin typeface="Monaco"/>
                <a:cs typeface="Monaco"/>
              </a:rPr>
              <a:t>P2</a:t>
            </a:r>
            <a:r>
              <a:rPr lang="en-US" sz="1800" dirty="0">
                <a:latin typeface="Monaco"/>
                <a:cs typeface="Monaco"/>
              </a:rPr>
              <a:t>	</a:t>
            </a:r>
            <a:r>
              <a:rPr lang="en-US" sz="1800" dirty="0" smtClean="0">
                <a:latin typeface="Monaco"/>
                <a:cs typeface="Monaco"/>
              </a:rPr>
              <a:t>     </a:t>
            </a:r>
            <a:r>
              <a:rPr lang="en-US" sz="1800" b="1" u="sng" dirty="0" smtClean="0">
                <a:latin typeface="Monaco"/>
                <a:cs typeface="Monaco"/>
              </a:rPr>
              <a:t>P3</a:t>
            </a:r>
            <a:endParaRPr lang="en-US" sz="1800" b="1" u="sng" dirty="0">
              <a:latin typeface="Monaco"/>
              <a:cs typeface="Monaco"/>
            </a:endParaRPr>
          </a:p>
          <a:p>
            <a:pPr marL="0" indent="0">
              <a:buNone/>
            </a:pPr>
            <a:r>
              <a:rPr lang="en-US" sz="1800" dirty="0">
                <a:latin typeface="Monaco"/>
                <a:cs typeface="Monaco"/>
              </a:rPr>
              <a:t>A = </a:t>
            </a:r>
            <a:r>
              <a:rPr lang="en-US" sz="1800" dirty="0" smtClean="0">
                <a:latin typeface="Monaco"/>
                <a:cs typeface="Monaco"/>
              </a:rPr>
              <a:t>1</a:t>
            </a:r>
            <a:br>
              <a:rPr lang="en-US" sz="1800" dirty="0" smtClean="0">
                <a:latin typeface="Monaco"/>
                <a:cs typeface="Monaco"/>
              </a:rPr>
            </a:br>
            <a:r>
              <a:rPr lang="en-US" sz="1800" dirty="0" smtClean="0">
                <a:latin typeface="Monaco"/>
                <a:cs typeface="Monaco"/>
              </a:rPr>
              <a:t>	 if</a:t>
            </a:r>
            <a:r>
              <a:rPr lang="en-US" sz="1800" dirty="0">
                <a:latin typeface="Monaco"/>
                <a:cs typeface="Monaco"/>
              </a:rPr>
              <a:t>(A==1</a:t>
            </a:r>
            <a:r>
              <a:rPr lang="en-US" sz="1800" dirty="0" smtClean="0">
                <a:latin typeface="Monaco"/>
                <a:cs typeface="Monaco"/>
              </a:rPr>
              <a:t>)</a:t>
            </a:r>
            <a:br>
              <a:rPr lang="en-US" sz="1800" dirty="0" smtClean="0">
                <a:latin typeface="Monaco"/>
                <a:cs typeface="Monaco"/>
              </a:rPr>
            </a:br>
            <a:r>
              <a:rPr lang="en-US" sz="1800" dirty="0" smtClean="0">
                <a:latin typeface="Monaco"/>
                <a:cs typeface="Monaco"/>
              </a:rPr>
              <a:t>   	   B </a:t>
            </a:r>
            <a:r>
              <a:rPr lang="en-US" sz="1800" dirty="0">
                <a:latin typeface="Monaco"/>
                <a:cs typeface="Monaco"/>
              </a:rPr>
              <a:t>= </a:t>
            </a:r>
            <a:r>
              <a:rPr lang="en-US" sz="1800" dirty="0" smtClean="0">
                <a:latin typeface="Monaco"/>
                <a:cs typeface="Monaco"/>
              </a:rPr>
              <a:t>1</a:t>
            </a:r>
            <a:br>
              <a:rPr lang="en-US" sz="1800" dirty="0" smtClean="0">
                <a:latin typeface="Monaco"/>
                <a:cs typeface="Monaco"/>
              </a:rPr>
            </a:br>
            <a:r>
              <a:rPr lang="en-US" sz="1800" dirty="0" smtClean="0">
                <a:latin typeface="Monaco"/>
                <a:cs typeface="Monaco"/>
              </a:rPr>
              <a:t>		     if </a:t>
            </a:r>
            <a:r>
              <a:rPr lang="en-US" sz="1800" dirty="0">
                <a:latin typeface="Monaco"/>
                <a:cs typeface="Monaco"/>
              </a:rPr>
              <a:t>(B==</a:t>
            </a:r>
            <a:r>
              <a:rPr lang="en-US" sz="1800" dirty="0" smtClean="0">
                <a:latin typeface="Monaco"/>
                <a:cs typeface="Monaco"/>
              </a:rPr>
              <a:t>1)</a:t>
            </a:r>
            <a:br>
              <a:rPr lang="en-US" sz="1800" dirty="0" smtClean="0">
                <a:latin typeface="Monaco"/>
                <a:cs typeface="Monaco"/>
              </a:rPr>
            </a:br>
            <a:r>
              <a:rPr lang="en-US" sz="1800" dirty="0" smtClean="0">
                <a:latin typeface="Monaco"/>
                <a:cs typeface="Monaco"/>
              </a:rPr>
              <a:t>		     </a:t>
            </a:r>
            <a:r>
              <a:rPr lang="en-US" sz="1800" dirty="0">
                <a:latin typeface="Monaco"/>
                <a:cs typeface="Monaco"/>
              </a:rPr>
              <a:t> </a:t>
            </a:r>
            <a:r>
              <a:rPr lang="en-US" sz="1800" dirty="0" smtClean="0">
                <a:latin typeface="Monaco"/>
                <a:cs typeface="Monaco"/>
              </a:rPr>
              <a:t> Rg1 </a:t>
            </a:r>
            <a:r>
              <a:rPr lang="en-US" sz="1800" dirty="0">
                <a:latin typeface="Monaco"/>
                <a:cs typeface="Monaco"/>
              </a:rPr>
              <a:t>= </a:t>
            </a:r>
            <a:r>
              <a:rPr lang="en-US" sz="1800" dirty="0" smtClean="0">
                <a:latin typeface="Monaco"/>
                <a:cs typeface="Monaco"/>
              </a:rPr>
              <a:t>A</a:t>
            </a:r>
          </a:p>
          <a:p>
            <a:pPr marL="0" indent="0">
              <a:buNone/>
            </a:pPr>
            <a:r>
              <a:rPr lang="en-US" sz="1800" dirty="0" smtClean="0">
                <a:latin typeface="Monaco"/>
                <a:cs typeface="Monaco"/>
              </a:rPr>
              <a:t/>
            </a:r>
            <a:br>
              <a:rPr lang="en-US" sz="1800" dirty="0" smtClean="0">
                <a:latin typeface="Monaco"/>
                <a:cs typeface="Monaco"/>
              </a:rPr>
            </a:br>
            <a:r>
              <a:rPr lang="en-US" sz="1800" dirty="0" smtClean="0">
                <a:latin typeface="Monaco"/>
                <a:cs typeface="Monaco"/>
              </a:rPr>
              <a:t>Rg1 </a:t>
            </a:r>
            <a:r>
              <a:rPr lang="en-US" sz="1800" dirty="0">
                <a:latin typeface="Monaco"/>
                <a:cs typeface="Monaco"/>
              </a:rPr>
              <a:t>= 0, B = </a:t>
            </a:r>
            <a:r>
              <a:rPr lang="en-US" sz="1800" dirty="0" smtClean="0">
                <a:latin typeface="Monaco"/>
                <a:cs typeface="Monaco"/>
              </a:rPr>
              <a:t>1 </a:t>
            </a:r>
            <a:endParaRPr lang="en-US" sz="1800" dirty="0">
              <a:latin typeface="Monaco"/>
              <a:cs typeface="Monaco"/>
            </a:endParaRPr>
          </a:p>
          <a:p>
            <a:pPr marL="0" indent="0">
              <a:buNone/>
            </a:pPr>
            <a:endParaRPr lang="en-US" sz="1800" dirty="0" smtClean="0">
              <a:latin typeface="Monaco"/>
              <a:cs typeface="Monaco"/>
            </a:endParaRPr>
          </a:p>
          <a:p>
            <a:pPr marL="0" lvl="0" indent="0">
              <a:buNone/>
            </a:pPr>
            <a:r>
              <a:rPr lang="en-US" sz="1800" dirty="0" smtClean="0">
                <a:latin typeface="Monaco"/>
                <a:cs typeface="Monaco"/>
              </a:rPr>
              <a:t/>
            </a:r>
            <a:br>
              <a:rPr lang="en-US" sz="1800" dirty="0" smtClean="0">
                <a:latin typeface="Monaco"/>
                <a:cs typeface="Monaco"/>
              </a:rPr>
            </a:br>
            <a:endParaRPr lang="en-US" sz="2800" b="1" dirty="0">
              <a:solidFill>
                <a:srgbClr val="FF0000"/>
              </a:solidFill>
              <a:cs typeface="Monaco"/>
            </a:endParaRPr>
          </a:p>
          <a:p>
            <a:pPr marL="0" indent="0">
              <a:buNone/>
            </a:pPr>
            <a:endParaRPr lang="en-US" sz="1800" dirty="0">
              <a:latin typeface="Monaco"/>
              <a:cs typeface="Monaco"/>
            </a:endParaRPr>
          </a:p>
        </p:txBody>
      </p:sp>
      <p:sp>
        <p:nvSpPr>
          <p:cNvPr id="4" name="Slide Number Placeholder 3"/>
          <p:cNvSpPr>
            <a:spLocks noGrp="1"/>
          </p:cNvSpPr>
          <p:nvPr>
            <p:ph type="sldNum" sz="quarter" idx="12"/>
          </p:nvPr>
        </p:nvSpPr>
        <p:spPr/>
        <p:txBody>
          <a:bodyPr/>
          <a:lstStyle/>
          <a:p>
            <a:fld id="{B51EACD6-A525-4B49-8009-7F09B4461B46}" type="slidenum">
              <a:rPr lang="en-US" smtClean="0"/>
              <a:t>29</a:t>
            </a:fld>
            <a:endParaRPr lang="en-US" dirty="0"/>
          </a:p>
        </p:txBody>
      </p:sp>
      <p:cxnSp>
        <p:nvCxnSpPr>
          <p:cNvPr id="12" name="Straight Connector 11"/>
          <p:cNvCxnSpPr/>
          <p:nvPr/>
        </p:nvCxnSpPr>
        <p:spPr>
          <a:xfrm>
            <a:off x="4379422" y="1586753"/>
            <a:ext cx="0" cy="4769597"/>
          </a:xfrm>
          <a:prstGeom prst="line">
            <a:avLst/>
          </a:prstGeom>
          <a:ln w="76200" cmpd="tri"/>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8199" y="5539620"/>
            <a:ext cx="4157133" cy="523220"/>
          </a:xfrm>
          <a:prstGeom prst="rect">
            <a:avLst/>
          </a:prstGeom>
          <a:noFill/>
        </p:spPr>
        <p:txBody>
          <a:bodyPr wrap="square" rtlCol="0">
            <a:spAutoFit/>
          </a:bodyPr>
          <a:lstStyle/>
          <a:p>
            <a:r>
              <a:rPr lang="en-US" sz="2800" b="1" dirty="0" smtClean="0">
                <a:solidFill>
                  <a:srgbClr val="FF0000"/>
                </a:solidFill>
                <a:cs typeface="Monaco"/>
              </a:rPr>
              <a:t>	PC </a:t>
            </a:r>
            <a:r>
              <a:rPr lang="en-US" sz="2800" b="1" dirty="0">
                <a:solidFill>
                  <a:srgbClr val="FF0000"/>
                </a:solidFill>
                <a:cs typeface="Monaco"/>
              </a:rPr>
              <a:t>only</a:t>
            </a:r>
            <a:endParaRPr lang="en-US" dirty="0"/>
          </a:p>
        </p:txBody>
      </p:sp>
      <p:sp>
        <p:nvSpPr>
          <p:cNvPr id="14" name="TextBox 13"/>
          <p:cNvSpPr txBox="1"/>
          <p:nvPr/>
        </p:nvSpPr>
        <p:spPr>
          <a:xfrm>
            <a:off x="222289" y="5539620"/>
            <a:ext cx="4157133" cy="523220"/>
          </a:xfrm>
          <a:prstGeom prst="rect">
            <a:avLst/>
          </a:prstGeom>
          <a:noFill/>
        </p:spPr>
        <p:txBody>
          <a:bodyPr wrap="square" rtlCol="0">
            <a:spAutoFit/>
          </a:bodyPr>
          <a:lstStyle/>
          <a:p>
            <a:pPr algn="ctr"/>
            <a:r>
              <a:rPr lang="en-US" sz="2800" b="1" dirty="0" smtClean="0">
                <a:solidFill>
                  <a:srgbClr val="FF0000"/>
                </a:solidFill>
                <a:cs typeface="Monaco"/>
              </a:rPr>
              <a:t>TSO and PC</a:t>
            </a:r>
            <a:endParaRPr lang="en-US" dirty="0"/>
          </a:p>
        </p:txBody>
      </p:sp>
    </p:spTree>
    <p:extLst>
      <p:ext uri="{BB962C8B-B14F-4D97-AF65-F5344CB8AC3E}">
        <p14:creationId xmlns:p14="http://schemas.microsoft.com/office/powerpoint/2010/main" val="2267688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Memory Consistency Primer</a:t>
            </a:r>
          </a:p>
          <a:p>
            <a:r>
              <a:rPr lang="en-US" dirty="0" smtClean="0"/>
              <a:t>Sequential Consistency</a:t>
            </a:r>
          </a:p>
          <a:p>
            <a:pPr lvl="1"/>
            <a:r>
              <a:rPr lang="en-US" dirty="0" smtClean="0"/>
              <a:t>Implementation w/o caches</a:t>
            </a:r>
          </a:p>
          <a:p>
            <a:pPr lvl="1"/>
            <a:r>
              <a:rPr lang="en-US" dirty="0" smtClean="0"/>
              <a:t>Implementation with caches</a:t>
            </a:r>
          </a:p>
          <a:p>
            <a:pPr lvl="1"/>
            <a:r>
              <a:rPr lang="en-US" dirty="0" smtClean="0"/>
              <a:t>Compiler issues</a:t>
            </a:r>
          </a:p>
          <a:p>
            <a:r>
              <a:rPr lang="en-US" dirty="0" smtClean="0"/>
              <a:t>Relaxed Consistency</a:t>
            </a:r>
          </a:p>
          <a:p>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a:t>
            </a:fld>
            <a:endParaRPr lang="en-US"/>
          </a:p>
        </p:txBody>
      </p:sp>
    </p:spTree>
    <p:extLst>
      <p:ext uri="{BB962C8B-B14F-4D97-AF65-F5344CB8AC3E}">
        <p14:creationId xmlns:p14="http://schemas.microsoft.com/office/powerpoint/2010/main" val="1490039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t>
            </a:r>
            <a:r>
              <a:rPr lang="en-US" dirty="0" smtClean="0">
                <a:sym typeface="Wingdings"/>
              </a:rPr>
              <a:t> Write </a:t>
            </a:r>
            <a:endParaRPr lang="en-US" dirty="0"/>
          </a:p>
        </p:txBody>
      </p:sp>
      <p:sp>
        <p:nvSpPr>
          <p:cNvPr id="3" name="Content Placeholder 2"/>
          <p:cNvSpPr>
            <a:spLocks noGrp="1"/>
          </p:cNvSpPr>
          <p:nvPr>
            <p:ph idx="1"/>
          </p:nvPr>
        </p:nvSpPr>
        <p:spPr/>
        <p:txBody>
          <a:bodyPr/>
          <a:lstStyle/>
          <a:p>
            <a:r>
              <a:rPr lang="en-US" dirty="0" smtClean="0"/>
              <a:t>Can be reordered: same processor, different locations</a:t>
            </a:r>
          </a:p>
          <a:p>
            <a:pPr lvl="1"/>
            <a:r>
              <a:rPr lang="en-US" dirty="0" smtClean="0"/>
              <a:t>Multiple writes can be pipelined/overlapped</a:t>
            </a:r>
          </a:p>
          <a:p>
            <a:pPr lvl="1"/>
            <a:r>
              <a:rPr lang="en-US" dirty="0" smtClean="0"/>
              <a:t>May reach other processors out of program order</a:t>
            </a:r>
          </a:p>
          <a:p>
            <a:r>
              <a:rPr lang="en-US" dirty="0" smtClean="0"/>
              <a:t>Partial Store Ordering (PSO)</a:t>
            </a:r>
          </a:p>
          <a:p>
            <a:pPr lvl="1"/>
            <a:r>
              <a:rPr lang="en-US" dirty="0" smtClean="0"/>
              <a:t>Similar to TSO</a:t>
            </a:r>
          </a:p>
          <a:p>
            <a:pPr lvl="2"/>
            <a:r>
              <a:rPr lang="en-US" dirty="0" smtClean="0"/>
              <a:t>Can read its own write early</a:t>
            </a:r>
          </a:p>
          <a:p>
            <a:pPr lvl="2"/>
            <a:r>
              <a:rPr lang="en-US" dirty="0" smtClean="0"/>
              <a:t>Cannot read other processors’ writes early</a:t>
            </a:r>
          </a:p>
          <a:p>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30</a:t>
            </a:fld>
            <a:endParaRPr lang="en-US"/>
          </a:p>
        </p:txBody>
      </p:sp>
    </p:spTree>
    <p:extLst>
      <p:ext uri="{BB962C8B-B14F-4D97-AF65-F5344CB8AC3E}">
        <p14:creationId xmlns:p14="http://schemas.microsoft.com/office/powerpoint/2010/main" val="4639368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a:t>
            </a:r>
            <a:r>
              <a:rPr lang="en-US" dirty="0" smtClean="0">
                <a:sym typeface="Wingdings"/>
              </a:rPr>
              <a:t> Write </a:t>
            </a:r>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31</a:t>
            </a:fld>
            <a:endParaRPr lang="en-US"/>
          </a:p>
        </p:txBody>
      </p:sp>
      <p:sp>
        <p:nvSpPr>
          <p:cNvPr id="8" name="Content Placeholder 8"/>
          <p:cNvSpPr txBox="1">
            <a:spLocks/>
          </p:cNvSpPr>
          <p:nvPr/>
        </p:nvSpPr>
        <p:spPr>
          <a:xfrm>
            <a:off x="1354673" y="1719325"/>
            <a:ext cx="6821708" cy="2066486"/>
          </a:xfrm>
          <a:prstGeom prst="rect">
            <a:avLst/>
          </a:prstGeom>
        </p:spPr>
        <p:txBody>
          <a:bodyPr vert="horz" lIns="91440" tIns="45720" rIns="91440" bIns="45720" rtlCol="0">
            <a:normAutofit/>
          </a:bodyPr>
          <a:lst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a:lstStyle>
          <a:p>
            <a:pPr marL="0" indent="0">
              <a:buNone/>
            </a:pPr>
            <a:r>
              <a:rPr lang="en-US" sz="2000" b="1" u="sng" dirty="0" smtClean="0">
                <a:latin typeface="Monaco"/>
                <a:cs typeface="Monaco"/>
              </a:rPr>
              <a:t>P1</a:t>
            </a:r>
            <a:r>
              <a:rPr lang="en-US" sz="2000" dirty="0">
                <a:latin typeface="Monaco"/>
                <a:cs typeface="Monaco"/>
              </a:rPr>
              <a:t>			</a:t>
            </a:r>
            <a:r>
              <a:rPr lang="en-US" sz="2000" dirty="0" smtClean="0">
                <a:latin typeface="Monaco"/>
                <a:cs typeface="Monaco"/>
              </a:rPr>
              <a:t>  </a:t>
            </a:r>
            <a:r>
              <a:rPr lang="en-US" sz="2000" b="1" u="sng" dirty="0" smtClean="0">
                <a:latin typeface="Monaco"/>
                <a:cs typeface="Monaco"/>
              </a:rPr>
              <a:t>P2</a:t>
            </a:r>
            <a:endParaRPr lang="en-US" sz="2000" dirty="0">
              <a:latin typeface="Monaco"/>
              <a:cs typeface="Monaco"/>
            </a:endParaRPr>
          </a:p>
          <a:p>
            <a:pPr marL="0" indent="0">
              <a:buNone/>
            </a:pPr>
            <a:r>
              <a:rPr lang="en-US" sz="2000" dirty="0" smtClean="0">
                <a:latin typeface="Monaco"/>
                <a:cs typeface="Monaco"/>
              </a:rPr>
              <a:t>Data </a:t>
            </a:r>
            <a:r>
              <a:rPr lang="en-US" sz="2000" dirty="0">
                <a:latin typeface="Monaco"/>
                <a:cs typeface="Monaco"/>
              </a:rPr>
              <a:t>= 2000		</a:t>
            </a:r>
            <a:r>
              <a:rPr lang="en-US" sz="2000" dirty="0" smtClean="0">
                <a:latin typeface="Monaco"/>
                <a:cs typeface="Monaco"/>
              </a:rPr>
              <a:t>  while </a:t>
            </a:r>
            <a:r>
              <a:rPr lang="en-US" sz="2000" dirty="0">
                <a:latin typeface="Monaco"/>
                <a:cs typeface="Monaco"/>
              </a:rPr>
              <a:t>(Head == 0) {;}</a:t>
            </a:r>
            <a:br>
              <a:rPr lang="en-US" sz="2000" dirty="0">
                <a:latin typeface="Monaco"/>
                <a:cs typeface="Monaco"/>
              </a:rPr>
            </a:br>
            <a:r>
              <a:rPr lang="en-US" sz="2000" dirty="0">
                <a:latin typeface="Monaco"/>
                <a:cs typeface="Monaco"/>
              </a:rPr>
              <a:t>Head = 1		</a:t>
            </a:r>
            <a:r>
              <a:rPr lang="en-US" sz="2000" dirty="0" smtClean="0">
                <a:latin typeface="Monaco"/>
                <a:cs typeface="Monaco"/>
              </a:rPr>
              <a:t>  .</a:t>
            </a:r>
            <a:r>
              <a:rPr lang="en-US" sz="2000" dirty="0">
                <a:latin typeface="Monaco"/>
                <a:cs typeface="Monaco"/>
              </a:rPr>
              <a:t>.. = Data</a:t>
            </a:r>
          </a:p>
        </p:txBody>
      </p:sp>
      <p:sp>
        <p:nvSpPr>
          <p:cNvPr id="9" name="TextBox 8"/>
          <p:cNvSpPr txBox="1"/>
          <p:nvPr/>
        </p:nvSpPr>
        <p:spPr>
          <a:xfrm>
            <a:off x="0" y="3197633"/>
            <a:ext cx="9144000" cy="523220"/>
          </a:xfrm>
          <a:prstGeom prst="rect">
            <a:avLst/>
          </a:prstGeom>
          <a:noFill/>
        </p:spPr>
        <p:txBody>
          <a:bodyPr wrap="square" rtlCol="0">
            <a:spAutoFit/>
          </a:bodyPr>
          <a:lstStyle/>
          <a:p>
            <a:pPr algn="ctr"/>
            <a:r>
              <a:rPr lang="en-US" sz="2800" b="1" dirty="0" smtClean="0">
                <a:solidFill>
                  <a:srgbClr val="FF0000"/>
                </a:solidFill>
                <a:cs typeface="Monaco"/>
              </a:rPr>
              <a:t>PSO = non sequentially consistent </a:t>
            </a:r>
            <a:endParaRPr lang="en-US" dirty="0"/>
          </a:p>
        </p:txBody>
      </p:sp>
      <p:sp>
        <p:nvSpPr>
          <p:cNvPr id="10" name="TextBox 9"/>
          <p:cNvSpPr txBox="1"/>
          <p:nvPr/>
        </p:nvSpPr>
        <p:spPr>
          <a:xfrm>
            <a:off x="0" y="3754017"/>
            <a:ext cx="9144000" cy="523220"/>
          </a:xfrm>
          <a:prstGeom prst="rect">
            <a:avLst/>
          </a:prstGeom>
          <a:noFill/>
        </p:spPr>
        <p:txBody>
          <a:bodyPr wrap="square" rtlCol="0">
            <a:spAutoFit/>
          </a:bodyPr>
          <a:lstStyle/>
          <a:p>
            <a:pPr algn="ctr"/>
            <a:r>
              <a:rPr lang="en-US" sz="2800" dirty="0" smtClean="0">
                <a:cs typeface="Monaco"/>
              </a:rPr>
              <a:t>… can we fix that?</a:t>
            </a:r>
            <a:endParaRPr lang="en-US" dirty="0"/>
          </a:p>
        </p:txBody>
      </p:sp>
      <p:sp>
        <p:nvSpPr>
          <p:cNvPr id="11" name="Content Placeholder 8"/>
          <p:cNvSpPr txBox="1">
            <a:spLocks/>
          </p:cNvSpPr>
          <p:nvPr/>
        </p:nvSpPr>
        <p:spPr>
          <a:xfrm>
            <a:off x="1354673" y="4543327"/>
            <a:ext cx="7172470" cy="2066486"/>
          </a:xfrm>
          <a:prstGeom prst="rect">
            <a:avLst/>
          </a:prstGeom>
        </p:spPr>
        <p:txBody>
          <a:bodyPr vert="horz" lIns="91440" tIns="45720" rIns="91440" bIns="45720" rtlCol="0">
            <a:normAutofit/>
          </a:bodyPr>
          <a:lst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a:lstStyle>
          <a:p>
            <a:pPr marL="0" indent="0">
              <a:buNone/>
            </a:pPr>
            <a:r>
              <a:rPr lang="en-US" sz="2000" b="1" u="sng" dirty="0" smtClean="0">
                <a:latin typeface="Monaco"/>
                <a:cs typeface="Monaco"/>
              </a:rPr>
              <a:t>P1</a:t>
            </a:r>
            <a:r>
              <a:rPr lang="en-US" sz="2000" dirty="0">
                <a:latin typeface="Monaco"/>
                <a:cs typeface="Monaco"/>
              </a:rPr>
              <a:t>			</a:t>
            </a:r>
            <a:r>
              <a:rPr lang="en-US" sz="2000" dirty="0" smtClean="0">
                <a:latin typeface="Monaco"/>
                <a:cs typeface="Monaco"/>
              </a:rPr>
              <a:t>  </a:t>
            </a:r>
            <a:r>
              <a:rPr lang="en-US" sz="2000" b="1" u="sng" dirty="0" smtClean="0">
                <a:latin typeface="Monaco"/>
                <a:cs typeface="Monaco"/>
              </a:rPr>
              <a:t>P2</a:t>
            </a:r>
            <a:endParaRPr lang="en-US" sz="2000" dirty="0">
              <a:latin typeface="Monaco"/>
              <a:cs typeface="Monaco"/>
            </a:endParaRPr>
          </a:p>
          <a:p>
            <a:pPr marL="0" indent="0">
              <a:buNone/>
            </a:pPr>
            <a:r>
              <a:rPr lang="en-US" sz="2000" dirty="0" smtClean="0">
                <a:latin typeface="Monaco"/>
                <a:cs typeface="Monaco"/>
              </a:rPr>
              <a:t>Data </a:t>
            </a:r>
            <a:r>
              <a:rPr lang="en-US" sz="2000" dirty="0">
                <a:latin typeface="Monaco"/>
                <a:cs typeface="Monaco"/>
              </a:rPr>
              <a:t>= 2000		</a:t>
            </a:r>
            <a:r>
              <a:rPr lang="en-US" sz="2000" dirty="0" smtClean="0">
                <a:latin typeface="Monaco"/>
                <a:cs typeface="Monaco"/>
              </a:rPr>
              <a:t>  while </a:t>
            </a:r>
            <a:r>
              <a:rPr lang="en-US" sz="2000" dirty="0">
                <a:latin typeface="Monaco"/>
                <a:cs typeface="Monaco"/>
              </a:rPr>
              <a:t>(Head == 0) {;</a:t>
            </a:r>
            <a:r>
              <a:rPr lang="en-US" sz="2000" dirty="0" smtClean="0">
                <a:latin typeface="Monaco"/>
                <a:cs typeface="Monaco"/>
              </a:rPr>
              <a:t>}</a:t>
            </a:r>
            <a:br>
              <a:rPr lang="en-US" sz="2000" dirty="0" smtClean="0">
                <a:latin typeface="Monaco"/>
                <a:cs typeface="Monaco"/>
              </a:rPr>
            </a:br>
            <a:r>
              <a:rPr lang="en-US" sz="2000" b="1" dirty="0" smtClean="0">
                <a:solidFill>
                  <a:srgbClr val="008000"/>
                </a:solidFill>
                <a:latin typeface="Monaco"/>
                <a:cs typeface="Monaco"/>
              </a:rPr>
              <a:t>STBAR </a:t>
            </a:r>
            <a:r>
              <a:rPr lang="en-US" sz="1400" b="1" dirty="0" smtClean="0">
                <a:solidFill>
                  <a:srgbClr val="008000"/>
                </a:solidFill>
                <a:latin typeface="Monaco"/>
                <a:cs typeface="Monaco"/>
              </a:rPr>
              <a:t>// write barrier</a:t>
            </a:r>
            <a:r>
              <a:rPr lang="en-US" sz="2000" dirty="0">
                <a:latin typeface="Monaco"/>
                <a:cs typeface="Monaco"/>
              </a:rPr>
              <a:t/>
            </a:r>
            <a:br>
              <a:rPr lang="en-US" sz="2000" dirty="0">
                <a:latin typeface="Monaco"/>
                <a:cs typeface="Monaco"/>
              </a:rPr>
            </a:br>
            <a:r>
              <a:rPr lang="en-US" sz="2000" dirty="0" smtClean="0">
                <a:latin typeface="Monaco"/>
                <a:cs typeface="Monaco"/>
              </a:rPr>
              <a:t>Head </a:t>
            </a:r>
            <a:r>
              <a:rPr lang="en-US" sz="2000" dirty="0">
                <a:latin typeface="Monaco"/>
                <a:cs typeface="Monaco"/>
              </a:rPr>
              <a:t>= 1		</a:t>
            </a:r>
            <a:r>
              <a:rPr lang="en-US" sz="2000" dirty="0" smtClean="0">
                <a:latin typeface="Monaco"/>
                <a:cs typeface="Monaco"/>
              </a:rPr>
              <a:t>  .</a:t>
            </a:r>
            <a:r>
              <a:rPr lang="en-US" sz="2000" dirty="0">
                <a:latin typeface="Monaco"/>
                <a:cs typeface="Monaco"/>
              </a:rPr>
              <a:t>.. = Data</a:t>
            </a:r>
          </a:p>
        </p:txBody>
      </p:sp>
    </p:spTree>
    <p:extLst>
      <p:ext uri="{BB962C8B-B14F-4D97-AF65-F5344CB8AC3E}">
        <p14:creationId xmlns:p14="http://schemas.microsoft.com/office/powerpoint/2010/main" val="2376078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Relaxing All Program Orders</a:t>
            </a:r>
            <a:endParaRPr lang="en-US" sz="48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32</a:t>
            </a:fld>
            <a:endParaRPr lang="en-US"/>
          </a:p>
        </p:txBody>
      </p:sp>
    </p:spTree>
    <p:extLst>
      <p:ext uri="{BB962C8B-B14F-4D97-AF65-F5344CB8AC3E}">
        <p14:creationId xmlns:p14="http://schemas.microsoft.com/office/powerpoint/2010/main" val="22154444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t>
            </a:r>
            <a:r>
              <a:rPr lang="en-US" dirty="0" smtClean="0">
                <a:sym typeface="Wingdings"/>
              </a:rPr>
              <a:t> Read/Write</a:t>
            </a:r>
            <a:endParaRPr lang="en-US" dirty="0"/>
          </a:p>
        </p:txBody>
      </p:sp>
      <p:sp>
        <p:nvSpPr>
          <p:cNvPr id="3" name="Content Placeholder 2"/>
          <p:cNvSpPr>
            <a:spLocks noGrp="1"/>
          </p:cNvSpPr>
          <p:nvPr>
            <p:ph idx="1"/>
          </p:nvPr>
        </p:nvSpPr>
        <p:spPr/>
        <p:txBody>
          <a:bodyPr/>
          <a:lstStyle/>
          <a:p>
            <a:r>
              <a:rPr lang="en-US" dirty="0" smtClean="0"/>
              <a:t>All program orders have been relaxed</a:t>
            </a:r>
          </a:p>
          <a:p>
            <a:pPr lvl="1"/>
            <a:r>
              <a:rPr lang="en-US" dirty="0" smtClean="0"/>
              <a:t>Hides both read </a:t>
            </a:r>
            <a:r>
              <a:rPr lang="en-US" i="1" dirty="0" smtClean="0"/>
              <a:t>and</a:t>
            </a:r>
            <a:r>
              <a:rPr lang="en-US" dirty="0" smtClean="0"/>
              <a:t> write latency</a:t>
            </a:r>
          </a:p>
          <a:p>
            <a:pPr lvl="1"/>
            <a:r>
              <a:rPr lang="en-US" dirty="0" smtClean="0"/>
              <a:t>Compiler can finally take advantage</a:t>
            </a:r>
          </a:p>
          <a:p>
            <a:r>
              <a:rPr lang="en-US" dirty="0" smtClean="0"/>
              <a:t>All models: Processor can read its own write early</a:t>
            </a:r>
          </a:p>
          <a:p>
            <a:r>
              <a:rPr lang="en-US" dirty="0" smtClean="0"/>
              <a:t>Some models: can read others’ writes early </a:t>
            </a:r>
          </a:p>
          <a:p>
            <a:pPr lvl="1"/>
            <a:r>
              <a:rPr lang="en-US" dirty="0" err="1" smtClean="0"/>
              <a:t>RCpc</a:t>
            </a:r>
            <a:r>
              <a:rPr lang="en-US" dirty="0" smtClean="0"/>
              <a:t>, PowerPC </a:t>
            </a:r>
          </a:p>
          <a:p>
            <a:r>
              <a:rPr lang="en-US" dirty="0" smtClean="0"/>
              <a:t>Most models ensure write atomicity</a:t>
            </a:r>
          </a:p>
          <a:p>
            <a:pPr lvl="1"/>
            <a:r>
              <a:rPr lang="en-US" dirty="0" smtClean="0"/>
              <a:t>Except </a:t>
            </a:r>
            <a:r>
              <a:rPr lang="en-US" dirty="0" err="1" smtClean="0"/>
              <a:t>RCsc</a:t>
            </a:r>
            <a:r>
              <a:rPr lang="en-US" dirty="0" smtClean="0"/>
              <a:t> </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33</a:t>
            </a:fld>
            <a:endParaRPr lang="en-US"/>
          </a:p>
        </p:txBody>
      </p:sp>
    </p:spTree>
    <p:extLst>
      <p:ext uri="{BB962C8B-B14F-4D97-AF65-F5344CB8AC3E}">
        <p14:creationId xmlns:p14="http://schemas.microsoft.com/office/powerpoint/2010/main" val="23327208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Ordering (WO)</a:t>
            </a:r>
            <a:endParaRPr lang="en-US" dirty="0"/>
          </a:p>
        </p:txBody>
      </p:sp>
      <p:sp>
        <p:nvSpPr>
          <p:cNvPr id="3" name="Content Placeholder 2"/>
          <p:cNvSpPr>
            <a:spLocks noGrp="1"/>
          </p:cNvSpPr>
          <p:nvPr>
            <p:ph idx="1"/>
          </p:nvPr>
        </p:nvSpPr>
        <p:spPr>
          <a:xfrm>
            <a:off x="726141" y="1586753"/>
            <a:ext cx="7691719" cy="5041437"/>
          </a:xfrm>
        </p:spPr>
        <p:txBody>
          <a:bodyPr>
            <a:normAutofit lnSpcReduction="10000"/>
          </a:bodyPr>
          <a:lstStyle/>
          <a:p>
            <a:r>
              <a:rPr lang="en-US" dirty="0" smtClean="0"/>
              <a:t>Classifies memory operations into two categories:</a:t>
            </a:r>
          </a:p>
          <a:p>
            <a:pPr lvl="1"/>
            <a:r>
              <a:rPr lang="en-US" i="1" dirty="0" smtClean="0"/>
              <a:t>Data </a:t>
            </a:r>
            <a:r>
              <a:rPr lang="en-US" dirty="0" smtClean="0"/>
              <a:t>operation</a:t>
            </a:r>
          </a:p>
          <a:p>
            <a:pPr lvl="1"/>
            <a:r>
              <a:rPr lang="en-US" i="1" dirty="0" smtClean="0"/>
              <a:t>Synchronization</a:t>
            </a:r>
            <a:r>
              <a:rPr lang="en-US" dirty="0" smtClean="0"/>
              <a:t> operation</a:t>
            </a:r>
          </a:p>
          <a:p>
            <a:r>
              <a:rPr lang="en-US" dirty="0" smtClean="0"/>
              <a:t>Can only enforce Program Order with sync operations</a:t>
            </a:r>
            <a:br>
              <a:rPr lang="en-US" dirty="0" smtClean="0"/>
            </a:br>
            <a:r>
              <a:rPr lang="en-US" dirty="0" smtClean="0"/>
              <a:t>	</a:t>
            </a:r>
            <a:r>
              <a:rPr lang="en-US" sz="1700" i="1" dirty="0" smtClean="0"/>
              <a:t>data</a:t>
            </a:r>
            <a:br>
              <a:rPr lang="en-US" sz="1700" i="1" dirty="0" smtClean="0"/>
            </a:br>
            <a:r>
              <a:rPr lang="en-US" sz="1700" i="1" dirty="0" smtClean="0"/>
              <a:t>	data</a:t>
            </a:r>
            <a:br>
              <a:rPr lang="en-US" sz="1700" i="1" dirty="0" smtClean="0"/>
            </a:br>
            <a:r>
              <a:rPr lang="en-US" sz="1700" i="1" dirty="0" smtClean="0">
                <a:solidFill>
                  <a:srgbClr val="FF0000"/>
                </a:solidFill>
              </a:rPr>
              <a:t>	sync</a:t>
            </a:r>
            <a:br>
              <a:rPr lang="en-US" sz="1700" i="1" dirty="0" smtClean="0">
                <a:solidFill>
                  <a:srgbClr val="FF0000"/>
                </a:solidFill>
              </a:rPr>
            </a:br>
            <a:r>
              <a:rPr lang="en-US" sz="1700" i="1" dirty="0" smtClean="0"/>
              <a:t>	data</a:t>
            </a:r>
            <a:br>
              <a:rPr lang="en-US" sz="1700" i="1" dirty="0" smtClean="0"/>
            </a:br>
            <a:r>
              <a:rPr lang="en-US" sz="1700" i="1" dirty="0" smtClean="0"/>
              <a:t>	data</a:t>
            </a:r>
            <a:br>
              <a:rPr lang="en-US" sz="1700" i="1" dirty="0" smtClean="0"/>
            </a:br>
            <a:r>
              <a:rPr lang="en-US" sz="1700" i="1" dirty="0" smtClean="0">
                <a:solidFill>
                  <a:srgbClr val="FF0000"/>
                </a:solidFill>
              </a:rPr>
              <a:t>	sync</a:t>
            </a:r>
            <a:endParaRPr lang="en-US" sz="1700" dirty="0" smtClean="0">
              <a:solidFill>
                <a:srgbClr val="FF0000"/>
              </a:solidFill>
            </a:endParaRPr>
          </a:p>
          <a:p>
            <a:r>
              <a:rPr lang="en-US" dirty="0" smtClean="0"/>
              <a:t>Sync operations are effectively safety nets </a:t>
            </a:r>
          </a:p>
          <a:p>
            <a:r>
              <a:rPr lang="en-US" dirty="0" smtClean="0"/>
              <a:t>Write atomicity is guaranteed   </a:t>
            </a:r>
            <a:r>
              <a:rPr lang="en-US" i="1" dirty="0" smtClean="0"/>
              <a:t>(to the programmer)</a:t>
            </a:r>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34</a:t>
            </a:fld>
            <a:endParaRPr lang="en-US"/>
          </a:p>
        </p:txBody>
      </p:sp>
    </p:spTree>
    <p:extLst>
      <p:ext uri="{BB962C8B-B14F-4D97-AF65-F5344CB8AC3E}">
        <p14:creationId xmlns:p14="http://schemas.microsoft.com/office/powerpoint/2010/main" val="3000580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141" y="1586753"/>
            <a:ext cx="7691719" cy="5271247"/>
          </a:xfrm>
        </p:spPr>
        <p:txBody>
          <a:bodyPr>
            <a:normAutofit/>
          </a:bodyPr>
          <a:lstStyle/>
          <a:p>
            <a:r>
              <a:rPr lang="en-US" dirty="0" smtClean="0"/>
              <a:t>More classifications than Weak Ordering</a:t>
            </a:r>
          </a:p>
          <a:p>
            <a:endParaRPr lang="en-US" dirty="0"/>
          </a:p>
          <a:p>
            <a:endParaRPr lang="en-US" dirty="0" smtClean="0"/>
          </a:p>
          <a:p>
            <a:endParaRPr lang="en-US" dirty="0" smtClean="0"/>
          </a:p>
          <a:p>
            <a:endParaRPr lang="en-US" dirty="0"/>
          </a:p>
          <a:p>
            <a:r>
              <a:rPr lang="en-US" i="1" dirty="0" smtClean="0"/>
              <a:t>Sync</a:t>
            </a:r>
            <a:r>
              <a:rPr lang="en-US" dirty="0" smtClean="0"/>
              <a:t> operations access a shared location (lock)</a:t>
            </a:r>
            <a:endParaRPr lang="en-US" i="1" dirty="0" smtClean="0"/>
          </a:p>
          <a:p>
            <a:pPr lvl="1"/>
            <a:r>
              <a:rPr lang="en-US" i="1" dirty="0" smtClean="0"/>
              <a:t>Acquire</a:t>
            </a:r>
            <a:r>
              <a:rPr lang="en-US" dirty="0" smtClean="0"/>
              <a:t> – read operation on a shared location</a:t>
            </a:r>
          </a:p>
          <a:p>
            <a:pPr lvl="1"/>
            <a:r>
              <a:rPr lang="en-US" i="1" dirty="0" smtClean="0"/>
              <a:t>Release</a:t>
            </a:r>
            <a:r>
              <a:rPr lang="en-US" dirty="0" smtClean="0"/>
              <a:t> – write operation on a shared location</a:t>
            </a:r>
          </a:p>
          <a:p>
            <a:endParaRPr lang="en-US" i="1" dirty="0"/>
          </a:p>
        </p:txBody>
      </p:sp>
      <p:sp>
        <p:nvSpPr>
          <p:cNvPr id="2" name="Title 1"/>
          <p:cNvSpPr>
            <a:spLocks noGrp="1"/>
          </p:cNvSpPr>
          <p:nvPr>
            <p:ph type="title"/>
          </p:nvPr>
        </p:nvSpPr>
        <p:spPr/>
        <p:txBody>
          <a:bodyPr/>
          <a:lstStyle/>
          <a:p>
            <a:r>
              <a:rPr lang="en-US" dirty="0" smtClean="0"/>
              <a:t>Release Consistency</a:t>
            </a:r>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35</a:t>
            </a:fld>
            <a:endParaRPr lang="en-US"/>
          </a:p>
        </p:txBody>
      </p:sp>
      <p:sp>
        <p:nvSpPr>
          <p:cNvPr id="5" name="TextBox 4"/>
          <p:cNvSpPr txBox="1"/>
          <p:nvPr/>
        </p:nvSpPr>
        <p:spPr>
          <a:xfrm>
            <a:off x="1052285" y="2914957"/>
            <a:ext cx="1136953" cy="461665"/>
          </a:xfrm>
          <a:prstGeom prst="rect">
            <a:avLst/>
          </a:prstGeom>
          <a:noFill/>
        </p:spPr>
        <p:txBody>
          <a:bodyPr wrap="square" rtlCol="0">
            <a:spAutoFit/>
          </a:bodyPr>
          <a:lstStyle/>
          <a:p>
            <a:pPr algn="ctr"/>
            <a:r>
              <a:rPr lang="en-US" sz="2400" dirty="0" smtClean="0"/>
              <a:t>shared</a:t>
            </a:r>
            <a:endParaRPr lang="en-US" sz="2400" dirty="0"/>
          </a:p>
        </p:txBody>
      </p:sp>
      <p:sp>
        <p:nvSpPr>
          <p:cNvPr id="6" name="TextBox 5"/>
          <p:cNvSpPr txBox="1"/>
          <p:nvPr/>
        </p:nvSpPr>
        <p:spPr>
          <a:xfrm>
            <a:off x="2914951" y="2237624"/>
            <a:ext cx="1403049" cy="461665"/>
          </a:xfrm>
          <a:prstGeom prst="rect">
            <a:avLst/>
          </a:prstGeom>
          <a:noFill/>
        </p:spPr>
        <p:txBody>
          <a:bodyPr wrap="square" rtlCol="0">
            <a:spAutoFit/>
          </a:bodyPr>
          <a:lstStyle/>
          <a:p>
            <a:pPr algn="ctr"/>
            <a:r>
              <a:rPr lang="en-US" sz="2400" dirty="0" smtClean="0"/>
              <a:t>ordinary</a:t>
            </a:r>
            <a:endParaRPr lang="en-US" sz="2400" dirty="0"/>
          </a:p>
        </p:txBody>
      </p:sp>
      <p:sp>
        <p:nvSpPr>
          <p:cNvPr id="7" name="TextBox 6"/>
          <p:cNvSpPr txBox="1"/>
          <p:nvPr/>
        </p:nvSpPr>
        <p:spPr>
          <a:xfrm>
            <a:off x="2914951" y="3558047"/>
            <a:ext cx="1136953" cy="461665"/>
          </a:xfrm>
          <a:prstGeom prst="rect">
            <a:avLst/>
          </a:prstGeom>
          <a:noFill/>
        </p:spPr>
        <p:txBody>
          <a:bodyPr wrap="square" rtlCol="0">
            <a:spAutoFit/>
          </a:bodyPr>
          <a:lstStyle/>
          <a:p>
            <a:pPr algn="ctr"/>
            <a:r>
              <a:rPr lang="en-US" sz="2400" dirty="0" smtClean="0"/>
              <a:t>special</a:t>
            </a:r>
            <a:endParaRPr lang="en-US" sz="2400" dirty="0"/>
          </a:p>
        </p:txBody>
      </p:sp>
      <p:cxnSp>
        <p:nvCxnSpPr>
          <p:cNvPr id="9" name="Straight Connector 8"/>
          <p:cNvCxnSpPr>
            <a:endCxn id="6" idx="1"/>
          </p:cNvCxnSpPr>
          <p:nvPr/>
        </p:nvCxnSpPr>
        <p:spPr>
          <a:xfrm flipV="1">
            <a:off x="2189238" y="2468457"/>
            <a:ext cx="725713" cy="676307"/>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3"/>
            <a:endCxn id="7" idx="1"/>
          </p:cNvCxnSpPr>
          <p:nvPr/>
        </p:nvCxnSpPr>
        <p:spPr>
          <a:xfrm>
            <a:off x="2189238" y="3145790"/>
            <a:ext cx="725713" cy="64309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62278" y="2915977"/>
            <a:ext cx="979716" cy="461665"/>
          </a:xfrm>
          <a:prstGeom prst="rect">
            <a:avLst/>
          </a:prstGeom>
          <a:noFill/>
        </p:spPr>
        <p:txBody>
          <a:bodyPr wrap="square" rtlCol="0">
            <a:spAutoFit/>
          </a:bodyPr>
          <a:lstStyle/>
          <a:p>
            <a:pPr algn="ctr"/>
            <a:r>
              <a:rPr lang="en-US" sz="2400" dirty="0" err="1" smtClean="0"/>
              <a:t>nsync</a:t>
            </a:r>
            <a:endParaRPr lang="en-US" sz="2400" dirty="0"/>
          </a:p>
        </p:txBody>
      </p:sp>
      <p:sp>
        <p:nvSpPr>
          <p:cNvPr id="18" name="TextBox 17"/>
          <p:cNvSpPr txBox="1"/>
          <p:nvPr/>
        </p:nvSpPr>
        <p:spPr>
          <a:xfrm>
            <a:off x="4934856" y="3907790"/>
            <a:ext cx="846665" cy="461665"/>
          </a:xfrm>
          <a:prstGeom prst="rect">
            <a:avLst/>
          </a:prstGeom>
          <a:noFill/>
        </p:spPr>
        <p:txBody>
          <a:bodyPr wrap="square" rtlCol="0">
            <a:spAutoFit/>
          </a:bodyPr>
          <a:lstStyle/>
          <a:p>
            <a:pPr algn="ctr"/>
            <a:r>
              <a:rPr lang="en-US" sz="2400" dirty="0" smtClean="0"/>
              <a:t>sync</a:t>
            </a:r>
            <a:endParaRPr lang="en-US" sz="2400" dirty="0"/>
          </a:p>
        </p:txBody>
      </p:sp>
      <p:sp>
        <p:nvSpPr>
          <p:cNvPr id="19" name="TextBox 18"/>
          <p:cNvSpPr txBox="1"/>
          <p:nvPr/>
        </p:nvSpPr>
        <p:spPr>
          <a:xfrm>
            <a:off x="6698340" y="3414954"/>
            <a:ext cx="1136953" cy="461665"/>
          </a:xfrm>
          <a:prstGeom prst="rect">
            <a:avLst/>
          </a:prstGeom>
          <a:noFill/>
        </p:spPr>
        <p:txBody>
          <a:bodyPr wrap="square" rtlCol="0">
            <a:spAutoFit/>
          </a:bodyPr>
          <a:lstStyle/>
          <a:p>
            <a:pPr algn="ctr"/>
            <a:r>
              <a:rPr lang="en-US" sz="2400" dirty="0" smtClean="0"/>
              <a:t>acquire</a:t>
            </a:r>
            <a:endParaRPr lang="en-US" sz="2400" dirty="0"/>
          </a:p>
        </p:txBody>
      </p:sp>
      <p:sp>
        <p:nvSpPr>
          <p:cNvPr id="20" name="TextBox 19"/>
          <p:cNvSpPr txBox="1"/>
          <p:nvPr/>
        </p:nvSpPr>
        <p:spPr>
          <a:xfrm>
            <a:off x="6686245" y="4252603"/>
            <a:ext cx="1136953" cy="461665"/>
          </a:xfrm>
          <a:prstGeom prst="rect">
            <a:avLst/>
          </a:prstGeom>
          <a:noFill/>
        </p:spPr>
        <p:txBody>
          <a:bodyPr wrap="square" rtlCol="0">
            <a:spAutoFit/>
          </a:bodyPr>
          <a:lstStyle/>
          <a:p>
            <a:pPr algn="ctr"/>
            <a:r>
              <a:rPr lang="en-US" sz="2400" dirty="0" smtClean="0"/>
              <a:t>release</a:t>
            </a:r>
            <a:endParaRPr lang="en-US" sz="2400" dirty="0"/>
          </a:p>
        </p:txBody>
      </p:sp>
      <p:cxnSp>
        <p:nvCxnSpPr>
          <p:cNvPr id="21" name="Straight Connector 20"/>
          <p:cNvCxnSpPr>
            <a:stCxn id="7" idx="3"/>
            <a:endCxn id="17" idx="1"/>
          </p:cNvCxnSpPr>
          <p:nvPr/>
        </p:nvCxnSpPr>
        <p:spPr>
          <a:xfrm flipV="1">
            <a:off x="4051904" y="3146810"/>
            <a:ext cx="810374" cy="64207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7" idx="3"/>
            <a:endCxn id="18" idx="1"/>
          </p:cNvCxnSpPr>
          <p:nvPr/>
        </p:nvCxnSpPr>
        <p:spPr>
          <a:xfrm>
            <a:off x="4051904" y="3788880"/>
            <a:ext cx="882952" cy="349743"/>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9" idx="1"/>
            <a:endCxn id="18" idx="3"/>
          </p:cNvCxnSpPr>
          <p:nvPr/>
        </p:nvCxnSpPr>
        <p:spPr>
          <a:xfrm flipH="1">
            <a:off x="5781521" y="3645787"/>
            <a:ext cx="916819" cy="492836"/>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0" idx="1"/>
            <a:endCxn id="18" idx="3"/>
          </p:cNvCxnSpPr>
          <p:nvPr/>
        </p:nvCxnSpPr>
        <p:spPr>
          <a:xfrm flipH="1" flipV="1">
            <a:off x="5781521" y="4138623"/>
            <a:ext cx="904724" cy="344813"/>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60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  Flavors</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err="1" smtClean="0"/>
              <a:t>RCsc</a:t>
            </a:r>
            <a:endParaRPr lang="en-US" dirty="0"/>
          </a:p>
        </p:txBody>
      </p:sp>
      <p:sp>
        <p:nvSpPr>
          <p:cNvPr id="4" name="Content Placeholder 3"/>
          <p:cNvSpPr>
            <a:spLocks noGrp="1"/>
          </p:cNvSpPr>
          <p:nvPr>
            <p:ph sz="half" idx="2"/>
          </p:nvPr>
        </p:nvSpPr>
        <p:spPr/>
        <p:txBody>
          <a:bodyPr/>
          <a:lstStyle/>
          <a:p>
            <a:r>
              <a:rPr lang="en-US" dirty="0" smtClean="0"/>
              <a:t>Maintains </a:t>
            </a:r>
            <a:r>
              <a:rPr lang="en-US" b="1" dirty="0" smtClean="0">
                <a:solidFill>
                  <a:srgbClr val="008000"/>
                </a:solidFill>
              </a:rPr>
              <a:t>sequential</a:t>
            </a:r>
            <a:r>
              <a:rPr lang="en-US" dirty="0" smtClean="0">
                <a:solidFill>
                  <a:srgbClr val="008000"/>
                </a:solidFill>
              </a:rPr>
              <a:t> </a:t>
            </a:r>
            <a:r>
              <a:rPr lang="en-US" dirty="0" smtClean="0"/>
              <a:t>consistency among “special” operations</a:t>
            </a:r>
          </a:p>
          <a:p>
            <a:r>
              <a:rPr lang="en-US" dirty="0" smtClean="0"/>
              <a:t>Program Order Rules:</a:t>
            </a:r>
          </a:p>
          <a:p>
            <a:pPr lvl="1"/>
            <a:r>
              <a:rPr lang="en-US" dirty="0" smtClean="0"/>
              <a:t>acquire </a:t>
            </a:r>
            <a:r>
              <a:rPr lang="en-US" dirty="0" smtClean="0">
                <a:sym typeface="Wingdings"/>
              </a:rPr>
              <a:t> all</a:t>
            </a:r>
          </a:p>
          <a:p>
            <a:pPr lvl="1"/>
            <a:r>
              <a:rPr lang="en-US" dirty="0" smtClean="0"/>
              <a:t>all </a:t>
            </a:r>
            <a:r>
              <a:rPr lang="en-US" dirty="0" smtClean="0">
                <a:sym typeface="Wingdings"/>
              </a:rPr>
              <a:t> release</a:t>
            </a:r>
          </a:p>
          <a:p>
            <a:pPr lvl="1"/>
            <a:r>
              <a:rPr lang="en-US" dirty="0" smtClean="0">
                <a:sym typeface="Wingdings"/>
              </a:rPr>
              <a:t>special  special </a:t>
            </a:r>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err="1" smtClean="0"/>
              <a:t>RCpc</a:t>
            </a:r>
            <a:endParaRPr lang="en-US" dirty="0"/>
          </a:p>
        </p:txBody>
      </p:sp>
      <p:sp>
        <p:nvSpPr>
          <p:cNvPr id="6" name="Content Placeholder 5"/>
          <p:cNvSpPr>
            <a:spLocks noGrp="1"/>
          </p:cNvSpPr>
          <p:nvPr>
            <p:ph sz="quarter" idx="4"/>
          </p:nvPr>
        </p:nvSpPr>
        <p:spPr/>
        <p:txBody>
          <a:bodyPr/>
          <a:lstStyle/>
          <a:p>
            <a:r>
              <a:rPr lang="en-US" dirty="0" smtClean="0"/>
              <a:t>Maintains </a:t>
            </a:r>
            <a:r>
              <a:rPr lang="en-US" b="1" dirty="0" smtClean="0">
                <a:solidFill>
                  <a:srgbClr val="008000"/>
                </a:solidFill>
              </a:rPr>
              <a:t>processor</a:t>
            </a:r>
            <a:r>
              <a:rPr lang="en-US" dirty="0" smtClean="0">
                <a:solidFill>
                  <a:srgbClr val="008000"/>
                </a:solidFill>
              </a:rPr>
              <a:t> </a:t>
            </a:r>
            <a:r>
              <a:rPr lang="en-US" dirty="0" smtClean="0"/>
              <a:t>consistency among “special” operations</a:t>
            </a:r>
          </a:p>
          <a:p>
            <a:r>
              <a:rPr lang="en-US" dirty="0" smtClean="0"/>
              <a:t>Program Order Rules:</a:t>
            </a:r>
          </a:p>
          <a:p>
            <a:pPr lvl="1"/>
            <a:r>
              <a:rPr lang="en-US" dirty="0" smtClean="0"/>
              <a:t>acquire </a:t>
            </a:r>
            <a:r>
              <a:rPr lang="en-US" dirty="0" smtClean="0">
                <a:sym typeface="Wingdings"/>
              </a:rPr>
              <a:t> all</a:t>
            </a:r>
          </a:p>
          <a:p>
            <a:pPr lvl="1"/>
            <a:r>
              <a:rPr lang="en-US" dirty="0" smtClean="0">
                <a:sym typeface="Wingdings"/>
              </a:rPr>
              <a:t>all  release</a:t>
            </a:r>
          </a:p>
          <a:p>
            <a:pPr lvl="1"/>
            <a:r>
              <a:rPr lang="en-US" dirty="0" smtClean="0">
                <a:sym typeface="Wingdings"/>
              </a:rPr>
              <a:t>special  special </a:t>
            </a:r>
            <a:br>
              <a:rPr lang="en-US" dirty="0" smtClean="0">
                <a:sym typeface="Wingdings"/>
              </a:rPr>
            </a:br>
            <a:r>
              <a:rPr lang="en-US" i="1" dirty="0" smtClean="0">
                <a:sym typeface="Wingdings"/>
              </a:rPr>
              <a:t>(except sp. W  sp. R)</a:t>
            </a:r>
            <a:endParaRPr lang="en-US" i="1" dirty="0"/>
          </a:p>
        </p:txBody>
      </p:sp>
      <p:sp>
        <p:nvSpPr>
          <p:cNvPr id="7" name="Slide Number Placeholder 6"/>
          <p:cNvSpPr>
            <a:spLocks noGrp="1"/>
          </p:cNvSpPr>
          <p:nvPr>
            <p:ph type="sldNum" sz="quarter" idx="12"/>
          </p:nvPr>
        </p:nvSpPr>
        <p:spPr/>
        <p:txBody>
          <a:bodyPr/>
          <a:lstStyle/>
          <a:p>
            <a:fld id="{B51EACD6-A525-4B49-8009-7F09B4461B46}" type="slidenum">
              <a:rPr lang="en-US" smtClean="0"/>
              <a:t>36</a:t>
            </a:fld>
            <a:endParaRPr lang="en-US"/>
          </a:p>
        </p:txBody>
      </p:sp>
    </p:spTree>
    <p:extLst>
      <p:ext uri="{BB962C8B-B14F-4D97-AF65-F5344CB8AC3E}">
        <p14:creationId xmlns:p14="http://schemas.microsoft.com/office/powerpoint/2010/main" val="3095674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Other Relaxed Models</a:t>
            </a:r>
            <a:endParaRPr lang="en-US" dirty="0"/>
          </a:p>
        </p:txBody>
      </p:sp>
      <p:sp>
        <p:nvSpPr>
          <p:cNvPr id="9" name="Content Placeholder 8"/>
          <p:cNvSpPr>
            <a:spLocks noGrp="1"/>
          </p:cNvSpPr>
          <p:nvPr>
            <p:ph idx="1"/>
          </p:nvPr>
        </p:nvSpPr>
        <p:spPr>
          <a:xfrm>
            <a:off x="726141" y="1586753"/>
            <a:ext cx="8175954" cy="5017247"/>
          </a:xfrm>
        </p:spPr>
        <p:txBody>
          <a:bodyPr>
            <a:normAutofit/>
          </a:bodyPr>
          <a:lstStyle/>
          <a:p>
            <a:r>
              <a:rPr lang="en-US" dirty="0" smtClean="0"/>
              <a:t>Similar relaxations as WO and RC</a:t>
            </a:r>
          </a:p>
          <a:p>
            <a:r>
              <a:rPr lang="en-US" dirty="0" smtClean="0"/>
              <a:t>Different types of safety nets (fences)</a:t>
            </a:r>
          </a:p>
          <a:p>
            <a:pPr lvl="1"/>
            <a:r>
              <a:rPr lang="en-US" b="1" dirty="0" smtClean="0"/>
              <a:t>Alpha</a:t>
            </a:r>
            <a:r>
              <a:rPr lang="en-US" dirty="0" smtClean="0"/>
              <a:t> – MB and WMB</a:t>
            </a:r>
          </a:p>
          <a:p>
            <a:pPr lvl="1"/>
            <a:r>
              <a:rPr lang="en-US" b="1" dirty="0" smtClean="0"/>
              <a:t>SPARC V9 RMO</a:t>
            </a:r>
            <a:r>
              <a:rPr lang="en-US" dirty="0" smtClean="0"/>
              <a:t> – MEMBAR with 4-bit encoding</a:t>
            </a:r>
          </a:p>
          <a:p>
            <a:pPr lvl="1"/>
            <a:r>
              <a:rPr lang="en-US" b="1" dirty="0" smtClean="0"/>
              <a:t>PowerPC </a:t>
            </a:r>
            <a:r>
              <a:rPr lang="en-US" dirty="0" smtClean="0"/>
              <a:t>– SYNC</a:t>
            </a:r>
          </a:p>
          <a:p>
            <a:pPr lvl="2"/>
            <a:r>
              <a:rPr lang="en-US" dirty="0" smtClean="0"/>
              <a:t>Like MEMBAR, but does not guarantee R </a:t>
            </a:r>
            <a:r>
              <a:rPr lang="en-US" dirty="0" smtClean="0">
                <a:sym typeface="Wingdings"/>
              </a:rPr>
              <a:t> R  </a:t>
            </a:r>
            <a:r>
              <a:rPr lang="en-US" i="1" dirty="0" smtClean="0">
                <a:sym typeface="Wingdings"/>
              </a:rPr>
              <a:t>(use </a:t>
            </a:r>
            <a:r>
              <a:rPr lang="en-US" i="1" dirty="0" err="1" smtClean="0">
                <a:sym typeface="Wingdings"/>
              </a:rPr>
              <a:t>isync</a:t>
            </a:r>
            <a:r>
              <a:rPr lang="en-US" i="1" dirty="0" smtClean="0">
                <a:sym typeface="Wingdings"/>
              </a:rPr>
              <a:t>)</a:t>
            </a:r>
            <a:endParaRPr lang="en-US" i="1" dirty="0" smtClean="0"/>
          </a:p>
          <a:p>
            <a:r>
              <a:rPr lang="en-US" dirty="0" smtClean="0"/>
              <a:t>These models all guarantee write atomicity</a:t>
            </a:r>
          </a:p>
          <a:p>
            <a:pPr lvl="1"/>
            <a:r>
              <a:rPr lang="en-US" dirty="0" smtClean="0"/>
              <a:t>Except PowerPC, the </a:t>
            </a:r>
            <a:r>
              <a:rPr lang="en-US" i="1" dirty="0" smtClean="0"/>
              <a:t>most </a:t>
            </a:r>
            <a:r>
              <a:rPr lang="en-US" dirty="0" smtClean="0"/>
              <a:t>relaxed model of all</a:t>
            </a:r>
          </a:p>
          <a:p>
            <a:pPr lvl="2"/>
            <a:r>
              <a:rPr lang="en-US" dirty="0" smtClean="0"/>
              <a:t>Allows a write to be seen early by another processor’s read</a:t>
            </a:r>
            <a:endParaRPr lang="en-US" dirty="0"/>
          </a:p>
        </p:txBody>
      </p:sp>
      <p:sp>
        <p:nvSpPr>
          <p:cNvPr id="7" name="Slide Number Placeholder 6"/>
          <p:cNvSpPr>
            <a:spLocks noGrp="1"/>
          </p:cNvSpPr>
          <p:nvPr>
            <p:ph type="sldNum" sz="quarter" idx="12"/>
          </p:nvPr>
        </p:nvSpPr>
        <p:spPr/>
        <p:txBody>
          <a:bodyPr/>
          <a:lstStyle/>
          <a:p>
            <a:fld id="{B51EACD6-A525-4B49-8009-7F09B4461B46}" type="slidenum">
              <a:rPr lang="en-US" smtClean="0"/>
              <a:t>37</a:t>
            </a:fld>
            <a:endParaRPr lang="en-US"/>
          </a:p>
        </p:txBody>
      </p:sp>
    </p:spTree>
    <p:extLst>
      <p:ext uri="{BB962C8B-B14F-4D97-AF65-F5344CB8AC3E}">
        <p14:creationId xmlns:p14="http://schemas.microsoft.com/office/powerpoint/2010/main" val="2096529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Relaxed Consistency</a:t>
            </a:r>
            <a:endParaRPr lang="en-US" dirty="0"/>
          </a:p>
        </p:txBody>
      </p:sp>
      <p:sp>
        <p:nvSpPr>
          <p:cNvPr id="3" name="Text Placeholder 2"/>
          <p:cNvSpPr>
            <a:spLocks noGrp="1"/>
          </p:cNvSpPr>
          <p:nvPr>
            <p:ph type="body" idx="1"/>
          </p:nvPr>
        </p:nvSpPr>
        <p:spPr/>
        <p:txBody>
          <a:bodyPr>
            <a:normAutofit/>
          </a:bodyPr>
          <a:lstStyle/>
          <a:p>
            <a:r>
              <a:rPr lang="en-US" sz="3200" dirty="0" smtClean="0"/>
              <a:t>… wrapping things up …</a:t>
            </a:r>
            <a:endParaRPr lang="en-US" sz="3200" dirty="0"/>
          </a:p>
        </p:txBody>
      </p:sp>
      <p:sp>
        <p:nvSpPr>
          <p:cNvPr id="4" name="Slide Number Placeholder 3"/>
          <p:cNvSpPr>
            <a:spLocks noGrp="1"/>
          </p:cNvSpPr>
          <p:nvPr>
            <p:ph type="sldNum" sz="quarter" idx="12"/>
          </p:nvPr>
        </p:nvSpPr>
        <p:spPr/>
        <p:txBody>
          <a:bodyPr/>
          <a:lstStyle/>
          <a:p>
            <a:fld id="{B51EACD6-A525-4B49-8009-7F09B4461B46}" type="slidenum">
              <a:rPr lang="en-US" smtClean="0"/>
              <a:t>38</a:t>
            </a:fld>
            <a:endParaRPr lang="en-US"/>
          </a:p>
        </p:txBody>
      </p:sp>
    </p:spTree>
    <p:extLst>
      <p:ext uri="{BB962C8B-B14F-4D97-AF65-F5344CB8AC3E}">
        <p14:creationId xmlns:p14="http://schemas.microsoft.com/office/powerpoint/2010/main" val="807854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Relaxed Consistency Overview </a:t>
            </a:r>
            <a:endParaRPr lang="en-US" sz="4400" dirty="0"/>
          </a:p>
        </p:txBody>
      </p:sp>
      <p:sp>
        <p:nvSpPr>
          <p:cNvPr id="3" name="Content Placeholder 2"/>
          <p:cNvSpPr>
            <a:spLocks noGrp="1"/>
          </p:cNvSpPr>
          <p:nvPr>
            <p:ph idx="1"/>
          </p:nvPr>
        </p:nvSpPr>
        <p:spPr>
          <a:xfrm>
            <a:off x="726141" y="1586753"/>
            <a:ext cx="7691719" cy="4884199"/>
          </a:xfrm>
        </p:spPr>
        <p:txBody>
          <a:bodyPr>
            <a:normAutofit lnSpcReduction="10000"/>
          </a:bodyPr>
          <a:lstStyle/>
          <a:p>
            <a:r>
              <a:rPr lang="en-US" dirty="0" smtClean="0"/>
              <a:t>Sequential Consistency ruins performance</a:t>
            </a:r>
          </a:p>
          <a:p>
            <a:pPr lvl="1"/>
            <a:r>
              <a:rPr lang="en-US" dirty="0" smtClean="0"/>
              <a:t>Why assume that the hardware knows better </a:t>
            </a:r>
            <a:br>
              <a:rPr lang="en-US" dirty="0" smtClean="0"/>
            </a:br>
            <a:r>
              <a:rPr lang="en-US" dirty="0" smtClean="0"/>
              <a:t>than the programmer?</a:t>
            </a:r>
          </a:p>
          <a:p>
            <a:r>
              <a:rPr lang="en-US" dirty="0" smtClean="0"/>
              <a:t>Less strict rules = more optimizations</a:t>
            </a:r>
          </a:p>
          <a:p>
            <a:r>
              <a:rPr lang="en-US" dirty="0" smtClean="0"/>
              <a:t>Compiler works best with all Program Order requirements relaxed</a:t>
            </a:r>
          </a:p>
          <a:p>
            <a:pPr lvl="1"/>
            <a:r>
              <a:rPr lang="en-US" dirty="0" smtClean="0"/>
              <a:t>WO, RC, and more give it </a:t>
            </a:r>
            <a:r>
              <a:rPr lang="en-US" i="1" dirty="0" smtClean="0"/>
              <a:t>full flexibility</a:t>
            </a:r>
            <a:endParaRPr lang="en-US" dirty="0" smtClean="0"/>
          </a:p>
          <a:p>
            <a:r>
              <a:rPr lang="en-US" dirty="0" smtClean="0"/>
              <a:t>Puts more power into the hands of programmers </a:t>
            </a:r>
            <a:br>
              <a:rPr lang="en-US" dirty="0" smtClean="0"/>
            </a:br>
            <a:r>
              <a:rPr lang="en-US" dirty="0" smtClean="0"/>
              <a:t>and compiler designers</a:t>
            </a:r>
          </a:p>
          <a:p>
            <a:pPr lvl="1"/>
            <a:r>
              <a:rPr lang="en-US" dirty="0" smtClean="0"/>
              <a:t>With great power comes great responsibility</a:t>
            </a:r>
          </a:p>
          <a:p>
            <a:pPr lvl="1"/>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39</a:t>
            </a:fld>
            <a:endParaRPr lang="en-US"/>
          </a:p>
        </p:txBody>
      </p:sp>
    </p:spTree>
    <p:extLst>
      <p:ext uri="{BB962C8B-B14F-4D97-AF65-F5344CB8AC3E}">
        <p14:creationId xmlns:p14="http://schemas.microsoft.com/office/powerpoint/2010/main" val="111180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What is Memory Consistency?</a:t>
            </a:r>
            <a:endParaRPr lang="en-US" sz="4400" dirty="0"/>
          </a:p>
        </p:txBody>
      </p:sp>
      <p:sp>
        <p:nvSpPr>
          <p:cNvPr id="3" name="Subtitle 2"/>
          <p:cNvSpPr>
            <a:spLocks noGrp="1"/>
          </p:cNvSpPr>
          <p:nvPr>
            <p:ph type="subTitle" idx="1"/>
          </p:nvPr>
        </p:nvSpPr>
        <p:spPr/>
        <p:txBody>
          <a:bodyPr/>
          <a:lstStyle/>
          <a:p>
            <a:endParaRPr lang="en-US"/>
          </a:p>
        </p:txBody>
      </p:sp>
      <p:pic>
        <p:nvPicPr>
          <p:cNvPr id="5" name="Picture Placeholder 4" descr="df9a9870_chipthumb.jpeg"/>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backgroundRemoval t="0" b="100000" l="0" r="100000">
                        <a14:foregroundMark x1="66000" y1="79324" x2="66000" y2="79324"/>
                        <a14:foregroundMark x1="58917" y1="79523" x2="58917" y2="79523"/>
                      </a14:backgroundRemoval>
                    </a14:imgEffect>
                  </a14:imgLayer>
                </a14:imgProps>
              </a:ext>
              <a:ext uri="{28A0092B-C50C-407E-A947-70E740481C1C}">
                <a14:useLocalDpi xmlns:a14="http://schemas.microsoft.com/office/drawing/2010/main" val="0"/>
              </a:ext>
            </a:extLst>
          </a:blip>
          <a:srcRect l="-14622" r="-14622"/>
          <a:stretch>
            <a:fillRect/>
          </a:stretch>
        </p:blipFill>
        <p:spPr>
          <a:xfrm>
            <a:off x="1817854" y="892456"/>
            <a:ext cx="5638800" cy="3657600"/>
          </a:xfrm>
          <a:prstGeom prst="rect">
            <a:avLst/>
          </a:prstGeom>
          <a:noFill/>
          <a:ln>
            <a:noFill/>
          </a:ln>
        </p:spPr>
      </p:pic>
      <p:sp>
        <p:nvSpPr>
          <p:cNvPr id="8" name="Slide Number Placeholder 7"/>
          <p:cNvSpPr>
            <a:spLocks noGrp="1"/>
          </p:cNvSpPr>
          <p:nvPr>
            <p:ph type="sldNum" sz="quarter" idx="12"/>
          </p:nvPr>
        </p:nvSpPr>
        <p:spPr/>
        <p:txBody>
          <a:bodyPr/>
          <a:lstStyle/>
          <a:p>
            <a:fld id="{B51EACD6-A525-4B49-8009-7F09B4461B46}" type="slidenum">
              <a:rPr lang="en-US" smtClean="0"/>
              <a:t>4</a:t>
            </a:fld>
            <a:endParaRPr lang="en-US"/>
          </a:p>
        </p:txBody>
      </p:sp>
    </p:spTree>
    <p:extLst>
      <p:ext uri="{BB962C8B-B14F-4D97-AF65-F5344CB8AC3E}">
        <p14:creationId xmlns:p14="http://schemas.microsoft.com/office/powerpoint/2010/main" val="209326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Programmer’s View</a:t>
            </a:r>
            <a:endParaRPr lang="en-US" dirty="0"/>
          </a:p>
        </p:txBody>
      </p:sp>
      <p:sp>
        <p:nvSpPr>
          <p:cNvPr id="3" name="Content Placeholder 2"/>
          <p:cNvSpPr>
            <a:spLocks noGrp="1"/>
          </p:cNvSpPr>
          <p:nvPr>
            <p:ph idx="1"/>
          </p:nvPr>
        </p:nvSpPr>
        <p:spPr>
          <a:xfrm>
            <a:off x="726141" y="1586753"/>
            <a:ext cx="7691719" cy="5134722"/>
          </a:xfrm>
        </p:spPr>
        <p:txBody>
          <a:bodyPr>
            <a:normAutofit fontScale="92500" lnSpcReduction="10000"/>
          </a:bodyPr>
          <a:lstStyle/>
          <a:p>
            <a:r>
              <a:rPr lang="en-US" dirty="0" smtClean="0"/>
              <a:t>Sequential Consistency is (clearly) the easiest</a:t>
            </a:r>
          </a:p>
          <a:p>
            <a:r>
              <a:rPr lang="en-US" dirty="0" smtClean="0"/>
              <a:t>Relaxed Consistency is (dangerously) powerful</a:t>
            </a:r>
          </a:p>
          <a:p>
            <a:r>
              <a:rPr lang="en-US" dirty="0" smtClean="0"/>
              <a:t>Programmers must properly classify operations</a:t>
            </a:r>
          </a:p>
          <a:p>
            <a:pPr lvl="1"/>
            <a:r>
              <a:rPr lang="en-US" dirty="0" smtClean="0"/>
              <a:t>Data/Sync operations when using WO and </a:t>
            </a:r>
            <a:r>
              <a:rPr lang="en-US" dirty="0" err="1" smtClean="0"/>
              <a:t>RCsc,pc</a:t>
            </a:r>
            <a:endParaRPr lang="en-US" dirty="0" smtClean="0"/>
          </a:p>
          <a:p>
            <a:pPr lvl="1"/>
            <a:r>
              <a:rPr lang="en-US" dirty="0" smtClean="0"/>
              <a:t>Can’t classify? Use manual memory barriers</a:t>
            </a:r>
          </a:p>
          <a:p>
            <a:pPr lvl="1"/>
            <a:r>
              <a:rPr lang="en-US" dirty="0" smtClean="0"/>
              <a:t>Must be conservative – forego optimizations </a:t>
            </a:r>
            <a:r>
              <a:rPr lang="en-US" dirty="0" smtClean="0">
                <a:sym typeface="Wingdings"/>
              </a:rPr>
              <a:t> </a:t>
            </a:r>
          </a:p>
          <a:p>
            <a:pPr lvl="1"/>
            <a:r>
              <a:rPr lang="en-US" dirty="0" smtClean="0">
                <a:sym typeface="Wingdings"/>
              </a:rPr>
              <a:t>High-level languages try to abstract the intricacies</a:t>
            </a:r>
            <a:endParaRPr lang="en-US" dirty="0" smtClean="0"/>
          </a:p>
          <a:p>
            <a:pPr marL="0" indent="0">
              <a:buNone/>
            </a:pPr>
            <a:r>
              <a:rPr lang="en-US" b="1" u="sng" dirty="0" smtClean="0">
                <a:latin typeface="Monaco"/>
                <a:cs typeface="Monaco"/>
              </a:rPr>
              <a:t>P1</a:t>
            </a:r>
            <a:r>
              <a:rPr lang="en-US" dirty="0" smtClean="0">
                <a:latin typeface="Monaco"/>
                <a:cs typeface="Monaco"/>
              </a:rPr>
              <a:t>			  </a:t>
            </a:r>
            <a:r>
              <a:rPr lang="en-US" b="1" u="sng" dirty="0" smtClean="0">
                <a:latin typeface="Monaco"/>
                <a:cs typeface="Monaco"/>
              </a:rPr>
              <a:t>P2</a:t>
            </a:r>
            <a:endParaRPr lang="en-US" dirty="0" smtClean="0">
              <a:latin typeface="Monaco"/>
              <a:cs typeface="Monaco"/>
            </a:endParaRPr>
          </a:p>
          <a:p>
            <a:pPr marL="0" indent="0">
              <a:buNone/>
            </a:pPr>
            <a:r>
              <a:rPr lang="en-US" dirty="0" smtClean="0">
                <a:latin typeface="Monaco"/>
                <a:cs typeface="Monaco"/>
              </a:rPr>
              <a:t>Data </a:t>
            </a:r>
            <a:r>
              <a:rPr lang="en-US" dirty="0">
                <a:latin typeface="Monaco"/>
                <a:cs typeface="Monaco"/>
              </a:rPr>
              <a:t>= 2000	</a:t>
            </a:r>
            <a:r>
              <a:rPr lang="en-US" dirty="0" smtClean="0">
                <a:latin typeface="Monaco"/>
                <a:cs typeface="Monaco"/>
              </a:rPr>
              <a:t>  while </a:t>
            </a:r>
            <a:r>
              <a:rPr lang="en-US" dirty="0">
                <a:latin typeface="Monaco"/>
                <a:cs typeface="Monaco"/>
              </a:rPr>
              <a:t>(Head == 0) {;}</a:t>
            </a:r>
            <a:br>
              <a:rPr lang="en-US" dirty="0">
                <a:latin typeface="Monaco"/>
                <a:cs typeface="Monaco"/>
              </a:rPr>
            </a:br>
            <a:r>
              <a:rPr lang="en-US" dirty="0">
                <a:latin typeface="Monaco"/>
                <a:cs typeface="Monaco"/>
              </a:rPr>
              <a:t>Head = 1		</a:t>
            </a:r>
            <a:r>
              <a:rPr lang="en-US" dirty="0" smtClean="0">
                <a:latin typeface="Monaco"/>
                <a:cs typeface="Monaco"/>
              </a:rPr>
              <a:t>  ..</a:t>
            </a:r>
            <a:r>
              <a:rPr lang="en-US" dirty="0">
                <a:latin typeface="Monaco"/>
                <a:cs typeface="Monaco"/>
              </a:rPr>
              <a:t>. = Data</a:t>
            </a:r>
          </a:p>
          <a:p>
            <a:pPr marL="0" indent="0">
              <a:buNone/>
            </a:pPr>
            <a:endParaRPr lang="en-US" dirty="0" smtClean="0"/>
          </a:p>
        </p:txBody>
      </p:sp>
      <p:sp>
        <p:nvSpPr>
          <p:cNvPr id="4" name="Slide Number Placeholder 3"/>
          <p:cNvSpPr>
            <a:spLocks noGrp="1"/>
          </p:cNvSpPr>
          <p:nvPr>
            <p:ph type="sldNum" sz="quarter" idx="12"/>
          </p:nvPr>
        </p:nvSpPr>
        <p:spPr/>
        <p:txBody>
          <a:bodyPr/>
          <a:lstStyle/>
          <a:p>
            <a:fld id="{B51EACD6-A525-4B49-8009-7F09B4461B46}" type="slidenum">
              <a:rPr lang="en-US" smtClean="0"/>
              <a:t>40</a:t>
            </a:fld>
            <a:endParaRPr lang="en-US"/>
          </a:p>
        </p:txBody>
      </p:sp>
    </p:spTree>
    <p:extLst>
      <p:ext uri="{BB962C8B-B14F-4D97-AF65-F5344CB8AC3E}">
        <p14:creationId xmlns:p14="http://schemas.microsoft.com/office/powerpoint/2010/main" val="3098658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41</a:t>
            </a:fld>
            <a:endParaRPr lang="en-US"/>
          </a:p>
        </p:txBody>
      </p:sp>
    </p:spTree>
    <p:extLst>
      <p:ext uri="{BB962C8B-B14F-4D97-AF65-F5344CB8AC3E}">
        <p14:creationId xmlns:p14="http://schemas.microsoft.com/office/powerpoint/2010/main" val="341312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a:xfrm>
            <a:off x="726141" y="1586753"/>
            <a:ext cx="7691719" cy="5134722"/>
          </a:xfrm>
        </p:spPr>
        <p:txBody>
          <a:bodyPr>
            <a:normAutofit lnSpcReduction="10000"/>
          </a:bodyPr>
          <a:lstStyle/>
          <a:p>
            <a:r>
              <a:rPr lang="en-US" dirty="0" smtClean="0"/>
              <a:t>Memory Consistency models affect everything</a:t>
            </a:r>
          </a:p>
          <a:p>
            <a:r>
              <a:rPr lang="en-US" dirty="0" smtClean="0"/>
              <a:t>Sequential Consistency </a:t>
            </a:r>
          </a:p>
          <a:p>
            <a:pPr lvl="1"/>
            <a:r>
              <a:rPr lang="en-US" dirty="0" smtClean="0">
                <a:solidFill>
                  <a:srgbClr val="008000"/>
                </a:solidFill>
              </a:rPr>
              <a:t>Ensures Program </a:t>
            </a:r>
            <a:r>
              <a:rPr lang="en-US" dirty="0">
                <a:solidFill>
                  <a:srgbClr val="008000"/>
                </a:solidFill>
              </a:rPr>
              <a:t>Order &amp; Write Atomicity</a:t>
            </a:r>
            <a:endParaRPr lang="en-US" dirty="0"/>
          </a:p>
          <a:p>
            <a:pPr lvl="1"/>
            <a:r>
              <a:rPr lang="en-US" dirty="0" smtClean="0">
                <a:solidFill>
                  <a:srgbClr val="008000"/>
                </a:solidFill>
              </a:rPr>
              <a:t>Intuitive and easy to use </a:t>
            </a:r>
          </a:p>
          <a:p>
            <a:pPr lvl="1"/>
            <a:r>
              <a:rPr lang="en-US" dirty="0" smtClean="0">
                <a:solidFill>
                  <a:srgbClr val="FF0000"/>
                </a:solidFill>
              </a:rPr>
              <a:t>Implementation, no optimizations, bad performance</a:t>
            </a:r>
          </a:p>
          <a:p>
            <a:r>
              <a:rPr lang="en-US" dirty="0" smtClean="0"/>
              <a:t>Relaxed Consistency</a:t>
            </a:r>
          </a:p>
          <a:p>
            <a:pPr lvl="1"/>
            <a:r>
              <a:rPr lang="en-US" dirty="0" smtClean="0">
                <a:solidFill>
                  <a:srgbClr val="FF0000"/>
                </a:solidFill>
              </a:rPr>
              <a:t>Doesn’t ensure Program Order</a:t>
            </a:r>
          </a:p>
          <a:p>
            <a:pPr lvl="1"/>
            <a:r>
              <a:rPr lang="en-US" dirty="0" smtClean="0">
                <a:solidFill>
                  <a:srgbClr val="FF0000"/>
                </a:solidFill>
              </a:rPr>
              <a:t>Added complexity for programmers and compilers</a:t>
            </a:r>
          </a:p>
          <a:p>
            <a:pPr lvl="1"/>
            <a:r>
              <a:rPr lang="en-US" dirty="0">
                <a:solidFill>
                  <a:srgbClr val="008000"/>
                </a:solidFill>
              </a:rPr>
              <a:t>Allows more optimizations, better performance </a:t>
            </a:r>
          </a:p>
          <a:p>
            <a:pPr lvl="1"/>
            <a:r>
              <a:rPr lang="en-US" dirty="0" smtClean="0">
                <a:solidFill>
                  <a:srgbClr val="008000"/>
                </a:solidFill>
              </a:rPr>
              <a:t>Wide variety of models offers maximum flexibility </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42</a:t>
            </a:fld>
            <a:endParaRPr lang="en-US"/>
          </a:p>
        </p:txBody>
      </p:sp>
    </p:spTree>
    <p:extLst>
      <p:ext uri="{BB962C8B-B14F-4D97-AF65-F5344CB8AC3E}">
        <p14:creationId xmlns:p14="http://schemas.microsoft.com/office/powerpoint/2010/main" val="567067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Times</a:t>
            </a:r>
            <a:endParaRPr lang="en-US" dirty="0"/>
          </a:p>
        </p:txBody>
      </p:sp>
      <p:sp>
        <p:nvSpPr>
          <p:cNvPr id="3" name="Content Placeholder 2"/>
          <p:cNvSpPr>
            <a:spLocks noGrp="1"/>
          </p:cNvSpPr>
          <p:nvPr>
            <p:ph idx="1"/>
          </p:nvPr>
        </p:nvSpPr>
        <p:spPr/>
        <p:txBody>
          <a:bodyPr/>
          <a:lstStyle/>
          <a:p>
            <a:r>
              <a:rPr lang="en-US" dirty="0" smtClean="0"/>
              <a:t>Multiple threads per core</a:t>
            </a:r>
          </a:p>
          <a:p>
            <a:pPr lvl="1"/>
            <a:r>
              <a:rPr lang="en-US" dirty="0"/>
              <a:t>What can threads see, and when</a:t>
            </a:r>
            <a:r>
              <a:rPr lang="en-US" dirty="0" smtClean="0"/>
              <a:t>?</a:t>
            </a:r>
          </a:p>
          <a:p>
            <a:r>
              <a:rPr lang="en-US" dirty="0" smtClean="0"/>
              <a:t>Cache levels and optimizations</a:t>
            </a:r>
          </a:p>
        </p:txBody>
      </p:sp>
      <p:sp>
        <p:nvSpPr>
          <p:cNvPr id="4" name="Slide Number Placeholder 3"/>
          <p:cNvSpPr>
            <a:spLocks noGrp="1"/>
          </p:cNvSpPr>
          <p:nvPr>
            <p:ph type="sldNum" sz="quarter" idx="12"/>
          </p:nvPr>
        </p:nvSpPr>
        <p:spPr/>
        <p:txBody>
          <a:bodyPr/>
          <a:lstStyle/>
          <a:p>
            <a:fld id="{B51EACD6-A525-4B49-8009-7F09B4461B46}" type="slidenum">
              <a:rPr lang="en-US" smtClean="0"/>
              <a:t>43</a:t>
            </a:fld>
            <a:endParaRPr lang="en-US"/>
          </a:p>
        </p:txBody>
      </p:sp>
    </p:spTree>
    <p:extLst>
      <p:ext uri="{BB962C8B-B14F-4D97-AF65-F5344CB8AC3E}">
        <p14:creationId xmlns:p14="http://schemas.microsoft.com/office/powerpoint/2010/main" val="2797431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44</a:t>
            </a:fld>
            <a:endParaRPr lang="en-US"/>
          </a:p>
        </p:txBody>
      </p:sp>
    </p:spTree>
    <p:extLst>
      <p:ext uri="{BB962C8B-B14F-4D97-AF65-F5344CB8AC3E}">
        <p14:creationId xmlns:p14="http://schemas.microsoft.com/office/powerpoint/2010/main" val="179532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Consistency</a:t>
            </a:r>
            <a:endParaRPr lang="en-US" dirty="0"/>
          </a:p>
        </p:txBody>
      </p:sp>
      <p:sp>
        <p:nvSpPr>
          <p:cNvPr id="3" name="Content Placeholder 2"/>
          <p:cNvSpPr>
            <a:spLocks noGrp="1"/>
          </p:cNvSpPr>
          <p:nvPr>
            <p:ph idx="1"/>
          </p:nvPr>
        </p:nvSpPr>
        <p:spPr/>
        <p:txBody>
          <a:bodyPr/>
          <a:lstStyle/>
          <a:p>
            <a:r>
              <a:rPr lang="en-US" dirty="0" smtClean="0"/>
              <a:t>Formal specification of memory semantics</a:t>
            </a:r>
          </a:p>
          <a:p>
            <a:r>
              <a:rPr lang="en-US" dirty="0" smtClean="0"/>
              <a:t>Guarantees as to how shared memory will behave </a:t>
            </a:r>
            <a:br>
              <a:rPr lang="en-US" dirty="0" smtClean="0"/>
            </a:br>
            <a:r>
              <a:rPr lang="en-US" dirty="0" smtClean="0"/>
              <a:t>in the presence of multiple processors/nodes</a:t>
            </a:r>
          </a:p>
          <a:p>
            <a:r>
              <a:rPr lang="en-US" dirty="0" smtClean="0"/>
              <a:t>Ordering of reads and writes</a:t>
            </a:r>
          </a:p>
          <a:p>
            <a:endParaRPr lang="en-US" dirty="0"/>
          </a:p>
          <a:p>
            <a:r>
              <a:rPr lang="en-US" dirty="0" smtClean="0"/>
              <a:t>How does it appear to the </a:t>
            </a:r>
            <a:r>
              <a:rPr lang="en-US" i="1" dirty="0" smtClean="0"/>
              <a:t>programmer </a:t>
            </a:r>
            <a:r>
              <a:rPr lang="en-US" dirty="0" smtClean="0"/>
              <a:t>… ? </a:t>
            </a:r>
            <a:endParaRPr lang="en-US" dirty="0"/>
          </a:p>
        </p:txBody>
      </p:sp>
      <p:sp>
        <p:nvSpPr>
          <p:cNvPr id="4" name="Slide Number Placeholder 3"/>
          <p:cNvSpPr>
            <a:spLocks noGrp="1"/>
          </p:cNvSpPr>
          <p:nvPr>
            <p:ph type="sldNum" sz="quarter" idx="12"/>
          </p:nvPr>
        </p:nvSpPr>
        <p:spPr/>
        <p:txBody>
          <a:bodyPr/>
          <a:lstStyle/>
          <a:p>
            <a:fld id="{B51EACD6-A525-4B49-8009-7F09B4461B46}" type="slidenum">
              <a:rPr lang="en-US" smtClean="0"/>
              <a:t>5</a:t>
            </a:fld>
            <a:endParaRPr lang="en-US"/>
          </a:p>
        </p:txBody>
      </p:sp>
    </p:spTree>
    <p:extLst>
      <p:ext uri="{BB962C8B-B14F-4D97-AF65-F5344CB8AC3E}">
        <p14:creationId xmlns:p14="http://schemas.microsoft.com/office/powerpoint/2010/main" val="271668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Bother?</a:t>
            </a:r>
            <a:endParaRPr lang="en-US" dirty="0"/>
          </a:p>
        </p:txBody>
      </p:sp>
      <p:sp>
        <p:nvSpPr>
          <p:cNvPr id="3" name="Content Placeholder 2"/>
          <p:cNvSpPr>
            <a:spLocks noGrp="1"/>
          </p:cNvSpPr>
          <p:nvPr>
            <p:ph idx="1"/>
          </p:nvPr>
        </p:nvSpPr>
        <p:spPr/>
        <p:txBody>
          <a:bodyPr/>
          <a:lstStyle/>
          <a:p>
            <a:r>
              <a:rPr lang="en-US" dirty="0" smtClean="0"/>
              <a:t>Memory consistency models affect </a:t>
            </a:r>
            <a:r>
              <a:rPr lang="en-US" i="1" dirty="0" smtClean="0"/>
              <a:t>everything</a:t>
            </a:r>
            <a:endParaRPr lang="en-US" dirty="0" smtClean="0"/>
          </a:p>
          <a:p>
            <a:pPr lvl="1"/>
            <a:r>
              <a:rPr lang="en-US" dirty="0" smtClean="0"/>
              <a:t>Programmability</a:t>
            </a:r>
          </a:p>
          <a:p>
            <a:pPr lvl="1"/>
            <a:r>
              <a:rPr lang="en-US" dirty="0" smtClean="0"/>
              <a:t>Performance</a:t>
            </a:r>
          </a:p>
          <a:p>
            <a:pPr lvl="1"/>
            <a:r>
              <a:rPr lang="en-US" dirty="0" smtClean="0"/>
              <a:t>Portability</a:t>
            </a:r>
          </a:p>
          <a:p>
            <a:r>
              <a:rPr lang="en-US" dirty="0" smtClean="0"/>
              <a:t>Model must be defined at all levels</a:t>
            </a:r>
          </a:p>
          <a:p>
            <a:r>
              <a:rPr lang="en-US" dirty="0" smtClean="0"/>
              <a:t>Programmers and system designers care</a:t>
            </a:r>
          </a:p>
        </p:txBody>
      </p:sp>
      <p:sp>
        <p:nvSpPr>
          <p:cNvPr id="4" name="Slide Number Placeholder 3"/>
          <p:cNvSpPr>
            <a:spLocks noGrp="1"/>
          </p:cNvSpPr>
          <p:nvPr>
            <p:ph type="sldNum" sz="quarter" idx="12"/>
          </p:nvPr>
        </p:nvSpPr>
        <p:spPr/>
        <p:txBody>
          <a:bodyPr/>
          <a:lstStyle/>
          <a:p>
            <a:fld id="{B51EACD6-A525-4B49-8009-7F09B4461B46}" type="slidenum">
              <a:rPr lang="en-US" smtClean="0"/>
              <a:t>6</a:t>
            </a:fld>
            <a:endParaRPr lang="en-US"/>
          </a:p>
        </p:txBody>
      </p:sp>
    </p:spTree>
    <p:extLst>
      <p:ext uri="{BB962C8B-B14F-4D97-AF65-F5344CB8AC3E}">
        <p14:creationId xmlns:p14="http://schemas.microsoft.com/office/powerpoint/2010/main" val="111700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Uniprocessor Systems</a:t>
            </a:r>
            <a:endParaRPr lang="en-US" dirty="0"/>
          </a:p>
        </p:txBody>
      </p:sp>
      <p:sp>
        <p:nvSpPr>
          <p:cNvPr id="3" name="Content Placeholder 2"/>
          <p:cNvSpPr>
            <a:spLocks noGrp="1"/>
          </p:cNvSpPr>
          <p:nvPr>
            <p:ph idx="1"/>
          </p:nvPr>
        </p:nvSpPr>
        <p:spPr/>
        <p:txBody>
          <a:bodyPr/>
          <a:lstStyle/>
          <a:p>
            <a:r>
              <a:rPr lang="en-US" dirty="0" smtClean="0"/>
              <a:t>Memory operations occur:</a:t>
            </a:r>
          </a:p>
          <a:p>
            <a:pPr lvl="1"/>
            <a:r>
              <a:rPr lang="en-US" dirty="0" smtClean="0"/>
              <a:t>One at a time</a:t>
            </a:r>
          </a:p>
          <a:p>
            <a:pPr lvl="1"/>
            <a:r>
              <a:rPr lang="en-US" dirty="0" smtClean="0"/>
              <a:t>In program order </a:t>
            </a:r>
          </a:p>
          <a:p>
            <a:r>
              <a:rPr lang="en-US" dirty="0" smtClean="0"/>
              <a:t>Read returns value of last write</a:t>
            </a:r>
          </a:p>
          <a:p>
            <a:pPr lvl="1"/>
            <a:r>
              <a:rPr lang="en-US" dirty="0" smtClean="0"/>
              <a:t>Only matters if location is the same or dependent</a:t>
            </a:r>
          </a:p>
          <a:p>
            <a:pPr lvl="1"/>
            <a:r>
              <a:rPr lang="en-US" dirty="0" smtClean="0"/>
              <a:t>Many possible optimizations</a:t>
            </a:r>
          </a:p>
          <a:p>
            <a:pPr lvl="1"/>
            <a:endParaRPr lang="en-US" dirty="0" smtClean="0"/>
          </a:p>
          <a:p>
            <a:r>
              <a:rPr lang="en-US" b="1" dirty="0" smtClean="0"/>
              <a:t>Intuitive!</a:t>
            </a:r>
          </a:p>
          <a:p>
            <a:endParaRPr lang="en-US" dirty="0" smtClean="0"/>
          </a:p>
        </p:txBody>
      </p:sp>
      <p:sp>
        <p:nvSpPr>
          <p:cNvPr id="4" name="Slide Number Placeholder 3"/>
          <p:cNvSpPr>
            <a:spLocks noGrp="1"/>
          </p:cNvSpPr>
          <p:nvPr>
            <p:ph type="sldNum" sz="quarter" idx="12"/>
          </p:nvPr>
        </p:nvSpPr>
        <p:spPr/>
        <p:txBody>
          <a:bodyPr/>
          <a:lstStyle/>
          <a:p>
            <a:fld id="{B51EACD6-A525-4B49-8009-7F09B4461B46}" type="slidenum">
              <a:rPr lang="en-US" smtClean="0"/>
              <a:t>7</a:t>
            </a:fld>
            <a:endParaRPr lang="en-US"/>
          </a:p>
        </p:txBody>
      </p:sp>
    </p:spTree>
    <p:extLst>
      <p:ext uri="{BB962C8B-B14F-4D97-AF65-F5344CB8AC3E}">
        <p14:creationId xmlns:p14="http://schemas.microsoft.com/office/powerpoint/2010/main" val="275995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Sequential Consistency</a:t>
            </a:r>
            <a:endParaRPr lang="en-US" dirty="0"/>
          </a:p>
        </p:txBody>
      </p:sp>
      <p:sp>
        <p:nvSpPr>
          <p:cNvPr id="3" name="Subtitle 2"/>
          <p:cNvSpPr>
            <a:spLocks noGrp="1"/>
          </p:cNvSpPr>
          <p:nvPr>
            <p:ph type="subTitle" idx="1"/>
          </p:nvPr>
        </p:nvSpPr>
        <p:spPr/>
        <p:txBody>
          <a:bodyPr/>
          <a:lstStyle/>
          <a:p>
            <a:endParaRPr lang="en-US"/>
          </a:p>
        </p:txBody>
      </p:sp>
      <p:pic>
        <p:nvPicPr>
          <p:cNvPr id="5" name="Picture Placeholder 4" descr="google-places-small-business-ad-marketing.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63" b="3463"/>
          <a:stretch>
            <a:fillRect/>
          </a:stretch>
        </p:blipFill>
        <p:spPr/>
      </p:pic>
      <p:sp>
        <p:nvSpPr>
          <p:cNvPr id="6" name="Slide Number Placeholder 5"/>
          <p:cNvSpPr>
            <a:spLocks noGrp="1"/>
          </p:cNvSpPr>
          <p:nvPr>
            <p:ph type="sldNum" sz="quarter" idx="12"/>
          </p:nvPr>
        </p:nvSpPr>
        <p:spPr/>
        <p:txBody>
          <a:bodyPr/>
          <a:lstStyle/>
          <a:p>
            <a:fld id="{B51EACD6-A525-4B49-8009-7F09B4461B46}" type="slidenum">
              <a:rPr lang="en-US" smtClean="0"/>
              <a:t>8</a:t>
            </a:fld>
            <a:endParaRPr lang="en-US"/>
          </a:p>
        </p:txBody>
      </p:sp>
    </p:spTree>
    <p:extLst>
      <p:ext uri="{BB962C8B-B14F-4D97-AF65-F5344CB8AC3E}">
        <p14:creationId xmlns:p14="http://schemas.microsoft.com/office/powerpoint/2010/main" val="368827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flipH="1" flipV="1">
            <a:off x="6740553" y="3715191"/>
            <a:ext cx="2789" cy="682999"/>
          </a:xfrm>
          <a:prstGeom prst="line">
            <a:avLst/>
          </a:prstGeom>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US" dirty="0" smtClean="0"/>
              <a:t>Sequential Consistency</a:t>
            </a:r>
            <a:endParaRPr lang="en-US" dirty="0"/>
          </a:p>
        </p:txBody>
      </p:sp>
      <p:sp>
        <p:nvSpPr>
          <p:cNvPr id="10" name="Content Placeholder 9"/>
          <p:cNvSpPr>
            <a:spLocks noGrp="1"/>
          </p:cNvSpPr>
          <p:nvPr>
            <p:ph sz="half" idx="1"/>
          </p:nvPr>
        </p:nvSpPr>
        <p:spPr/>
        <p:txBody>
          <a:bodyPr/>
          <a:lstStyle/>
          <a:p>
            <a:r>
              <a:rPr lang="en-US" dirty="0" smtClean="0"/>
              <a:t>The result of any execution is the same </a:t>
            </a:r>
            <a:br>
              <a:rPr lang="en-US" dirty="0" smtClean="0"/>
            </a:br>
            <a:r>
              <a:rPr lang="en-US" dirty="0" smtClean="0"/>
              <a:t>as if all operations </a:t>
            </a:r>
            <a:br>
              <a:rPr lang="en-US" dirty="0" smtClean="0"/>
            </a:br>
            <a:r>
              <a:rPr lang="en-US" dirty="0" smtClean="0"/>
              <a:t>were executed on a single processor</a:t>
            </a:r>
          </a:p>
          <a:p>
            <a:r>
              <a:rPr lang="en-US" dirty="0" smtClean="0"/>
              <a:t>Operations on each processor occur in the sequence specified by the executing program</a:t>
            </a:r>
            <a:endParaRPr lang="en-US" dirty="0"/>
          </a:p>
        </p:txBody>
      </p:sp>
      <p:sp>
        <p:nvSpPr>
          <p:cNvPr id="4" name="Rounded Rectangle 3"/>
          <p:cNvSpPr/>
          <p:nvPr/>
        </p:nvSpPr>
        <p:spPr>
          <a:xfrm>
            <a:off x="4988866" y="1732845"/>
            <a:ext cx="572539" cy="572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5" name="Rounded Rectangle 4"/>
          <p:cNvSpPr/>
          <p:nvPr/>
        </p:nvSpPr>
        <p:spPr>
          <a:xfrm>
            <a:off x="5864043" y="1732845"/>
            <a:ext cx="572539" cy="572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6" name="Rounded Rectangle 5"/>
          <p:cNvSpPr/>
          <p:nvPr/>
        </p:nvSpPr>
        <p:spPr>
          <a:xfrm>
            <a:off x="6740553" y="1732845"/>
            <a:ext cx="572539" cy="572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7" name="Rounded Rectangle 6"/>
          <p:cNvSpPr/>
          <p:nvPr/>
        </p:nvSpPr>
        <p:spPr>
          <a:xfrm>
            <a:off x="8022935" y="1732845"/>
            <a:ext cx="572539" cy="572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Pn</a:t>
            </a:r>
            <a:endParaRPr lang="en-US" dirty="0"/>
          </a:p>
        </p:txBody>
      </p:sp>
      <p:sp>
        <p:nvSpPr>
          <p:cNvPr id="8" name="TextBox 7"/>
          <p:cNvSpPr txBox="1"/>
          <p:nvPr/>
        </p:nvSpPr>
        <p:spPr>
          <a:xfrm>
            <a:off x="7355784" y="1551417"/>
            <a:ext cx="641495" cy="646331"/>
          </a:xfrm>
          <a:prstGeom prst="rect">
            <a:avLst/>
          </a:prstGeom>
          <a:noFill/>
        </p:spPr>
        <p:txBody>
          <a:bodyPr wrap="square" rtlCol="0">
            <a:spAutoFit/>
          </a:bodyPr>
          <a:lstStyle/>
          <a:p>
            <a:r>
              <a:rPr lang="en-US" sz="3600" dirty="0" smtClean="0"/>
              <a:t>…</a:t>
            </a:r>
            <a:endParaRPr lang="en-US" sz="3600" dirty="0"/>
          </a:p>
        </p:txBody>
      </p:sp>
      <p:sp>
        <p:nvSpPr>
          <p:cNvPr id="19" name="Freeform 18"/>
          <p:cNvSpPr/>
          <p:nvPr/>
        </p:nvSpPr>
        <p:spPr>
          <a:xfrm>
            <a:off x="5035679" y="3042801"/>
            <a:ext cx="3447344" cy="192162"/>
          </a:xfrm>
          <a:custGeom>
            <a:avLst/>
            <a:gdLst>
              <a:gd name="connsiteX0" fmla="*/ 0 w 3447344"/>
              <a:gd name="connsiteY0" fmla="*/ 192162 h 192162"/>
              <a:gd name="connsiteX1" fmla="*/ 1515551 w 3447344"/>
              <a:gd name="connsiteY1" fmla="*/ 68 h 192162"/>
              <a:gd name="connsiteX2" fmla="*/ 3447344 w 3447344"/>
              <a:gd name="connsiteY2" fmla="*/ 170818 h 192162"/>
              <a:gd name="connsiteX0" fmla="*/ 0 w 3447344"/>
              <a:gd name="connsiteY0" fmla="*/ 192162 h 192162"/>
              <a:gd name="connsiteX1" fmla="*/ 1750354 w 3447344"/>
              <a:gd name="connsiteY1" fmla="*/ 68 h 192162"/>
              <a:gd name="connsiteX2" fmla="*/ 3447344 w 3447344"/>
              <a:gd name="connsiteY2" fmla="*/ 170818 h 192162"/>
            </a:gdLst>
            <a:ahLst/>
            <a:cxnLst>
              <a:cxn ang="0">
                <a:pos x="connsiteX0" y="connsiteY0"/>
              </a:cxn>
              <a:cxn ang="0">
                <a:pos x="connsiteX1" y="connsiteY1"/>
              </a:cxn>
              <a:cxn ang="0">
                <a:pos x="connsiteX2" y="connsiteY2"/>
              </a:cxn>
            </a:cxnLst>
            <a:rect l="l" t="t" r="r" b="b"/>
            <a:pathLst>
              <a:path w="3447344" h="192162">
                <a:moveTo>
                  <a:pt x="0" y="192162"/>
                </a:moveTo>
                <a:cubicBezTo>
                  <a:pt x="470497" y="97893"/>
                  <a:pt x="1175797" y="3625"/>
                  <a:pt x="1750354" y="68"/>
                </a:cubicBezTo>
                <a:cubicBezTo>
                  <a:pt x="2324911" y="-3489"/>
                  <a:pt x="3098696" y="133466"/>
                  <a:pt x="3447344" y="1708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Arrow Connector 20"/>
          <p:cNvCxnSpPr>
            <a:stCxn id="4" idx="2"/>
          </p:cNvCxnSpPr>
          <p:nvPr/>
        </p:nvCxnSpPr>
        <p:spPr>
          <a:xfrm>
            <a:off x="5275136" y="2305384"/>
            <a:ext cx="422262" cy="812183"/>
          </a:xfrm>
          <a:prstGeom prst="straightConnector1">
            <a:avLst/>
          </a:prstGeom>
          <a:ln w="19050" cmpd="sng">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5" idx="2"/>
          </p:cNvCxnSpPr>
          <p:nvPr/>
        </p:nvCxnSpPr>
        <p:spPr>
          <a:xfrm>
            <a:off x="6150313" y="2305384"/>
            <a:ext cx="187459" cy="737417"/>
          </a:xfrm>
          <a:prstGeom prst="straightConnector1">
            <a:avLst/>
          </a:prstGeom>
          <a:ln w="19050" cmpd="sng">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6" idx="2"/>
          </p:cNvCxnSpPr>
          <p:nvPr/>
        </p:nvCxnSpPr>
        <p:spPr>
          <a:xfrm>
            <a:off x="7026823" y="2305384"/>
            <a:ext cx="0" cy="737417"/>
          </a:xfrm>
          <a:prstGeom prst="straightConnector1">
            <a:avLst/>
          </a:prstGeom>
          <a:ln w="19050" cmpd="sng">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7" idx="2"/>
          </p:cNvCxnSpPr>
          <p:nvPr/>
        </p:nvCxnSpPr>
        <p:spPr>
          <a:xfrm flipH="1">
            <a:off x="7810631" y="2305384"/>
            <a:ext cx="498574" cy="812183"/>
          </a:xfrm>
          <a:prstGeom prst="straightConnector1">
            <a:avLst/>
          </a:prstGeom>
          <a:ln w="19050" cmpd="sng">
            <a:tailEnd type="arrow"/>
          </a:ln>
        </p:spPr>
        <p:style>
          <a:lnRef idx="2">
            <a:schemeClr val="dk1"/>
          </a:lnRef>
          <a:fillRef idx="0">
            <a:schemeClr val="dk1"/>
          </a:fillRef>
          <a:effectRef idx="1">
            <a:schemeClr val="dk1"/>
          </a:effectRef>
          <a:fontRef idx="minor">
            <a:schemeClr val="tx1"/>
          </a:fontRef>
        </p:style>
      </p:cxnSp>
      <p:sp>
        <p:nvSpPr>
          <p:cNvPr id="31" name="Rounded Rectangle 30"/>
          <p:cNvSpPr/>
          <p:nvPr/>
        </p:nvSpPr>
        <p:spPr>
          <a:xfrm>
            <a:off x="5697398" y="4174081"/>
            <a:ext cx="2113233" cy="96046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Memory</a:t>
            </a:r>
            <a:endParaRPr lang="en-US" sz="2400" dirty="0"/>
          </a:p>
        </p:txBody>
      </p:sp>
      <p:cxnSp>
        <p:nvCxnSpPr>
          <p:cNvPr id="38" name="Straight Arrow Connector 37"/>
          <p:cNvCxnSpPr/>
          <p:nvPr/>
        </p:nvCxnSpPr>
        <p:spPr>
          <a:xfrm flipH="1" flipV="1">
            <a:off x="6337772" y="3042801"/>
            <a:ext cx="402781" cy="683062"/>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42" name="Curved Connector 41"/>
          <p:cNvCxnSpPr/>
          <p:nvPr/>
        </p:nvCxnSpPr>
        <p:spPr>
          <a:xfrm rot="10800000">
            <a:off x="6652977" y="3278759"/>
            <a:ext cx="120420" cy="113074"/>
          </a:xfrm>
          <a:prstGeom prst="curvedConnector3">
            <a:avLst>
              <a:gd name="adj1" fmla="val -86368"/>
            </a:avLst>
          </a:prstGeom>
          <a:ln w="19050" cmpd="sng">
            <a:tailEnd type="arrow"/>
          </a:ln>
        </p:spPr>
        <p:style>
          <a:lnRef idx="2">
            <a:schemeClr val="dk1"/>
          </a:lnRef>
          <a:fillRef idx="0">
            <a:schemeClr val="dk1"/>
          </a:fillRef>
          <a:effectRef idx="1">
            <a:schemeClr val="dk1"/>
          </a:effectRef>
          <a:fontRef idx="minor">
            <a:schemeClr val="tx1"/>
          </a:fontRef>
        </p:style>
      </p:cxnSp>
      <p:cxnSp>
        <p:nvCxnSpPr>
          <p:cNvPr id="50" name="Curved Connector 49"/>
          <p:cNvCxnSpPr/>
          <p:nvPr/>
        </p:nvCxnSpPr>
        <p:spPr>
          <a:xfrm rot="10800000" flipH="1">
            <a:off x="6202804" y="3335296"/>
            <a:ext cx="120420" cy="113074"/>
          </a:xfrm>
          <a:prstGeom prst="curvedConnector3">
            <a:avLst>
              <a:gd name="adj1" fmla="val -86368"/>
            </a:avLst>
          </a:prstGeom>
          <a:ln w="19050" cmpd="sng">
            <a:tailEnd type="arrow"/>
          </a:ln>
        </p:spPr>
        <p:style>
          <a:lnRef idx="2">
            <a:schemeClr val="dk1"/>
          </a:lnRef>
          <a:fillRef idx="0">
            <a:schemeClr val="dk1"/>
          </a:fillRef>
          <a:effectRef idx="1">
            <a:schemeClr val="dk1"/>
          </a:effectRef>
          <a:fontRef idx="minor">
            <a:schemeClr val="tx1"/>
          </a:fontRef>
        </p:style>
      </p:cxnSp>
      <p:sp>
        <p:nvSpPr>
          <p:cNvPr id="51" name="Slide Number Placeholder 50"/>
          <p:cNvSpPr>
            <a:spLocks noGrp="1"/>
          </p:cNvSpPr>
          <p:nvPr>
            <p:ph type="sldNum" sz="quarter" idx="12"/>
          </p:nvPr>
        </p:nvSpPr>
        <p:spPr/>
        <p:txBody>
          <a:bodyPr/>
          <a:lstStyle/>
          <a:p>
            <a:fld id="{B51EACD6-A525-4B49-8009-7F09B4461B46}" type="slidenum">
              <a:rPr lang="en-US" smtClean="0"/>
              <a:t>9</a:t>
            </a:fld>
            <a:endParaRPr lang="en-US"/>
          </a:p>
        </p:txBody>
      </p:sp>
    </p:spTree>
    <p:extLst>
      <p:ext uri="{BB962C8B-B14F-4D97-AF65-F5344CB8AC3E}">
        <p14:creationId xmlns:p14="http://schemas.microsoft.com/office/powerpoint/2010/main" val="289344874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3483</TotalTime>
  <Words>2900</Words>
  <Application>Microsoft Macintosh PowerPoint</Application>
  <PresentationFormat>On-screen Show (4:3)</PresentationFormat>
  <Paragraphs>475</Paragraphs>
  <Slides>44</Slides>
  <Notes>25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Venture</vt:lpstr>
      <vt:lpstr>Memory  Consistency  Models</vt:lpstr>
      <vt:lpstr>Two Papers</vt:lpstr>
      <vt:lpstr>Roadmap</vt:lpstr>
      <vt:lpstr>What is Memory Consistency?</vt:lpstr>
      <vt:lpstr>Memory Consistency</vt:lpstr>
      <vt:lpstr>Why Bother?</vt:lpstr>
      <vt:lpstr>Uniprocessor Systems</vt:lpstr>
      <vt:lpstr>Sequential Consistency</vt:lpstr>
      <vt:lpstr>Sequential Consistency</vt:lpstr>
      <vt:lpstr>Why do we need S.C.?</vt:lpstr>
      <vt:lpstr>Why do we need S.C.?</vt:lpstr>
      <vt:lpstr>Implementing  Sequential Consistency</vt:lpstr>
      <vt:lpstr>Write Buffers</vt:lpstr>
      <vt:lpstr>Overlapping Writes</vt:lpstr>
      <vt:lpstr>Non-Blocking Read</vt:lpstr>
      <vt:lpstr>Implementing  Sequential Consistency</vt:lpstr>
      <vt:lpstr>Cache Coherence</vt:lpstr>
      <vt:lpstr>Write Completion</vt:lpstr>
      <vt:lpstr>Write Atomicity</vt:lpstr>
      <vt:lpstr>Write Atomicity</vt:lpstr>
      <vt:lpstr>Compilers</vt:lpstr>
      <vt:lpstr>Sequential Consistency</vt:lpstr>
      <vt:lpstr>Overview of S.C.</vt:lpstr>
      <vt:lpstr>S.C.  Disadvantages</vt:lpstr>
      <vt:lpstr>Relaxed Consistency</vt:lpstr>
      <vt:lpstr>Relaxed Consistency</vt:lpstr>
      <vt:lpstr>Comparison of Models</vt:lpstr>
      <vt:lpstr>Write  Read</vt:lpstr>
      <vt:lpstr>Example: Write  Read</vt:lpstr>
      <vt:lpstr>Write  Write </vt:lpstr>
      <vt:lpstr>Example: Write  Write </vt:lpstr>
      <vt:lpstr>Relaxing All Program Orders</vt:lpstr>
      <vt:lpstr>Read  Read/Write</vt:lpstr>
      <vt:lpstr>Weak Ordering (WO)</vt:lpstr>
      <vt:lpstr>Release Consistency</vt:lpstr>
      <vt:lpstr>R.C.  Flavors</vt:lpstr>
      <vt:lpstr>Other Relaxed Models</vt:lpstr>
      <vt:lpstr>Relaxed Consistency</vt:lpstr>
      <vt:lpstr>Relaxed Consistency Overview </vt:lpstr>
      <vt:lpstr>A Programmer’s View</vt:lpstr>
      <vt:lpstr>Final Thoughts</vt:lpstr>
      <vt:lpstr>Concluding Remarks</vt:lpstr>
      <vt:lpstr>Modern Times</vt:lpstr>
      <vt:lpstr>Questions?</vt:lpstr>
    </vt:vector>
  </TitlesOfParts>
  <Company>Rice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Consistency  Models</dc:title>
  <dc:creator>Kevin Boos</dc:creator>
  <cp:lastModifiedBy>Kevin Boos</cp:lastModifiedBy>
  <cp:revision>154</cp:revision>
  <dcterms:created xsi:type="dcterms:W3CDTF">2013-09-30T21:05:10Z</dcterms:created>
  <dcterms:modified xsi:type="dcterms:W3CDTF">2013-10-04T23:31:00Z</dcterms:modified>
</cp:coreProperties>
</file>