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30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5" r:id="rId18"/>
    <p:sldId id="277" r:id="rId19"/>
    <p:sldId id="299" r:id="rId20"/>
    <p:sldId id="278" r:id="rId21"/>
    <p:sldId id="279" r:id="rId22"/>
    <p:sldId id="270" r:id="rId23"/>
    <p:sldId id="271" r:id="rId24"/>
    <p:sldId id="272" r:id="rId25"/>
    <p:sldId id="274" r:id="rId26"/>
    <p:sldId id="280" r:id="rId27"/>
    <p:sldId id="281" r:id="rId28"/>
    <p:sldId id="282" r:id="rId29"/>
    <p:sldId id="283" r:id="rId30"/>
    <p:sldId id="284" r:id="rId31"/>
    <p:sldId id="285" r:id="rId32"/>
    <p:sldId id="289" r:id="rId33"/>
    <p:sldId id="286" r:id="rId34"/>
    <p:sldId id="287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300" r:id="rId45"/>
    <p:sldId id="297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2" autoAdjust="0"/>
    <p:restoredTop sz="84615" autoAdjust="0"/>
  </p:normalViewPr>
  <p:slideViewPr>
    <p:cSldViewPr snapToGrid="0" snapToObjects="1">
      <p:cViewPr>
        <p:scale>
          <a:sx n="135" d="100"/>
          <a:sy n="135" d="100"/>
        </p:scale>
        <p:origin x="-2280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5" d="100"/>
        <a:sy n="215" d="100"/>
      </p:scale>
      <p:origin x="0" y="24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5DCBB-C6DA-AF45-9E5B-B0FE877A841C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8853A-4C1A-4C4B-9687-CCA04A42C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0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98AF2-DA38-854C-9864-2B3EDAECA1CE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579E2-118F-7845-9E8D-A1363044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60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Coarse-grained</a:t>
            </a:r>
            <a:r>
              <a:rPr lang="en-US" baseline="0" dirty="0" smtClean="0"/>
              <a:t> locks do not scale. </a:t>
            </a:r>
          </a:p>
          <a:p>
            <a:r>
              <a:rPr lang="en-US" baseline="0" dirty="0" smtClean="0"/>
              <a:t>  -- Threads block each other when they wouldn’t actually interfere</a:t>
            </a:r>
          </a:p>
          <a:p>
            <a:r>
              <a:rPr lang="en-US" baseline="0" dirty="0" smtClean="0"/>
              <a:t>  -- lock is a source of contention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Fine-grained locks are better for scalability</a:t>
            </a:r>
          </a:p>
          <a:p>
            <a:r>
              <a:rPr lang="en-US" baseline="0" dirty="0" smtClean="0"/>
              <a:t>  -- difficult to implement</a:t>
            </a:r>
          </a:p>
          <a:p>
            <a:r>
              <a:rPr lang="en-US" baseline="0" dirty="0" smtClean="0"/>
              <a:t>  -- hard to guarantee correctness and avoid deadlock</a:t>
            </a:r>
          </a:p>
          <a:p>
            <a:endParaRPr lang="en-US" baseline="0" dirty="0" smtClean="0"/>
          </a:p>
          <a:p>
            <a:r>
              <a:rPr lang="en-US" dirty="0" smtClean="0"/>
              <a:t>Locks cause</a:t>
            </a:r>
            <a:r>
              <a:rPr lang="en-US" baseline="0" dirty="0" smtClean="0"/>
              <a:t> vulnerability to thread failures. A thread preempted while holding a lock will delay other threads waiting on that lock.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79E2-118F-7845-9E8D-A136304433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00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set </a:t>
            </a:r>
            <a:r>
              <a:rPr lang="en-US" baseline="0" dirty="0" smtClean="0"/>
              <a:t> --  </a:t>
            </a:r>
            <a:r>
              <a:rPr lang="en-US" baseline="0" dirty="0" err="1" smtClean="0"/>
              <a:t>Ennals</a:t>
            </a:r>
            <a:endParaRPr lang="en-US" baseline="0" dirty="0" smtClean="0"/>
          </a:p>
          <a:p>
            <a:r>
              <a:rPr lang="en-US" baseline="0" dirty="0" smtClean="0"/>
              <a:t>Undo set  --  </a:t>
            </a:r>
            <a:r>
              <a:rPr lang="en-US" baseline="0" dirty="0" err="1" smtClean="0"/>
              <a:t>Saha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79E2-118F-7845-9E8D-A136304433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3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Spin on reads if locked</a:t>
            </a:r>
          </a:p>
          <a:p>
            <a:r>
              <a:rPr lang="en-US" dirty="0" smtClean="0"/>
              <a:t>Periodically</a:t>
            </a:r>
            <a:r>
              <a:rPr lang="en-US" baseline="0" dirty="0" smtClean="0"/>
              <a:t> validate read sets to proactively abort “doomed”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79E2-118F-7845-9E8D-A136304433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4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groups</a:t>
            </a:r>
          </a:p>
          <a:p>
            <a:r>
              <a:rPr lang="en-US" dirty="0" smtClean="0"/>
              <a:t>Custom CAS</a:t>
            </a:r>
          </a:p>
          <a:p>
            <a:r>
              <a:rPr lang="en-US" dirty="0" smtClean="0"/>
              <a:t>TL</a:t>
            </a:r>
          </a:p>
          <a:p>
            <a:r>
              <a:rPr lang="en-US" dirty="0" smtClean="0"/>
              <a:t>Standard traditional 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79E2-118F-7845-9E8D-A1363044331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transaction can decide on execution order of future operations based on values from previous operations in the same transaction.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79E2-118F-7845-9E8D-A136304433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5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Livelock</a:t>
            </a:r>
            <a:r>
              <a:rPr lang="en-US" dirty="0" smtClean="0"/>
              <a:t> is like a stalemate.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Two people are in a narrow hallway, one tries to go right, the other tries to go the same direction. This keeps progressing. </a:t>
            </a:r>
          </a:p>
          <a:p>
            <a:r>
              <a:rPr lang="en-US" baseline="0" dirty="0" smtClean="0"/>
              <a:t>They’re making progress from the perspective of one of them, but as a whole they’re not getting anywhere.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79E2-118F-7845-9E8D-A136304433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2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Diagram of three locators, with each locator’s transaction field pointing to a single shared transaction’s status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79E2-118F-7845-9E8D-A136304433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if you’re deleting</a:t>
            </a:r>
            <a:r>
              <a:rPr lang="en-US" baseline="0" dirty="0" smtClean="0"/>
              <a:t> a node in a linked data structure, you only need to hold write access to those nodes which reference the node you’re deleting. </a:t>
            </a:r>
          </a:p>
          <a:p>
            <a:r>
              <a:rPr lang="en-US" baseline="0" dirty="0" smtClean="0"/>
              <a:t>In this way, transactions are much better than a coarse-grained 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79E2-118F-7845-9E8D-A136304433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6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Runs “by itself” means that no other concurrent</a:t>
            </a:r>
            <a:r>
              <a:rPr lang="en-US" baseline="0" dirty="0" smtClean="0"/>
              <a:t> transaction takes a step, not that there are no other concurrent transactions in existence.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79E2-118F-7845-9E8D-A136304433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Notification Methods</a:t>
            </a:r>
          </a:p>
          <a:p>
            <a:r>
              <a:rPr lang="en-US" dirty="0" smtClean="0"/>
              <a:t>  -- </a:t>
            </a:r>
            <a:r>
              <a:rPr lang="en-US" dirty="0" err="1" smtClean="0"/>
              <a:t>commitTransactionSucceeded</a:t>
            </a:r>
            <a:endParaRPr lang="en-US" dirty="0" smtClean="0"/>
          </a:p>
          <a:p>
            <a:r>
              <a:rPr lang="en-US" baseline="0" dirty="0" smtClean="0"/>
              <a:t>  -- </a:t>
            </a:r>
            <a:r>
              <a:rPr lang="en-US" baseline="0" dirty="0" err="1" smtClean="0"/>
              <a:t>commitTransactionFailed</a:t>
            </a:r>
            <a:endParaRPr lang="en-US" baseline="0" dirty="0" smtClean="0"/>
          </a:p>
          <a:p>
            <a:r>
              <a:rPr lang="en-US" baseline="0" dirty="0" smtClean="0"/>
              <a:t>  -- </a:t>
            </a:r>
            <a:r>
              <a:rPr lang="en-US" baseline="0" dirty="0" err="1" smtClean="0"/>
              <a:t>openReadAttempted</a:t>
            </a:r>
            <a:endParaRPr lang="en-US" baseline="0" dirty="0" smtClean="0"/>
          </a:p>
          <a:p>
            <a:r>
              <a:rPr lang="en-US" baseline="0" dirty="0" smtClean="0"/>
              <a:t>  -- </a:t>
            </a:r>
            <a:r>
              <a:rPr lang="en-US" baseline="0" dirty="0" err="1" smtClean="0"/>
              <a:t>openWriteAttempted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Feedback Methods</a:t>
            </a:r>
          </a:p>
          <a:p>
            <a:r>
              <a:rPr lang="en-US" baseline="0" dirty="0" smtClean="0"/>
              <a:t>  -- </a:t>
            </a:r>
            <a:r>
              <a:rPr lang="en-US" baseline="0" dirty="0" err="1" smtClean="0"/>
              <a:t>shouldAbort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79E2-118F-7845-9E8D-A136304433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r>
              <a:rPr lang="en-US" baseline="0" dirty="0" smtClean="0"/>
              <a:t> between aggressive and polite Contention Managers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Simple locking is good for a single thread, but quickly drops off.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RB tree has</a:t>
            </a:r>
            <a:r>
              <a:rPr lang="en-US" baseline="0" dirty="0" smtClean="0"/>
              <a:t> great performance when aggressive, but bad performance when polite</a:t>
            </a:r>
          </a:p>
          <a:p>
            <a:r>
              <a:rPr lang="en-US" baseline="0" dirty="0" smtClean="0"/>
              <a:t>In contrast, </a:t>
            </a:r>
            <a:r>
              <a:rPr lang="en-US" baseline="0" dirty="0" err="1" smtClean="0"/>
              <a:t>IntSet</a:t>
            </a:r>
            <a:r>
              <a:rPr lang="en-US" baseline="0" dirty="0" smtClean="0"/>
              <a:t> has bad performance when aggressive, but better performance when polite.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Adding “release” capabilities in can also improve performance substantially.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80/20 rule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79E2-118F-7845-9E8D-A136304433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61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rgbClr val="224FBE"/>
                </a:solidFill>
              </a:rPr>
              <a:t>Eager</a:t>
            </a:r>
            <a:r>
              <a:rPr lang="en-US" sz="1200" baseline="0" dirty="0" smtClean="0">
                <a:solidFill>
                  <a:srgbClr val="224FBE"/>
                </a:solidFill>
              </a:rPr>
              <a:t> acquire – </a:t>
            </a:r>
            <a:r>
              <a:rPr lang="en-US" sz="1200" baseline="0" dirty="0" err="1" smtClean="0">
                <a:solidFill>
                  <a:srgbClr val="224FBE"/>
                </a:solidFill>
              </a:rPr>
              <a:t>aquire</a:t>
            </a:r>
            <a:r>
              <a:rPr lang="en-US" sz="1200" baseline="0" dirty="0" smtClean="0">
                <a:solidFill>
                  <a:srgbClr val="224FBE"/>
                </a:solidFill>
              </a:rPr>
              <a:t> </a:t>
            </a:r>
            <a:r>
              <a:rPr lang="en-US" sz="1200" baseline="0" dirty="0" err="1" smtClean="0">
                <a:solidFill>
                  <a:srgbClr val="224FBE"/>
                </a:solidFill>
              </a:rPr>
              <a:t>TMObjects</a:t>
            </a:r>
            <a:r>
              <a:rPr lang="en-US" sz="1200" baseline="0" dirty="0" smtClean="0">
                <a:solidFill>
                  <a:srgbClr val="224FBE"/>
                </a:solidFill>
              </a:rPr>
              <a:t> at open time (early conflict detection)</a:t>
            </a:r>
          </a:p>
          <a:p>
            <a:pPr>
              <a:lnSpc>
                <a:spcPct val="90000"/>
              </a:lnSpc>
            </a:pPr>
            <a:r>
              <a:rPr lang="en-US" sz="1200" baseline="0" dirty="0" smtClean="0">
                <a:solidFill>
                  <a:srgbClr val="224FBE"/>
                </a:solidFill>
              </a:rPr>
              <a:t>Lazy acquire – acquire </a:t>
            </a:r>
            <a:r>
              <a:rPr lang="en-US" sz="1200" baseline="0" dirty="0" err="1" smtClean="0">
                <a:solidFill>
                  <a:srgbClr val="224FBE"/>
                </a:solidFill>
              </a:rPr>
              <a:t>TMObjects</a:t>
            </a:r>
            <a:r>
              <a:rPr lang="en-US" sz="1200" baseline="0" dirty="0" smtClean="0">
                <a:solidFill>
                  <a:srgbClr val="224FBE"/>
                </a:solidFill>
              </a:rPr>
              <a:t> at commit time</a:t>
            </a:r>
          </a:p>
          <a:p>
            <a:pPr>
              <a:lnSpc>
                <a:spcPct val="90000"/>
              </a:lnSpc>
            </a:pPr>
            <a:r>
              <a:rPr lang="en-US" sz="1200" baseline="0" dirty="0" smtClean="0">
                <a:solidFill>
                  <a:srgbClr val="224FBE"/>
                </a:solidFill>
              </a:rPr>
              <a:t>    -- reduces window of contention</a:t>
            </a:r>
          </a:p>
          <a:p>
            <a:pPr>
              <a:lnSpc>
                <a:spcPct val="90000"/>
              </a:lnSpc>
            </a:pPr>
            <a:r>
              <a:rPr lang="en-US" sz="1200" baseline="0" dirty="0" smtClean="0">
                <a:solidFill>
                  <a:srgbClr val="224FBE"/>
                </a:solidFill>
              </a:rPr>
              <a:t>    -- extra bookkeeping and validation costs</a:t>
            </a:r>
          </a:p>
          <a:p>
            <a:pPr>
              <a:lnSpc>
                <a:spcPct val="90000"/>
              </a:lnSpc>
            </a:pPr>
            <a:endParaRPr lang="en-US" sz="1200" dirty="0" smtClean="0">
              <a:solidFill>
                <a:srgbClr val="224FBE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rgbClr val="224FBE"/>
                </a:solidFill>
              </a:rPr>
              <a:t>White areas have nothing in particular to recommend them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rgbClr val="224FBE"/>
                </a:solidFill>
              </a:rPr>
              <a:t>Grey areas seem like distinctly bad ideas</a:t>
            </a:r>
          </a:p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rgbClr val="224FBE"/>
                </a:solidFill>
              </a:rPr>
              <a:t>ASTM adapts across entire quadrant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579E2-118F-7845-9E8D-A136304433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2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AF73-94DC-7144-8356-DD3E23ED973C}" type="datetime1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019-7069-A048-9E6B-5CD187E5F5D6}" type="datetime1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B8CF-6B7F-2B44-8522-6F34ECF24FE5}" type="datetime1">
              <a:rPr lang="en-US" smtClean="0"/>
              <a:t>11/11/13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E74-00E1-C446-AA11-ECD057726B9F}" type="datetime1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DDF3-1238-F94E-97CC-67DA8647DF73}" type="datetime1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6B70-5CA6-4D45-ACE1-8B99061B7CF0}" type="datetime1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39E1-33F9-8F48-9693-70C0AF286147}" type="datetime1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4BF4-47A1-1B48-BCBC-46BE02FCBB11}" type="datetime1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332DBE7-5C67-2D42-BE7E-AD61F0988600}" type="datetime1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FF298A5-A278-874F-A9BA-A1B0F2ABC8F2}" type="datetime1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82D0-361F-584F-870C-4E2C4997A7A4}" type="datetime1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5E49-14FB-C14F-AC16-6A731C8EB314}" type="datetime1">
              <a:rPr lang="en-US" smtClean="0"/>
              <a:t>11/11/13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A36E-99B8-ED42-AE6B-21411E9E004A}" type="datetime1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2E18-DCE1-6943-8E5D-515329D10AFE}" type="datetime1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D4B9-0E5B-AA42-8B42-64704EDF89D7}" type="datetime1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D5F3B2-B7A3-6146-82E2-1B203EC15988}" type="datetime1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460327"/>
            <a:ext cx="5724862" cy="3042528"/>
          </a:xfrm>
        </p:spPr>
        <p:txBody>
          <a:bodyPr/>
          <a:lstStyle/>
          <a:p>
            <a:r>
              <a:rPr lang="en-US" sz="5400" dirty="0" smtClean="0"/>
              <a:t>Software Transactional Memory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3948342"/>
            <a:ext cx="5724862" cy="100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Kevin Boos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351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4951395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Transactional object:  container for Java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latin typeface="Monaco"/>
                <a:cs typeface="Monaco"/>
              </a:rPr>
              <a:t>Counter  c  = new Counter(0);</a:t>
            </a:r>
            <a:br>
              <a:rPr lang="en-US" sz="2000" dirty="0" smtClean="0">
                <a:latin typeface="Monaco"/>
                <a:cs typeface="Monaco"/>
              </a:rPr>
            </a:br>
            <a:r>
              <a:rPr lang="en-US" sz="2000" dirty="0" err="1" smtClean="0">
                <a:latin typeface="Monaco"/>
                <a:cs typeface="Monaco"/>
              </a:rPr>
              <a:t>TMObject</a:t>
            </a:r>
            <a:r>
              <a:rPr lang="en-US" sz="2000" dirty="0" smtClean="0">
                <a:latin typeface="Monaco"/>
                <a:cs typeface="Monaco"/>
              </a:rPr>
              <a:t> tm = new </a:t>
            </a:r>
            <a:r>
              <a:rPr lang="en-US" sz="2000" dirty="0" err="1" smtClean="0">
                <a:latin typeface="Monaco"/>
                <a:cs typeface="Monaco"/>
              </a:rPr>
              <a:t>TMObject</a:t>
            </a:r>
            <a:r>
              <a:rPr lang="en-US" sz="2000" dirty="0" smtClean="0">
                <a:latin typeface="Monaco"/>
                <a:cs typeface="Monaco"/>
              </a:rPr>
              <a:t>(c);</a:t>
            </a:r>
            <a:br>
              <a:rPr lang="en-US" sz="2000" dirty="0" smtClean="0">
                <a:latin typeface="Monaco"/>
                <a:cs typeface="Monaco"/>
              </a:rPr>
            </a:b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Classes that are wrapped in a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Monaco"/>
                <a:cs typeface="Monaco"/>
              </a:rPr>
              <a:t>TMObject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onaco"/>
                <a:cs typeface="Monaco"/>
              </a:rPr>
              <a:t> </a:t>
            </a:r>
            <a:b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onaco"/>
                <a:cs typeface="Monaco"/>
              </a:rPr>
            </a:b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must implement the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Monaco"/>
                <a:cs typeface="Monaco"/>
              </a:rPr>
              <a:t>TMCloneable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interface</a:t>
            </a:r>
          </a:p>
          <a:p>
            <a:pPr lvl="1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Monaco"/>
              </a:rPr>
              <a:t>Logically-disjoint clone is needed for new transactions</a:t>
            </a:r>
          </a:p>
          <a:p>
            <a:pPr lvl="1"/>
            <a:r>
              <a:rPr lang="en-US" dirty="0" smtClean="0">
                <a:cs typeface="Monaco"/>
              </a:rPr>
              <a:t>Similar to copy-on-write</a:t>
            </a:r>
            <a:endParaRPr lang="en-US" dirty="0"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499843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aco"/>
                <a:cs typeface="Monaco"/>
              </a:rPr>
              <a:t>TMThread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Monaco"/>
              </a:rPr>
              <a:t> is basic unit of parallel computation</a:t>
            </a:r>
          </a:p>
          <a:p>
            <a:pPr lvl="1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Monaco"/>
              </a:rPr>
              <a:t>Extends Java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onaco"/>
                <a:cs typeface="Monaco"/>
              </a:rPr>
              <a:t>Thread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Monaco"/>
              </a:rPr>
              <a:t>, has standard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onaco"/>
                <a:cs typeface="Monaco"/>
              </a:rPr>
              <a:t>run()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Monaco"/>
              </a:rPr>
              <a:t> method</a:t>
            </a:r>
          </a:p>
          <a:p>
            <a:pPr lvl="1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Monaco"/>
              </a:rPr>
              <a:t>For transactions:  start, commit, abort, get status</a:t>
            </a:r>
          </a:p>
          <a:p>
            <a:r>
              <a:rPr lang="en-US" dirty="0" smtClean="0"/>
              <a:t>Start a transaction with  </a:t>
            </a:r>
            <a:r>
              <a:rPr lang="en-US" sz="2000" dirty="0" err="1" smtClean="0">
                <a:latin typeface="Monaco"/>
                <a:cs typeface="Monaco"/>
              </a:rPr>
              <a:t>begin_transaction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  <a:p>
            <a:pPr lvl="1"/>
            <a:r>
              <a:rPr lang="en-US" dirty="0" smtClean="0">
                <a:cs typeface="Monaco"/>
              </a:rPr>
              <a:t>Transaction status is now Active</a:t>
            </a:r>
          </a:p>
          <a:p>
            <a:r>
              <a:rPr lang="en-US" dirty="0" smtClean="0"/>
              <a:t>Transactions have read/write access to objects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Monaco"/>
                <a:cs typeface="Monaco"/>
              </a:rPr>
              <a:t>Counter </a:t>
            </a:r>
            <a:r>
              <a:rPr lang="en-US" sz="1800" dirty="0">
                <a:latin typeface="Monaco"/>
                <a:cs typeface="Monaco"/>
              </a:rPr>
              <a:t>counter = (Counter)tm0bject.open(</a:t>
            </a:r>
            <a:r>
              <a:rPr lang="en-US" sz="1800" dirty="0">
                <a:solidFill>
                  <a:srgbClr val="FF0000"/>
                </a:solidFill>
                <a:latin typeface="Monaco"/>
                <a:cs typeface="Monaco"/>
              </a:rPr>
              <a:t>WRITE</a:t>
            </a:r>
            <a:r>
              <a:rPr lang="en-US" sz="1800" dirty="0" smtClean="0">
                <a:latin typeface="Monaco"/>
                <a:cs typeface="Monaco"/>
              </a:rPr>
              <a:t>); </a:t>
            </a:r>
            <a:r>
              <a:rPr lang="en-US" sz="1800" dirty="0" err="1">
                <a:latin typeface="Monaco"/>
                <a:cs typeface="Monaco"/>
              </a:rPr>
              <a:t>counter.inc</a:t>
            </a:r>
            <a:r>
              <a:rPr lang="en-US" sz="1800" dirty="0">
                <a:latin typeface="Monaco"/>
                <a:cs typeface="Monaco"/>
              </a:rPr>
              <a:t>(); </a:t>
            </a:r>
            <a:r>
              <a:rPr lang="en-US" sz="1800" dirty="0" smtClean="0">
                <a:latin typeface="Monaco"/>
                <a:cs typeface="Monaco"/>
              </a:rPr>
              <a:t>   /</a:t>
            </a:r>
            <a:r>
              <a:rPr lang="en-US" sz="1800" dirty="0">
                <a:latin typeface="Monaco"/>
                <a:cs typeface="Monaco"/>
              </a:rPr>
              <a:t>/ increment the counter </a:t>
            </a:r>
            <a:endParaRPr lang="en-US" sz="18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open() </a:t>
            </a:r>
            <a:r>
              <a:rPr lang="en-US" dirty="0" smtClean="0">
                <a:cs typeface="Monaco"/>
              </a:rPr>
              <a:t>returns a cloned copy of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counter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0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5064284"/>
          </a:xfrm>
        </p:spPr>
        <p:txBody>
          <a:bodyPr>
            <a:normAutofit/>
          </a:bodyPr>
          <a:lstStyle/>
          <a:p>
            <a:r>
              <a:rPr lang="en-US" i="1" dirty="0" smtClean="0"/>
              <a:t>Commit </a:t>
            </a:r>
            <a:r>
              <a:rPr lang="en-US" dirty="0"/>
              <a:t> </a:t>
            </a:r>
            <a:r>
              <a:rPr lang="en-US" dirty="0" smtClean="0"/>
              <a:t>will cause the transaction to “take effect”</a:t>
            </a:r>
          </a:p>
          <a:p>
            <a:pPr lvl="1"/>
            <a:r>
              <a:rPr lang="en-US" dirty="0" smtClean="0"/>
              <a:t>Incremented value of </a:t>
            </a:r>
            <a:r>
              <a:rPr lang="en-US" sz="1800" dirty="0" smtClean="0">
                <a:latin typeface="Monaco"/>
                <a:cs typeface="Monaco"/>
              </a:rPr>
              <a:t>counter </a:t>
            </a:r>
            <a:r>
              <a:rPr lang="en-US" dirty="0" smtClean="0"/>
              <a:t>will be fully written</a:t>
            </a:r>
          </a:p>
          <a:p>
            <a:r>
              <a:rPr lang="en-US" dirty="0" smtClean="0"/>
              <a:t>But wait!  Transactions can be inconsistent …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Transaction A is active, has modified object X and is about to modify object Y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Transaction B modifies both X and Y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Transaction A sees the “partial effect” of Transaction B</a:t>
            </a:r>
          </a:p>
          <a:p>
            <a:pPr lvl="2"/>
            <a:r>
              <a:rPr lang="en-US" dirty="0" smtClean="0"/>
              <a:t>Old value of X, new value of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9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inconsistency: </a:t>
            </a:r>
            <a:r>
              <a:rPr lang="en-US" i="1" dirty="0"/>
              <a:t>validate</a:t>
            </a:r>
            <a:r>
              <a:rPr lang="en-US" dirty="0"/>
              <a:t>  the </a:t>
            </a:r>
            <a:r>
              <a:rPr lang="en-US" dirty="0" smtClean="0"/>
              <a:t>transaction</a:t>
            </a:r>
            <a:endParaRPr lang="en-US" sz="2000" dirty="0">
              <a:latin typeface="Monaco"/>
              <a:cs typeface="Monaco"/>
            </a:endParaRPr>
          </a:p>
          <a:p>
            <a:pPr lvl="1"/>
            <a:r>
              <a:rPr lang="en-US" dirty="0" smtClean="0"/>
              <a:t>When a transaction attempts to </a:t>
            </a:r>
            <a:r>
              <a:rPr lang="en-US" sz="1800" dirty="0" smtClean="0">
                <a:latin typeface="Monaco"/>
                <a:cs typeface="Monaco"/>
              </a:rPr>
              <a:t>open()</a:t>
            </a:r>
            <a:r>
              <a:rPr lang="en-US" dirty="0" smtClean="0"/>
              <a:t> a </a:t>
            </a:r>
            <a:r>
              <a:rPr lang="en-US" sz="1800" dirty="0" err="1" smtClean="0">
                <a:latin typeface="Monaco"/>
                <a:cs typeface="Monaco"/>
              </a:rPr>
              <a:t>TMObject</a:t>
            </a:r>
            <a:r>
              <a:rPr lang="en-US" dirty="0" smtClean="0"/>
              <a:t>, check </a:t>
            </a:r>
            <a:r>
              <a:rPr lang="en-US" dirty="0"/>
              <a:t>if other active transactions have </a:t>
            </a:r>
            <a:r>
              <a:rPr lang="en-US" dirty="0" smtClean="0"/>
              <a:t>already opened it</a:t>
            </a:r>
          </a:p>
          <a:p>
            <a:pPr lvl="1"/>
            <a:r>
              <a:rPr lang="en-US" dirty="0" smtClean="0"/>
              <a:t>If so, </a:t>
            </a:r>
            <a:r>
              <a:rPr lang="en-US" sz="1800" dirty="0" smtClean="0">
                <a:latin typeface="Monaco"/>
                <a:cs typeface="Monaco"/>
              </a:rPr>
              <a:t>open()</a:t>
            </a:r>
            <a:r>
              <a:rPr lang="en-US" dirty="0" smtClean="0"/>
              <a:t> throws a </a:t>
            </a:r>
            <a:r>
              <a:rPr lang="en-US" sz="1800" dirty="0" smtClean="0">
                <a:latin typeface="Monaco"/>
                <a:cs typeface="Monaco"/>
              </a:rPr>
              <a:t>DENIED </a:t>
            </a:r>
            <a:r>
              <a:rPr lang="en-US" dirty="0" smtClean="0"/>
              <a:t>exception</a:t>
            </a:r>
          </a:p>
          <a:p>
            <a:pPr lvl="2"/>
            <a:r>
              <a:rPr lang="en-US" dirty="0" smtClean="0"/>
              <a:t>Avoids wasted work,  the transaction can try again later</a:t>
            </a:r>
          </a:p>
          <a:p>
            <a:r>
              <a:rPr lang="en-US" dirty="0" smtClean="0"/>
              <a:t>Could solve this with nested transactions…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0818" y="3022578"/>
            <a:ext cx="8162365" cy="914400"/>
          </a:xfrm>
        </p:spPr>
        <p:txBody>
          <a:bodyPr>
            <a:noAutofit/>
          </a:bodyPr>
          <a:lstStyle/>
          <a:p>
            <a:r>
              <a:rPr lang="en-US" dirty="0" smtClean="0"/>
              <a:t>Managing </a:t>
            </a:r>
            <a:br>
              <a:rPr lang="en-US" dirty="0" smtClean="0"/>
            </a:br>
            <a:r>
              <a:rPr lang="en-US" dirty="0" smtClean="0"/>
              <a:t>Transactional 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err="1" smtClean="0">
                <a:latin typeface="Monaco"/>
                <a:cs typeface="Monaco"/>
              </a:rPr>
              <a:t>TMObject</a:t>
            </a:r>
            <a:r>
              <a:rPr lang="en-US" sz="5000" dirty="0" smtClean="0">
                <a:latin typeface="Monaco"/>
                <a:cs typeface="Monaco"/>
              </a:rPr>
              <a:t>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5271247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Transactional Object (</a:t>
            </a:r>
            <a:r>
              <a:rPr lang="en-US" sz="1900" dirty="0" err="1" smtClean="0">
                <a:latin typeface="Monaco"/>
                <a:cs typeface="Monaco"/>
              </a:rPr>
              <a:t>TMObject</a:t>
            </a:r>
            <a:r>
              <a:rPr lang="en-US" dirty="0" smtClean="0"/>
              <a:t>) has three fields</a:t>
            </a:r>
          </a:p>
          <a:p>
            <a:pPr lvl="1"/>
            <a:r>
              <a:rPr lang="en-US" sz="2000" dirty="0" err="1" smtClean="0">
                <a:latin typeface="Monaco"/>
                <a:cs typeface="Monaco"/>
              </a:rPr>
              <a:t>newObject</a:t>
            </a:r>
            <a:endParaRPr lang="en-US" sz="2000" dirty="0" smtClean="0">
              <a:latin typeface="Monaco"/>
              <a:cs typeface="Monaco"/>
            </a:endParaRPr>
          </a:p>
          <a:p>
            <a:pPr lvl="1"/>
            <a:r>
              <a:rPr lang="en-US" sz="2000" dirty="0" err="1" smtClean="0">
                <a:latin typeface="Monaco"/>
                <a:cs typeface="Monaco"/>
              </a:rPr>
              <a:t>oldObject</a:t>
            </a:r>
            <a:endParaRPr lang="en-US" sz="2000" dirty="0" smtClean="0">
              <a:latin typeface="Monaco"/>
              <a:cs typeface="Monaco"/>
            </a:endParaRPr>
          </a:p>
          <a:p>
            <a:pPr lvl="1"/>
            <a:r>
              <a:rPr lang="en-US" sz="2000" dirty="0">
                <a:latin typeface="Monaco"/>
                <a:cs typeface="Monaco"/>
              </a:rPr>
              <a:t>transaction</a:t>
            </a:r>
            <a:r>
              <a:rPr lang="en-US" sz="2000" dirty="0"/>
              <a:t> </a:t>
            </a:r>
            <a:r>
              <a:rPr lang="en-US" dirty="0"/>
              <a:t>– reference to </a:t>
            </a:r>
            <a:r>
              <a:rPr lang="en-US" dirty="0" smtClean="0"/>
              <a:t>the last transaction </a:t>
            </a:r>
            <a:br>
              <a:rPr lang="en-US" dirty="0" smtClean="0"/>
            </a:br>
            <a:r>
              <a:rPr lang="en-US" dirty="0" smtClean="0"/>
              <a:t>to open the </a:t>
            </a:r>
            <a:r>
              <a:rPr lang="en-US" sz="2000" dirty="0" err="1" smtClean="0">
                <a:latin typeface="Monaco"/>
                <a:cs typeface="Monaco"/>
              </a:rPr>
              <a:t>TMObject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/>
              <a:t>in </a:t>
            </a:r>
            <a:r>
              <a:rPr lang="en-US" sz="2000" dirty="0">
                <a:latin typeface="Monaco"/>
                <a:cs typeface="Monaco"/>
              </a:rPr>
              <a:t>WRITE</a:t>
            </a: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dirty="0" smtClean="0"/>
              <a:t>mode</a:t>
            </a:r>
          </a:p>
          <a:p>
            <a:pPr lvl="2"/>
            <a:r>
              <a:rPr lang="en-US" dirty="0" smtClean="0"/>
              <a:t>Transaction status – Active, Committed, or Aborted</a:t>
            </a:r>
            <a:endParaRPr lang="en-US" dirty="0"/>
          </a:p>
          <a:p>
            <a:r>
              <a:rPr lang="en-US" dirty="0" smtClean="0"/>
              <a:t>All three fields must be updated atomically </a:t>
            </a:r>
          </a:p>
          <a:p>
            <a:pPr lvl="1"/>
            <a:r>
              <a:rPr lang="en-US" dirty="0" smtClean="0"/>
              <a:t>Used for opening a transactional object without modifying the current version (along with </a:t>
            </a:r>
            <a:r>
              <a:rPr lang="en-US" sz="1800" dirty="0" smtClean="0">
                <a:latin typeface="Monaco"/>
                <a:cs typeface="Monaco"/>
              </a:rPr>
              <a:t>clone()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Most architectures do not provide such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2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5048997"/>
          </a:xfrm>
        </p:spPr>
        <p:txBody>
          <a:bodyPr/>
          <a:lstStyle/>
          <a:p>
            <a:r>
              <a:rPr lang="en-US" dirty="0" smtClean="0"/>
              <a:t>Solution:  add a level of indirection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atomically “swing” the </a:t>
            </a:r>
            <a:r>
              <a:rPr lang="en-US" sz="2000" dirty="0" smtClean="0">
                <a:latin typeface="Monaco"/>
                <a:cs typeface="Monaco"/>
              </a:rPr>
              <a:t>start</a:t>
            </a:r>
            <a:r>
              <a:rPr lang="en-US" dirty="0" smtClean="0"/>
              <a:t> reference </a:t>
            </a:r>
            <a:br>
              <a:rPr lang="en-US" dirty="0" smtClean="0"/>
            </a:br>
            <a:r>
              <a:rPr lang="en-US" dirty="0" smtClean="0"/>
              <a:t>to a different Locator object with CAS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99" y="2499780"/>
            <a:ext cx="6750051" cy="24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7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Open Committed </a:t>
            </a:r>
            <a:r>
              <a:rPr lang="en-US" sz="4400" dirty="0" err="1" smtClean="0">
                <a:latin typeface="Monaco"/>
                <a:cs typeface="Monaco"/>
              </a:rPr>
              <a:t>TMObject</a:t>
            </a:r>
            <a:endParaRPr lang="en-US" sz="4400" dirty="0">
              <a:latin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1869015"/>
            <a:ext cx="7046383" cy="41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6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Open Aborted </a:t>
            </a:r>
            <a:r>
              <a:rPr lang="en-US" sz="4400" dirty="0" err="1" smtClean="0">
                <a:latin typeface="Monaco"/>
                <a:cs typeface="Monaco"/>
              </a:rPr>
              <a:t>TMObject</a:t>
            </a:r>
            <a:endParaRPr lang="en-US" sz="4400" dirty="0">
              <a:latin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7" y="1921939"/>
            <a:ext cx="7014625" cy="414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3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Multi-Object Atomicity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19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62033" y="3889969"/>
            <a:ext cx="1815630" cy="1157112"/>
            <a:chOff x="2079038" y="4214519"/>
            <a:chExt cx="1815630" cy="1157112"/>
          </a:xfrm>
        </p:grpSpPr>
        <p:sp>
          <p:nvSpPr>
            <p:cNvPr id="5" name="Rectangle 4"/>
            <p:cNvSpPr/>
            <p:nvPr/>
          </p:nvSpPr>
          <p:spPr>
            <a:xfrm>
              <a:off x="2079038" y="4214519"/>
              <a:ext cx="1815630" cy="385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transaction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9038" y="4600223"/>
              <a:ext cx="1815630" cy="385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new object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79038" y="4985927"/>
              <a:ext cx="1815630" cy="385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old object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8403" y="3889969"/>
            <a:ext cx="1815630" cy="1157112"/>
            <a:chOff x="2079038" y="4214519"/>
            <a:chExt cx="1815630" cy="1157112"/>
          </a:xfrm>
        </p:grpSpPr>
        <p:sp>
          <p:nvSpPr>
            <p:cNvPr id="11" name="Rectangle 10"/>
            <p:cNvSpPr/>
            <p:nvPr/>
          </p:nvSpPr>
          <p:spPr>
            <a:xfrm>
              <a:off x="2079038" y="4214519"/>
              <a:ext cx="1815630" cy="385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transaction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9038" y="4600223"/>
              <a:ext cx="1815630" cy="385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new object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79038" y="4985927"/>
              <a:ext cx="1815630" cy="385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old object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86327" y="3889969"/>
            <a:ext cx="1815630" cy="1157112"/>
            <a:chOff x="2079038" y="4214519"/>
            <a:chExt cx="1815630" cy="1157112"/>
          </a:xfrm>
        </p:grpSpPr>
        <p:sp>
          <p:nvSpPr>
            <p:cNvPr id="15" name="Rectangle 14"/>
            <p:cNvSpPr/>
            <p:nvPr/>
          </p:nvSpPr>
          <p:spPr>
            <a:xfrm>
              <a:off x="2079038" y="4214519"/>
              <a:ext cx="1815630" cy="385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transaction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79038" y="4600223"/>
              <a:ext cx="1815630" cy="385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new object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9038" y="4985927"/>
              <a:ext cx="1815630" cy="3857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urier"/>
                  <a:cs typeface="Courier"/>
                </a:rPr>
                <a:t>old object</a:t>
              </a:r>
              <a:endParaRPr lang="en-US" dirty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2746965" y="1890895"/>
            <a:ext cx="3273777" cy="1081851"/>
          </a:xfrm>
          <a:prstGeom prst="ellipse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transaction</a:t>
            </a:r>
          </a:p>
          <a:p>
            <a:pPr algn="ctr"/>
            <a:endParaRPr lang="en-US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algn="ctr"/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00631" y="2422413"/>
            <a:ext cx="1232332" cy="3857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status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22" name="Straight Arrow Connector 21"/>
          <p:cNvCxnSpPr>
            <a:stCxn id="5" idx="3"/>
          </p:cNvCxnSpPr>
          <p:nvPr/>
        </p:nvCxnSpPr>
        <p:spPr>
          <a:xfrm flipV="1">
            <a:off x="2577663" y="2808117"/>
            <a:ext cx="1495758" cy="127470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1"/>
          </p:cNvCxnSpPr>
          <p:nvPr/>
        </p:nvCxnSpPr>
        <p:spPr>
          <a:xfrm flipH="1" flipV="1">
            <a:off x="4722532" y="2808117"/>
            <a:ext cx="1463795" cy="127470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  <a:endCxn id="20" idx="2"/>
          </p:cNvCxnSpPr>
          <p:nvPr/>
        </p:nvCxnSpPr>
        <p:spPr>
          <a:xfrm flipH="1" flipV="1">
            <a:off x="4416797" y="2808117"/>
            <a:ext cx="9421" cy="108185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326457" y="5202303"/>
            <a:ext cx="1251205" cy="4703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326458" y="5842006"/>
            <a:ext cx="1251205" cy="4703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096929" y="5202303"/>
            <a:ext cx="1251205" cy="4703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096929" y="5842006"/>
            <a:ext cx="1251205" cy="4703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750752" y="5202303"/>
            <a:ext cx="1251205" cy="4703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50752" y="5842006"/>
            <a:ext cx="1251205" cy="4703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0" name="Curved Connector 39"/>
          <p:cNvCxnSpPr>
            <a:stCxn id="12" idx="3"/>
            <a:endCxn id="36" idx="3"/>
          </p:cNvCxnSpPr>
          <p:nvPr/>
        </p:nvCxnSpPr>
        <p:spPr>
          <a:xfrm>
            <a:off x="5334033" y="4468525"/>
            <a:ext cx="14101" cy="1608666"/>
          </a:xfrm>
          <a:prstGeom prst="curvedConnector3">
            <a:avLst>
              <a:gd name="adj1" fmla="val 3722594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8" idx="3"/>
            <a:endCxn id="31" idx="3"/>
          </p:cNvCxnSpPr>
          <p:nvPr/>
        </p:nvCxnSpPr>
        <p:spPr>
          <a:xfrm flipH="1">
            <a:off x="2577662" y="4854229"/>
            <a:ext cx="1" cy="583259"/>
          </a:xfrm>
          <a:prstGeom prst="curvedConnector3">
            <a:avLst>
              <a:gd name="adj1" fmla="val -22860000000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3" idx="3"/>
            <a:endCxn id="35" idx="3"/>
          </p:cNvCxnSpPr>
          <p:nvPr/>
        </p:nvCxnSpPr>
        <p:spPr>
          <a:xfrm>
            <a:off x="5334033" y="4854229"/>
            <a:ext cx="14101" cy="583259"/>
          </a:xfrm>
          <a:prstGeom prst="curvedConnector3">
            <a:avLst>
              <a:gd name="adj1" fmla="val 1721162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7" idx="3"/>
            <a:endCxn id="34" idx="3"/>
          </p:cNvCxnSpPr>
          <p:nvPr/>
        </p:nvCxnSpPr>
        <p:spPr>
          <a:xfrm>
            <a:off x="2577663" y="4468525"/>
            <a:ext cx="12700" cy="1608666"/>
          </a:xfrm>
          <a:prstGeom prst="curvedConnector3">
            <a:avLst>
              <a:gd name="adj1" fmla="val 4244449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16" idx="3"/>
            <a:endCxn id="38" idx="3"/>
          </p:cNvCxnSpPr>
          <p:nvPr/>
        </p:nvCxnSpPr>
        <p:spPr>
          <a:xfrm>
            <a:off x="8001957" y="4468525"/>
            <a:ext cx="12700" cy="1608666"/>
          </a:xfrm>
          <a:prstGeom prst="curvedConnector3">
            <a:avLst>
              <a:gd name="adj1" fmla="val 3800000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17" idx="3"/>
            <a:endCxn id="37" idx="3"/>
          </p:cNvCxnSpPr>
          <p:nvPr/>
        </p:nvCxnSpPr>
        <p:spPr>
          <a:xfrm>
            <a:off x="8001957" y="4854229"/>
            <a:ext cx="12700" cy="583259"/>
          </a:xfrm>
          <a:prstGeom prst="curvedConnector3">
            <a:avLst>
              <a:gd name="adj1" fmla="val 1800000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782325" y="1886191"/>
            <a:ext cx="1594044" cy="385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ACTIVE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82325" y="2271895"/>
            <a:ext cx="1594044" cy="385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COMMITTED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82325" y="2662303"/>
            <a:ext cx="1594044" cy="385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ABORTED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71" name="Straight Arrow Connector 70"/>
          <p:cNvCxnSpPr>
            <a:stCxn id="20" idx="3"/>
            <a:endCxn id="68" idx="1"/>
          </p:cNvCxnSpPr>
          <p:nvPr/>
        </p:nvCxnSpPr>
        <p:spPr>
          <a:xfrm flipV="1">
            <a:off x="5032963" y="2079043"/>
            <a:ext cx="1749362" cy="53622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5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5134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Software Transactional Memory for </a:t>
            </a:r>
            <a:br>
              <a:rPr lang="en-US" b="1" dirty="0" smtClean="0"/>
            </a:br>
            <a:r>
              <a:rPr lang="en-US" b="1" dirty="0" smtClean="0"/>
              <a:t>Dynamic-Sized Data Structures (DSTM)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– Maurice </a:t>
            </a:r>
            <a:r>
              <a:rPr lang="en-US" dirty="0" err="1" smtClean="0"/>
              <a:t>Herlihy</a:t>
            </a:r>
            <a:r>
              <a:rPr lang="en-US" dirty="0" smtClean="0"/>
              <a:t> et al</a:t>
            </a:r>
            <a:br>
              <a:rPr lang="en-US" dirty="0" smtClean="0"/>
            </a:br>
            <a:r>
              <a:rPr lang="en-US" dirty="0" smtClean="0"/>
              <a:t>	– Brown University &amp; Sun Microsystems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– 2003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 smtClean="0"/>
              <a:t>Understanding Tradeoffs in </a:t>
            </a:r>
            <a:br>
              <a:rPr lang="en-US" b="1" dirty="0" smtClean="0"/>
            </a:br>
            <a:r>
              <a:rPr lang="en-US" b="1" dirty="0" smtClean="0"/>
              <a:t>Software Transactional Memory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– Dave Dice and </a:t>
            </a:r>
            <a:r>
              <a:rPr lang="en-US" dirty="0" err="1" smtClean="0"/>
              <a:t>Nir</a:t>
            </a:r>
            <a:r>
              <a:rPr lang="en-US" dirty="0" smtClean="0"/>
              <a:t> </a:t>
            </a:r>
            <a:r>
              <a:rPr lang="en-US" dirty="0" err="1" smtClean="0"/>
              <a:t>Shavit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– Sun Microsystems</a:t>
            </a:r>
            <a:br>
              <a:rPr lang="en-US" dirty="0" smtClean="0"/>
            </a:br>
            <a:r>
              <a:rPr lang="en-US" dirty="0" smtClean="0"/>
              <a:t>	– 2007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2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</a:t>
            </a:r>
            <a:r>
              <a:rPr lang="en-US" sz="5000" dirty="0" err="1" smtClean="0">
                <a:latin typeface="Monaco"/>
                <a:cs typeface="Monaco"/>
              </a:rPr>
              <a:t>TMObject</a:t>
            </a:r>
            <a:r>
              <a:rPr lang="en-US" dirty="0" smtClean="0"/>
              <a:t> Read-Only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create new Locator object,  no cloning</a:t>
            </a:r>
          </a:p>
          <a:p>
            <a:r>
              <a:rPr lang="en-US" dirty="0" smtClean="0"/>
              <a:t>Each thread keeps a </a:t>
            </a:r>
            <a:r>
              <a:rPr lang="en-US" i="1" dirty="0" smtClean="0"/>
              <a:t>read-only table</a:t>
            </a:r>
          </a:p>
          <a:p>
            <a:pPr lvl="1"/>
            <a:r>
              <a:rPr lang="en-US" dirty="0" smtClean="0"/>
              <a:t>Key:  (object, version)     –     </a:t>
            </a:r>
            <a:r>
              <a:rPr lang="en-US" i="1" dirty="0" smtClean="0"/>
              <a:t>(o, v)</a:t>
            </a:r>
            <a:endParaRPr lang="en-US" dirty="0" smtClean="0"/>
          </a:p>
          <a:p>
            <a:pPr lvl="1"/>
            <a:r>
              <a:rPr lang="en-US" dirty="0" smtClean="0"/>
              <a:t>Value:  reference count</a:t>
            </a:r>
          </a:p>
          <a:p>
            <a:pPr lvl="2"/>
            <a:r>
              <a:rPr lang="en-US" sz="1800" dirty="0" smtClean="0">
                <a:latin typeface="Monaco"/>
                <a:cs typeface="Monaco"/>
              </a:rPr>
              <a:t>open(READ)</a:t>
            </a:r>
            <a:r>
              <a:rPr lang="en-US" dirty="0" smtClean="0"/>
              <a:t> increments reference count</a:t>
            </a:r>
          </a:p>
          <a:p>
            <a:pPr lvl="2"/>
            <a:r>
              <a:rPr lang="en-US" sz="1800" dirty="0" smtClean="0">
                <a:latin typeface="Monaco"/>
                <a:cs typeface="Monaco"/>
              </a:rPr>
              <a:t>release()</a:t>
            </a:r>
            <a:r>
              <a:rPr lang="en-US" dirty="0" smtClean="0"/>
              <a:t> decrements reference count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1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 </a:t>
            </a:r>
            <a:r>
              <a:rPr lang="en-US" sz="5000" dirty="0" err="1" smtClean="0">
                <a:latin typeface="Monaco"/>
                <a:cs typeface="Monaco"/>
              </a:rPr>
              <a:t>TMObject</a:t>
            </a:r>
            <a:endParaRPr lang="en-US" sz="5000" dirty="0"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validate the transaction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For each </a:t>
            </a:r>
            <a:r>
              <a:rPr lang="en-US" i="1" dirty="0" smtClean="0"/>
              <a:t>(o, v)</a:t>
            </a:r>
            <a:r>
              <a:rPr lang="en-US" dirty="0" smtClean="0"/>
              <a:t> pair in the thread’s read-only table, check that </a:t>
            </a:r>
            <a:r>
              <a:rPr lang="en-US" i="1" dirty="0" smtClean="0"/>
              <a:t>v</a:t>
            </a:r>
            <a:r>
              <a:rPr lang="en-US" dirty="0" smtClean="0"/>
              <a:t> is still the most recently committed version of </a:t>
            </a:r>
            <a:r>
              <a:rPr lang="en-US" i="1" dirty="0" smtClean="0"/>
              <a:t>o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dirty="0" smtClean="0"/>
              <a:t>Check that the Transaction’s status is Active</a:t>
            </a:r>
          </a:p>
          <a:p>
            <a:r>
              <a:rPr lang="en-US" dirty="0" smtClean="0"/>
              <a:t>Then call CAS to change Transaction status</a:t>
            </a:r>
          </a:p>
          <a:p>
            <a:pPr lvl="1"/>
            <a:r>
              <a:rPr lang="en-US" dirty="0" smtClean="0"/>
              <a:t>Active </a:t>
            </a:r>
            <a:r>
              <a:rPr lang="en-US" dirty="0" smtClean="0">
                <a:sym typeface="Wingdings"/>
              </a:rPr>
              <a:t> Committed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22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4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 </a:t>
            </a:r>
            <a:r>
              <a:rPr lang="en-US" sz="5000" dirty="0" smtClean="0">
                <a:latin typeface="Monaco"/>
                <a:cs typeface="Monaco"/>
              </a:rPr>
              <a:t>READ</a:t>
            </a:r>
            <a:r>
              <a:rPr lang="en-US" dirty="0" smtClean="0"/>
              <a:t> 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concurrent access to large data structures</a:t>
            </a:r>
          </a:p>
          <a:p>
            <a:pPr lvl="1"/>
            <a:r>
              <a:rPr lang="en-US" dirty="0" smtClean="0"/>
              <a:t>Trees – walking nodes always starts from root</a:t>
            </a:r>
          </a:p>
          <a:p>
            <a:r>
              <a:rPr lang="en-US" dirty="0" smtClean="0"/>
              <a:t>Multiple readers is okay,  reduces contention</a:t>
            </a:r>
          </a:p>
          <a:p>
            <a:pPr lvl="1"/>
            <a:r>
              <a:rPr lang="en-US" dirty="0" smtClean="0"/>
              <a:t>Fewer </a:t>
            </a:r>
            <a:r>
              <a:rPr lang="en-US" sz="1800" dirty="0" smtClean="0">
                <a:latin typeface="Monaco"/>
                <a:cs typeface="Monaco"/>
              </a:rPr>
              <a:t>DENIED</a:t>
            </a:r>
            <a:r>
              <a:rPr lang="en-US" dirty="0" smtClean="0"/>
              <a:t> transactions,  less wasted effort</a:t>
            </a:r>
          </a:p>
          <a:p>
            <a:r>
              <a:rPr lang="en-US" dirty="0" smtClean="0"/>
              <a:t>Found the proper node? </a:t>
            </a:r>
          </a:p>
          <a:p>
            <a:pPr lvl="1"/>
            <a:r>
              <a:rPr lang="en-US" dirty="0" smtClean="0"/>
              <a:t>Upgrade to  </a:t>
            </a:r>
            <a:r>
              <a:rPr lang="en-US" sz="1800" dirty="0" smtClean="0">
                <a:latin typeface="Monaco"/>
                <a:cs typeface="Monaco"/>
              </a:rPr>
              <a:t>WRITE </a:t>
            </a:r>
            <a:r>
              <a:rPr lang="en-US" dirty="0" smtClean="0"/>
              <a:t>mode for atomic access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Pre-commit </a:t>
            </a:r>
            <a:r>
              <a:rPr lang="en-US" sz="5000" dirty="0" smtClean="0">
                <a:latin typeface="Monaco"/>
                <a:cs typeface="Monaco"/>
              </a:rPr>
              <a:t>release()</a:t>
            </a:r>
            <a:endParaRPr lang="en-US" sz="5000" dirty="0"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A can release an Object X opened for reading before committing the entire transaction</a:t>
            </a:r>
          </a:p>
          <a:p>
            <a:pPr lvl="1"/>
            <a:r>
              <a:rPr lang="en-US" dirty="0" smtClean="0"/>
              <a:t>Other transactions will no longer conflict with X</a:t>
            </a:r>
          </a:p>
          <a:p>
            <a:pPr lvl="1"/>
            <a:r>
              <a:rPr lang="en-US" dirty="0" smtClean="0"/>
              <a:t>Also useful for traversing shared data structures</a:t>
            </a:r>
          </a:p>
          <a:p>
            <a:r>
              <a:rPr lang="en-US" dirty="0" smtClean="0"/>
              <a:t>Allows transactions to observe </a:t>
            </a:r>
            <a:r>
              <a:rPr lang="en-US" b="1" dirty="0" smtClean="0"/>
              <a:t>inconsistent</a:t>
            </a:r>
            <a:r>
              <a:rPr lang="en-US" dirty="0" smtClean="0"/>
              <a:t> state</a:t>
            </a:r>
          </a:p>
          <a:p>
            <a:pPr lvl="1"/>
            <a:r>
              <a:rPr lang="en-US" dirty="0" smtClean="0"/>
              <a:t>Validations of that transaction will ignore Object X</a:t>
            </a:r>
          </a:p>
          <a:p>
            <a:r>
              <a:rPr lang="en-US" dirty="0" smtClean="0"/>
              <a:t>The inconsistent transaction can actually commit!</a:t>
            </a:r>
          </a:p>
          <a:p>
            <a:pPr lvl="1"/>
            <a:r>
              <a:rPr lang="en-US" dirty="0" smtClean="0"/>
              <a:t>Programmer is responsible – use with care!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00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6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Obstruction freedom does not ensure progress</a:t>
            </a:r>
          </a:p>
          <a:p>
            <a:pPr lvl="1"/>
            <a:r>
              <a:rPr lang="en-US" dirty="0" smtClean="0"/>
              <a:t>Must explicitly avoid </a:t>
            </a:r>
            <a:r>
              <a:rPr lang="en-US" dirty="0" err="1" smtClean="0"/>
              <a:t>livelock</a:t>
            </a:r>
            <a:r>
              <a:rPr lang="en-US" dirty="0" smtClean="0"/>
              <a:t>, starvation, etc.</a:t>
            </a:r>
          </a:p>
          <a:p>
            <a:r>
              <a:rPr lang="en-US" dirty="0" smtClean="0"/>
              <a:t>Separation between correctness and progress</a:t>
            </a:r>
          </a:p>
          <a:p>
            <a:pPr lvl="1"/>
            <a:r>
              <a:rPr lang="en-US" dirty="0" smtClean="0"/>
              <a:t>Mechanisms are cleanly modular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Contention Manager (CM)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5134722"/>
          </a:xfrm>
        </p:spPr>
        <p:txBody>
          <a:bodyPr/>
          <a:lstStyle/>
          <a:p>
            <a:r>
              <a:rPr lang="en-US" dirty="0" smtClean="0"/>
              <a:t>Each thread has a </a:t>
            </a:r>
            <a:r>
              <a:rPr lang="en-US" i="1" dirty="0" smtClean="0"/>
              <a:t>Contention Manager</a:t>
            </a:r>
          </a:p>
          <a:p>
            <a:pPr lvl="1"/>
            <a:r>
              <a:rPr lang="en-US" dirty="0" smtClean="0"/>
              <a:t>Consulted on whether to abort another transaction</a:t>
            </a:r>
          </a:p>
          <a:p>
            <a:pPr lvl="1"/>
            <a:r>
              <a:rPr lang="en-US" dirty="0" smtClean="0"/>
              <a:t>Consult each other to compare priorities, etc.</a:t>
            </a:r>
          </a:p>
          <a:p>
            <a:r>
              <a:rPr lang="en-US" dirty="0" smtClean="0"/>
              <a:t>Correctness requirement is weak</a:t>
            </a:r>
          </a:p>
          <a:p>
            <a:pPr lvl="1"/>
            <a:r>
              <a:rPr lang="en-US" dirty="0" smtClean="0"/>
              <a:t>Any active transaction is eventually permitted </a:t>
            </a:r>
            <a:br>
              <a:rPr lang="en-US" dirty="0" smtClean="0"/>
            </a:br>
            <a:r>
              <a:rPr lang="en-US" dirty="0" smtClean="0"/>
              <a:t>to abort other conflicting transactions</a:t>
            </a:r>
          </a:p>
          <a:p>
            <a:pPr lvl="2"/>
            <a:r>
              <a:rPr lang="en-US" dirty="0" smtClean="0"/>
              <a:t>Required for obstruction freedom</a:t>
            </a:r>
          </a:p>
          <a:p>
            <a:pPr lvl="2"/>
            <a:r>
              <a:rPr lang="en-US" dirty="0" smtClean="0"/>
              <a:t>If a transaction is continually denied abort permissions, </a:t>
            </a:r>
            <a:br>
              <a:rPr lang="en-US" dirty="0" smtClean="0"/>
            </a:br>
            <a:r>
              <a:rPr lang="en-US" dirty="0" smtClean="0"/>
              <a:t>it will never commit even if it runs “by itself”  </a:t>
            </a:r>
            <a:r>
              <a:rPr lang="en-US" i="1" dirty="0" smtClean="0"/>
              <a:t>(deadlock)</a:t>
            </a:r>
            <a:endParaRPr lang="en-US" dirty="0" smtClean="0"/>
          </a:p>
          <a:p>
            <a:pPr lvl="1"/>
            <a:r>
              <a:rPr lang="en-US" dirty="0" smtClean="0"/>
              <a:t>If transactions conflict, progress is not guaranteed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7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 err="1" smtClean="0">
                <a:latin typeface="Monaco"/>
                <a:cs typeface="Monaco"/>
              </a:rPr>
              <a:t>ContentionManager</a:t>
            </a:r>
            <a:r>
              <a:rPr lang="en-US" sz="4000" dirty="0" smtClean="0">
                <a:latin typeface="Monaco"/>
                <a:cs typeface="Monaco"/>
              </a:rPr>
              <a:t> </a:t>
            </a:r>
            <a:r>
              <a:rPr lang="en-US" sz="4400" dirty="0" smtClean="0"/>
              <a:t>Interface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a Contention Manager guarantee progress? </a:t>
            </a:r>
          </a:p>
          <a:p>
            <a:pPr lvl="1"/>
            <a:r>
              <a:rPr lang="en-US" dirty="0" smtClean="0"/>
              <a:t>That is a question of policy,  delegate it …</a:t>
            </a:r>
          </a:p>
          <a:p>
            <a:r>
              <a:rPr lang="en-US" dirty="0" smtClean="0"/>
              <a:t>DSTM requires implementation of CM interface</a:t>
            </a:r>
          </a:p>
          <a:p>
            <a:pPr lvl="1"/>
            <a:r>
              <a:rPr lang="en-US" i="1" dirty="0" smtClean="0"/>
              <a:t>Notification</a:t>
            </a:r>
            <a:r>
              <a:rPr lang="en-US" dirty="0" smtClean="0"/>
              <a:t> methods</a:t>
            </a:r>
          </a:p>
          <a:p>
            <a:pPr lvl="2"/>
            <a:r>
              <a:rPr lang="en-US" dirty="0" smtClean="0"/>
              <a:t>Deliver relevant events/information to CM</a:t>
            </a:r>
          </a:p>
          <a:p>
            <a:pPr lvl="1"/>
            <a:r>
              <a:rPr lang="en-US" i="1" dirty="0" smtClean="0"/>
              <a:t>Feedback </a:t>
            </a:r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Polls CM to determine decision points</a:t>
            </a:r>
          </a:p>
          <a:p>
            <a:pPr lvl="1"/>
            <a:r>
              <a:rPr lang="en-US" dirty="0" smtClean="0"/>
              <a:t>CM implementation is open research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6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</a:t>
            </a:r>
          </a:p>
          <a:p>
            <a:pPr lvl="1"/>
            <a:r>
              <a:rPr lang="en-US" dirty="0" smtClean="0"/>
              <a:t>Always grants permission to abort</a:t>
            </a:r>
            <a:br>
              <a:rPr lang="en-US" dirty="0" smtClean="0"/>
            </a:br>
            <a:r>
              <a:rPr lang="en-US" dirty="0" smtClean="0"/>
              <a:t>conflicting transactions immediately</a:t>
            </a:r>
          </a:p>
          <a:p>
            <a:r>
              <a:rPr lang="en-US" dirty="0" smtClean="0"/>
              <a:t>Polite</a:t>
            </a:r>
          </a:p>
          <a:p>
            <a:pPr lvl="1"/>
            <a:r>
              <a:rPr lang="en-US" dirty="0" smtClean="0"/>
              <a:t>Backs off from conflict adaptively</a:t>
            </a:r>
          </a:p>
          <a:p>
            <a:pPr lvl="1"/>
            <a:r>
              <a:rPr lang="en-US" dirty="0" smtClean="0"/>
              <a:t>Increasingly delays aborting a conflicting transaction</a:t>
            </a:r>
          </a:p>
          <a:p>
            <a:pPr lvl="2"/>
            <a:r>
              <a:rPr lang="en-US" dirty="0" smtClean="0"/>
              <a:t>Sleeps twice as long at each attempt until some threshold</a:t>
            </a:r>
          </a:p>
          <a:p>
            <a:r>
              <a:rPr lang="en-US" dirty="0" smtClean="0"/>
              <a:t>No silver bullet – CMs are application-specific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8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Software Transactional Memory (DSTM)</a:t>
            </a:r>
          </a:p>
          <a:p>
            <a:pPr lvl="1"/>
            <a:r>
              <a:rPr lang="en-US" dirty="0" smtClean="0"/>
              <a:t>Fundamental concepts</a:t>
            </a:r>
          </a:p>
          <a:p>
            <a:pPr lvl="1"/>
            <a:r>
              <a:rPr lang="en-US" dirty="0" smtClean="0"/>
              <a:t>Java implementation + examples</a:t>
            </a:r>
          </a:p>
          <a:p>
            <a:pPr lvl="1"/>
            <a:r>
              <a:rPr lang="en-US" dirty="0" smtClean="0"/>
              <a:t>Contention management</a:t>
            </a:r>
          </a:p>
          <a:p>
            <a:pPr lvl="1"/>
            <a:r>
              <a:rPr lang="en-US" dirty="0" smtClean="0"/>
              <a:t>Performance evaluation</a:t>
            </a:r>
          </a:p>
          <a:p>
            <a:r>
              <a:rPr lang="en-US" dirty="0" smtClean="0"/>
              <a:t>Understanding Tradeoffs in STM</a:t>
            </a:r>
          </a:p>
          <a:p>
            <a:pPr lvl="1"/>
            <a:r>
              <a:rPr lang="en-US" dirty="0" smtClean="0"/>
              <a:t>Prior STM Work</a:t>
            </a:r>
          </a:p>
          <a:p>
            <a:pPr lvl="1"/>
            <a:r>
              <a:rPr lang="en-US" dirty="0" smtClean="0"/>
              <a:t>Transaction Locking</a:t>
            </a:r>
          </a:p>
          <a:p>
            <a:pPr lvl="1"/>
            <a:r>
              <a:rPr lang="en-US" dirty="0" smtClean="0"/>
              <a:t>Analysis and Observations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39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8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DSTM with many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4" y="1661590"/>
            <a:ext cx="7691720" cy="472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8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DSTM with 1 thread per processor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46827"/>
            <a:ext cx="7704667" cy="47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DSTM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7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DSTM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DSTM allows simple concurrent programming </a:t>
            </a:r>
            <a:br>
              <a:rPr lang="en-US" dirty="0" smtClean="0"/>
            </a:br>
            <a:r>
              <a:rPr lang="en-US" dirty="0" smtClean="0"/>
              <a:t>with complex shared data structures</a:t>
            </a:r>
          </a:p>
          <a:p>
            <a:pPr lvl="1"/>
            <a:r>
              <a:rPr lang="en-US" dirty="0" smtClean="0"/>
              <a:t>Pre-detect and decide on aborting upcoming transactions</a:t>
            </a:r>
          </a:p>
          <a:p>
            <a:pPr lvl="1"/>
            <a:r>
              <a:rPr lang="en-US" dirty="0" smtClean="0"/>
              <a:t>Release objects before committing transaction</a:t>
            </a:r>
          </a:p>
          <a:p>
            <a:r>
              <a:rPr lang="en-US" dirty="0" smtClean="0"/>
              <a:t>Obstruction freedom:  weaker, non-blocking progress</a:t>
            </a:r>
          </a:p>
          <a:p>
            <a:r>
              <a:rPr lang="en-US" dirty="0" smtClean="0"/>
              <a:t>Define policy with modular Contention Managers</a:t>
            </a:r>
          </a:p>
          <a:p>
            <a:pPr lvl="1"/>
            <a:r>
              <a:rPr lang="en-US" dirty="0" smtClean="0"/>
              <a:t>Avoid </a:t>
            </a:r>
            <a:r>
              <a:rPr lang="en-US" dirty="0" err="1" smtClean="0"/>
              <a:t>livelock</a:t>
            </a:r>
            <a:r>
              <a:rPr lang="en-US" dirty="0" smtClean="0"/>
              <a:t> for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35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Tradeoffs in STM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 descr="scales.gif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83" r="-9283"/>
          <a:stretch>
            <a:fillRect/>
          </a:stretch>
        </p:blipFill>
        <p:spPr>
          <a:xfrm>
            <a:off x="1765300" y="804863"/>
            <a:ext cx="5638800" cy="3657600"/>
          </a:xfrm>
        </p:spPr>
      </p:pic>
    </p:spTree>
    <p:extLst>
      <p:ext uri="{BB962C8B-B14F-4D97-AF65-F5344CB8AC3E}">
        <p14:creationId xmlns:p14="http://schemas.microsoft.com/office/powerpoint/2010/main" val="60769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STM Approaches</a:t>
            </a:r>
          </a:p>
          <a:p>
            <a:r>
              <a:rPr lang="en-US" dirty="0" smtClean="0"/>
              <a:t>Transactional Locking Algorithm</a:t>
            </a:r>
          </a:p>
          <a:p>
            <a:pPr lvl="1"/>
            <a:r>
              <a:rPr lang="en-US" dirty="0" smtClean="0"/>
              <a:t>Non-blocking vs. Blocking (locks)</a:t>
            </a:r>
          </a:p>
          <a:p>
            <a:r>
              <a:rPr lang="en-US" dirty="0" smtClean="0"/>
              <a:t>Analysis of Performance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8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STM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64" y="1586753"/>
            <a:ext cx="7691719" cy="4571999"/>
          </a:xfrm>
        </p:spPr>
        <p:txBody>
          <a:bodyPr/>
          <a:lstStyle/>
          <a:p>
            <a:r>
              <a:rPr lang="en-US" dirty="0" err="1" smtClean="0"/>
              <a:t>Shavit</a:t>
            </a:r>
            <a:r>
              <a:rPr lang="en-US" dirty="0" smtClean="0"/>
              <a:t> &amp; </a:t>
            </a:r>
            <a:r>
              <a:rPr lang="en-US" dirty="0" err="1" smtClean="0"/>
              <a:t>Touitou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F</a:t>
            </a:r>
            <a:r>
              <a:rPr lang="en-US" dirty="0" smtClean="0"/>
              <a:t>irst STM</a:t>
            </a:r>
          </a:p>
          <a:p>
            <a:pPr lvl="1"/>
            <a:r>
              <a:rPr lang="en-US" dirty="0" smtClean="0"/>
              <a:t>Non-blocking, static</a:t>
            </a:r>
          </a:p>
          <a:p>
            <a:r>
              <a:rPr lang="en-US" dirty="0" err="1" smtClean="0"/>
              <a:t>Herlihy</a:t>
            </a:r>
            <a:r>
              <a:rPr lang="en-US" dirty="0" smtClean="0"/>
              <a:t> – Dynamic STM</a:t>
            </a:r>
          </a:p>
          <a:p>
            <a:pPr lvl="1"/>
            <a:r>
              <a:rPr lang="en-US" dirty="0" smtClean="0"/>
              <a:t>Indirection is costly</a:t>
            </a:r>
          </a:p>
          <a:p>
            <a:r>
              <a:rPr lang="en-US" dirty="0" smtClean="0"/>
              <a:t>Fraser &amp; Harris – Object STM</a:t>
            </a:r>
          </a:p>
          <a:p>
            <a:pPr lvl="1"/>
            <a:r>
              <a:rPr lang="en-US" dirty="0" smtClean="0"/>
              <a:t>Manually open/close objects</a:t>
            </a:r>
          </a:p>
          <a:p>
            <a:pPr lvl="1"/>
            <a:r>
              <a:rPr lang="en-US" dirty="0" smtClean="0"/>
              <a:t>Faster, less indirection</a:t>
            </a:r>
          </a:p>
          <a:p>
            <a:r>
              <a:rPr lang="en-US" dirty="0" err="1" smtClean="0"/>
              <a:t>Marathe</a:t>
            </a:r>
            <a:r>
              <a:rPr lang="en-US" dirty="0" smtClean="0"/>
              <a:t> – Adaptive STM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0259" y="2129954"/>
            <a:ext cx="757641" cy="75764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30259" y="2887595"/>
            <a:ext cx="757641" cy="75764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30259" y="3645236"/>
            <a:ext cx="757641" cy="75764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0259" y="4402877"/>
            <a:ext cx="757641" cy="7576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87900" y="2129954"/>
            <a:ext cx="757641" cy="75764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87900" y="2887595"/>
            <a:ext cx="757641" cy="75764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87900" y="3645236"/>
            <a:ext cx="757641" cy="75764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87900" y="4402877"/>
            <a:ext cx="757641" cy="7576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45541" y="2129954"/>
            <a:ext cx="757641" cy="75764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145541" y="2887595"/>
            <a:ext cx="757641" cy="75764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45541" y="3645236"/>
            <a:ext cx="757641" cy="75764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45541" y="4402877"/>
            <a:ext cx="757641" cy="7576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903182" y="2129954"/>
            <a:ext cx="757641" cy="7576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903182" y="2887595"/>
            <a:ext cx="757641" cy="7576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903182" y="3645236"/>
            <a:ext cx="757641" cy="7576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903182" y="4402877"/>
            <a:ext cx="757641" cy="7576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84054" y="2591642"/>
            <a:ext cx="627422" cy="627421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Aft>
                <a:spcPct val="50000"/>
              </a:spcAft>
            </a:pPr>
            <a:r>
              <a:rPr lang="en-US" sz="2000" baseline="-25000" dirty="0">
                <a:latin typeface="Helvetica" charset="0"/>
              </a:rPr>
              <a:t>ASTM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706549" y="2222029"/>
            <a:ext cx="669073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aseline="-25000" dirty="0">
                <a:latin typeface="Helvetica" charset="0"/>
              </a:rPr>
              <a:t>DSTM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206047" y="3828070"/>
            <a:ext cx="678591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aseline="-25000">
                <a:latin typeface="Helvetica" charset="0"/>
              </a:rPr>
              <a:t>OSTM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7145541" y="1724827"/>
            <a:ext cx="0" cy="4051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6387900" y="5160518"/>
            <a:ext cx="0" cy="3788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16200000">
            <a:off x="8850233" y="2698185"/>
            <a:ext cx="0" cy="3788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rot="16200000">
            <a:off x="5424406" y="3439384"/>
            <a:ext cx="0" cy="4117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701287" y="1724827"/>
            <a:ext cx="2959535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aseline="-25000" dirty="0">
                <a:latin typeface="Helvetica" charset="0"/>
              </a:rPr>
              <a:t>obstruction-free	</a:t>
            </a:r>
            <a:r>
              <a:rPr lang="en-US" sz="2000" baseline="-25000" dirty="0" smtClean="0">
                <a:latin typeface="Helvetica" charset="0"/>
              </a:rPr>
              <a:t>lock</a:t>
            </a:r>
            <a:r>
              <a:rPr lang="en-US" sz="2000" baseline="-25000" dirty="0">
                <a:latin typeface="Helvetica" charset="0"/>
              </a:rPr>
              <a:t>-free</a:t>
            </a: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7903182" y="5160518"/>
            <a:ext cx="0" cy="3788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727594" y="5160518"/>
            <a:ext cx="3185775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aseline="-25000">
                <a:latin typeface="Helvetica" charset="0"/>
              </a:rPr>
              <a:t>eager                 lazy               eager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 rot="16200000">
            <a:off x="4006458" y="3569481"/>
            <a:ext cx="2703047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baseline="-25000">
                <a:latin typeface="Helvetica" charset="0"/>
              </a:rPr>
              <a:t>per-transaction             per-object</a:t>
            </a: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rot="16200000">
            <a:off x="8850233" y="4213467"/>
            <a:ext cx="0" cy="3788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 rot="16200000">
            <a:off x="7202592" y="3446984"/>
            <a:ext cx="3129550" cy="29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000" baseline="-25000" dirty="0">
                <a:latin typeface="Helvetica" charset="0"/>
              </a:rPr>
              <a:t>indirect           </a:t>
            </a:r>
            <a:r>
              <a:rPr lang="en-US" sz="2000" baseline="-25000" dirty="0" smtClean="0">
                <a:latin typeface="Helvetica" charset="0"/>
              </a:rPr>
              <a:t> </a:t>
            </a:r>
            <a:r>
              <a:rPr lang="en-US" sz="2000" baseline="-25000" dirty="0">
                <a:latin typeface="Helvetica" charset="0"/>
              </a:rPr>
              <a:t>direct               indirect</a:t>
            </a:r>
          </a:p>
        </p:txBody>
      </p:sp>
    </p:spTree>
    <p:extLst>
      <p:ext uri="{BB962C8B-B14F-4D97-AF65-F5344CB8AC3E}">
        <p14:creationId xmlns:p14="http://schemas.microsoft.com/office/powerpoint/2010/main" val="385013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Blocking STMs with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Ennals</a:t>
            </a:r>
            <a:r>
              <a:rPr lang="en-US" dirty="0" smtClean="0"/>
              <a:t> – STM Should Not Be Obstruction-Free</a:t>
            </a:r>
          </a:p>
          <a:p>
            <a:pPr lvl="1"/>
            <a:r>
              <a:rPr lang="en-US" dirty="0" smtClean="0"/>
              <a:t>Only useful for deadlock avoidance</a:t>
            </a:r>
          </a:p>
          <a:p>
            <a:pPr lvl="1"/>
            <a:r>
              <a:rPr lang="en-US" dirty="0" smtClean="0"/>
              <a:t>Use locks instead – no indirection!</a:t>
            </a:r>
          </a:p>
          <a:p>
            <a:pPr lvl="1"/>
            <a:r>
              <a:rPr lang="en-US" i="1" dirty="0" smtClean="0"/>
              <a:t>Encounter-order</a:t>
            </a:r>
            <a:r>
              <a:rPr lang="en-US" dirty="0" smtClean="0"/>
              <a:t>  for acquiring write locks</a:t>
            </a:r>
          </a:p>
          <a:p>
            <a:pPr lvl="1"/>
            <a:r>
              <a:rPr lang="en-US" dirty="0" smtClean="0"/>
              <a:t>Good performance</a:t>
            </a:r>
            <a:endParaRPr lang="en-US" dirty="0"/>
          </a:p>
          <a:p>
            <a:r>
              <a:rPr lang="en-US" b="1" dirty="0" smtClean="0"/>
              <a:t>Read-set</a:t>
            </a:r>
            <a:r>
              <a:rPr lang="en-US" dirty="0" smtClean="0"/>
              <a:t>    vs.    Write-set    vs.    </a:t>
            </a:r>
            <a:r>
              <a:rPr lang="en-US" b="1" dirty="0" smtClean="0"/>
              <a:t>Undo-set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35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Locking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2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15372"/>
            <a:ext cx="8095130" cy="857250"/>
          </a:xfrm>
        </p:spPr>
        <p:txBody>
          <a:bodyPr/>
          <a:lstStyle/>
          <a:p>
            <a:r>
              <a:rPr lang="en-US" sz="4400" dirty="0" smtClean="0"/>
              <a:t>Software Transactional Memory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951119"/>
            <a:ext cx="8095130" cy="50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Fundamental Concepts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Placeholder 6" descr="square-credit-card-reader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1" b="18781"/>
          <a:stretch>
            <a:fillRect/>
          </a:stretch>
        </p:blipFill>
        <p:spPr>
          <a:xfrm>
            <a:off x="1765300" y="804863"/>
            <a:ext cx="5638800" cy="3657600"/>
          </a:xfrm>
        </p:spPr>
      </p:pic>
    </p:spTree>
    <p:extLst>
      <p:ext uri="{BB962C8B-B14F-4D97-AF65-F5344CB8AC3E}">
        <p14:creationId xmlns:p14="http://schemas.microsoft.com/office/powerpoint/2010/main" val="209326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 Concept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STM with a Collection of Locks</a:t>
            </a:r>
          </a:p>
          <a:p>
            <a:pPr lvl="1"/>
            <a:r>
              <a:rPr lang="en-US" dirty="0" smtClean="0"/>
              <a:t>High performance with “mechanical” approach</a:t>
            </a:r>
          </a:p>
          <a:p>
            <a:r>
              <a:rPr lang="en-US" dirty="0" smtClean="0"/>
              <a:t>Versioned lock-word </a:t>
            </a:r>
          </a:p>
          <a:p>
            <a:pPr lvl="1"/>
            <a:r>
              <a:rPr lang="en-US" dirty="0" smtClean="0"/>
              <a:t>Simple spinlock + version number (# releases)</a:t>
            </a:r>
          </a:p>
          <a:p>
            <a:pPr lvl="1"/>
            <a:r>
              <a:rPr lang="en-US" dirty="0" smtClean="0"/>
              <a:t>Various granularities:</a:t>
            </a:r>
          </a:p>
          <a:p>
            <a:pPr lvl="2"/>
            <a:r>
              <a:rPr lang="en-US" dirty="0" smtClean="0"/>
              <a:t>Per Object – one lock per shared object,  best performance </a:t>
            </a:r>
          </a:p>
          <a:p>
            <a:pPr lvl="2"/>
            <a:r>
              <a:rPr lang="en-US" dirty="0" smtClean="0"/>
              <a:t>Per Stripe – lock array is separate, hash-mapped to stripes</a:t>
            </a:r>
          </a:p>
          <a:p>
            <a:pPr lvl="2"/>
            <a:r>
              <a:rPr lang="en-US" dirty="0" smtClean="0"/>
              <a:t>Per Word – lock is adjacent to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1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-13094"/>
            <a:ext cx="7691719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TL Write Modes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3900" y="1270540"/>
            <a:ext cx="3773488" cy="4278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Encounter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23900" y="1846803"/>
            <a:ext cx="3773488" cy="3095624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200" dirty="0" smtClean="0"/>
              <a:t>Keep read &amp; undo sets</a:t>
            </a:r>
          </a:p>
          <a:p>
            <a:pPr>
              <a:buFont typeface="+mj-lt"/>
              <a:buAutoNum type="arabicPeriod"/>
            </a:pPr>
            <a:r>
              <a:rPr lang="en-US" sz="2200" dirty="0" smtClean="0"/>
              <a:t>Temporarily </a:t>
            </a:r>
            <a:r>
              <a:rPr lang="en-US" sz="2200" dirty="0"/>
              <a:t>acquire lock for </a:t>
            </a:r>
            <a:r>
              <a:rPr lang="en-US" sz="2200" dirty="0" smtClean="0"/>
              <a:t>write location</a:t>
            </a: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dirty="0"/>
              <a:t>Write value directly to original location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Keep log of operation in undo-</a:t>
            </a:r>
            <a:r>
              <a:rPr lang="en-US" sz="2200" dirty="0" smtClean="0"/>
              <a:t>set</a:t>
            </a:r>
          </a:p>
          <a:p>
            <a:pPr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6" y="1270540"/>
            <a:ext cx="3776472" cy="42787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Commit Mode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6" y="1846802"/>
            <a:ext cx="3776472" cy="3095625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200" dirty="0" smtClean="0"/>
              <a:t>Keep read &amp; write sets</a:t>
            </a:r>
          </a:p>
          <a:p>
            <a:pPr>
              <a:buFont typeface="+mj-lt"/>
              <a:buAutoNum type="arabicPeriod"/>
            </a:pPr>
            <a:r>
              <a:rPr lang="en-US" sz="2200" dirty="0" smtClean="0"/>
              <a:t>Add writes to write set</a:t>
            </a:r>
            <a:br>
              <a:rPr lang="en-US" sz="2200" dirty="0" smtClean="0"/>
            </a:br>
            <a:endParaRPr lang="en-US" sz="2200" dirty="0" smtClean="0"/>
          </a:p>
          <a:p>
            <a:pPr>
              <a:buFont typeface="+mj-lt"/>
              <a:buAutoNum type="arabicPeriod"/>
            </a:pPr>
            <a:r>
              <a:rPr lang="en-US" sz="2200" dirty="0" smtClean="0"/>
              <a:t>Reads/writes check write set for latest value</a:t>
            </a:r>
          </a:p>
          <a:p>
            <a:pPr>
              <a:buFont typeface="+mj-lt"/>
              <a:buAutoNum type="arabicPeriod"/>
            </a:pPr>
            <a:r>
              <a:rPr lang="en-US" sz="2200" dirty="0" smtClean="0"/>
              <a:t>Acquire all write locks when trying to commit</a:t>
            </a:r>
          </a:p>
          <a:p>
            <a:pPr>
              <a:buFont typeface="+mj-lt"/>
              <a:buAutoNum type="arabicPeriod"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36074" y="5058836"/>
            <a:ext cx="5998823" cy="177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400"/>
              </a:spcBef>
              <a:buSzPct val="90000"/>
              <a:buFont typeface="Wingdings" pitchFamily="2" charset="2"/>
              <a:buChar char="v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3650" indent="-349250" algn="l" defTabSz="914400" rtl="0" eaLnBrk="1" latinLnBrk="0" hangingPunct="1">
              <a:spcBef>
                <a:spcPts val="1200"/>
              </a:spcBef>
              <a:buSzPct val="90000"/>
              <a:buFont typeface="Wingdings" pitchFamily="2" charset="2"/>
              <a:buChar char="v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6550" algn="l" defTabSz="914400" rtl="0" eaLnBrk="1" latinLnBrk="0" hangingPunct="1"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46275" indent="-346075" algn="l" defTabSz="914400" rtl="0" eaLnBrk="1" latinLnBrk="0" hangingPunct="1">
              <a:spcBef>
                <a:spcPts val="1200"/>
              </a:spcBef>
              <a:buSzPct val="90000"/>
              <a:buFont typeface="Wingdings" pitchFamily="2" charset="2"/>
              <a:buChar char="v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90763" indent="-344488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v"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90763" indent="-344488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v"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90763" indent="-344488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v"/>
              <a:defRPr lang="en-US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5"/>
            </a:pPr>
            <a:r>
              <a:rPr lang="en-US" sz="2200" dirty="0"/>
              <a:t>Validate locks in read set</a:t>
            </a:r>
          </a:p>
          <a:p>
            <a:pPr marL="342900" indent="-342900">
              <a:buAutoNum type="arabicPeriod" startAt="5"/>
            </a:pPr>
            <a:r>
              <a:rPr lang="en-US" sz="2200" dirty="0"/>
              <a:t>Commit &amp; release all locks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Increment lock-word version #</a:t>
            </a:r>
          </a:p>
        </p:txBody>
      </p:sp>
    </p:spTree>
    <p:extLst>
      <p:ext uri="{BB962C8B-B14F-4D97-AF65-F5344CB8AC3E}">
        <p14:creationId xmlns:p14="http://schemas.microsoft.com/office/powerpoint/2010/main" val="204863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>
              <a:spcBef>
                <a:spcPts val="2400"/>
              </a:spcBef>
              <a:buClrTx/>
            </a:pPr>
            <a:r>
              <a:rPr lang="en-US" sz="2400" dirty="0" smtClean="0"/>
              <a:t>Contention can cause deadlock</a:t>
            </a:r>
          </a:p>
          <a:p>
            <a:pPr marL="457200" lvl="1">
              <a:spcBef>
                <a:spcPts val="2400"/>
              </a:spcBef>
              <a:buClrTx/>
            </a:pPr>
            <a:r>
              <a:rPr lang="en-US" sz="2400" dirty="0" smtClean="0"/>
              <a:t>Mutual </a:t>
            </a:r>
            <a:r>
              <a:rPr lang="en-US" sz="2400" dirty="0"/>
              <a:t>aborts can cause </a:t>
            </a:r>
            <a:r>
              <a:rPr lang="en-US" sz="2400" dirty="0" err="1" smtClean="0"/>
              <a:t>livelock</a:t>
            </a:r>
            <a:endParaRPr lang="en-US" sz="2400" dirty="0" smtClean="0"/>
          </a:p>
          <a:p>
            <a:r>
              <a:rPr lang="en-US" dirty="0" err="1" smtClean="0"/>
              <a:t>Livelock</a:t>
            </a:r>
            <a:r>
              <a:rPr lang="en-US" dirty="0" smtClean="0"/>
              <a:t> prevention </a:t>
            </a:r>
          </a:p>
          <a:p>
            <a:pPr lvl="1"/>
            <a:r>
              <a:rPr lang="en-US" dirty="0" smtClean="0"/>
              <a:t>Bounded spin</a:t>
            </a:r>
          </a:p>
          <a:p>
            <a:pPr lvl="1"/>
            <a:r>
              <a:rPr lang="en-US" dirty="0" smtClean="0"/>
              <a:t>Randomized back-off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17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Deadlock-free, lock-based STMs  &gt;  non-blocking</a:t>
            </a:r>
          </a:p>
          <a:p>
            <a:pPr lvl="1"/>
            <a:r>
              <a:rPr lang="en-US" dirty="0" err="1" smtClean="0"/>
              <a:t>Enalls</a:t>
            </a:r>
            <a:r>
              <a:rPr lang="en-US" dirty="0" smtClean="0"/>
              <a:t> was correct</a:t>
            </a:r>
          </a:p>
          <a:p>
            <a:r>
              <a:rPr lang="en-US" dirty="0" smtClean="0"/>
              <a:t>Encounter-order transactions are a mixed bag</a:t>
            </a:r>
          </a:p>
          <a:p>
            <a:pPr lvl="1"/>
            <a:r>
              <a:rPr lang="en-US" dirty="0" smtClean="0"/>
              <a:t>Bad performance on </a:t>
            </a:r>
            <a:r>
              <a:rPr lang="en-US" i="1" dirty="0" smtClean="0"/>
              <a:t>contended</a:t>
            </a:r>
            <a:r>
              <a:rPr lang="en-US" dirty="0" smtClean="0"/>
              <a:t> data structures</a:t>
            </a:r>
          </a:p>
          <a:p>
            <a:r>
              <a:rPr lang="en-US" dirty="0" smtClean="0"/>
              <a:t>Commit-order + write-set  is most scalable</a:t>
            </a:r>
          </a:p>
          <a:p>
            <a:r>
              <a:rPr lang="en-US" dirty="0" smtClean="0"/>
              <a:t>Mechanism to abort another transaction is unnecessary  </a:t>
            </a:r>
            <a:r>
              <a:rPr lang="en-US" dirty="0" smtClean="0">
                <a:sym typeface="Wingdings"/>
              </a:rPr>
              <a:t>  use time-outs instead</a:t>
            </a:r>
          </a:p>
          <a:p>
            <a:r>
              <a:rPr lang="en-US" dirty="0" smtClean="0">
                <a:sym typeface="Wingdings"/>
              </a:rPr>
              <a:t>Single-thread overhead is best indicator of performance, not superior hand-crafted CMs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7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 Performance	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45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8415" t="5553" r="-8415"/>
          <a:stretch/>
        </p:blipFill>
        <p:spPr>
          <a:xfrm>
            <a:off x="-22565" y="1636895"/>
            <a:ext cx="8906912" cy="4999441"/>
          </a:xfrm>
        </p:spPr>
      </p:pic>
    </p:spTree>
    <p:extLst>
      <p:ext uri="{BB962C8B-B14F-4D97-AF65-F5344CB8AC3E}">
        <p14:creationId xmlns:p14="http://schemas.microsoft.com/office/powerpoint/2010/main" val="929907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8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Transactional Locking minimizes overhead costs</a:t>
            </a:r>
          </a:p>
          <a:p>
            <a:pPr lvl="1"/>
            <a:r>
              <a:rPr lang="en-US" dirty="0" smtClean="0"/>
              <a:t>Lock-word:  spinlock with versions</a:t>
            </a:r>
            <a:endParaRPr lang="en-US" dirty="0"/>
          </a:p>
          <a:p>
            <a:pPr lvl="1"/>
            <a:r>
              <a:rPr lang="en-US" dirty="0" smtClean="0"/>
              <a:t>Encounter-order  vs.  Commit-order</a:t>
            </a:r>
          </a:p>
          <a:p>
            <a:pPr lvl="1"/>
            <a:r>
              <a:rPr lang="en-US" dirty="0" smtClean="0"/>
              <a:t>Per-Stripe, Per-Order, Per-Word</a:t>
            </a:r>
          </a:p>
          <a:p>
            <a:r>
              <a:rPr lang="en-US" dirty="0" smtClean="0"/>
              <a:t>Non-blocking (DSTM)  vs.  blocking (TM with locks)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Synchronize shared data without locks</a:t>
            </a:r>
          </a:p>
          <a:p>
            <a:pPr lvl="1"/>
            <a:r>
              <a:rPr lang="en-US" dirty="0" smtClean="0"/>
              <a:t>Why are locks bad? </a:t>
            </a:r>
          </a:p>
          <a:p>
            <a:pPr lvl="2"/>
            <a:r>
              <a:rPr lang="en-US" dirty="0" smtClean="0"/>
              <a:t>Poor scalability, challenging, vulnerable</a:t>
            </a:r>
          </a:p>
          <a:p>
            <a:r>
              <a:rPr lang="en-US" i="1" dirty="0" smtClean="0"/>
              <a:t>Transaction</a:t>
            </a:r>
            <a:r>
              <a:rPr lang="en-US" dirty="0" smtClean="0"/>
              <a:t> – a sequence of steps executed by a thread</a:t>
            </a:r>
          </a:p>
          <a:p>
            <a:pPr lvl="1"/>
            <a:r>
              <a:rPr lang="en-US" dirty="0" smtClean="0"/>
              <a:t>Occurs atomically:  </a:t>
            </a:r>
            <a:r>
              <a:rPr lang="en-US" i="1" dirty="0" smtClean="0"/>
              <a:t>commit</a:t>
            </a:r>
            <a:r>
              <a:rPr lang="en-US" dirty="0" smtClean="0"/>
              <a:t> or </a:t>
            </a:r>
            <a:r>
              <a:rPr lang="en-US" i="1" dirty="0" smtClean="0"/>
              <a:t>abort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linearizable</a:t>
            </a:r>
            <a:r>
              <a:rPr lang="en-US" dirty="0" smtClean="0"/>
              <a:t>:  appears one-at-a-time</a:t>
            </a:r>
          </a:p>
          <a:p>
            <a:r>
              <a:rPr lang="en-US" dirty="0" smtClean="0"/>
              <a:t>Slower than HTM</a:t>
            </a:r>
          </a:p>
          <a:p>
            <a:pPr lvl="1"/>
            <a:r>
              <a:rPr lang="en-US" dirty="0" smtClean="0"/>
              <a:t>But more flexible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8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STM designs were </a:t>
            </a:r>
            <a:r>
              <a:rPr lang="en-US" i="1" dirty="0" smtClean="0"/>
              <a:t>static</a:t>
            </a:r>
          </a:p>
          <a:p>
            <a:pPr lvl="1"/>
            <a:r>
              <a:rPr lang="en-US" dirty="0" smtClean="0"/>
              <a:t>Transactions and memory usage must be pre-declared</a:t>
            </a:r>
          </a:p>
          <a:p>
            <a:r>
              <a:rPr lang="en-US" dirty="0" smtClean="0"/>
              <a:t>DSTM allows dynamic creation of transactions</a:t>
            </a:r>
          </a:p>
          <a:p>
            <a:pPr lvl="1"/>
            <a:r>
              <a:rPr lang="en-US" dirty="0" smtClean="0"/>
              <a:t>Transactions are self-aware and introspective</a:t>
            </a:r>
          </a:p>
          <a:p>
            <a:pPr lvl="1"/>
            <a:r>
              <a:rPr lang="en-US" dirty="0" smtClean="0"/>
              <a:t>Creation of transactional objects is </a:t>
            </a:r>
            <a:r>
              <a:rPr lang="en-US" i="1" dirty="0" smtClean="0"/>
              <a:t>not </a:t>
            </a:r>
            <a:r>
              <a:rPr lang="en-US" dirty="0" smtClean="0"/>
              <a:t>a transaction</a:t>
            </a:r>
          </a:p>
          <a:p>
            <a:pPr lvl="1"/>
            <a:r>
              <a:rPr lang="en-US" dirty="0" smtClean="0"/>
              <a:t>Perfect for dynamic data structures:  trees, lists, sets</a:t>
            </a:r>
          </a:p>
          <a:p>
            <a:pPr lvl="1"/>
            <a:r>
              <a:rPr lang="en-US" dirty="0" smtClean="0"/>
              <a:t>Deferred Update over Direct Update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3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Obstruction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5134722"/>
          </a:xfrm>
        </p:spPr>
        <p:txBody>
          <a:bodyPr>
            <a:normAutofit/>
          </a:bodyPr>
          <a:lstStyle/>
          <a:p>
            <a:r>
              <a:rPr lang="en-US" dirty="0" smtClean="0"/>
              <a:t>Non-blocking progress condition</a:t>
            </a:r>
          </a:p>
          <a:p>
            <a:pPr lvl="1"/>
            <a:r>
              <a:rPr lang="en-US" dirty="0" smtClean="0"/>
              <a:t>Stalling of one thread cannot inhibit others</a:t>
            </a:r>
          </a:p>
          <a:p>
            <a:pPr lvl="1"/>
            <a:r>
              <a:rPr lang="en-US" dirty="0" smtClean="0"/>
              <a:t>Any thread running by itself eventually makes progress</a:t>
            </a:r>
          </a:p>
          <a:p>
            <a:r>
              <a:rPr lang="en-US" dirty="0" smtClean="0"/>
              <a:t>Guarantees freedom from deadlock, not </a:t>
            </a:r>
            <a:r>
              <a:rPr lang="en-US" i="1" dirty="0" err="1" smtClean="0"/>
              <a:t>livelock</a:t>
            </a:r>
            <a:endParaRPr lang="en-US" i="1" dirty="0" smtClean="0"/>
          </a:p>
          <a:p>
            <a:pPr lvl="1"/>
            <a:r>
              <a:rPr lang="en-US" dirty="0" smtClean="0"/>
              <a:t>“Contention Managers” must ensure this</a:t>
            </a:r>
          </a:p>
          <a:p>
            <a:r>
              <a:rPr lang="en-US" dirty="0" smtClean="0"/>
              <a:t>Allows for notion of priority</a:t>
            </a:r>
          </a:p>
          <a:p>
            <a:pPr lvl="1"/>
            <a:r>
              <a:rPr lang="en-US" dirty="0" smtClean="0"/>
              <a:t>High-priority thread can either wait for a </a:t>
            </a:r>
            <a:br>
              <a:rPr lang="en-US" dirty="0" smtClean="0"/>
            </a:br>
            <a:r>
              <a:rPr lang="en-US" dirty="0" smtClean="0"/>
              <a:t>low-priority thread to finish, or simply abort it</a:t>
            </a:r>
          </a:p>
          <a:p>
            <a:pPr lvl="1"/>
            <a:r>
              <a:rPr lang="en-US" dirty="0" smtClean="0"/>
              <a:t>Not possible with locks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5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81852" y="2925699"/>
            <a:ext cx="6989704" cy="224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83925" y="3217319"/>
            <a:ext cx="3781775" cy="16651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073421" y="3565400"/>
            <a:ext cx="987778" cy="9877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</a:t>
            </a:r>
            <a:r>
              <a:rPr lang="en-US" b="1" dirty="0" smtClean="0">
                <a:solidFill>
                  <a:schemeClr val="bg1"/>
                </a:solidFill>
              </a:rPr>
              <a:t>ait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free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8368" y="3866434"/>
            <a:ext cx="1815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Lock-free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57333" y="3866434"/>
            <a:ext cx="2314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Obstruction-free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81852" y="1740370"/>
            <a:ext cx="306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process makes progress in a finite number of steps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33902" y="5653298"/>
            <a:ext cx="306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process makes progress in a finite number of steps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0293" y="1589858"/>
            <a:ext cx="3066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process makes progress, guaranteed if running in isolation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2615260" y="2386701"/>
            <a:ext cx="0" cy="147973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7243701" y="2513188"/>
            <a:ext cx="0" cy="141910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7" idx="4"/>
          </p:cNvCxnSpPr>
          <p:nvPr/>
        </p:nvCxnSpPr>
        <p:spPr>
          <a:xfrm flipV="1">
            <a:off x="4567310" y="4553178"/>
            <a:ext cx="0" cy="110012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6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8468</TotalTime>
  <Words>1676</Words>
  <Application>Microsoft Macintosh PowerPoint</Application>
  <PresentationFormat>On-screen Show (4:3)</PresentationFormat>
  <Paragraphs>378</Paragraphs>
  <Slides>47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Venture</vt:lpstr>
      <vt:lpstr>Software Transactional Memory</vt:lpstr>
      <vt:lpstr>Two Papers</vt:lpstr>
      <vt:lpstr>Outline</vt:lpstr>
      <vt:lpstr>Software Transactional Memory</vt:lpstr>
      <vt:lpstr>Overview of STM</vt:lpstr>
      <vt:lpstr>Dynamic STM</vt:lpstr>
      <vt:lpstr>Obstruction Freedom</vt:lpstr>
      <vt:lpstr>Progress Conditions</vt:lpstr>
      <vt:lpstr>Implementation in Java</vt:lpstr>
      <vt:lpstr>Transactional Objects</vt:lpstr>
      <vt:lpstr>Using Transactions</vt:lpstr>
      <vt:lpstr>Committing Transactions</vt:lpstr>
      <vt:lpstr>Validating Transactions</vt:lpstr>
      <vt:lpstr>Managing  Transactional Objects</vt:lpstr>
      <vt:lpstr>TMObject Details</vt:lpstr>
      <vt:lpstr>Locators</vt:lpstr>
      <vt:lpstr>Open Committed TMObject</vt:lpstr>
      <vt:lpstr>Open Aborted TMObject</vt:lpstr>
      <vt:lpstr>Multi-Object Atomicity</vt:lpstr>
      <vt:lpstr>Open TMObject Read-Only</vt:lpstr>
      <vt:lpstr>Commit  TMObject</vt:lpstr>
      <vt:lpstr>Conflict Reduction</vt:lpstr>
      <vt:lpstr>Search in  READ  Mode</vt:lpstr>
      <vt:lpstr>Pre-commit release()</vt:lpstr>
      <vt:lpstr>Contention Management</vt:lpstr>
      <vt:lpstr>Basic Principles</vt:lpstr>
      <vt:lpstr>Contention Manager (CM)</vt:lpstr>
      <vt:lpstr>ContentionManager Interface</vt:lpstr>
      <vt:lpstr>CM Examples</vt:lpstr>
      <vt:lpstr>Results</vt:lpstr>
      <vt:lpstr>DSTM with many threads</vt:lpstr>
      <vt:lpstr>DSTM with 1 thread per processor</vt:lpstr>
      <vt:lpstr>Overview of DSTM</vt:lpstr>
      <vt:lpstr>DSTM Recap</vt:lpstr>
      <vt:lpstr>Tradeoffs in STM</vt:lpstr>
      <vt:lpstr>Outline</vt:lpstr>
      <vt:lpstr>Prior STM Work</vt:lpstr>
      <vt:lpstr>Blocking STMs with Locks</vt:lpstr>
      <vt:lpstr>Transactional Locking</vt:lpstr>
      <vt:lpstr>TL Concept</vt:lpstr>
      <vt:lpstr>TL Write Modes</vt:lpstr>
      <vt:lpstr>Contention Management</vt:lpstr>
      <vt:lpstr>Performance Analysis</vt:lpstr>
      <vt:lpstr>Analysis of Findings</vt:lpstr>
      <vt:lpstr>TL Performance   </vt:lpstr>
      <vt:lpstr>Final Thoughts</vt:lpstr>
      <vt:lpstr>Conclusion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 Consistency  Models</dc:title>
  <dc:creator>Kevin Boos</dc:creator>
  <cp:lastModifiedBy>Kevin Boos</cp:lastModifiedBy>
  <cp:revision>276</cp:revision>
  <dcterms:created xsi:type="dcterms:W3CDTF">2013-09-30T21:05:10Z</dcterms:created>
  <dcterms:modified xsi:type="dcterms:W3CDTF">2013-11-11T20:00:32Z</dcterms:modified>
</cp:coreProperties>
</file>