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1905829-C16F-4EF8-BA0E-80CBDDFA410E}">
          <p14:sldIdLst>
            <p14:sldId id="256"/>
          </p14:sldIdLst>
        </p14:section>
      </p14:sectionLst>
    </p:ext>
    <p:ext uri="{EFAFB233-063F-42B5-8137-9DF3F51BA10A}">
      <p15:sldGuideLst xmlns:p15="http://schemas.microsoft.com/office/powerpoint/2012/main">
        <p15:guide id="1" orient="horz" pos="10368">
          <p15:clr>
            <a:srgbClr val="A4A3A4"/>
          </p15:clr>
        </p15:guide>
        <p15:guide id="2" pos="15552">
          <p15:clr>
            <a:srgbClr val="A4A3A4"/>
          </p15:clr>
        </p15:guide>
        <p15:guide id="3"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938" autoAdjust="0"/>
    <p:restoredTop sz="89801" autoAdjust="0"/>
  </p:normalViewPr>
  <p:slideViewPr>
    <p:cSldViewPr>
      <p:cViewPr>
        <p:scale>
          <a:sx n="50" d="100"/>
          <a:sy n="50" d="100"/>
        </p:scale>
        <p:origin x="29" y="-5779"/>
      </p:cViewPr>
      <p:guideLst>
        <p:guide orient="horz" pos="10368"/>
        <p:guide pos="1555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4428E9-6B9E-4F9C-BB0A-0AF53E4EF5CA}" type="datetimeFigureOut">
              <a:rPr lang="en-US" smtClean="0"/>
              <a:t>5/11/2018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62812-9655-4360-B999-CDBE3795F673}" type="slidenum">
              <a:rPr lang="en-US" smtClean="0"/>
              <a:t>‹#›</a:t>
            </a:fld>
            <a:endParaRPr lang="en-US"/>
          </a:p>
        </p:txBody>
      </p:sp>
    </p:spTree>
    <p:extLst>
      <p:ext uri="{BB962C8B-B14F-4D97-AF65-F5344CB8AC3E}">
        <p14:creationId xmlns:p14="http://schemas.microsoft.com/office/powerpoint/2010/main" val="3367553707"/>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062812-9655-4360-B999-CDBE3795F673}" type="slidenum">
              <a:rPr lang="en-US" smtClean="0"/>
              <a:t>1</a:t>
            </a:fld>
            <a:endParaRPr lang="en-US"/>
          </a:p>
        </p:txBody>
      </p:sp>
    </p:spTree>
    <p:extLst>
      <p:ext uri="{BB962C8B-B14F-4D97-AF65-F5344CB8AC3E}">
        <p14:creationId xmlns:p14="http://schemas.microsoft.com/office/powerpoint/2010/main" val="12274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265707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378556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2" y="8435343"/>
            <a:ext cx="35547303"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7" y="8435343"/>
            <a:ext cx="105925617"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207091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26219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99909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5" y="49156623"/>
            <a:ext cx="70736457"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4" y="49156623"/>
            <a:ext cx="70736463"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35452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2"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413844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131862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17471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6888483"/>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257385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7DE6D8B4-70D9-47D7-BE70-1A5683B6E412}"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25EA80-486F-4C24-B365-F7FB28BD2FCF}" type="slidenum">
              <a:rPr lang="en-US" smtClean="0"/>
              <a:t>‹#›</a:t>
            </a:fld>
            <a:endParaRPr lang="en-US" dirty="0"/>
          </a:p>
        </p:txBody>
      </p:sp>
    </p:spTree>
    <p:extLst>
      <p:ext uri="{BB962C8B-B14F-4D97-AF65-F5344CB8AC3E}">
        <p14:creationId xmlns:p14="http://schemas.microsoft.com/office/powerpoint/2010/main" val="191989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DE6D8B4-70D9-47D7-BE70-1A5683B6E412}" type="datetimeFigureOut">
              <a:rPr lang="en-US" smtClean="0"/>
              <a:t>5/11/2018</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325EA80-486F-4C24-B365-F7FB28BD2FCF}" type="slidenum">
              <a:rPr lang="en-US" smtClean="0"/>
              <a:t>‹#›</a:t>
            </a:fld>
            <a:endParaRPr lang="en-US" dirty="0"/>
          </a:p>
        </p:txBody>
      </p:sp>
    </p:spTree>
    <p:extLst>
      <p:ext uri="{BB962C8B-B14F-4D97-AF65-F5344CB8AC3E}">
        <p14:creationId xmlns:p14="http://schemas.microsoft.com/office/powerpoint/2010/main" val="191510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1DF12B95-453E-4D86-AE45-65605025B3B4}"/>
              </a:ext>
            </a:extLst>
          </p:cNvPr>
          <p:cNvSpPr/>
          <p:nvPr/>
        </p:nvSpPr>
        <p:spPr>
          <a:xfrm>
            <a:off x="33476944" y="19202400"/>
            <a:ext cx="9482986" cy="548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C384476-527E-45C2-A54B-E3E58E44EA66}"/>
              </a:ext>
            </a:extLst>
          </p:cNvPr>
          <p:cNvSpPr/>
          <p:nvPr/>
        </p:nvSpPr>
        <p:spPr>
          <a:xfrm>
            <a:off x="11461475" y="7315959"/>
            <a:ext cx="9991859" cy="246246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5FD90AE-74EF-467B-9EF3-7E683AAC386C}"/>
              </a:ext>
            </a:extLst>
          </p:cNvPr>
          <p:cNvSpPr/>
          <p:nvPr/>
        </p:nvSpPr>
        <p:spPr>
          <a:xfrm>
            <a:off x="942104" y="7273023"/>
            <a:ext cx="9588312" cy="74335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4D443A0-6E9F-4BE1-956C-C8A7AF3CAACF}"/>
              </a:ext>
            </a:extLst>
          </p:cNvPr>
          <p:cNvSpPr/>
          <p:nvPr/>
        </p:nvSpPr>
        <p:spPr>
          <a:xfrm>
            <a:off x="1133619" y="7467182"/>
            <a:ext cx="9242022" cy="79974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accent1">
                    <a:lumMod val="50000"/>
                  </a:schemeClr>
                </a:solidFill>
                <a:latin typeface="Times New Roman" panose="02020603050405020304" pitchFamily="18" charset="0"/>
                <a:cs typeface="Times New Roman" panose="02020603050405020304" pitchFamily="18" charset="0"/>
              </a:rPr>
              <a:t>ABSTRACT</a:t>
            </a:r>
          </a:p>
        </p:txBody>
      </p:sp>
      <p:sp>
        <p:nvSpPr>
          <p:cNvPr id="9" name="TextBox 8"/>
          <p:cNvSpPr txBox="1"/>
          <p:nvPr/>
        </p:nvSpPr>
        <p:spPr>
          <a:xfrm>
            <a:off x="8902728" y="2288751"/>
            <a:ext cx="25895668" cy="3970318"/>
          </a:xfrm>
          <a:prstGeom prst="rect">
            <a:avLst/>
          </a:prstGeom>
          <a:effectLst>
            <a:outerShdw blurRad="393700" dist="215900" dir="2400000" algn="ctr" rotWithShape="0">
              <a:srgbClr val="000000">
                <a:alpha val="43137"/>
              </a:srgbClr>
            </a:outerShdw>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9000" dirty="0">
                <a:latin typeface="Times New Roman" panose="02020603050405020304" pitchFamily="18" charset="0"/>
                <a:cs typeface="Times New Roman" panose="02020603050405020304" pitchFamily="18" charset="0"/>
              </a:rPr>
              <a:t>Automation and Control of Hydroponic Systems</a:t>
            </a:r>
          </a:p>
          <a:p>
            <a:pPr algn="ctr"/>
            <a:r>
              <a:rPr lang="en-US" sz="5400" dirty="0">
                <a:latin typeface="Times New Roman" panose="02020603050405020304" pitchFamily="18" charset="0"/>
                <a:cs typeface="Times New Roman" panose="02020603050405020304" pitchFamily="18" charset="0"/>
              </a:rPr>
              <a:t>Pete R. Ortega, Kurtis Alder, Shane Barnett, Isaac Olson, Elizabeth </a:t>
            </a:r>
            <a:r>
              <a:rPr lang="en-US" sz="5400" dirty="0" err="1">
                <a:latin typeface="Times New Roman" panose="02020603050405020304" pitchFamily="18" charset="0"/>
                <a:cs typeface="Times New Roman" panose="02020603050405020304" pitchFamily="18" charset="0"/>
              </a:rPr>
              <a:t>Rosseett</a:t>
            </a:r>
            <a:r>
              <a:rPr lang="en-US" sz="5400" dirty="0">
                <a:latin typeface="Times New Roman" panose="02020603050405020304" pitchFamily="18" charset="0"/>
                <a:cs typeface="Times New Roman" panose="02020603050405020304" pitchFamily="18" charset="0"/>
              </a:rPr>
              <a:t>, Jamal Rouse, Daniel </a:t>
            </a:r>
            <a:r>
              <a:rPr lang="en-US" sz="5400" dirty="0" err="1">
                <a:latin typeface="Times New Roman" panose="02020603050405020304" pitchFamily="18" charset="0"/>
                <a:cs typeface="Times New Roman" panose="02020603050405020304" pitchFamily="18" charset="0"/>
              </a:rPr>
              <a:t>Wrzesinski</a:t>
            </a:r>
            <a:r>
              <a:rPr lang="en-US" sz="5400" dirty="0">
                <a:latin typeface="Times New Roman" panose="02020603050405020304" pitchFamily="18" charset="0"/>
                <a:cs typeface="Times New Roman" panose="02020603050405020304" pitchFamily="18" charset="0"/>
              </a:rPr>
              <a:t>, Madeline </a:t>
            </a:r>
            <a:r>
              <a:rPr lang="en-US" sz="5400" dirty="0" err="1">
                <a:latin typeface="Times New Roman" panose="02020603050405020304" pitchFamily="18" charset="0"/>
                <a:cs typeface="Times New Roman" panose="02020603050405020304" pitchFamily="18" charset="0"/>
              </a:rPr>
              <a:t>Wrzesinski</a:t>
            </a:r>
            <a:endParaRPr lang="en-US" sz="5400" dirty="0">
              <a:latin typeface="Times New Roman" panose="02020603050405020304" pitchFamily="18" charset="0"/>
              <a:cs typeface="Times New Roman" panose="02020603050405020304" pitchFamily="18" charset="0"/>
            </a:endParaRPr>
          </a:p>
          <a:p>
            <a:pPr algn="ctr"/>
            <a:r>
              <a:rPr lang="en-US" sz="5400" dirty="0">
                <a:latin typeface="Times New Roman" panose="02020603050405020304" pitchFamily="18" charset="0"/>
                <a:cs typeface="Times New Roman" panose="02020603050405020304" pitchFamily="18" charset="0"/>
              </a:rPr>
              <a:t>San Antonio College, CIMA-LSAMP</a:t>
            </a:r>
          </a:p>
        </p:txBody>
      </p:sp>
      <p:sp>
        <p:nvSpPr>
          <p:cNvPr id="4" name="TextBox 3">
            <a:extLst>
              <a:ext uri="{FF2B5EF4-FFF2-40B4-BE49-F238E27FC236}">
                <a16:creationId xmlns:a16="http://schemas.microsoft.com/office/drawing/2014/main" id="{0C2E856C-8F96-4449-806E-C640B08586EE}"/>
              </a:ext>
            </a:extLst>
          </p:cNvPr>
          <p:cNvSpPr txBox="1"/>
          <p:nvPr/>
        </p:nvSpPr>
        <p:spPr>
          <a:xfrm>
            <a:off x="1173303" y="8655076"/>
            <a:ext cx="9197673" cy="56323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 achieve steady crop production and effective growth patterns of various types of plants, constant monitoring and adaptability is required of a hydroponic system. When researching alternative watering, lighting, or other variable practices on different varieties of plants, having an automated system that can ensure timely maintenance in a secure environment is imperative for accurate results. This project produced a remotely-controlled system that is also portable and easily transplanted into various enclosed environments, which can act to promote plant research world-wide and provide a reliable source of vegetation under climates unequipped for consistent plant growth. In situations where farmers are unable to continue production due to lack of assistance, an automated system would also be able to cover most labor-intensive tasks. This project augmented </a:t>
            </a:r>
            <a:r>
              <a:rPr lang="en-US" sz="2400" dirty="0" err="1">
                <a:latin typeface="Times New Roman" panose="02020603050405020304" pitchFamily="18" charset="0"/>
                <a:cs typeface="Times New Roman" panose="02020603050405020304" pitchFamily="18" charset="0"/>
              </a:rPr>
              <a:t>FarmBot</a:t>
            </a:r>
            <a:r>
              <a:rPr lang="en-US" sz="2400" dirty="0">
                <a:latin typeface="Times New Roman" panose="02020603050405020304" pitchFamily="18" charset="0"/>
                <a:cs typeface="Times New Roman" panose="02020603050405020304" pitchFamily="18" charset="0"/>
              </a:rPr>
              <a:t> techniques and technologies to Arduino and Raspberry Pi hardware. The finished system can plant seeds in a pre-specified location and individually propagate the seedlings.</a:t>
            </a:r>
          </a:p>
        </p:txBody>
      </p:sp>
      <p:sp>
        <p:nvSpPr>
          <p:cNvPr id="15" name="Rectangle 14">
            <a:extLst>
              <a:ext uri="{FF2B5EF4-FFF2-40B4-BE49-F238E27FC236}">
                <a16:creationId xmlns:a16="http://schemas.microsoft.com/office/drawing/2014/main" id="{C95FBFC3-19A3-49B3-B2A1-2CCBFD6DF6E3}"/>
              </a:ext>
            </a:extLst>
          </p:cNvPr>
          <p:cNvSpPr/>
          <p:nvPr/>
        </p:nvSpPr>
        <p:spPr>
          <a:xfrm>
            <a:off x="22269111" y="7162799"/>
            <a:ext cx="10085848" cy="24777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80FBBC8-5F9B-4086-9BE6-89E1378325E3}"/>
              </a:ext>
            </a:extLst>
          </p:cNvPr>
          <p:cNvSpPr/>
          <p:nvPr/>
        </p:nvSpPr>
        <p:spPr>
          <a:xfrm>
            <a:off x="33493813" y="7315959"/>
            <a:ext cx="9482987" cy="4640201"/>
          </a:xfrm>
          <a:prstGeom prst="rect">
            <a:avLst/>
          </a:prstGeom>
        </p:spPr>
        <p:style>
          <a:lnRef idx="2">
            <a:schemeClr val="dk1"/>
          </a:lnRef>
          <a:fillRef idx="1">
            <a:schemeClr val="lt1"/>
          </a:fillRef>
          <a:effectRef idx="0">
            <a:schemeClr val="dk1"/>
          </a:effectRef>
          <a:fontRef idx="minor">
            <a:schemeClr val="dk1"/>
          </a:fontRef>
        </p:style>
        <p:txBody>
          <a:bodyPr numCol="1" rtlCol="0" anchor="ctr"/>
          <a:lstStyle/>
          <a:p>
            <a:pPr marL="457200"/>
            <a:endParaRPr lang="en-US" sz="2400" kern="0" dirty="0">
              <a:solidFill>
                <a:schemeClr val="tx1"/>
              </a:solidFill>
              <a:latin typeface="Times New Roman" panose="02020603050405020304" pitchFamily="18" charset="0"/>
              <a:cs typeface="Times New Roman" panose="02020603050405020304" pitchFamily="18" charset="0"/>
            </a:endParaRPr>
          </a:p>
          <a:p>
            <a:pPr marL="457200"/>
            <a:endParaRPr lang="en-US" sz="2400" kern="0" dirty="0">
              <a:solidFill>
                <a:schemeClr val="tx1"/>
              </a:solidFill>
              <a:latin typeface="Times New Roman" panose="02020603050405020304" pitchFamily="18" charset="0"/>
              <a:cs typeface="Times New Roman" panose="02020603050405020304" pitchFamily="18" charset="0"/>
            </a:endParaRPr>
          </a:p>
          <a:p>
            <a:pPr marL="457200"/>
            <a:endParaRPr lang="en-US" sz="2400" kern="0" dirty="0">
              <a:solidFill>
                <a:schemeClr val="tx1"/>
              </a:solidFill>
              <a:latin typeface="Times New Roman" panose="02020603050405020304" pitchFamily="18" charset="0"/>
              <a:cs typeface="Times New Roman" panose="02020603050405020304" pitchFamily="18" charset="0"/>
            </a:endParaRPr>
          </a:p>
          <a:p>
            <a:pPr marL="457200"/>
            <a:endParaRPr lang="en-US" sz="2400" kern="0"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3C4C962-7D88-435D-A915-789DD310F001}"/>
              </a:ext>
            </a:extLst>
          </p:cNvPr>
          <p:cNvSpPr/>
          <p:nvPr/>
        </p:nvSpPr>
        <p:spPr>
          <a:xfrm>
            <a:off x="33476944" y="25603201"/>
            <a:ext cx="9482986" cy="6469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07253DB-B171-4ED9-B0FC-2BAFC81B1D06}"/>
              </a:ext>
            </a:extLst>
          </p:cNvPr>
          <p:cNvSpPr/>
          <p:nvPr/>
        </p:nvSpPr>
        <p:spPr>
          <a:xfrm>
            <a:off x="33652478" y="19386184"/>
            <a:ext cx="9088165" cy="828898"/>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200" dirty="0">
                <a:solidFill>
                  <a:schemeClr val="tx2"/>
                </a:solidFill>
                <a:latin typeface="Times New Roman" panose="02020603050405020304" pitchFamily="18" charset="0"/>
                <a:cs typeface="Times New Roman" panose="02020603050405020304" pitchFamily="18" charset="0"/>
              </a:rPr>
              <a:t>ACKNOWLEDGEMENTS</a:t>
            </a:r>
          </a:p>
        </p:txBody>
      </p:sp>
      <p:sp>
        <p:nvSpPr>
          <p:cNvPr id="21" name="Rectangle 20">
            <a:extLst>
              <a:ext uri="{FF2B5EF4-FFF2-40B4-BE49-F238E27FC236}">
                <a16:creationId xmlns:a16="http://schemas.microsoft.com/office/drawing/2014/main" id="{E27D1E8F-8747-451D-AA2D-B15D759C9FBC}"/>
              </a:ext>
            </a:extLst>
          </p:cNvPr>
          <p:cNvSpPr/>
          <p:nvPr/>
        </p:nvSpPr>
        <p:spPr>
          <a:xfrm>
            <a:off x="33624561" y="25744102"/>
            <a:ext cx="9144000" cy="940904"/>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REFERENCES</a:t>
            </a:r>
          </a:p>
        </p:txBody>
      </p:sp>
      <p:sp>
        <p:nvSpPr>
          <p:cNvPr id="22" name="TextBox 21">
            <a:extLst>
              <a:ext uri="{FF2B5EF4-FFF2-40B4-BE49-F238E27FC236}">
                <a16:creationId xmlns:a16="http://schemas.microsoft.com/office/drawing/2014/main" id="{F6E44CC9-1A0C-4851-86D5-E3B08EDC1699}"/>
              </a:ext>
            </a:extLst>
          </p:cNvPr>
          <p:cNvSpPr txBox="1"/>
          <p:nvPr/>
        </p:nvSpPr>
        <p:spPr>
          <a:xfrm>
            <a:off x="33726384" y="8442842"/>
            <a:ext cx="9088163"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Connectivity was a constant issue due to our Internet source requiring a login and </a:t>
            </a:r>
            <a:r>
              <a:rPr lang="en-US" sz="2400" dirty="0" err="1">
                <a:latin typeface="Times New Roman" panose="02020603050405020304" pitchFamily="18" charset="0"/>
                <a:cs typeface="Times New Roman" panose="02020603050405020304" pitchFamily="18" charset="0"/>
              </a:rPr>
              <a:t>Farmbot</a:t>
            </a:r>
            <a:r>
              <a:rPr lang="en-US" sz="2400" dirty="0">
                <a:latin typeface="Times New Roman" panose="02020603050405020304" pitchFamily="18" charset="0"/>
                <a:cs typeface="Times New Roman" panose="02020603050405020304" pitchFamily="18" charset="0"/>
              </a:rPr>
              <a:t> could only communicate on an open connection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3D Manufacturing was limited by the complexity of certain parts and a lack of consistent availability from the technicians and machines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Programming challenges arose once more advanced sequences were required due to the simple graphic user interface provided by </a:t>
            </a:r>
            <a:r>
              <a:rPr lang="en-US" sz="2400" dirty="0" err="1">
                <a:latin typeface="Times New Roman" panose="02020603050405020304" pitchFamily="18" charset="0"/>
                <a:cs typeface="Times New Roman" panose="02020603050405020304" pitchFamily="18" charset="0"/>
              </a:rPr>
              <a:t>Farmbot</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Cutting various metal parts proved to be quite difficult and expensive due to the lack of appropriate machinery</a:t>
            </a:r>
          </a:p>
        </p:txBody>
      </p:sp>
      <p:pic>
        <p:nvPicPr>
          <p:cNvPr id="24" name="Picture 23">
            <a:extLst>
              <a:ext uri="{FF2B5EF4-FFF2-40B4-BE49-F238E27FC236}">
                <a16:creationId xmlns:a16="http://schemas.microsoft.com/office/drawing/2014/main" id="{A45A4FE2-5CB5-4AA6-B21D-FDC32ABDC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379" y="1150303"/>
            <a:ext cx="5706533" cy="2581275"/>
          </a:xfrm>
          <a:prstGeom prst="rect">
            <a:avLst/>
          </a:prstGeom>
        </p:spPr>
      </p:pic>
      <p:pic>
        <p:nvPicPr>
          <p:cNvPr id="26" name="Picture 25">
            <a:extLst>
              <a:ext uri="{FF2B5EF4-FFF2-40B4-BE49-F238E27FC236}">
                <a16:creationId xmlns:a16="http://schemas.microsoft.com/office/drawing/2014/main" id="{7AF700DF-2FA2-4F3B-BFA0-8A496B7D5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8488" y="3240107"/>
            <a:ext cx="3200400" cy="3381375"/>
          </a:xfrm>
          <a:prstGeom prst="rect">
            <a:avLst/>
          </a:prstGeom>
        </p:spPr>
      </p:pic>
      <p:sp>
        <p:nvSpPr>
          <p:cNvPr id="23" name="Rectangle 22">
            <a:extLst>
              <a:ext uri="{FF2B5EF4-FFF2-40B4-BE49-F238E27FC236}">
                <a16:creationId xmlns:a16="http://schemas.microsoft.com/office/drawing/2014/main" id="{FC384476-527E-45C2-A54B-E3E58E44EA66}"/>
              </a:ext>
            </a:extLst>
          </p:cNvPr>
          <p:cNvSpPr/>
          <p:nvPr/>
        </p:nvSpPr>
        <p:spPr>
          <a:xfrm>
            <a:off x="925235" y="15584315"/>
            <a:ext cx="9647154" cy="10018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0DB5AF79-9509-4BE7-AF07-D29983E87776}"/>
              </a:ext>
            </a:extLst>
          </p:cNvPr>
          <p:cNvSpPr/>
          <p:nvPr/>
        </p:nvSpPr>
        <p:spPr>
          <a:xfrm>
            <a:off x="1133902" y="15773522"/>
            <a:ext cx="9246687" cy="91440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BACKGROUND</a:t>
            </a:r>
          </a:p>
        </p:txBody>
      </p:sp>
      <p:sp>
        <p:nvSpPr>
          <p:cNvPr id="27" name="Rectangle 26">
            <a:extLst>
              <a:ext uri="{FF2B5EF4-FFF2-40B4-BE49-F238E27FC236}">
                <a16:creationId xmlns:a16="http://schemas.microsoft.com/office/drawing/2014/main" id="{307253DB-B171-4ED9-B0FC-2BAFC81B1D06}"/>
              </a:ext>
            </a:extLst>
          </p:cNvPr>
          <p:cNvSpPr/>
          <p:nvPr/>
        </p:nvSpPr>
        <p:spPr>
          <a:xfrm>
            <a:off x="22588183" y="7467182"/>
            <a:ext cx="9720618" cy="91440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RESULTS</a:t>
            </a:r>
          </a:p>
        </p:txBody>
      </p:sp>
      <p:sp>
        <p:nvSpPr>
          <p:cNvPr id="8" name="TextBox 7"/>
          <p:cNvSpPr txBox="1"/>
          <p:nvPr/>
        </p:nvSpPr>
        <p:spPr>
          <a:xfrm>
            <a:off x="1321379" y="16955924"/>
            <a:ext cx="9197673" cy="6001643"/>
          </a:xfrm>
          <a:prstGeom prst="rect">
            <a:avLst/>
          </a:prstGeom>
          <a:noFill/>
        </p:spPr>
        <p:txBody>
          <a:bodyPr wrap="square" rtlCol="0">
            <a:spAutoFit/>
          </a:bodyPr>
          <a:lstStyle/>
          <a:p>
            <a:r>
              <a:rPr lang="en-US" sz="2400" dirty="0">
                <a:solidFill>
                  <a:schemeClr val="dk1"/>
                </a:solidFill>
                <a:latin typeface="Times New Roman" panose="02020603050405020304" pitchFamily="18" charset="0"/>
                <a:cs typeface="Times New Roman" panose="02020603050405020304" pitchFamily="18" charset="0"/>
              </a:rPr>
              <a:t>As the human population continues to grow, it is necessary to begin considering ways to produce food that do not involve further land degradation, depletion of soil, and loss of biodiversity. The need for hydroponic gardening systems is emergent, and automating such systems in an affordable and neatly-packaged container small enough to fit in an average backyard increases the appeal to everyday people. Automated agriculture is a budding circle in the food production community.  For example, Hands Free Hectare, a project based in the United Kingdom, is currently working on producing autonomous vehicles and drones that are able to maintain a fully automated farm. Just last September, in 2017, Hands Free Hectare was able to produce the first farm in the world to "successfully plant, tend, and harvest a crop without a single person ever setting foot in the field" (</a:t>
            </a:r>
            <a:r>
              <a:rPr lang="en-US" sz="2400" dirty="0" err="1">
                <a:solidFill>
                  <a:schemeClr val="dk1"/>
                </a:solidFill>
                <a:latin typeface="Times New Roman" panose="02020603050405020304" pitchFamily="18" charset="0"/>
                <a:cs typeface="Times New Roman" panose="02020603050405020304" pitchFamily="18" charset="0"/>
              </a:rPr>
              <a:t>Feinfold</a:t>
            </a:r>
            <a:r>
              <a:rPr lang="en-US" sz="2400" dirty="0">
                <a:solidFill>
                  <a:schemeClr val="dk1"/>
                </a:solidFill>
                <a:latin typeface="Times New Roman" panose="02020603050405020304" pitchFamily="18" charset="0"/>
                <a:cs typeface="Times New Roman" panose="02020603050405020304" pitchFamily="18" charset="0"/>
              </a:rPr>
              <a:t>, 2017). Automated sections of agricultural systems are becoming more common, but a fully automated process from seed to harvest with zero human interaction is a new and upcoming implementation of agricultural automation.</a:t>
            </a:r>
          </a:p>
        </p:txBody>
      </p:sp>
      <p:sp>
        <p:nvSpPr>
          <p:cNvPr id="29" name="Rectangle 28">
            <a:extLst>
              <a:ext uri="{FF2B5EF4-FFF2-40B4-BE49-F238E27FC236}">
                <a16:creationId xmlns:a16="http://schemas.microsoft.com/office/drawing/2014/main" id="{FC384476-527E-45C2-A54B-E3E58E44EA66}"/>
              </a:ext>
            </a:extLst>
          </p:cNvPr>
          <p:cNvSpPr/>
          <p:nvPr/>
        </p:nvSpPr>
        <p:spPr>
          <a:xfrm>
            <a:off x="925235" y="26517601"/>
            <a:ext cx="9664023" cy="5423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DB5AF79-9509-4BE7-AF07-D29983E87776}"/>
              </a:ext>
            </a:extLst>
          </p:cNvPr>
          <p:cNvSpPr/>
          <p:nvPr/>
        </p:nvSpPr>
        <p:spPr>
          <a:xfrm>
            <a:off x="1128954" y="26685006"/>
            <a:ext cx="9242022" cy="91440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OBJECTIVES</a:t>
            </a:r>
          </a:p>
        </p:txBody>
      </p:sp>
      <p:sp>
        <p:nvSpPr>
          <p:cNvPr id="31" name="Rectangle 30">
            <a:extLst>
              <a:ext uri="{FF2B5EF4-FFF2-40B4-BE49-F238E27FC236}">
                <a16:creationId xmlns:a16="http://schemas.microsoft.com/office/drawing/2014/main" id="{C95FBFC3-19A3-49B3-B2A1-2CCBFD6DF6E3}"/>
              </a:ext>
            </a:extLst>
          </p:cNvPr>
          <p:cNvSpPr/>
          <p:nvPr/>
        </p:nvSpPr>
        <p:spPr>
          <a:xfrm>
            <a:off x="33467918" y="12870561"/>
            <a:ext cx="9482986" cy="5427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DC4954B0-551B-4E2E-AF6A-4D53281A94B5}"/>
              </a:ext>
            </a:extLst>
          </p:cNvPr>
          <p:cNvSpPr/>
          <p:nvPr/>
        </p:nvSpPr>
        <p:spPr>
          <a:xfrm>
            <a:off x="33670547" y="13036776"/>
            <a:ext cx="9088163" cy="900960"/>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tx2"/>
                </a:solidFill>
                <a:latin typeface="Times New Roman" panose="02020603050405020304" pitchFamily="18" charset="0"/>
                <a:cs typeface="Times New Roman" panose="02020603050405020304" pitchFamily="18" charset="0"/>
              </a:rPr>
              <a:t>FUTURE WORK</a:t>
            </a:r>
          </a:p>
        </p:txBody>
      </p:sp>
      <p:sp>
        <p:nvSpPr>
          <p:cNvPr id="33" name="TextBox 32">
            <a:extLst>
              <a:ext uri="{FF2B5EF4-FFF2-40B4-BE49-F238E27FC236}">
                <a16:creationId xmlns:a16="http://schemas.microsoft.com/office/drawing/2014/main" id="{F6E44CC9-1A0C-4851-86D5-E3B08EDC1699}"/>
              </a:ext>
            </a:extLst>
          </p:cNvPr>
          <p:cNvSpPr txBox="1"/>
          <p:nvPr/>
        </p:nvSpPr>
        <p:spPr>
          <a:xfrm>
            <a:off x="33670547" y="14393664"/>
            <a:ext cx="914400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natural next step in this project is to add plants for growth pattern testing. In order to decrease human involvement in the system, the following additions should be made: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Control air temperature, water temperature, light intensity, light color, carbon dioxide, nitrogen, and water level of reservoir.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Protect water reservoir from outer elements (seal water reservoir)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Install video surveillance system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Wrap entire enclosure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Install reliable fresh water access to water reservoir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1379" y="4254138"/>
            <a:ext cx="3179064" cy="1353312"/>
          </a:xfrm>
          <a:prstGeom prst="rect">
            <a:avLst/>
          </a:prstGeom>
        </p:spPr>
      </p:pic>
      <p:sp>
        <p:nvSpPr>
          <p:cNvPr id="28" name="TextBox 27"/>
          <p:cNvSpPr txBox="1"/>
          <p:nvPr/>
        </p:nvSpPr>
        <p:spPr>
          <a:xfrm>
            <a:off x="11707237" y="8583603"/>
            <a:ext cx="9552564" cy="13018949"/>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Design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Floor Design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Tool Design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Design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3D Printing</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Part Design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Testing</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   Figure 1.</a:t>
            </a:r>
            <a:r>
              <a:rPr lang="en-US" sz="2400" dirty="0">
                <a:latin typeface="Times New Roman" panose="02020603050405020304" pitchFamily="18" charset="0"/>
                <a:cs typeface="Times New Roman" panose="02020603050405020304" pitchFamily="18" charset="0"/>
              </a:rPr>
              <a:t> Completed San Antonio College </a:t>
            </a:r>
            <a:r>
              <a:rPr lang="en-US" sz="2400" dirty="0" err="1">
                <a:latin typeface="Times New Roman" panose="02020603050405020304" pitchFamily="18" charset="0"/>
                <a:cs typeface="Times New Roman" panose="02020603050405020304" pitchFamily="18" charset="0"/>
              </a:rPr>
              <a:t>FarmBot</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34" name="Rectangle 33">
            <a:extLst>
              <a:ext uri="{FF2B5EF4-FFF2-40B4-BE49-F238E27FC236}">
                <a16:creationId xmlns:a16="http://schemas.microsoft.com/office/drawing/2014/main" id="{94D443A0-6E9F-4BE1-956C-C8A7AF3CAACF}"/>
              </a:ext>
            </a:extLst>
          </p:cNvPr>
          <p:cNvSpPr/>
          <p:nvPr/>
        </p:nvSpPr>
        <p:spPr>
          <a:xfrm>
            <a:off x="11639459" y="7517980"/>
            <a:ext cx="9620341" cy="791389"/>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accent1">
                    <a:lumMod val="50000"/>
                  </a:schemeClr>
                </a:solidFill>
                <a:latin typeface="Times New Roman" panose="02020603050405020304" pitchFamily="18" charset="0"/>
                <a:cs typeface="Times New Roman" panose="02020603050405020304" pitchFamily="18" charset="0"/>
              </a:rPr>
              <a:t>METHODS</a:t>
            </a:r>
          </a:p>
        </p:txBody>
      </p:sp>
      <p:sp>
        <p:nvSpPr>
          <p:cNvPr id="35" name="Rectangle 34">
            <a:extLst>
              <a:ext uri="{FF2B5EF4-FFF2-40B4-BE49-F238E27FC236}">
                <a16:creationId xmlns:a16="http://schemas.microsoft.com/office/drawing/2014/main" id="{94D443A0-6E9F-4BE1-956C-C8A7AF3CAACF}"/>
              </a:ext>
            </a:extLst>
          </p:cNvPr>
          <p:cNvSpPr/>
          <p:nvPr/>
        </p:nvSpPr>
        <p:spPr>
          <a:xfrm>
            <a:off x="33680400" y="7467182"/>
            <a:ext cx="9144000" cy="842187"/>
          </a:xfrm>
          <a:prstGeom prst="rect">
            <a:avLst/>
          </a:prstGeom>
          <a:ln>
            <a:noFill/>
          </a:ln>
          <a:effectLst>
            <a:outerShdw blurRad="228600" dist="76200" dir="3000000" algn="ctr">
              <a:srgbClr val="000000">
                <a:alpha val="32000"/>
              </a:srgb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solidFill>
                  <a:schemeClr val="accent1">
                    <a:lumMod val="50000"/>
                  </a:schemeClr>
                </a:solidFill>
                <a:latin typeface="Times New Roman" panose="02020603050405020304" pitchFamily="18" charset="0"/>
                <a:cs typeface="Times New Roman" panose="02020603050405020304" pitchFamily="18" charset="0"/>
              </a:rPr>
              <a:t>CHALLENGES</a:t>
            </a:r>
          </a:p>
        </p:txBody>
      </p:sp>
      <p:sp>
        <p:nvSpPr>
          <p:cNvPr id="37" name="TextBox 36"/>
          <p:cNvSpPr txBox="1"/>
          <p:nvPr/>
        </p:nvSpPr>
        <p:spPr>
          <a:xfrm>
            <a:off x="33674355" y="21010572"/>
            <a:ext cx="9088163" cy="3785652"/>
          </a:xfrm>
          <a:prstGeom prst="rect">
            <a:avLst/>
          </a:prstGeom>
          <a:noFill/>
        </p:spPr>
        <p:txBody>
          <a:bodyPr wrap="square" rtlCol="0">
            <a:spAutoFit/>
          </a:bodyPr>
          <a:lstStyle/>
          <a:p>
            <a:r>
              <a:rPr lang="en-US" sz="2400" kern="0" dirty="0">
                <a:latin typeface="Times New Roman" panose="02020603050405020304" pitchFamily="18" charset="0"/>
                <a:cs typeface="Times New Roman" panose="02020603050405020304" pitchFamily="18" charset="0"/>
              </a:rPr>
              <a:t>Funding provided by the National Science Foundation CIMA LS-AMP grant (Award No. 1305001), The Alice Kleberg Reynolds Foundation. A special thanks to Pete R. Ortega, Steven Lewis, Amanda Lewis, and Dee Dixon for providing insight, leadership, and guidance. Thanks to San Antonio College and </a:t>
            </a:r>
            <a:r>
              <a:rPr lang="en-US" sz="2400" kern="0" dirty="0" err="1">
                <a:latin typeface="Times New Roman" panose="02020603050405020304" pitchFamily="18" charset="0"/>
                <a:cs typeface="Times New Roman" panose="02020603050405020304" pitchFamily="18" charset="0"/>
              </a:rPr>
              <a:t>EcoCentro</a:t>
            </a:r>
            <a:r>
              <a:rPr lang="en-US" sz="2400" kern="0" dirty="0">
                <a:latin typeface="Times New Roman" panose="02020603050405020304" pitchFamily="18" charset="0"/>
                <a:cs typeface="Times New Roman" panose="02020603050405020304" pitchFamily="18" charset="0"/>
              </a:rPr>
              <a:t> for allowing the means and facilities for this project. Thanks to the members of this Summer’s Hydroponic Solution team, and the members of the Effects of Three Light Treatments on Red and Green Lettuce team. Their advice was invaluable in recommendations for </a:t>
            </a:r>
          </a:p>
          <a:p>
            <a:endParaRPr lang="en-US" sz="2400" dirty="0"/>
          </a:p>
        </p:txBody>
      </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67884" y="1150303"/>
            <a:ext cx="7141608" cy="1633323"/>
          </a:xfrm>
          <a:prstGeom prst="rect">
            <a:avLst/>
          </a:prstGeom>
        </p:spPr>
      </p:pic>
      <p:sp>
        <p:nvSpPr>
          <p:cNvPr id="40" name="TextBox 39"/>
          <p:cNvSpPr txBox="1"/>
          <p:nvPr/>
        </p:nvSpPr>
        <p:spPr>
          <a:xfrm>
            <a:off x="1079940" y="27922152"/>
            <a:ext cx="9246687"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a robot for remote planting, propagation, and relocation of seedlings to a growth stage area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the robot in a scalable fashion that would allow for additional enhancements to be made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2" name="TextBox 41"/>
          <p:cNvSpPr txBox="1"/>
          <p:nvPr/>
        </p:nvSpPr>
        <p:spPr>
          <a:xfrm>
            <a:off x="33791867" y="27416310"/>
            <a:ext cx="9144000" cy="4154984"/>
          </a:xfrm>
          <a:prstGeom prst="rect">
            <a:avLst/>
          </a:prstGeom>
          <a:noFill/>
        </p:spPr>
        <p:txBody>
          <a:bodyPr wrap="square" rtlCol="0">
            <a:spAutoFit/>
          </a:bodyPr>
          <a:lstStyle/>
          <a:p>
            <a:pPr indent="-457200"/>
            <a:r>
              <a:rPr lang="en-US" sz="2400" dirty="0" err="1">
                <a:latin typeface="Times New Roman" panose="02020603050405020304" pitchFamily="18" charset="0"/>
                <a:cs typeface="Times New Roman" panose="02020603050405020304" pitchFamily="18" charset="0"/>
              </a:rPr>
              <a:t>Invetech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Forbio</a:t>
            </a:r>
            <a:r>
              <a:rPr lang="en-US" sz="2400" dirty="0">
                <a:latin typeface="Times New Roman" panose="02020603050405020304" pitchFamily="18" charset="0"/>
                <a:cs typeface="Times New Roman" panose="02020603050405020304" pitchFamily="18" charset="0"/>
              </a:rPr>
              <a:t>: Robotic Plant Propagation. http://www.invetech.com.au/portfolio/life-sciences/robotic-plant-propagation/</a:t>
            </a:r>
          </a:p>
          <a:p>
            <a:pPr indent="-457200"/>
            <a:r>
              <a:rPr lang="en-US" sz="2400" dirty="0">
                <a:latin typeface="Times New Roman" panose="02020603050405020304" pitchFamily="18" charset="0"/>
                <a:cs typeface="Times New Roman" panose="02020603050405020304" pitchFamily="18" charset="0"/>
              </a:rPr>
              <a:t>Gale, Fred. “America's Aging Farmers: Who Will Take Their Place?” United States Department of Agriculture: National Agricultural Library, USDA Economic Research Service, 1 Oct. 1993, naldc.nal.usda.gov/download/IND20388152/.</a:t>
            </a:r>
          </a:p>
          <a:p>
            <a:pPr indent="-457200"/>
            <a:r>
              <a:rPr lang="en-US" sz="2400" dirty="0">
                <a:latin typeface="Times New Roman" panose="02020603050405020304" pitchFamily="18" charset="0"/>
                <a:cs typeface="Times New Roman" panose="02020603050405020304" pitchFamily="18" charset="0"/>
              </a:rPr>
              <a:t>Feingold, Spencer. “Field of Machines: Researchers Grow Crop Using Only </a:t>
            </a:r>
            <a:r>
              <a:rPr lang="en-US" sz="2400" dirty="0" err="1">
                <a:latin typeface="Times New Roman" panose="02020603050405020304" pitchFamily="18" charset="0"/>
                <a:cs typeface="Times New Roman" panose="02020603050405020304" pitchFamily="18" charset="0"/>
              </a:rPr>
              <a:t>Automation.”CNN</a:t>
            </a:r>
            <a:r>
              <a:rPr lang="en-US" sz="2400" dirty="0">
                <a:latin typeface="Times New Roman" panose="02020603050405020304" pitchFamily="18" charset="0"/>
                <a:cs typeface="Times New Roman" panose="02020603050405020304" pitchFamily="18" charset="0"/>
              </a:rPr>
              <a:t>, Cable News Network, 8 Oct. 2017, www.cnn.com/2017/10/07/world/automated-farm-harvest-england/index.html.</a:t>
            </a:r>
          </a:p>
        </p:txBody>
      </p:sp>
      <p:pic>
        <p:nvPicPr>
          <p:cNvPr id="13" name="Picture 12">
            <a:extLst>
              <a:ext uri="{FF2B5EF4-FFF2-40B4-BE49-F238E27FC236}">
                <a16:creationId xmlns:a16="http://schemas.microsoft.com/office/drawing/2014/main" id="{BD893111-70A4-4115-A68A-96D2336B82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49635" y="11695707"/>
            <a:ext cx="7924800" cy="5395913"/>
          </a:xfrm>
          <a:prstGeom prst="rect">
            <a:avLst/>
          </a:prstGeom>
        </p:spPr>
      </p:pic>
      <p:pic>
        <p:nvPicPr>
          <p:cNvPr id="18" name="Picture 17">
            <a:extLst>
              <a:ext uri="{FF2B5EF4-FFF2-40B4-BE49-F238E27FC236}">
                <a16:creationId xmlns:a16="http://schemas.microsoft.com/office/drawing/2014/main" id="{D1D98B39-C61C-4E2A-8986-DCC76ACBFC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22508" y="21010572"/>
            <a:ext cx="7886700" cy="5386388"/>
          </a:xfrm>
          <a:prstGeom prst="rect">
            <a:avLst/>
          </a:prstGeom>
        </p:spPr>
      </p:pic>
      <p:sp>
        <p:nvSpPr>
          <p:cNvPr id="36" name="TextBox 35">
            <a:extLst>
              <a:ext uri="{FF2B5EF4-FFF2-40B4-BE49-F238E27FC236}">
                <a16:creationId xmlns:a16="http://schemas.microsoft.com/office/drawing/2014/main" id="{24BB8BDA-6015-4A40-8AD1-401E5561B35F}"/>
              </a:ext>
            </a:extLst>
          </p:cNvPr>
          <p:cNvSpPr txBox="1"/>
          <p:nvPr/>
        </p:nvSpPr>
        <p:spPr>
          <a:xfrm>
            <a:off x="22657950" y="17260427"/>
            <a:ext cx="9415817" cy="2954655"/>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Figure 3.</a:t>
            </a:r>
            <a:r>
              <a:rPr lang="en-US" sz="1800" dirty="0">
                <a:latin typeface="Times New Roman" panose="02020603050405020304" pitchFamily="18" charset="0"/>
                <a:cs typeface="Times New Roman" panose="02020603050405020304" pitchFamily="18" charset="0"/>
              </a:rPr>
              <a:t> pH Graph during automation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fresh tap water was added to the main reservoir, the system was turned on and tested for functionality.  The graph in figure 3 shows how the program reduced the pH from 6.92 to 6.19.  The program added 3 mL of pH DOWN solution to the water reservoir continuously each minute while the air pump mixed the solution thoroughly.  This first process was completed in 10 minutes after adding a total of 30 mL to the solution.</a:t>
            </a:r>
          </a:p>
        </p:txBody>
      </p:sp>
      <p:sp>
        <p:nvSpPr>
          <p:cNvPr id="44" name="TextBox 43">
            <a:extLst>
              <a:ext uri="{FF2B5EF4-FFF2-40B4-BE49-F238E27FC236}">
                <a16:creationId xmlns:a16="http://schemas.microsoft.com/office/drawing/2014/main" id="{194C3A5D-2E2D-4092-BAFB-A4A33AC158CC}"/>
              </a:ext>
            </a:extLst>
          </p:cNvPr>
          <p:cNvSpPr txBox="1"/>
          <p:nvPr/>
        </p:nvSpPr>
        <p:spPr>
          <a:xfrm>
            <a:off x="14717452" y="28120660"/>
            <a:ext cx="3464353"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Figure 2. </a:t>
            </a:r>
            <a:r>
              <a:rPr lang="en-US" sz="1800" dirty="0">
                <a:latin typeface="Times New Roman" panose="02020603050405020304" pitchFamily="18" charset="0"/>
                <a:cs typeface="Times New Roman" panose="02020603050405020304" pitchFamily="18" charset="0"/>
              </a:rPr>
              <a:t>Wiring Diagram</a:t>
            </a:r>
          </a:p>
        </p:txBody>
      </p:sp>
      <p:sp>
        <p:nvSpPr>
          <p:cNvPr id="45" name="TextBox 44">
            <a:extLst>
              <a:ext uri="{FF2B5EF4-FFF2-40B4-BE49-F238E27FC236}">
                <a16:creationId xmlns:a16="http://schemas.microsoft.com/office/drawing/2014/main" id="{5EA45FC2-06BB-4021-A9B5-DCEC32FAAB2C}"/>
              </a:ext>
            </a:extLst>
          </p:cNvPr>
          <p:cNvSpPr txBox="1"/>
          <p:nvPr/>
        </p:nvSpPr>
        <p:spPr>
          <a:xfrm>
            <a:off x="22575319" y="26517601"/>
            <a:ext cx="9581081" cy="397031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                                       Figure 4.</a:t>
            </a:r>
            <a:r>
              <a:rPr lang="en-US" sz="1800" dirty="0">
                <a:latin typeface="Times New Roman" panose="02020603050405020304" pitchFamily="18" charset="0"/>
                <a:cs typeface="Times New Roman" panose="02020603050405020304" pitchFamily="18" charset="0"/>
              </a:rPr>
              <a:t> Conductivity graph during automation test</a:t>
            </a:r>
          </a:p>
          <a:p>
            <a:endParaRPr lang="en-US" sz="1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Once the pH levels were within the necessary range, the program began to raise the conductivity level.  6 mL each of nutrient A and B were added every minute until the conductivity level reached 2000 </a:t>
            </a:r>
            <a:r>
              <a:rPr lang="el-GR" sz="2400" dirty="0">
                <a:latin typeface="Times New Roman" panose="02020603050405020304" pitchFamily="18" charset="0"/>
                <a:cs typeface="Times New Roman" panose="02020603050405020304" pitchFamily="18" charset="0"/>
              </a:rPr>
              <a:t>μ</a:t>
            </a:r>
            <a:r>
              <a:rPr lang="en-US" sz="2400" dirty="0">
                <a:latin typeface="Times New Roman" panose="02020603050405020304" pitchFamily="18" charset="0"/>
                <a:cs typeface="Times New Roman" panose="02020603050405020304" pitchFamily="18" charset="0"/>
              </a:rPr>
              <a:t>S/m.  In this test, the conductivity level showed a spike once the water pump motor started sending the water through the system.  This is possibly due to interference from the motor.  The level re-stabilized itself after an hour.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Graphs of all sensor readings can be found on the </a:t>
            </a:r>
            <a:r>
              <a:rPr lang="en-US" sz="2400" dirty="0" err="1">
                <a:latin typeface="Times New Roman" panose="02020603050405020304" pitchFamily="18" charset="0"/>
                <a:cs typeface="Times New Roman" panose="02020603050405020304" pitchFamily="18" charset="0"/>
              </a:rPr>
              <a:t>ThingSpeak</a:t>
            </a:r>
            <a:r>
              <a:rPr lang="en-US" sz="2400" dirty="0">
                <a:latin typeface="Times New Roman" panose="02020603050405020304" pitchFamily="18" charset="0"/>
                <a:cs typeface="Times New Roman" panose="02020603050405020304" pitchFamily="18" charset="0"/>
              </a:rPr>
              <a:t> website at https://thingspeak.com/channels/298095</a:t>
            </a:r>
          </a:p>
        </p:txBody>
      </p:sp>
      <p:sp>
        <p:nvSpPr>
          <p:cNvPr id="47" name="TextBox 46">
            <a:extLst>
              <a:ext uri="{FF2B5EF4-FFF2-40B4-BE49-F238E27FC236}">
                <a16:creationId xmlns:a16="http://schemas.microsoft.com/office/drawing/2014/main" id="{9DF68183-5E44-46BA-8D20-2E71DE0617D4}"/>
              </a:ext>
            </a:extLst>
          </p:cNvPr>
          <p:cNvSpPr txBox="1"/>
          <p:nvPr/>
        </p:nvSpPr>
        <p:spPr>
          <a:xfrm>
            <a:off x="22588183" y="8834530"/>
            <a:ext cx="9485584"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Once the system was assembled, it was able to gather information from eight different sensors.  The values of those readings were reported to the internet via </a:t>
            </a:r>
            <a:r>
              <a:rPr lang="en-US" sz="2400" dirty="0" err="1">
                <a:latin typeface="Times New Roman" panose="02020603050405020304" pitchFamily="18" charset="0"/>
                <a:cs typeface="Times New Roman" panose="02020603050405020304" pitchFamily="18" charset="0"/>
              </a:rPr>
              <a:t>wifi</a:t>
            </a:r>
            <a:r>
              <a:rPr lang="en-US" sz="2400" dirty="0">
                <a:latin typeface="Times New Roman" panose="02020603050405020304" pitchFamily="18" charset="0"/>
                <a:cs typeface="Times New Roman" panose="02020603050405020304" pitchFamily="18" charset="0"/>
              </a:rPr>
              <a:t>, and we were able to begin experiments on two of the parameters, pH and conductivity levels.  After the system’s functionality was tested and verified, plants were added and the growth phase of the project can now begin.</a:t>
            </a:r>
          </a:p>
        </p:txBody>
      </p:sp>
      <p:pic>
        <p:nvPicPr>
          <p:cNvPr id="2" name="Picture 1">
            <a:extLst>
              <a:ext uri="{FF2B5EF4-FFF2-40B4-BE49-F238E27FC236}">
                <a16:creationId xmlns:a16="http://schemas.microsoft.com/office/drawing/2014/main" id="{C02C758A-353D-4186-8AF1-FFB539CEB79C}"/>
              </a:ext>
            </a:extLst>
          </p:cNvPr>
          <p:cNvPicPr>
            <a:picLocks noChangeAspect="1"/>
          </p:cNvPicPr>
          <p:nvPr/>
        </p:nvPicPr>
        <p:blipFill>
          <a:blip r:embed="rId9"/>
          <a:stretch>
            <a:fillRect/>
          </a:stretch>
        </p:blipFill>
        <p:spPr>
          <a:xfrm>
            <a:off x="12048392" y="13106224"/>
            <a:ext cx="8818023" cy="4956182"/>
          </a:xfrm>
          <a:prstGeom prst="rect">
            <a:avLst/>
          </a:prstGeom>
        </p:spPr>
      </p:pic>
      <p:pic>
        <p:nvPicPr>
          <p:cNvPr id="3" name="Picture 2">
            <a:extLst>
              <a:ext uri="{FF2B5EF4-FFF2-40B4-BE49-F238E27FC236}">
                <a16:creationId xmlns:a16="http://schemas.microsoft.com/office/drawing/2014/main" id="{7FF4DD37-1EB7-407D-92FF-928E6995AB51}"/>
              </a:ext>
            </a:extLst>
          </p:cNvPr>
          <p:cNvPicPr>
            <a:picLocks noChangeAspect="1"/>
          </p:cNvPicPr>
          <p:nvPr/>
        </p:nvPicPr>
        <p:blipFill>
          <a:blip r:embed="rId10"/>
          <a:stretch>
            <a:fillRect/>
          </a:stretch>
        </p:blipFill>
        <p:spPr>
          <a:xfrm>
            <a:off x="18507359" y="19741705"/>
            <a:ext cx="2334970" cy="4407790"/>
          </a:xfrm>
          <a:prstGeom prst="rect">
            <a:avLst/>
          </a:prstGeom>
        </p:spPr>
      </p:pic>
      <p:pic>
        <p:nvPicPr>
          <p:cNvPr id="46" name="picture">
            <a:extLst>
              <a:ext uri="{FF2B5EF4-FFF2-40B4-BE49-F238E27FC236}">
                <a16:creationId xmlns:a16="http://schemas.microsoft.com/office/drawing/2014/main" id="{A417AD5E-E9A2-4974-8433-AB06271C0552}"/>
              </a:ext>
            </a:extLst>
          </p:cNvPr>
          <p:cNvPicPr/>
          <p:nvPr/>
        </p:nvPicPr>
        <p:blipFill>
          <a:blip r:embed="rId11">
            <a:extLst>
              <a:ext uri="{28A0092B-C50C-407E-A947-70E740481C1C}">
                <a14:useLocalDpi xmlns:a14="http://schemas.microsoft.com/office/drawing/2010/main" val="0"/>
              </a:ext>
            </a:extLst>
          </a:blip>
          <a:stretch>
            <a:fillRect/>
          </a:stretch>
        </p:blipFill>
        <p:spPr>
          <a:xfrm>
            <a:off x="12313783" y="19275791"/>
            <a:ext cx="5824855" cy="3275965"/>
          </a:xfrm>
          <a:prstGeom prst="rect">
            <a:avLst/>
          </a:prstGeom>
        </p:spPr>
      </p:pic>
      <p:pic>
        <p:nvPicPr>
          <p:cNvPr id="48" name="picture">
            <a:extLst>
              <a:ext uri="{FF2B5EF4-FFF2-40B4-BE49-F238E27FC236}">
                <a16:creationId xmlns:a16="http://schemas.microsoft.com/office/drawing/2014/main" id="{0D6F1432-BE0F-45C4-BD2F-655E1043A069}"/>
              </a:ext>
            </a:extLst>
          </p:cNvPr>
          <p:cNvPicPr/>
          <p:nvPr/>
        </p:nvPicPr>
        <p:blipFill>
          <a:blip r:embed="rId12" cstate="print">
            <a:extLst>
              <a:ext uri="{28A0092B-C50C-407E-A947-70E740481C1C}">
                <a14:useLocalDpi xmlns:a14="http://schemas.microsoft.com/office/drawing/2010/main" val="0"/>
              </a:ext>
            </a:extLst>
          </a:blip>
          <a:srcRect t="1796" r="23440" b="9281"/>
          <a:stretch>
            <a:fillRect/>
          </a:stretch>
        </p:blipFill>
        <p:spPr>
          <a:xfrm>
            <a:off x="12488892" y="23141706"/>
            <a:ext cx="5423535" cy="3543300"/>
          </a:xfrm>
          <a:prstGeom prst="rect">
            <a:avLst/>
          </a:prstGeom>
        </p:spPr>
      </p:pic>
    </p:spTree>
    <p:extLst>
      <p:ext uri="{BB962C8B-B14F-4D97-AF65-F5344CB8AC3E}">
        <p14:creationId xmlns:p14="http://schemas.microsoft.com/office/powerpoint/2010/main" val="1310527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2057</TotalTime>
  <Words>1118</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dc:creator>
  <cp:lastModifiedBy>Shane Barnett</cp:lastModifiedBy>
  <cp:revision>107</cp:revision>
  <dcterms:created xsi:type="dcterms:W3CDTF">2017-07-19T19:43:54Z</dcterms:created>
  <dcterms:modified xsi:type="dcterms:W3CDTF">2018-05-11T19:53:38Z</dcterms:modified>
</cp:coreProperties>
</file>