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74" r:id="rId3"/>
    <p:sldId id="277" r:id="rId4"/>
    <p:sldId id="276" r:id="rId5"/>
    <p:sldId id="275"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224" userDrawn="1">
          <p15:clr>
            <a:srgbClr val="A4A3A4"/>
          </p15:clr>
        </p15:guide>
        <p15:guide id="3" orient="horz" pos="3888" userDrawn="1">
          <p15:clr>
            <a:srgbClr val="A4A3A4"/>
          </p15:clr>
        </p15:guide>
        <p15:guide id="4"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showGuides="1">
      <p:cViewPr>
        <p:scale>
          <a:sx n="100" d="100"/>
          <a:sy n="100" d="100"/>
        </p:scale>
        <p:origin x="1668" y="510"/>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88028-6F18-41FA-81C3-957061EA3343}" type="datetimeFigureOut">
              <a:rPr lang="en-US" smtClean="0"/>
              <a:t>10-May-23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F6CE4-AE6D-4A0C-974A-D103A3FA87A5}" type="slidenum">
              <a:rPr lang="en-US" smtClean="0"/>
              <a:t>‹#›</a:t>
            </a:fld>
            <a:endParaRPr lang="en-US"/>
          </a:p>
        </p:txBody>
      </p:sp>
    </p:spTree>
    <p:extLst>
      <p:ext uri="{BB962C8B-B14F-4D97-AF65-F5344CB8AC3E}">
        <p14:creationId xmlns:p14="http://schemas.microsoft.com/office/powerpoint/2010/main" val="8213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BF6CE4-AE6D-4A0C-974A-D103A3FA87A5}" type="slidenum">
              <a:rPr lang="en-US" smtClean="0"/>
              <a:t>1</a:t>
            </a:fld>
            <a:endParaRPr lang="en-US"/>
          </a:p>
        </p:txBody>
      </p:sp>
    </p:spTree>
    <p:extLst>
      <p:ext uri="{BB962C8B-B14F-4D97-AF65-F5344CB8AC3E}">
        <p14:creationId xmlns:p14="http://schemas.microsoft.com/office/powerpoint/2010/main" val="9228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5250DF-1B5F-4AA3-A2B3-8B13CD43DE46}" type="datetimeFigureOut">
              <a:rPr lang="en-US" smtClean="0"/>
              <a:t>10-May-23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75488" y="6143775"/>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10-May-23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420727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10-May-23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5501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432262" y="1855694"/>
            <a:ext cx="8279476" cy="3953435"/>
          </a:xfrm>
          <a:prstGeom prst="rect">
            <a:avLst/>
          </a:prstGeom>
        </p:spPr>
        <p:txBody>
          <a:bodyPr/>
          <a:lstStyle>
            <a:lvl1pPr>
              <a:defRPr sz="1059" b="0" i="0">
                <a:solidFill>
                  <a:schemeClr val="tx2"/>
                </a:solidFill>
                <a:latin typeface="Arial" panose="020B0604020202020204" pitchFamily="34" charset="0"/>
              </a:defRPr>
            </a:lvl1pPr>
            <a:lvl2pPr>
              <a:defRPr sz="1059" b="0" i="0">
                <a:solidFill>
                  <a:schemeClr val="tx2"/>
                </a:solidFill>
                <a:latin typeface="Arial" panose="020B0604020202020204" pitchFamily="34" charset="0"/>
              </a:defRPr>
            </a:lvl2pPr>
            <a:lvl3pPr>
              <a:defRPr sz="1059" b="0" i="0">
                <a:solidFill>
                  <a:schemeClr val="tx2"/>
                </a:solidFill>
                <a:latin typeface="Arial" panose="020B0604020202020204" pitchFamily="34" charset="0"/>
              </a:defRPr>
            </a:lvl3pPr>
            <a:lvl4pPr>
              <a:defRPr sz="1059" b="0" i="0">
                <a:solidFill>
                  <a:schemeClr val="tx2"/>
                </a:solidFill>
                <a:latin typeface="Arial" panose="020B0604020202020204" pitchFamily="34" charset="0"/>
              </a:defRPr>
            </a:lvl4pPr>
            <a:lvl5pPr>
              <a:defRPr sz="1059"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432262" y="1169894"/>
            <a:ext cx="8279476" cy="322729"/>
          </a:xfrm>
          <a:prstGeom prst="rect">
            <a:avLst/>
          </a:prstGeom>
        </p:spPr>
        <p:txBody>
          <a:bodyPr vert="horz" wrap="square" lIns="0" tIns="0" rIns="0" bIns="0" anchor="t">
            <a:noAutofit/>
          </a:bodyPr>
          <a:lstStyle>
            <a:lvl1pPr marL="0" indent="0" algn="l">
              <a:lnSpc>
                <a:spcPct val="110000"/>
              </a:lnSpc>
              <a:spcBef>
                <a:spcPts val="882"/>
              </a:spcBef>
              <a:buFontTx/>
              <a:buNone/>
              <a:defRPr sz="1324" b="0" i="0">
                <a:solidFill>
                  <a:schemeClr val="tx2"/>
                </a:solidFill>
                <a:latin typeface="Arial" panose="020B0604020202020204" pitchFamily="34" charset="0"/>
              </a:defRPr>
            </a:lvl1pPr>
            <a:lvl2pPr marL="403433" indent="0" algn="ctr">
              <a:buNone/>
            </a:lvl2pPr>
            <a:lvl3pPr marL="806867" indent="0" algn="ctr">
              <a:buNone/>
            </a:lvl3pPr>
            <a:lvl4pPr marL="1210300" indent="0" algn="ctr">
              <a:buNone/>
            </a:lvl4pPr>
            <a:lvl5pPr marL="1613733" indent="0" algn="ctr">
              <a:buNone/>
            </a:lvl5pPr>
            <a:lvl6pPr marL="2017166" indent="0" algn="ctr">
              <a:buNone/>
            </a:lvl6pPr>
            <a:lvl7pPr marL="2420600" indent="0" algn="ctr">
              <a:buNone/>
            </a:lvl7pPr>
            <a:lvl8pPr marL="2824033" indent="0" algn="ctr">
              <a:buNone/>
            </a:lvl8pPr>
            <a:lvl9pPr marL="3227466" indent="0" algn="ctr">
              <a:buNone/>
            </a:lvl9pPr>
          </a:lstStyle>
          <a:p>
            <a:r>
              <a:rPr lang="en-US"/>
              <a:t>Click to edit Page Subtitle</a:t>
            </a:r>
          </a:p>
        </p:txBody>
      </p:sp>
    </p:spTree>
    <p:extLst>
      <p:ext uri="{BB962C8B-B14F-4D97-AF65-F5344CB8AC3E}">
        <p14:creationId xmlns:p14="http://schemas.microsoft.com/office/powerpoint/2010/main" val="367777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685800" y="189436"/>
            <a:ext cx="6438900" cy="424732"/>
          </a:xfrm>
          <a:prstGeom prst="rect">
            <a:avLst/>
          </a:prstGeom>
          <a:noFill/>
        </p:spPr>
        <p:txBody>
          <a:bodyPr wrap="square" rtlCol="0">
            <a:spAutoFit/>
          </a:bodyPr>
          <a:lstStyle>
            <a:lvl1pPr>
              <a:defRPr lang="en-US" sz="24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83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748" y="535377"/>
            <a:ext cx="8229600" cy="278130"/>
          </a:xfrm>
          <a:ln>
            <a:noFill/>
          </a:ln>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10-May-23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
        <p:nvSpPr>
          <p:cNvPr id="8" name="Rectangle 7"/>
          <p:cNvSpPr>
            <a:spLocks noChangeAspect="1"/>
          </p:cNvSpPr>
          <p:nvPr userDrawn="1">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387441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50DF-1B5F-4AA3-A2B3-8B13CD43DE46}" type="datetimeFigureOut">
              <a:rPr lang="en-US" smtClean="0"/>
              <a:t>10-May-23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3871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50DF-1B5F-4AA3-A2B3-8B13CD43DE46}" type="datetimeFigureOut">
              <a:rPr lang="en-US" smtClean="0"/>
              <a:t>10-May-23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2392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50DF-1B5F-4AA3-A2B3-8B13CD43DE46}" type="datetimeFigureOut">
              <a:rPr lang="en-US" smtClean="0"/>
              <a:t>10-May-23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6969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50DF-1B5F-4AA3-A2B3-8B13CD43DE46}" type="datetimeFigureOut">
              <a:rPr lang="en-US" smtClean="0"/>
              <a:t>10-May-23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414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250DF-1B5F-4AA3-A2B3-8B13CD43DE46}" type="datetimeFigureOut">
              <a:rPr lang="en-US" smtClean="0"/>
              <a:t>10-May-23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8472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10-May-23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9191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10-May-23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2068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5377"/>
            <a:ext cx="8229600" cy="278130"/>
          </a:xfrm>
          <a:prstGeom prst="rect">
            <a:avLst/>
          </a:prstGeom>
        </p:spPr>
        <p:txBody>
          <a:bodyPr vert="horz" lIns="0" tIns="45720" rIns="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250DF-1B5F-4AA3-A2B3-8B13CD43DE46}" type="datetimeFigureOut">
              <a:rPr lang="en-US" smtClean="0"/>
              <a:t>10-May-23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95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18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orient="horz" pos="4032"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tm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8068" y="2936557"/>
            <a:ext cx="8228732" cy="492443"/>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marL="0" marR="0" lvl="0" indent="0" algn="ctr" defTabSz="914400" rtl="0" eaLnBrk="1" fontAlgn="auto" latinLnBrk="0" hangingPunct="1">
              <a:lnSpc>
                <a:spcPct val="100000"/>
              </a:lnSpc>
              <a:spcBef>
                <a:spcPct val="950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Arial" panose="020B0604020202020204" pitchFamily="34" charset="0"/>
                <a:cs typeface="+mj-cs"/>
              </a:rPr>
              <a:t>Data Analysis: </a:t>
            </a:r>
            <a:r>
              <a:rPr kumimoji="0" lang="en-US" sz="3200" b="0" i="0" u="none" strike="noStrike" kern="1200" cap="none" spc="0" normalizeH="0" baseline="0" noProof="0" dirty="0">
                <a:ln>
                  <a:noFill/>
                </a:ln>
                <a:solidFill>
                  <a:schemeClr val="tx1"/>
                </a:solidFill>
                <a:effectLst/>
                <a:uLnTx/>
                <a:uFillTx/>
                <a:latin typeface="Arial" panose="020B0604020202020204" pitchFamily="34" charset="0"/>
                <a:cs typeface="+mj-cs"/>
              </a:rPr>
              <a:t>Project Budget to Actual.</a:t>
            </a:r>
          </a:p>
        </p:txBody>
      </p:sp>
      <p:sp>
        <p:nvSpPr>
          <p:cNvPr id="8" name="Rectangle 7"/>
          <p:cNvSpPr>
            <a:spLocks noChangeAspect="1"/>
          </p:cNvSpPr>
          <p:nvPr>
            <p:custDataLst>
              <p:tags r:id="rId1"/>
            </p:custDataLst>
          </p:nvPr>
        </p:nvSpPr>
        <p:spPr>
          <a:xfrm>
            <a:off x="7398044" y="6337300"/>
            <a:ext cx="1288756" cy="259232"/>
          </a:xfrm>
          <a:prstGeom prst="rect">
            <a:avLst/>
          </a:prstGeom>
          <a:blipFill>
            <a:blip r:embed="rId4"/>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4" name="Picture 3">
            <a:extLst>
              <a:ext uri="{FF2B5EF4-FFF2-40B4-BE49-F238E27FC236}">
                <a16:creationId xmlns:a16="http://schemas.microsoft.com/office/drawing/2014/main" id="{11DB608F-1D86-420C-B753-A0407B5D995C}"/>
              </a:ext>
            </a:extLst>
          </p:cNvPr>
          <p:cNvPicPr>
            <a:picLocks noChangeAspect="1"/>
          </p:cNvPicPr>
          <p:nvPr/>
        </p:nvPicPr>
        <p:blipFill>
          <a:blip r:embed="rId5"/>
          <a:stretch>
            <a:fillRect/>
          </a:stretch>
        </p:blipFill>
        <p:spPr>
          <a:xfrm>
            <a:off x="457200" y="6271072"/>
            <a:ext cx="1415143" cy="287233"/>
          </a:xfrm>
          <a:prstGeom prst="rect">
            <a:avLst/>
          </a:prstGeom>
        </p:spPr>
      </p:pic>
    </p:spTree>
    <p:extLst>
      <p:ext uri="{BB962C8B-B14F-4D97-AF65-F5344CB8AC3E}">
        <p14:creationId xmlns:p14="http://schemas.microsoft.com/office/powerpoint/2010/main" val="378411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p:txBody>
          <a:bodyPr>
            <a:normAutofit fontScale="90000"/>
          </a:bodyPr>
          <a:lstStyle/>
          <a:p>
            <a:r>
              <a:rPr lang="en-US" dirty="0">
                <a:solidFill>
                  <a:srgbClr val="0070C0"/>
                </a:solidFill>
              </a:rPr>
              <a:t>Observations:</a:t>
            </a:r>
          </a:p>
        </p:txBody>
      </p:sp>
      <p:pic>
        <p:nvPicPr>
          <p:cNvPr id="9" name="Content Placeholder 8">
            <a:extLst>
              <a:ext uri="{FF2B5EF4-FFF2-40B4-BE49-F238E27FC236}">
                <a16:creationId xmlns:a16="http://schemas.microsoft.com/office/drawing/2014/main" id="{42AAF062-8122-4393-8A3D-DFA57FF36E9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49579" y="1604211"/>
            <a:ext cx="5057769" cy="3665620"/>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9A7CE175-3595-4F6E-9654-4FF0741D5AA2}"/>
              </a:ext>
            </a:extLst>
          </p:cNvPr>
          <p:cNvSpPr/>
          <p:nvPr/>
        </p:nvSpPr>
        <p:spPr>
          <a:xfrm>
            <a:off x="561474" y="1307432"/>
            <a:ext cx="2879558" cy="489284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3B2DCE-4EF5-4F8A-A7CA-AF3F607E07AE}"/>
              </a:ext>
            </a:extLst>
          </p:cNvPr>
          <p:cNvSpPr txBox="1"/>
          <p:nvPr/>
        </p:nvSpPr>
        <p:spPr>
          <a:xfrm>
            <a:off x="713874" y="1604211"/>
            <a:ext cx="2606842" cy="4154984"/>
          </a:xfrm>
          <a:prstGeom prst="rect">
            <a:avLst/>
          </a:prstGeom>
          <a:noFill/>
        </p:spPr>
        <p:txBody>
          <a:bodyPr wrap="square" rtlCol="0">
            <a:spAutoFit/>
          </a:bodyPr>
          <a:lstStyle/>
          <a:p>
            <a:r>
              <a:rPr lang="en-US" sz="1100" dirty="0">
                <a:solidFill>
                  <a:schemeClr val="bg1"/>
                </a:solidFill>
              </a:rPr>
              <a:t>• Project A, C, and D took more hours than their budgeted amount, while projects B and E took fewer hours.</a:t>
            </a:r>
          </a:p>
          <a:p>
            <a:r>
              <a:rPr lang="en-US" sz="1100" dirty="0">
                <a:solidFill>
                  <a:schemeClr val="bg1"/>
                </a:solidFill>
              </a:rPr>
              <a:t>• Project D had the largest budget, but it took more hours than budgeted, indicating potential inefficiencies in its management.</a:t>
            </a:r>
          </a:p>
          <a:p>
            <a:r>
              <a:rPr lang="en-US" sz="1100" dirty="0">
                <a:solidFill>
                  <a:schemeClr val="bg1"/>
                </a:solidFill>
              </a:rPr>
              <a:t>• Projects A and C also took more hours than budgeted, indicating that their scope or requirements may have been underestimated during planning.</a:t>
            </a:r>
          </a:p>
          <a:p>
            <a:r>
              <a:rPr lang="en-US" sz="1100" dirty="0">
                <a:solidFill>
                  <a:schemeClr val="bg1"/>
                </a:solidFill>
              </a:rPr>
              <a:t>• Project E took fewer hours than budgeted, which may indicate that its requirements were overestimated or that it was completed more efficiently than expected.</a:t>
            </a:r>
          </a:p>
          <a:p>
            <a:r>
              <a:rPr lang="en-US" sz="1100" dirty="0">
                <a:solidFill>
                  <a:schemeClr val="bg1"/>
                </a:solidFill>
              </a:rPr>
              <a:t>• Project B also took fewer hours than budgeted, but the difference was not as significant as in Project E.</a:t>
            </a:r>
          </a:p>
          <a:p>
            <a:r>
              <a:rPr lang="en-US" sz="1100" dirty="0">
                <a:solidFill>
                  <a:schemeClr val="bg1"/>
                </a:solidFill>
              </a:rPr>
              <a:t>• Overall, the projects seemed to have a variance in their performance compared to their budget, which could indicate the need for better planning or more effective management.</a:t>
            </a:r>
          </a:p>
        </p:txBody>
      </p:sp>
    </p:spTree>
    <p:extLst>
      <p:ext uri="{BB962C8B-B14F-4D97-AF65-F5344CB8AC3E}">
        <p14:creationId xmlns:p14="http://schemas.microsoft.com/office/powerpoint/2010/main" val="136845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p:txBody>
          <a:bodyPr>
            <a:normAutofit fontScale="90000"/>
          </a:bodyPr>
          <a:lstStyle/>
          <a:p>
            <a:r>
              <a:rPr lang="en-US" dirty="0">
                <a:solidFill>
                  <a:srgbClr val="0070C0"/>
                </a:solidFill>
              </a:rPr>
              <a:t>Observations:</a:t>
            </a:r>
          </a:p>
        </p:txBody>
      </p:sp>
      <p:pic>
        <p:nvPicPr>
          <p:cNvPr id="9" name="Content Placeholder 8">
            <a:extLst>
              <a:ext uri="{FF2B5EF4-FFF2-40B4-BE49-F238E27FC236}">
                <a16:creationId xmlns:a16="http://schemas.microsoft.com/office/drawing/2014/main" id="{42AAF062-8122-4393-8A3D-DFA57FF36E9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3649579" y="1604211"/>
            <a:ext cx="5057769" cy="3681663"/>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9A7CE175-3595-4F6E-9654-4FF0741D5AA2}"/>
              </a:ext>
            </a:extLst>
          </p:cNvPr>
          <p:cNvSpPr/>
          <p:nvPr/>
        </p:nvSpPr>
        <p:spPr>
          <a:xfrm>
            <a:off x="561474" y="1307432"/>
            <a:ext cx="2879558" cy="489284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3B2DCE-4EF5-4F8A-A7CA-AF3F607E07AE}"/>
              </a:ext>
            </a:extLst>
          </p:cNvPr>
          <p:cNvSpPr txBox="1"/>
          <p:nvPr/>
        </p:nvSpPr>
        <p:spPr>
          <a:xfrm>
            <a:off x="713874" y="1604211"/>
            <a:ext cx="2606842" cy="4247317"/>
          </a:xfrm>
          <a:prstGeom prst="rect">
            <a:avLst/>
          </a:prstGeom>
          <a:noFill/>
        </p:spPr>
        <p:txBody>
          <a:bodyPr wrap="square" rtlCol="0">
            <a:spAutoFit/>
          </a:bodyPr>
          <a:lstStyle/>
          <a:p>
            <a:r>
              <a:rPr lang="en-US" sz="900" dirty="0">
                <a:solidFill>
                  <a:schemeClr val="bg1"/>
                </a:solidFill>
              </a:rPr>
              <a:t>• Project A had a budget of USD 153,600 and actually took USD 168,150, indicating a cost overrun of 9.47%. This means that the actual cost of this project exceeded the budgeted cost, which could lead to financial challenges.</a:t>
            </a:r>
          </a:p>
          <a:p>
            <a:endParaRPr lang="en-US" sz="900" dirty="0">
              <a:solidFill>
                <a:schemeClr val="bg1"/>
              </a:solidFill>
            </a:endParaRPr>
          </a:p>
          <a:p>
            <a:r>
              <a:rPr lang="en-US" sz="900" dirty="0">
                <a:solidFill>
                  <a:schemeClr val="bg1"/>
                </a:solidFill>
              </a:rPr>
              <a:t>• Project B had a budget of USD 131,100 and actually took USD 135,600, indicating a cost overrun of 3.43%. Similar to project A, the actual cost of this project exceeded the budgeted cost, leading to potential financial challenges.</a:t>
            </a:r>
          </a:p>
          <a:p>
            <a:endParaRPr lang="en-US" sz="900" dirty="0">
              <a:solidFill>
                <a:schemeClr val="bg1"/>
              </a:solidFill>
            </a:endParaRPr>
          </a:p>
          <a:p>
            <a:r>
              <a:rPr lang="en-US" sz="900" dirty="0">
                <a:solidFill>
                  <a:schemeClr val="bg1"/>
                </a:solidFill>
              </a:rPr>
              <a:t>• Project C had a budget of USD 216,000 and actually took USD 243,300, indicating a cost overrun of 12.65%. This means that the actual cost of this project exceeded the budgeted cost by a significant margin, which could lead to substantial financial challenges.</a:t>
            </a:r>
          </a:p>
          <a:p>
            <a:endParaRPr lang="en-US" sz="900" dirty="0">
              <a:solidFill>
                <a:schemeClr val="bg1"/>
              </a:solidFill>
            </a:endParaRPr>
          </a:p>
          <a:p>
            <a:r>
              <a:rPr lang="en-US" sz="900" dirty="0">
                <a:solidFill>
                  <a:schemeClr val="bg1"/>
                </a:solidFill>
              </a:rPr>
              <a:t>• Project D had a budget of USD 291,000 and actually took USD 271,500, indicating a cost savings of 6.69%. This means that the actual cost of this project was less than the budgeted cost, resulting in cost savings.</a:t>
            </a:r>
          </a:p>
          <a:p>
            <a:endParaRPr lang="en-US" sz="900" dirty="0">
              <a:solidFill>
                <a:schemeClr val="bg1"/>
              </a:solidFill>
            </a:endParaRPr>
          </a:p>
          <a:p>
            <a:r>
              <a:rPr lang="en-US" sz="900" dirty="0">
                <a:solidFill>
                  <a:schemeClr val="bg1"/>
                </a:solidFill>
              </a:rPr>
              <a:t>• Project E had a budget of USD 174,480 and actually took USD 138,240, indicating a cost savings of 20.77%. This means that the actual cost of this project was significantly less than the budgeted cost, resulting in substantial cost savings.</a:t>
            </a:r>
          </a:p>
        </p:txBody>
      </p:sp>
    </p:spTree>
    <p:extLst>
      <p:ext uri="{BB962C8B-B14F-4D97-AF65-F5344CB8AC3E}">
        <p14:creationId xmlns:p14="http://schemas.microsoft.com/office/powerpoint/2010/main" val="97998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p:txBody>
          <a:bodyPr>
            <a:normAutofit fontScale="90000"/>
          </a:bodyPr>
          <a:lstStyle/>
          <a:p>
            <a:r>
              <a:rPr lang="en-US" dirty="0">
                <a:solidFill>
                  <a:srgbClr val="0070C0"/>
                </a:solidFill>
              </a:rPr>
              <a:t>Observations:</a:t>
            </a:r>
          </a:p>
        </p:txBody>
      </p:sp>
      <p:pic>
        <p:nvPicPr>
          <p:cNvPr id="9" name="Content Placeholder 8">
            <a:extLst>
              <a:ext uri="{FF2B5EF4-FFF2-40B4-BE49-F238E27FC236}">
                <a16:creationId xmlns:a16="http://schemas.microsoft.com/office/drawing/2014/main" id="{42AAF062-8122-4393-8A3D-DFA57FF36E9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3649579" y="1604211"/>
            <a:ext cx="5057769" cy="3665621"/>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9A7CE175-3595-4F6E-9654-4FF0741D5AA2}"/>
              </a:ext>
            </a:extLst>
          </p:cNvPr>
          <p:cNvSpPr/>
          <p:nvPr/>
        </p:nvSpPr>
        <p:spPr>
          <a:xfrm>
            <a:off x="561474" y="1307432"/>
            <a:ext cx="2879558" cy="489284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3B2DCE-4EF5-4F8A-A7CA-AF3F607E07AE}"/>
              </a:ext>
            </a:extLst>
          </p:cNvPr>
          <p:cNvSpPr txBox="1"/>
          <p:nvPr/>
        </p:nvSpPr>
        <p:spPr>
          <a:xfrm>
            <a:off x="713874" y="1604211"/>
            <a:ext cx="2606842" cy="4647426"/>
          </a:xfrm>
          <a:prstGeom prst="rect">
            <a:avLst/>
          </a:prstGeom>
          <a:noFill/>
        </p:spPr>
        <p:txBody>
          <a:bodyPr wrap="square" rtlCol="0">
            <a:spAutoFit/>
          </a:bodyPr>
          <a:lstStyle/>
          <a:p>
            <a:r>
              <a:rPr lang="en-US" sz="800" dirty="0">
                <a:solidFill>
                  <a:schemeClr val="bg1"/>
                </a:solidFill>
              </a:rPr>
              <a:t>• Crystal had a budget of 900 hours, and she worked for 900 hours, indicating that she utilized her budgeted hours entirely.</a:t>
            </a:r>
          </a:p>
          <a:p>
            <a:r>
              <a:rPr lang="en-US" sz="800" dirty="0">
                <a:solidFill>
                  <a:schemeClr val="bg1"/>
                </a:solidFill>
              </a:rPr>
              <a:t>• Erica had a budget of 960 hours, but she worked only 900 hours, indicating that she had 6.25% underutilization of her budgeted hours.</a:t>
            </a:r>
          </a:p>
          <a:p>
            <a:r>
              <a:rPr lang="en-US" sz="800" dirty="0">
                <a:solidFill>
                  <a:schemeClr val="bg1"/>
                </a:solidFill>
              </a:rPr>
              <a:t>• Gail had a budget of 930 hours, but she worked for 1026 hours, indicating that she had 10.32% overutilization of her budgeted hours. This means that Gail exceeded her budgeted hours, which could lead to potential financial challenges.</a:t>
            </a:r>
          </a:p>
          <a:p>
            <a:r>
              <a:rPr lang="en-US" sz="800" dirty="0">
                <a:solidFill>
                  <a:schemeClr val="bg1"/>
                </a:solidFill>
              </a:rPr>
              <a:t>• George had a budget of 960 hours, but he worked for 1200 hours, indicating that he had 25% overutilization of his budgeted hours. This means that George exceeded his budgeted hours significantly, which could lead to substantial financial challenges.</a:t>
            </a:r>
          </a:p>
          <a:p>
            <a:r>
              <a:rPr lang="en-US" sz="800" dirty="0">
                <a:solidFill>
                  <a:schemeClr val="bg1"/>
                </a:solidFill>
              </a:rPr>
              <a:t>• Inigo had a budget of 960 hours, but he worked for 660 hours, indicating that he had 31.25% underutilization of his budgeted hours.</a:t>
            </a:r>
          </a:p>
          <a:p>
            <a:r>
              <a:rPr lang="en-US" sz="800" dirty="0">
                <a:solidFill>
                  <a:schemeClr val="bg1"/>
                </a:solidFill>
              </a:rPr>
              <a:t>• Jenny had a budget of 960 hours, and she worked for 1020 hours, indicating that she utilized her budgeted hours entirely.</a:t>
            </a:r>
          </a:p>
          <a:p>
            <a:r>
              <a:rPr lang="en-US" sz="800" dirty="0">
                <a:solidFill>
                  <a:schemeClr val="bg1"/>
                </a:solidFill>
              </a:rPr>
              <a:t>• Jim had a budget of 960 hours, and he worked for 1050 hours, indicating that he utilized his budgeted hours entirely.</a:t>
            </a:r>
          </a:p>
          <a:p>
            <a:r>
              <a:rPr lang="en-US" sz="800" dirty="0">
                <a:solidFill>
                  <a:schemeClr val="bg1"/>
                </a:solidFill>
              </a:rPr>
              <a:t>• Larry had a budget of 960 hours, but he worked for 480 hours, indicating that he had 50% underutilization of his budgeted hours.</a:t>
            </a:r>
          </a:p>
          <a:p>
            <a:r>
              <a:rPr lang="en-US" sz="800" dirty="0">
                <a:solidFill>
                  <a:schemeClr val="bg1"/>
                </a:solidFill>
              </a:rPr>
              <a:t>• Monique had a budget of 960 hours, but she worked for 1200 hours, indicating that she had 25% overutilization of her budgeted hours.</a:t>
            </a:r>
          </a:p>
          <a:p>
            <a:r>
              <a:rPr lang="en-US" sz="800" dirty="0">
                <a:solidFill>
                  <a:schemeClr val="bg1"/>
                </a:solidFill>
              </a:rPr>
              <a:t>• Sarah had a budget of 960 hours, and she worked for 1020 hours, indicating that she utilized her budgeted hours entirely.</a:t>
            </a:r>
          </a:p>
          <a:p>
            <a:r>
              <a:rPr lang="en-US" sz="800" dirty="0">
                <a:solidFill>
                  <a:schemeClr val="bg1"/>
                </a:solidFill>
              </a:rPr>
              <a:t>• Sondra had a budget of 960 hours, and she worked for 960 hours, indicating that she utilized her budgeted hours entirely.</a:t>
            </a:r>
          </a:p>
        </p:txBody>
      </p:sp>
      <p:sp>
        <p:nvSpPr>
          <p:cNvPr id="4" name="Rectangle 3">
            <a:extLst>
              <a:ext uri="{FF2B5EF4-FFF2-40B4-BE49-F238E27FC236}">
                <a16:creationId xmlns:a16="http://schemas.microsoft.com/office/drawing/2014/main" id="{296AE18C-4B5F-438F-B3E2-2132EF130325}"/>
              </a:ext>
            </a:extLst>
          </p:cNvPr>
          <p:cNvSpPr/>
          <p:nvPr/>
        </p:nvSpPr>
        <p:spPr>
          <a:xfrm>
            <a:off x="3745832" y="5478379"/>
            <a:ext cx="4961516" cy="72189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2D3F3E-F9F8-46C8-B705-501C2AE533EC}"/>
              </a:ext>
            </a:extLst>
          </p:cNvPr>
          <p:cNvSpPr txBox="1"/>
          <p:nvPr/>
        </p:nvSpPr>
        <p:spPr>
          <a:xfrm>
            <a:off x="3898232" y="5494421"/>
            <a:ext cx="4684294" cy="707886"/>
          </a:xfrm>
          <a:prstGeom prst="rect">
            <a:avLst/>
          </a:prstGeom>
          <a:noFill/>
        </p:spPr>
        <p:txBody>
          <a:bodyPr wrap="square" rtlCol="0">
            <a:spAutoFit/>
          </a:bodyPr>
          <a:lstStyle/>
          <a:p>
            <a:r>
              <a:rPr lang="en-US" sz="800" dirty="0">
                <a:solidFill>
                  <a:schemeClr val="bg1"/>
                </a:solidFill>
              </a:rPr>
              <a:t>• Stanley had a budget of 720 hours, but he worked for 864 hours, indicating that he had 20% overutilization of his budgeted hours. This means that Stanley exceeded his budgeted hours, which could lead to potential financial challenges.</a:t>
            </a:r>
          </a:p>
          <a:p>
            <a:r>
              <a:rPr lang="en-US" sz="800" dirty="0">
                <a:solidFill>
                  <a:schemeClr val="bg1"/>
                </a:solidFill>
              </a:rPr>
              <a:t>• Tom had a budget of 960 hours, and he worked for 990 hours, indicating that he utilized his budgeted hours entirely.</a:t>
            </a:r>
          </a:p>
        </p:txBody>
      </p:sp>
    </p:spTree>
    <p:extLst>
      <p:ext uri="{BB962C8B-B14F-4D97-AF65-F5344CB8AC3E}">
        <p14:creationId xmlns:p14="http://schemas.microsoft.com/office/powerpoint/2010/main" val="313464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p:txBody>
          <a:bodyPr>
            <a:normAutofit fontScale="90000"/>
          </a:bodyPr>
          <a:lstStyle/>
          <a:p>
            <a:r>
              <a:rPr lang="en-US" dirty="0">
                <a:solidFill>
                  <a:srgbClr val="0070C0"/>
                </a:solidFill>
              </a:rPr>
              <a:t>Observations:</a:t>
            </a:r>
          </a:p>
        </p:txBody>
      </p:sp>
      <p:pic>
        <p:nvPicPr>
          <p:cNvPr id="9" name="Content Placeholder 8">
            <a:extLst>
              <a:ext uri="{FF2B5EF4-FFF2-40B4-BE49-F238E27FC236}">
                <a16:creationId xmlns:a16="http://schemas.microsoft.com/office/drawing/2014/main" id="{42AAF062-8122-4393-8A3D-DFA57FF36E9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3649579" y="1604211"/>
            <a:ext cx="5057769" cy="3665621"/>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9A7CE175-3595-4F6E-9654-4FF0741D5AA2}"/>
              </a:ext>
            </a:extLst>
          </p:cNvPr>
          <p:cNvSpPr/>
          <p:nvPr/>
        </p:nvSpPr>
        <p:spPr>
          <a:xfrm>
            <a:off x="561474" y="1307432"/>
            <a:ext cx="2879558" cy="489284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3B2DCE-4EF5-4F8A-A7CA-AF3F607E07AE}"/>
              </a:ext>
            </a:extLst>
          </p:cNvPr>
          <p:cNvSpPr txBox="1"/>
          <p:nvPr/>
        </p:nvSpPr>
        <p:spPr>
          <a:xfrm>
            <a:off x="713874" y="1604211"/>
            <a:ext cx="2606842" cy="4662815"/>
          </a:xfrm>
          <a:prstGeom prst="rect">
            <a:avLst/>
          </a:prstGeom>
          <a:noFill/>
        </p:spPr>
        <p:txBody>
          <a:bodyPr wrap="square" rtlCol="0">
            <a:spAutoFit/>
          </a:bodyPr>
          <a:lstStyle/>
          <a:p>
            <a:r>
              <a:rPr lang="en-US" sz="900" dirty="0">
                <a:solidFill>
                  <a:schemeClr val="bg1"/>
                </a:solidFill>
              </a:rPr>
              <a:t>• Crystal stayed on budget with both budget and actual cost being $108,000.00.</a:t>
            </a:r>
          </a:p>
          <a:p>
            <a:r>
              <a:rPr lang="en-US" sz="900" dirty="0">
                <a:solidFill>
                  <a:schemeClr val="bg1"/>
                </a:solidFill>
              </a:rPr>
              <a:t>• Erica was slightly under budget with actual cost being $126,000.00 compared to budget cost of $134,400.00.</a:t>
            </a:r>
          </a:p>
          <a:p>
            <a:r>
              <a:rPr lang="en-US" sz="900" dirty="0">
                <a:solidFill>
                  <a:schemeClr val="bg1"/>
                </a:solidFill>
              </a:rPr>
              <a:t>• Gail went over budget with actual cost being $51,300.00 compared to budget cost of $46,500.00.</a:t>
            </a:r>
          </a:p>
          <a:p>
            <a:r>
              <a:rPr lang="en-US" sz="900" dirty="0">
                <a:solidFill>
                  <a:schemeClr val="bg1"/>
                </a:solidFill>
              </a:rPr>
              <a:t>• George went over budget with actual cost being $72,000.00 compared to budget cost of $57,600.00.</a:t>
            </a:r>
          </a:p>
          <a:p>
            <a:r>
              <a:rPr lang="en-US" sz="900" dirty="0">
                <a:solidFill>
                  <a:schemeClr val="bg1"/>
                </a:solidFill>
              </a:rPr>
              <a:t>• Inigo went over budget with actual cost being $62,700.00 compared to budget cost of $91,200.00.</a:t>
            </a:r>
          </a:p>
          <a:p>
            <a:r>
              <a:rPr lang="en-US" sz="900" dirty="0">
                <a:solidFill>
                  <a:schemeClr val="bg1"/>
                </a:solidFill>
              </a:rPr>
              <a:t>• Jenny went slightly over budget with actual cost being $76,500.00 compared to budget cost of $72,000.00.</a:t>
            </a:r>
          </a:p>
          <a:p>
            <a:r>
              <a:rPr lang="en-US" sz="900" dirty="0">
                <a:solidFill>
                  <a:schemeClr val="bg1"/>
                </a:solidFill>
              </a:rPr>
              <a:t>• Jim went over budget with actual cost being $94,500.00 compared to budget cost of $86,400.00.</a:t>
            </a:r>
          </a:p>
          <a:p>
            <a:r>
              <a:rPr lang="en-US" sz="900" dirty="0">
                <a:solidFill>
                  <a:schemeClr val="bg1"/>
                </a:solidFill>
              </a:rPr>
              <a:t>• Larry went significantly under budget with actual cost being $42,240.00 compared to budget cost of $84,480.00.</a:t>
            </a:r>
          </a:p>
          <a:p>
            <a:r>
              <a:rPr lang="en-US" sz="900" dirty="0">
                <a:solidFill>
                  <a:schemeClr val="bg1"/>
                </a:solidFill>
              </a:rPr>
              <a:t>• Monique went over budget with actual cost being $126,000.00 compared to budget cost of $100,800.00.</a:t>
            </a:r>
          </a:p>
          <a:p>
            <a:r>
              <a:rPr lang="en-US" sz="900" dirty="0">
                <a:solidFill>
                  <a:schemeClr val="bg1"/>
                </a:solidFill>
              </a:rPr>
              <a:t>• Sarah went slightly over budget with actual cost being $76,500.00 compared to budget cost of $72,000.00.</a:t>
            </a:r>
          </a:p>
          <a:p>
            <a:r>
              <a:rPr lang="en-US" sz="900" dirty="0">
                <a:solidFill>
                  <a:schemeClr val="bg1"/>
                </a:solidFill>
              </a:rPr>
              <a:t>• Sondra stayed on budget with both budget and actual cost being $43,200.00.</a:t>
            </a:r>
          </a:p>
          <a:p>
            <a:r>
              <a:rPr lang="en-US" sz="900" dirty="0">
                <a:solidFill>
                  <a:schemeClr val="bg1"/>
                </a:solidFill>
              </a:rPr>
              <a:t>• Stanley went slightly over budget with actual cost being $43,200.00 compared to budget cost of $36,000.00.</a:t>
            </a:r>
          </a:p>
          <a:p>
            <a:r>
              <a:rPr lang="en-US" sz="900" dirty="0">
                <a:solidFill>
                  <a:schemeClr val="bg1"/>
                </a:solidFill>
              </a:rPr>
              <a:t>• Tom went slightly over budget with actual cost being $34,650.00 compared to budget cost of $33,600.00.</a:t>
            </a:r>
          </a:p>
        </p:txBody>
      </p:sp>
    </p:spTree>
    <p:extLst>
      <p:ext uri="{BB962C8B-B14F-4D97-AF65-F5344CB8AC3E}">
        <p14:creationId xmlns:p14="http://schemas.microsoft.com/office/powerpoint/2010/main" val="246544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D2D2-53FB-4E7B-BD22-8BCDFCCBF85D}"/>
              </a:ext>
            </a:extLst>
          </p:cNvPr>
          <p:cNvSpPr>
            <a:spLocks noGrp="1"/>
          </p:cNvSpPr>
          <p:nvPr>
            <p:ph type="title"/>
          </p:nvPr>
        </p:nvSpPr>
        <p:spPr>
          <a:xfrm>
            <a:off x="457200" y="580201"/>
            <a:ext cx="8229600" cy="278130"/>
          </a:xfrm>
        </p:spPr>
        <p:txBody>
          <a:bodyPr>
            <a:normAutofit fontScale="90000"/>
          </a:bodyPr>
          <a:lstStyle/>
          <a:p>
            <a:r>
              <a:rPr lang="en-US" dirty="0">
                <a:solidFill>
                  <a:srgbClr val="0070C0"/>
                </a:solidFill>
              </a:rPr>
              <a:t>Observations and Key Insights</a:t>
            </a:r>
          </a:p>
        </p:txBody>
      </p:sp>
      <p:sp>
        <p:nvSpPr>
          <p:cNvPr id="3" name="Rectangle 2">
            <a:extLst>
              <a:ext uri="{FF2B5EF4-FFF2-40B4-BE49-F238E27FC236}">
                <a16:creationId xmlns:a16="http://schemas.microsoft.com/office/drawing/2014/main" id="{027D0709-378C-4313-84A4-40A4C66F80BA}"/>
              </a:ext>
            </a:extLst>
          </p:cNvPr>
          <p:cNvSpPr/>
          <p:nvPr/>
        </p:nvSpPr>
        <p:spPr>
          <a:xfrm>
            <a:off x="457200" y="1179096"/>
            <a:ext cx="8229600" cy="49971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A045F-C03C-4BEA-916D-8A53A944C0E7}"/>
              </a:ext>
            </a:extLst>
          </p:cNvPr>
          <p:cNvSpPr txBox="1"/>
          <p:nvPr/>
        </p:nvSpPr>
        <p:spPr>
          <a:xfrm>
            <a:off x="521368" y="1299411"/>
            <a:ext cx="8109285" cy="4154984"/>
          </a:xfrm>
          <a:prstGeom prst="rect">
            <a:avLst/>
          </a:prstGeom>
          <a:noFill/>
        </p:spPr>
        <p:txBody>
          <a:bodyPr wrap="square" rtlCol="0">
            <a:spAutoFit/>
          </a:bodyPr>
          <a:lstStyle/>
          <a:p>
            <a:pPr algn="l">
              <a:buFont typeface="+mj-lt"/>
              <a:buAutoNum type="arabicPeriod"/>
            </a:pPr>
            <a:r>
              <a:rPr lang="en-US" sz="1200" b="0" i="0" dirty="0">
                <a:solidFill>
                  <a:schemeClr val="bg1"/>
                </a:solidFill>
                <a:effectLst/>
              </a:rPr>
              <a:t>Project D had the largest budget but took more hours than budgeted, which may indicate inefficiencies in its management.</a:t>
            </a:r>
          </a:p>
          <a:p>
            <a:pPr algn="l">
              <a:buFont typeface="+mj-lt"/>
              <a:buAutoNum type="arabicPeriod"/>
            </a:pPr>
            <a:r>
              <a:rPr lang="en-US" sz="1200" b="0" i="0" dirty="0">
                <a:solidFill>
                  <a:schemeClr val="bg1"/>
                </a:solidFill>
                <a:effectLst/>
              </a:rPr>
              <a:t>Project A, C, and D took more hours than budgeted, indicating potential scope or requirement underestimation during planning.</a:t>
            </a:r>
          </a:p>
          <a:p>
            <a:pPr algn="l">
              <a:buFont typeface="+mj-lt"/>
              <a:buAutoNum type="arabicPeriod"/>
            </a:pPr>
            <a:r>
              <a:rPr lang="en-US" sz="1200" b="0" i="0" dirty="0">
                <a:solidFill>
                  <a:schemeClr val="bg1"/>
                </a:solidFill>
                <a:effectLst/>
              </a:rPr>
              <a:t>Project E took fewer hours than budgeted, which could indicate overestimation or efficient execution.</a:t>
            </a:r>
          </a:p>
          <a:p>
            <a:pPr algn="l">
              <a:buFont typeface="+mj-lt"/>
              <a:buAutoNum type="arabicPeriod"/>
            </a:pPr>
            <a:r>
              <a:rPr lang="en-US" sz="1200" b="0" i="0" dirty="0">
                <a:solidFill>
                  <a:schemeClr val="bg1"/>
                </a:solidFill>
                <a:effectLst/>
              </a:rPr>
              <a:t>Projects B and E took fewer hours than budgeted, indicating potential efficiency in execution.</a:t>
            </a:r>
          </a:p>
          <a:p>
            <a:pPr algn="l">
              <a:buFont typeface="+mj-lt"/>
              <a:buAutoNum type="arabicPeriod"/>
            </a:pPr>
            <a:r>
              <a:rPr lang="en-US" sz="1200" b="0" i="0" dirty="0">
                <a:solidFill>
                  <a:schemeClr val="bg1"/>
                </a:solidFill>
                <a:effectLst/>
              </a:rPr>
              <a:t>The projects seemed to have a variance in their performance compared to their budget, which could indicate the need for better planning or more effective management.</a:t>
            </a:r>
          </a:p>
          <a:p>
            <a:pPr algn="l">
              <a:buFont typeface="+mj-lt"/>
              <a:buAutoNum type="arabicPeriod"/>
            </a:pPr>
            <a:r>
              <a:rPr lang="en-US" sz="1200" b="0" i="0" dirty="0">
                <a:solidFill>
                  <a:schemeClr val="bg1"/>
                </a:solidFill>
                <a:effectLst/>
              </a:rPr>
              <a:t>The budgeted and actual hours for Project A showed a variance of 186 hours.</a:t>
            </a:r>
          </a:p>
          <a:p>
            <a:pPr algn="l">
              <a:buFont typeface="+mj-lt"/>
              <a:buAutoNum type="arabicPeriod"/>
            </a:pPr>
            <a:r>
              <a:rPr lang="en-US" sz="1200" b="0" i="0" dirty="0">
                <a:solidFill>
                  <a:schemeClr val="bg1"/>
                </a:solidFill>
                <a:effectLst/>
              </a:rPr>
              <a:t>The budgeted and actual hours for Project B showed a variance of 108 hours.</a:t>
            </a:r>
          </a:p>
          <a:p>
            <a:pPr algn="l">
              <a:buFont typeface="+mj-lt"/>
              <a:buAutoNum type="arabicPeriod"/>
            </a:pPr>
            <a:r>
              <a:rPr lang="en-US" sz="1200" b="0" i="0" dirty="0">
                <a:solidFill>
                  <a:schemeClr val="bg1"/>
                </a:solidFill>
                <a:effectLst/>
              </a:rPr>
              <a:t>The budgeted and actual hours for Project C showed a variance of 318 hours.</a:t>
            </a:r>
          </a:p>
          <a:p>
            <a:pPr algn="l">
              <a:buFont typeface="+mj-lt"/>
              <a:buAutoNum type="arabicPeriod"/>
            </a:pPr>
            <a:r>
              <a:rPr lang="en-US" sz="1200" b="0" i="0" dirty="0">
                <a:solidFill>
                  <a:schemeClr val="bg1"/>
                </a:solidFill>
                <a:effectLst/>
              </a:rPr>
              <a:t>The budgeted and actual hours for Project D showed a variance of 144 hours.</a:t>
            </a:r>
          </a:p>
          <a:p>
            <a:pPr algn="l">
              <a:buFont typeface="+mj-lt"/>
              <a:buAutoNum type="arabicPeriod"/>
            </a:pPr>
            <a:r>
              <a:rPr lang="en-US" sz="1200" b="0" i="0" dirty="0">
                <a:solidFill>
                  <a:schemeClr val="bg1"/>
                </a:solidFill>
                <a:effectLst/>
              </a:rPr>
              <a:t>The budgeted and actual hours for Project E showed a variance of 366 hours.</a:t>
            </a:r>
          </a:p>
          <a:p>
            <a:pPr algn="l">
              <a:buFont typeface="+mj-lt"/>
              <a:buAutoNum type="arabicPeriod"/>
            </a:pPr>
            <a:r>
              <a:rPr lang="en-US" sz="1200" b="0" i="0" dirty="0">
                <a:solidFill>
                  <a:schemeClr val="bg1"/>
                </a:solidFill>
                <a:effectLst/>
              </a:rPr>
              <a:t>Personnel Gail and Monique exceeded their budgeted hours, indicating potential inefficiencies in management or planning.</a:t>
            </a:r>
          </a:p>
          <a:p>
            <a:pPr algn="l">
              <a:buFont typeface="+mj-lt"/>
              <a:buAutoNum type="arabicPeriod"/>
            </a:pPr>
            <a:r>
              <a:rPr lang="en-US" sz="1200" b="0" i="0" dirty="0">
                <a:solidFill>
                  <a:schemeClr val="bg1"/>
                </a:solidFill>
                <a:effectLst/>
              </a:rPr>
              <a:t>Personnel Inigo and Larry completed fewer hours than their budgeted amount, indicating potential efficiency in their work.</a:t>
            </a:r>
          </a:p>
          <a:p>
            <a:pPr algn="l">
              <a:buFont typeface="+mj-lt"/>
              <a:buAutoNum type="arabicPeriod"/>
            </a:pPr>
            <a:r>
              <a:rPr lang="en-US" sz="1200" b="0" i="0" dirty="0">
                <a:solidFill>
                  <a:schemeClr val="bg1"/>
                </a:solidFill>
                <a:effectLst/>
              </a:rPr>
              <a:t>Personnel Tom completed 30 fewer hours than budgeted, but the difference was not significant.</a:t>
            </a:r>
          </a:p>
          <a:p>
            <a:pPr algn="l">
              <a:buFont typeface="+mj-lt"/>
              <a:buAutoNum type="arabicPeriod"/>
            </a:pPr>
            <a:r>
              <a:rPr lang="en-US" sz="1200" b="0" i="0" dirty="0">
                <a:solidFill>
                  <a:schemeClr val="bg1"/>
                </a:solidFill>
                <a:effectLst/>
              </a:rPr>
              <a:t>Personnel George completed significantly more hours than budgeted, which could indicate potential inefficiencies in his work or management.</a:t>
            </a:r>
          </a:p>
          <a:p>
            <a:pPr algn="l">
              <a:buFont typeface="+mj-lt"/>
              <a:buAutoNum type="arabicPeriod"/>
            </a:pPr>
            <a:r>
              <a:rPr lang="en-US" sz="1200" b="0" i="0" dirty="0">
                <a:solidFill>
                  <a:schemeClr val="bg1"/>
                </a:solidFill>
                <a:effectLst/>
              </a:rPr>
              <a:t>Personnel Crystal and Sondra completed their budgeted hours, indicating efficient execution of their tasks.</a:t>
            </a:r>
          </a:p>
          <a:p>
            <a:endParaRPr lang="en-US" sz="1200" dirty="0">
              <a:solidFill>
                <a:schemeClr val="bg1"/>
              </a:solidFill>
            </a:endParaRPr>
          </a:p>
          <a:p>
            <a:r>
              <a:rPr lang="en-US" sz="1200" dirty="0">
                <a:solidFill>
                  <a:schemeClr val="bg1"/>
                </a:solidFill>
              </a:rPr>
              <a:t>These insights suggest that while some projects and personnel exceeded their budgeted hours and costs, others fell short, and there was an overall increase in both hours and costs for the projects and personnel. These insights may be used to inform future budgeting and planning decisions for the company.</a:t>
            </a:r>
          </a:p>
        </p:txBody>
      </p:sp>
    </p:spTree>
    <p:extLst>
      <p:ext uri="{BB962C8B-B14F-4D97-AF65-F5344CB8AC3E}">
        <p14:creationId xmlns:p14="http://schemas.microsoft.com/office/powerpoint/2010/main" val="986087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2.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heme/theme1.xml><?xml version="1.0" encoding="utf-8"?>
<a:theme xmlns:a="http://schemas.openxmlformats.org/drawingml/2006/main" name="Office Theme">
  <a:themeElements>
    <a:clrScheme name="JPMorgan Chase &amp; Co">
      <a:dk1>
        <a:sysClr val="windowText" lastClr="000000"/>
      </a:dk1>
      <a:lt1>
        <a:sysClr val="window" lastClr="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2556</TotalTime>
  <Words>1359</Words>
  <Application>Microsoft Office PowerPoint</Application>
  <PresentationFormat>On-screen Show (4:3)</PresentationFormat>
  <Paragraphs>65</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Observations:</vt:lpstr>
      <vt:lpstr>Observations:</vt:lpstr>
      <vt:lpstr>Observations:</vt:lpstr>
      <vt:lpstr>Observations:</vt:lpstr>
      <vt:lpstr>Observations and Key Insights</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JPMorgan Chase &amp; Co. Virtual Work Experience</dc:title>
  <dc:creator>Shashank Sinha</dc:creator>
  <cp:keywords>Data Analytics Presentation</cp:keywords>
  <cp:lastModifiedBy>Shashank Sinha</cp:lastModifiedBy>
  <cp:revision>113</cp:revision>
  <dcterms:created xsi:type="dcterms:W3CDTF">2020-03-26T22:50:15Z</dcterms:created>
  <dcterms:modified xsi:type="dcterms:W3CDTF">2023-05-10T13:40:23Z</dcterms:modified>
</cp:coreProperties>
</file>