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eague Spartan" charset="1" panose="00000800000000000000"/>
      <p:regular r:id="rId18"/>
    </p:embeddedFont>
    <p:embeddedFont>
      <p:font typeface="Arimo Bold" charset="1" panose="020B0704020202020204"/>
      <p:regular r:id="rId19"/>
    </p:embeddedFont>
    <p:embeddedFont>
      <p:font typeface="Canva Sans Bold" charset="1" panose="020B0803030501040103"/>
      <p:regular r:id="rId20"/>
    </p:embeddedFont>
    <p:embeddedFont>
      <p:font typeface="Gagalin" charset="1" panose="00000500000000000000"/>
      <p:regular r:id="rId21"/>
    </p:embeddedFont>
    <p:embeddedFont>
      <p:font typeface="Roboto Bold"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13.jpeg" Type="http://schemas.openxmlformats.org/officeDocument/2006/relationships/image"/><Relationship Id="rId6" Target="../media/image14.png" Type="http://schemas.openxmlformats.org/officeDocument/2006/relationships/image"/><Relationship Id="rId7" Target="../media/image15.jpeg" Type="http://schemas.openxmlformats.org/officeDocument/2006/relationships/image"/><Relationship Id="rId8" Target="../media/image16.jpeg" Type="http://schemas.openxmlformats.org/officeDocument/2006/relationships/image"/><Relationship Id="rId9"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12.jpeg" Type="http://schemas.openxmlformats.org/officeDocument/2006/relationships/image"/><Relationship Id="rId6" Target="https://github.com/theshivam7/GenServAI" TargetMode="External" Type="http://schemas.openxmlformats.org/officeDocument/2006/relationships/hyperlink"/><Relationship Id="rId7"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6915940" y="1961136"/>
            <a:ext cx="3678283" cy="1745010"/>
          </a:xfrm>
          <a:custGeom>
            <a:avLst/>
            <a:gdLst/>
            <a:ahLst/>
            <a:cxnLst/>
            <a:rect r="r" b="b" t="t" l="l"/>
            <a:pathLst>
              <a:path h="1745010" w="3678283">
                <a:moveTo>
                  <a:pt x="0" y="0"/>
                </a:moveTo>
                <a:lnTo>
                  <a:pt x="3678282" y="0"/>
                </a:lnTo>
                <a:lnTo>
                  <a:pt x="3678282" y="1745009"/>
                </a:lnTo>
                <a:lnTo>
                  <a:pt x="0" y="1745009"/>
                </a:lnTo>
                <a:lnTo>
                  <a:pt x="0" y="0"/>
                </a:lnTo>
                <a:close/>
              </a:path>
            </a:pathLst>
          </a:custGeom>
          <a:blipFill>
            <a:blip r:embed="rId5"/>
            <a:stretch>
              <a:fillRect l="0" t="-21666" r="0" b="0"/>
            </a:stretch>
          </a:blipFill>
        </p:spPr>
      </p:sp>
      <p:sp>
        <p:nvSpPr>
          <p:cNvPr name="Freeform 6" id="6"/>
          <p:cNvSpPr/>
          <p:nvPr/>
        </p:nvSpPr>
        <p:spPr>
          <a:xfrm flipH="false" flipV="false" rot="0">
            <a:off x="-289960" y="-260881"/>
            <a:ext cx="3094521" cy="3094521"/>
          </a:xfrm>
          <a:custGeom>
            <a:avLst/>
            <a:gdLst/>
            <a:ahLst/>
            <a:cxnLst/>
            <a:rect r="r" b="b" t="t" l="l"/>
            <a:pathLst>
              <a:path h="3094521" w="3094521">
                <a:moveTo>
                  <a:pt x="0" y="0"/>
                </a:moveTo>
                <a:lnTo>
                  <a:pt x="3094520" y="0"/>
                </a:lnTo>
                <a:lnTo>
                  <a:pt x="3094520" y="3094521"/>
                </a:lnTo>
                <a:lnTo>
                  <a:pt x="0" y="3094521"/>
                </a:lnTo>
                <a:lnTo>
                  <a:pt x="0" y="0"/>
                </a:lnTo>
                <a:close/>
              </a:path>
            </a:pathLst>
          </a:custGeom>
          <a:blipFill>
            <a:blip r:embed="rId6"/>
            <a:stretch>
              <a:fillRect l="0" t="0" r="0" b="0"/>
            </a:stretch>
          </a:blipFill>
        </p:spPr>
      </p:sp>
      <p:sp>
        <p:nvSpPr>
          <p:cNvPr name="TextBox 7" id="7"/>
          <p:cNvSpPr txBox="true"/>
          <p:nvPr/>
        </p:nvSpPr>
        <p:spPr>
          <a:xfrm rot="0">
            <a:off x="3992539" y="1343530"/>
            <a:ext cx="9825195" cy="2723881"/>
          </a:xfrm>
          <a:prstGeom prst="rect">
            <a:avLst/>
          </a:prstGeom>
        </p:spPr>
        <p:txBody>
          <a:bodyPr anchor="t" rtlCol="false" tIns="0" lIns="0" bIns="0" rIns="0">
            <a:spAutoFit/>
          </a:bodyPr>
          <a:lstStyle/>
          <a:p>
            <a:pPr algn="ctr">
              <a:lnSpc>
                <a:spcPts val="5380"/>
              </a:lnSpc>
            </a:pPr>
            <a:r>
              <a:rPr lang="en-US" sz="4982">
                <a:solidFill>
                  <a:srgbClr val="FFFFFF"/>
                </a:solidFill>
                <a:latin typeface="League Spartan"/>
              </a:rPr>
              <a:t>Bank of Baroda </a:t>
            </a:r>
          </a:p>
          <a:p>
            <a:pPr algn="ctr">
              <a:lnSpc>
                <a:spcPts val="5380"/>
              </a:lnSpc>
            </a:pPr>
          </a:p>
          <a:p>
            <a:pPr algn="ctr">
              <a:lnSpc>
                <a:spcPts val="5380"/>
              </a:lnSpc>
            </a:pPr>
          </a:p>
          <a:p>
            <a:pPr algn="ctr">
              <a:lnSpc>
                <a:spcPts val="5380"/>
              </a:lnSpc>
            </a:pPr>
            <a:r>
              <a:rPr lang="en-US" sz="4982">
                <a:solidFill>
                  <a:srgbClr val="FFFFFF"/>
                </a:solidFill>
                <a:latin typeface="League Spartan"/>
              </a:rPr>
              <a:t>Hackathon 2024</a:t>
            </a:r>
          </a:p>
        </p:txBody>
      </p:sp>
      <p:sp>
        <p:nvSpPr>
          <p:cNvPr name="TextBox 8" id="8"/>
          <p:cNvSpPr txBox="true"/>
          <p:nvPr/>
        </p:nvSpPr>
        <p:spPr>
          <a:xfrm rot="0">
            <a:off x="5531726" y="6932644"/>
            <a:ext cx="8137296" cy="3009900"/>
          </a:xfrm>
          <a:prstGeom prst="rect">
            <a:avLst/>
          </a:prstGeom>
        </p:spPr>
        <p:txBody>
          <a:bodyPr anchor="t" rtlCol="false" tIns="0" lIns="0" bIns="0" rIns="0">
            <a:spAutoFit/>
          </a:bodyPr>
          <a:lstStyle/>
          <a:p>
            <a:pPr algn="ctr">
              <a:lnSpc>
                <a:spcPts val="2639"/>
              </a:lnSpc>
            </a:pPr>
          </a:p>
          <a:p>
            <a:pPr algn="ctr">
              <a:lnSpc>
                <a:spcPts val="2639"/>
              </a:lnSpc>
            </a:pPr>
            <a:r>
              <a:rPr lang="en-US" sz="2199">
                <a:solidFill>
                  <a:srgbClr val="DA1F3D"/>
                </a:solidFill>
                <a:latin typeface="League Spartan"/>
              </a:rPr>
              <a:t>Team bio : </a:t>
            </a:r>
          </a:p>
          <a:p>
            <a:pPr algn="ctr">
              <a:lnSpc>
                <a:spcPts val="2639"/>
              </a:lnSpc>
            </a:pPr>
            <a:r>
              <a:rPr lang="en-US" sz="2199">
                <a:solidFill>
                  <a:srgbClr val="FFFFFF"/>
                </a:solidFill>
                <a:latin typeface="League Spartan"/>
              </a:rPr>
              <a:t>We are a team of IIT Madras students with diverse skills in app development, generative AI, machine learning, artificial intelligence, frontend, and backend development. All team members are passionate and dedicated to delivering innovative solutions.</a:t>
            </a:r>
          </a:p>
          <a:p>
            <a:pPr algn="ctr">
              <a:lnSpc>
                <a:spcPts val="2639"/>
              </a:lnSpc>
            </a:pPr>
          </a:p>
          <a:p>
            <a:pPr algn="ctr">
              <a:lnSpc>
                <a:spcPts val="2639"/>
              </a:lnSpc>
            </a:pPr>
          </a:p>
        </p:txBody>
      </p:sp>
      <p:sp>
        <p:nvSpPr>
          <p:cNvPr name="TextBox 9" id="9"/>
          <p:cNvSpPr txBox="true"/>
          <p:nvPr/>
        </p:nvSpPr>
        <p:spPr>
          <a:xfrm rot="0">
            <a:off x="13669022" y="9064527"/>
            <a:ext cx="5692695" cy="406309"/>
          </a:xfrm>
          <a:prstGeom prst="rect">
            <a:avLst/>
          </a:prstGeom>
        </p:spPr>
        <p:txBody>
          <a:bodyPr anchor="t" rtlCol="false" tIns="0" lIns="0" bIns="0" rIns="0">
            <a:spAutoFit/>
          </a:bodyPr>
          <a:lstStyle/>
          <a:p>
            <a:pPr algn="ctr">
              <a:lnSpc>
                <a:spcPts val="3330"/>
              </a:lnSpc>
            </a:pPr>
            <a:r>
              <a:rPr lang="en-US" sz="2378">
                <a:solidFill>
                  <a:srgbClr val="DA1F3D"/>
                </a:solidFill>
                <a:latin typeface="League Spartan"/>
              </a:rPr>
              <a:t>Date : </a:t>
            </a:r>
            <a:r>
              <a:rPr lang="en-US" sz="2378">
                <a:solidFill>
                  <a:srgbClr val="FFFFFF"/>
                </a:solidFill>
                <a:latin typeface="League Spartan"/>
              </a:rPr>
              <a:t>30 June 2024</a:t>
            </a:r>
          </a:p>
        </p:txBody>
      </p:sp>
      <p:sp>
        <p:nvSpPr>
          <p:cNvPr name="TextBox 10" id="10"/>
          <p:cNvSpPr txBox="true"/>
          <p:nvPr/>
        </p:nvSpPr>
        <p:spPr>
          <a:xfrm rot="0">
            <a:off x="5262111" y="5384843"/>
            <a:ext cx="8241506" cy="887095"/>
          </a:xfrm>
          <a:prstGeom prst="rect">
            <a:avLst/>
          </a:prstGeom>
        </p:spPr>
        <p:txBody>
          <a:bodyPr anchor="t" rtlCol="false" tIns="0" lIns="0" bIns="0" rIns="0">
            <a:spAutoFit/>
          </a:bodyPr>
          <a:lstStyle/>
          <a:p>
            <a:pPr algn="ctr">
              <a:lnSpc>
                <a:spcPts val="7279"/>
              </a:lnSpc>
            </a:pPr>
            <a:r>
              <a:rPr lang="en-US" sz="5199">
                <a:solidFill>
                  <a:srgbClr val="DA1F3D"/>
                </a:solidFill>
                <a:latin typeface="League Spartan"/>
              </a:rPr>
              <a:t>Team Name :</a:t>
            </a:r>
            <a:r>
              <a:rPr lang="en-US" sz="5199">
                <a:solidFill>
                  <a:srgbClr val="666667"/>
                </a:solidFill>
                <a:latin typeface="League Spartan"/>
              </a:rPr>
              <a:t> </a:t>
            </a:r>
            <a:r>
              <a:rPr lang="en-US" sz="5199">
                <a:solidFill>
                  <a:srgbClr val="FFFFFF"/>
                </a:solidFill>
                <a:latin typeface="League Spartan"/>
              </a:rPr>
              <a:t>Local-host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081956" y="528170"/>
            <a:ext cx="12979093" cy="657225"/>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User Experience</a:t>
            </a:r>
          </a:p>
        </p:txBody>
      </p:sp>
      <p:sp>
        <p:nvSpPr>
          <p:cNvPr name="TextBox 6" id="6"/>
          <p:cNvSpPr txBox="true"/>
          <p:nvPr/>
        </p:nvSpPr>
        <p:spPr>
          <a:xfrm rot="0">
            <a:off x="1257300" y="3103189"/>
            <a:ext cx="14856713" cy="5222916"/>
          </a:xfrm>
          <a:prstGeom prst="rect">
            <a:avLst/>
          </a:prstGeom>
        </p:spPr>
        <p:txBody>
          <a:bodyPr anchor="t" rtlCol="false" tIns="0" lIns="0" bIns="0" rIns="0">
            <a:spAutoFit/>
          </a:bodyPr>
          <a:lstStyle/>
          <a:p>
            <a:pPr algn="ctr" marL="912037" indent="-456018" lvl="1">
              <a:lnSpc>
                <a:spcPts val="5914"/>
              </a:lnSpc>
              <a:buFont typeface="Arial"/>
              <a:buChar char="•"/>
            </a:pPr>
            <a:r>
              <a:rPr lang="en-US" sz="4224">
                <a:solidFill>
                  <a:srgbClr val="000000"/>
                </a:solidFill>
                <a:latin typeface="Canva Sans Bold"/>
              </a:rPr>
              <a:t>Cloud-Based </a:t>
            </a:r>
            <a:r>
              <a:rPr lang="en-US" sz="4224">
                <a:solidFill>
                  <a:srgbClr val="000000"/>
                </a:solidFill>
                <a:latin typeface="Canva Sans Bold"/>
              </a:rPr>
              <a:t>Architecture: Easily scale resources as needed.</a:t>
            </a:r>
          </a:p>
          <a:p>
            <a:pPr algn="ctr" marL="912037" indent="-456018" lvl="1">
              <a:lnSpc>
                <a:spcPts val="5914"/>
              </a:lnSpc>
              <a:buFont typeface="Arial"/>
              <a:buChar char="•"/>
            </a:pPr>
            <a:r>
              <a:rPr lang="en-US" sz="4224">
                <a:solidFill>
                  <a:srgbClr val="000000"/>
                </a:solidFill>
                <a:latin typeface="Canva Sans Bold"/>
              </a:rPr>
              <a:t>Microservices: Independent scaling of components ensures performance.</a:t>
            </a:r>
          </a:p>
          <a:p>
            <a:pPr algn="ctr" marL="912037" indent="-456018" lvl="1">
              <a:lnSpc>
                <a:spcPts val="5914"/>
              </a:lnSpc>
              <a:buFont typeface="Arial"/>
              <a:buChar char="•"/>
            </a:pPr>
            <a:r>
              <a:rPr lang="en-US" sz="4224">
                <a:solidFill>
                  <a:srgbClr val="000000"/>
                </a:solidFill>
                <a:latin typeface="Canva Sans Bold"/>
              </a:rPr>
              <a:t>Load Balancing: Efficiently distribute traffic to avoid bottlenecks.</a:t>
            </a:r>
          </a:p>
          <a:p>
            <a:pPr algn="ctr">
              <a:lnSpc>
                <a:spcPts val="5914"/>
              </a:lnSpc>
            </a:pPr>
          </a:p>
        </p:txBody>
      </p:sp>
      <p:sp>
        <p:nvSpPr>
          <p:cNvPr name="Freeform 7" id="7"/>
          <p:cNvSpPr/>
          <p:nvPr/>
        </p:nvSpPr>
        <p:spPr>
          <a:xfrm flipH="false" flipV="false" rot="0">
            <a:off x="-301366" y="-465070"/>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304895" y="528170"/>
            <a:ext cx="12979093" cy="657225"/>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Ease of Deployment and Maintenance</a:t>
            </a:r>
          </a:p>
        </p:txBody>
      </p:sp>
      <p:sp>
        <p:nvSpPr>
          <p:cNvPr name="TextBox 6" id="6"/>
          <p:cNvSpPr txBox="true"/>
          <p:nvPr/>
        </p:nvSpPr>
        <p:spPr>
          <a:xfrm rot="0">
            <a:off x="707746" y="3050950"/>
            <a:ext cx="16844478" cy="5921050"/>
          </a:xfrm>
          <a:prstGeom prst="rect">
            <a:avLst/>
          </a:prstGeom>
        </p:spPr>
        <p:txBody>
          <a:bodyPr anchor="t" rtlCol="false" tIns="0" lIns="0" bIns="0" rIns="0">
            <a:spAutoFit/>
          </a:bodyPr>
          <a:lstStyle/>
          <a:p>
            <a:pPr algn="ctr" marL="1034063" indent="-517032" lvl="1">
              <a:lnSpc>
                <a:spcPts val="6705"/>
              </a:lnSpc>
              <a:buFont typeface="Arial"/>
              <a:buChar char="•"/>
            </a:pPr>
            <a:r>
              <a:rPr lang="en-US" sz="4789">
                <a:solidFill>
                  <a:srgbClr val="000000"/>
                </a:solidFill>
                <a:latin typeface="Canva Sans Bold"/>
              </a:rPr>
              <a:t>Deployment: </a:t>
            </a:r>
            <a:r>
              <a:rPr lang="en-US" sz="4789">
                <a:solidFill>
                  <a:srgbClr val="000000"/>
                </a:solidFill>
                <a:latin typeface="Canva Sans Bold"/>
              </a:rPr>
              <a:t>Automated CI/CD pipelines for seamless updates.</a:t>
            </a:r>
          </a:p>
          <a:p>
            <a:pPr algn="ctr" marL="1034063" indent="-517032" lvl="1">
              <a:lnSpc>
                <a:spcPts val="6705"/>
              </a:lnSpc>
              <a:buFont typeface="Arial"/>
              <a:buChar char="•"/>
            </a:pPr>
            <a:r>
              <a:rPr lang="en-US" sz="4789">
                <a:solidFill>
                  <a:srgbClr val="000000"/>
                </a:solidFill>
                <a:latin typeface="Canva Sans Bold"/>
              </a:rPr>
              <a:t>Maintenance: Modular design allows easy updates and troubleshooting.</a:t>
            </a:r>
          </a:p>
          <a:p>
            <a:pPr algn="ctr" marL="1034063" indent="-517032" lvl="1">
              <a:lnSpc>
                <a:spcPts val="6705"/>
              </a:lnSpc>
              <a:buFont typeface="Arial"/>
              <a:buChar char="•"/>
            </a:pPr>
            <a:r>
              <a:rPr lang="en-US" sz="4789">
                <a:solidFill>
                  <a:srgbClr val="000000"/>
                </a:solidFill>
                <a:latin typeface="Canva Sans Bold"/>
              </a:rPr>
              <a:t>Documentation: Comprehensive guides and support for easy onboarding.</a:t>
            </a:r>
          </a:p>
          <a:p>
            <a:pPr algn="ctr">
              <a:lnSpc>
                <a:spcPts val="6705"/>
              </a:lnSpc>
            </a:pPr>
          </a:p>
        </p:txBody>
      </p:sp>
      <p:sp>
        <p:nvSpPr>
          <p:cNvPr name="Freeform 7" id="7"/>
          <p:cNvSpPr/>
          <p:nvPr/>
        </p:nvSpPr>
        <p:spPr>
          <a:xfrm flipH="false" flipV="false" rot="0">
            <a:off x="-355237" y="-301366"/>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2781773" y="1983541"/>
            <a:ext cx="2623185" cy="262318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12500" r="0" b="-12500"/>
              </a:stretch>
            </a:blipFill>
          </p:spPr>
        </p:sp>
      </p:grpSp>
      <p:grpSp>
        <p:nvGrpSpPr>
          <p:cNvPr name="Group 7" id="7"/>
          <p:cNvGrpSpPr/>
          <p:nvPr/>
        </p:nvGrpSpPr>
        <p:grpSpPr>
          <a:xfrm rot="0">
            <a:off x="12307946" y="1789363"/>
            <a:ext cx="2623185" cy="262318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44993" r="0" b="-71417"/>
              </a:stretch>
            </a:blipFill>
          </p:spPr>
        </p:sp>
      </p:grpSp>
      <p:grpSp>
        <p:nvGrpSpPr>
          <p:cNvPr name="Group 9" id="9"/>
          <p:cNvGrpSpPr/>
          <p:nvPr/>
        </p:nvGrpSpPr>
        <p:grpSpPr>
          <a:xfrm rot="0">
            <a:off x="12361216" y="6367490"/>
            <a:ext cx="2623185" cy="262318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1604" t="-31288" r="0" b="-28760"/>
              </a:stretch>
            </a:blipFill>
          </p:spPr>
        </p:sp>
      </p:grpSp>
      <p:grpSp>
        <p:nvGrpSpPr>
          <p:cNvPr name="Group 11" id="11"/>
          <p:cNvGrpSpPr/>
          <p:nvPr/>
        </p:nvGrpSpPr>
        <p:grpSpPr>
          <a:xfrm rot="0">
            <a:off x="2835043" y="6214251"/>
            <a:ext cx="2623185" cy="262318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27838" t="-39167" r="-31829" b="-49687"/>
              </a:stretch>
            </a:blipFill>
          </p:spPr>
        </p:sp>
      </p:grpSp>
      <p:sp>
        <p:nvSpPr>
          <p:cNvPr name="Freeform 13" id="13"/>
          <p:cNvSpPr/>
          <p:nvPr/>
        </p:nvSpPr>
        <p:spPr>
          <a:xfrm flipH="false" flipV="false" rot="0">
            <a:off x="6979302" y="3100956"/>
            <a:ext cx="4142720" cy="4761747"/>
          </a:xfrm>
          <a:custGeom>
            <a:avLst/>
            <a:gdLst/>
            <a:ahLst/>
            <a:cxnLst/>
            <a:rect r="r" b="b" t="t" l="l"/>
            <a:pathLst>
              <a:path h="4761747" w="4142720">
                <a:moveTo>
                  <a:pt x="0" y="0"/>
                </a:moveTo>
                <a:lnTo>
                  <a:pt x="4142720" y="0"/>
                </a:lnTo>
                <a:lnTo>
                  <a:pt x="4142720" y="4761747"/>
                </a:lnTo>
                <a:lnTo>
                  <a:pt x="0" y="4761747"/>
                </a:lnTo>
                <a:lnTo>
                  <a:pt x="0" y="0"/>
                </a:lnTo>
                <a:close/>
              </a:path>
            </a:pathLst>
          </a:custGeom>
          <a:blipFill>
            <a:blip r:embed="rId9"/>
            <a:stretch>
              <a:fillRect l="0" t="0" r="0" b="0"/>
            </a:stretch>
          </a:blipFill>
        </p:spPr>
      </p:sp>
      <p:sp>
        <p:nvSpPr>
          <p:cNvPr name="Freeform 14" id="14"/>
          <p:cNvSpPr/>
          <p:nvPr/>
        </p:nvSpPr>
        <p:spPr>
          <a:xfrm flipH="false" flipV="false" rot="0">
            <a:off x="6200005" y="5260278"/>
            <a:ext cx="346899" cy="539921"/>
          </a:xfrm>
          <a:custGeom>
            <a:avLst/>
            <a:gdLst/>
            <a:ahLst/>
            <a:cxnLst/>
            <a:rect r="r" b="b" t="t" l="l"/>
            <a:pathLst>
              <a:path h="539921" w="346899">
                <a:moveTo>
                  <a:pt x="0" y="0"/>
                </a:moveTo>
                <a:lnTo>
                  <a:pt x="346899" y="0"/>
                </a:lnTo>
                <a:lnTo>
                  <a:pt x="346899" y="539921"/>
                </a:lnTo>
                <a:lnTo>
                  <a:pt x="0" y="539921"/>
                </a:lnTo>
                <a:lnTo>
                  <a:pt x="0" y="0"/>
                </a:lnTo>
                <a:close/>
              </a:path>
            </a:pathLst>
          </a:custGeom>
          <a:blipFill>
            <a:blip r:embed="rId10"/>
            <a:stretch>
              <a:fillRect l="0" t="0" r="0" b="0"/>
            </a:stretch>
          </a:blipFill>
        </p:spPr>
      </p:sp>
      <p:sp>
        <p:nvSpPr>
          <p:cNvPr name="TextBox 15" id="15"/>
          <p:cNvSpPr txBox="true"/>
          <p:nvPr/>
        </p:nvSpPr>
        <p:spPr>
          <a:xfrm rot="0">
            <a:off x="2413536" y="312988"/>
            <a:ext cx="12791100" cy="847725"/>
          </a:xfrm>
          <a:prstGeom prst="rect">
            <a:avLst/>
          </a:prstGeom>
        </p:spPr>
        <p:txBody>
          <a:bodyPr anchor="t" rtlCol="false" tIns="0" lIns="0" bIns="0" rIns="0">
            <a:spAutoFit/>
          </a:bodyPr>
          <a:lstStyle/>
          <a:p>
            <a:pPr algn="ctr">
              <a:lnSpc>
                <a:spcPts val="6480"/>
              </a:lnSpc>
            </a:pPr>
            <a:r>
              <a:rPr lang="en-US" sz="5400">
                <a:solidFill>
                  <a:srgbClr val="FFFFFF"/>
                </a:solidFill>
                <a:latin typeface="Arimo Bold"/>
              </a:rPr>
              <a:t>Thank You</a:t>
            </a:r>
          </a:p>
        </p:txBody>
      </p:sp>
      <p:sp>
        <p:nvSpPr>
          <p:cNvPr name="Freeform 16" id="16"/>
          <p:cNvSpPr/>
          <p:nvPr/>
        </p:nvSpPr>
        <p:spPr>
          <a:xfrm flipH="false" flipV="false" rot="0">
            <a:off x="13973419" y="-194436"/>
            <a:ext cx="4631317" cy="2446272"/>
          </a:xfrm>
          <a:custGeom>
            <a:avLst/>
            <a:gdLst/>
            <a:ahLst/>
            <a:cxnLst/>
            <a:rect r="r" b="b" t="t" l="l"/>
            <a:pathLst>
              <a:path h="2446272" w="4631317">
                <a:moveTo>
                  <a:pt x="0" y="0"/>
                </a:moveTo>
                <a:lnTo>
                  <a:pt x="4631317" y="0"/>
                </a:lnTo>
                <a:lnTo>
                  <a:pt x="4631317" y="2446272"/>
                </a:lnTo>
                <a:lnTo>
                  <a:pt x="0" y="2446272"/>
                </a:lnTo>
                <a:lnTo>
                  <a:pt x="0" y="0"/>
                </a:lnTo>
                <a:close/>
              </a:path>
            </a:pathLst>
          </a:custGeom>
          <a:blipFill>
            <a:blip r:embed="rId11"/>
            <a:stretch>
              <a:fillRect l="0" t="0" r="0" b="0"/>
            </a:stretch>
          </a:blipFill>
        </p:spPr>
      </p:sp>
      <p:sp>
        <p:nvSpPr>
          <p:cNvPr name="Freeform 17" id="17"/>
          <p:cNvSpPr/>
          <p:nvPr/>
        </p:nvSpPr>
        <p:spPr>
          <a:xfrm flipH="false" flipV="false" rot="0">
            <a:off x="-206173" y="-467394"/>
            <a:ext cx="4246270" cy="2450935"/>
          </a:xfrm>
          <a:custGeom>
            <a:avLst/>
            <a:gdLst/>
            <a:ahLst/>
            <a:cxnLst/>
            <a:rect r="r" b="b" t="t" l="l"/>
            <a:pathLst>
              <a:path h="2450935" w="4246270">
                <a:moveTo>
                  <a:pt x="0" y="0"/>
                </a:moveTo>
                <a:lnTo>
                  <a:pt x="4246269" y="0"/>
                </a:lnTo>
                <a:lnTo>
                  <a:pt x="4246269" y="2450935"/>
                </a:lnTo>
                <a:lnTo>
                  <a:pt x="0" y="2450935"/>
                </a:lnTo>
                <a:lnTo>
                  <a:pt x="0" y="0"/>
                </a:lnTo>
                <a:close/>
              </a:path>
            </a:pathLst>
          </a:custGeom>
          <a:blipFill>
            <a:blip r:embed="rId12"/>
            <a:stretch>
              <a:fillRect l="0" t="0" r="0" b="0"/>
            </a:stretch>
          </a:blipFill>
        </p:spPr>
      </p:sp>
      <p:sp>
        <p:nvSpPr>
          <p:cNvPr name="TextBox 18" id="18"/>
          <p:cNvSpPr txBox="true"/>
          <p:nvPr/>
        </p:nvSpPr>
        <p:spPr>
          <a:xfrm rot="0">
            <a:off x="1370557" y="4768785"/>
            <a:ext cx="5339078" cy="464125"/>
          </a:xfrm>
          <a:prstGeom prst="rect">
            <a:avLst/>
          </a:prstGeom>
        </p:spPr>
        <p:txBody>
          <a:bodyPr anchor="t" rtlCol="false" tIns="0" lIns="0" bIns="0" rIns="0">
            <a:spAutoFit/>
          </a:bodyPr>
          <a:lstStyle/>
          <a:p>
            <a:pPr algn="ctr">
              <a:lnSpc>
                <a:spcPts val="3818"/>
              </a:lnSpc>
            </a:pPr>
            <a:r>
              <a:rPr lang="en-US" sz="2727">
                <a:solidFill>
                  <a:srgbClr val="000000"/>
                </a:solidFill>
                <a:latin typeface="Gagalin"/>
              </a:rPr>
              <a:t>Shivam Sharma</a:t>
            </a:r>
            <a:r>
              <a:rPr lang="en-US" sz="2727">
                <a:solidFill>
                  <a:srgbClr val="000000"/>
                </a:solidFill>
                <a:latin typeface="Gagalin"/>
              </a:rPr>
              <a:t> </a:t>
            </a:r>
          </a:p>
        </p:txBody>
      </p:sp>
      <p:sp>
        <p:nvSpPr>
          <p:cNvPr name="TextBox 19" id="19"/>
          <p:cNvSpPr txBox="true"/>
          <p:nvPr/>
        </p:nvSpPr>
        <p:spPr>
          <a:xfrm rot="0">
            <a:off x="10896730" y="4574607"/>
            <a:ext cx="5339078" cy="464125"/>
          </a:xfrm>
          <a:prstGeom prst="rect">
            <a:avLst/>
          </a:prstGeom>
        </p:spPr>
        <p:txBody>
          <a:bodyPr anchor="t" rtlCol="false" tIns="0" lIns="0" bIns="0" rIns="0">
            <a:spAutoFit/>
          </a:bodyPr>
          <a:lstStyle/>
          <a:p>
            <a:pPr algn="ctr">
              <a:lnSpc>
                <a:spcPts val="3818"/>
              </a:lnSpc>
            </a:pPr>
            <a:r>
              <a:rPr lang="en-US" sz="2727">
                <a:solidFill>
                  <a:srgbClr val="000000"/>
                </a:solidFill>
                <a:latin typeface="League Spartan"/>
              </a:rPr>
              <a:t>Bhavya Vishal</a:t>
            </a:r>
          </a:p>
        </p:txBody>
      </p:sp>
      <p:sp>
        <p:nvSpPr>
          <p:cNvPr name="TextBox 20" id="20"/>
          <p:cNvSpPr txBox="true"/>
          <p:nvPr/>
        </p:nvSpPr>
        <p:spPr>
          <a:xfrm rot="0">
            <a:off x="10949999" y="9152734"/>
            <a:ext cx="5339078" cy="464125"/>
          </a:xfrm>
          <a:prstGeom prst="rect">
            <a:avLst/>
          </a:prstGeom>
        </p:spPr>
        <p:txBody>
          <a:bodyPr anchor="t" rtlCol="false" tIns="0" lIns="0" bIns="0" rIns="0">
            <a:spAutoFit/>
          </a:bodyPr>
          <a:lstStyle/>
          <a:p>
            <a:pPr algn="ctr">
              <a:lnSpc>
                <a:spcPts val="3818"/>
              </a:lnSpc>
            </a:pPr>
            <a:r>
              <a:rPr lang="en-US" sz="2727">
                <a:solidFill>
                  <a:srgbClr val="000000"/>
                </a:solidFill>
                <a:latin typeface="Gagalin"/>
              </a:rPr>
              <a:t>Parampreet Singh</a:t>
            </a:r>
          </a:p>
        </p:txBody>
      </p:sp>
      <p:sp>
        <p:nvSpPr>
          <p:cNvPr name="TextBox 21" id="21"/>
          <p:cNvSpPr txBox="true"/>
          <p:nvPr/>
        </p:nvSpPr>
        <p:spPr>
          <a:xfrm rot="0">
            <a:off x="1423827" y="8999495"/>
            <a:ext cx="5339078" cy="464125"/>
          </a:xfrm>
          <a:prstGeom prst="rect">
            <a:avLst/>
          </a:prstGeom>
        </p:spPr>
        <p:txBody>
          <a:bodyPr anchor="t" rtlCol="false" tIns="0" lIns="0" bIns="0" rIns="0">
            <a:spAutoFit/>
          </a:bodyPr>
          <a:lstStyle/>
          <a:p>
            <a:pPr algn="ctr">
              <a:lnSpc>
                <a:spcPts val="3818"/>
              </a:lnSpc>
            </a:pPr>
            <a:r>
              <a:rPr lang="en-US" sz="2727">
                <a:solidFill>
                  <a:srgbClr val="000000"/>
                </a:solidFill>
                <a:latin typeface="Gagalin"/>
              </a:rPr>
              <a:t>Shivam Bhawar</a:t>
            </a:r>
            <a:r>
              <a:rPr lang="en-US" sz="2727">
                <a:solidFill>
                  <a:srgbClr val="000000"/>
                </a:solidFill>
                <a:latin typeface="Gagalin"/>
              </a:rPr>
              <a:t> </a:t>
            </a:r>
          </a:p>
        </p:txBody>
      </p:sp>
      <p:sp>
        <p:nvSpPr>
          <p:cNvPr name="TextBox 22" id="22"/>
          <p:cNvSpPr txBox="true"/>
          <p:nvPr/>
        </p:nvSpPr>
        <p:spPr>
          <a:xfrm rot="0">
            <a:off x="2088428" y="5300313"/>
            <a:ext cx="4009876" cy="440800"/>
          </a:xfrm>
          <a:prstGeom prst="rect">
            <a:avLst/>
          </a:prstGeom>
        </p:spPr>
        <p:txBody>
          <a:bodyPr anchor="t" rtlCol="false" tIns="0" lIns="0" bIns="0" rIns="0">
            <a:spAutoFit/>
          </a:bodyPr>
          <a:lstStyle/>
          <a:p>
            <a:pPr algn="ctr">
              <a:lnSpc>
                <a:spcPts val="3528"/>
              </a:lnSpc>
            </a:pPr>
            <a:r>
              <a:rPr lang="en-US" sz="2520">
                <a:solidFill>
                  <a:srgbClr val="FFFFFF"/>
                </a:solidFill>
                <a:latin typeface="Roboto Bold"/>
              </a:rPr>
              <a:t>Team Lead (App Developer)</a:t>
            </a:r>
          </a:p>
        </p:txBody>
      </p:sp>
      <p:sp>
        <p:nvSpPr>
          <p:cNvPr name="TextBox 23" id="23"/>
          <p:cNvSpPr txBox="true"/>
          <p:nvPr/>
        </p:nvSpPr>
        <p:spPr>
          <a:xfrm rot="0">
            <a:off x="13193433" y="5142442"/>
            <a:ext cx="958751" cy="440800"/>
          </a:xfrm>
          <a:prstGeom prst="rect">
            <a:avLst/>
          </a:prstGeom>
        </p:spPr>
        <p:txBody>
          <a:bodyPr anchor="t" rtlCol="false" tIns="0" lIns="0" bIns="0" rIns="0">
            <a:spAutoFit/>
          </a:bodyPr>
          <a:lstStyle/>
          <a:p>
            <a:pPr algn="ctr">
              <a:lnSpc>
                <a:spcPts val="3528"/>
              </a:lnSpc>
            </a:pPr>
            <a:r>
              <a:rPr lang="en-US" sz="2520">
                <a:solidFill>
                  <a:srgbClr val="FFFFFF"/>
                </a:solidFill>
                <a:latin typeface="Roboto Bold"/>
              </a:rPr>
              <a:t>Gen AI</a:t>
            </a:r>
          </a:p>
        </p:txBody>
      </p:sp>
      <p:sp>
        <p:nvSpPr>
          <p:cNvPr name="TextBox 24" id="24"/>
          <p:cNvSpPr txBox="true"/>
          <p:nvPr/>
        </p:nvSpPr>
        <p:spPr>
          <a:xfrm rot="0">
            <a:off x="2475174" y="9504540"/>
            <a:ext cx="2882131" cy="440800"/>
          </a:xfrm>
          <a:prstGeom prst="rect">
            <a:avLst/>
          </a:prstGeom>
        </p:spPr>
        <p:txBody>
          <a:bodyPr anchor="t" rtlCol="false" tIns="0" lIns="0" bIns="0" rIns="0">
            <a:spAutoFit/>
          </a:bodyPr>
          <a:lstStyle/>
          <a:p>
            <a:pPr algn="ctr">
              <a:lnSpc>
                <a:spcPts val="3528"/>
              </a:lnSpc>
            </a:pPr>
            <a:r>
              <a:rPr lang="en-US" sz="2520">
                <a:solidFill>
                  <a:srgbClr val="FFFFFF"/>
                </a:solidFill>
                <a:latin typeface="Roboto Bold"/>
              </a:rPr>
              <a:t>Development &amp; ML  </a:t>
            </a:r>
          </a:p>
        </p:txBody>
      </p:sp>
      <p:sp>
        <p:nvSpPr>
          <p:cNvPr name="TextBox 25" id="25"/>
          <p:cNvSpPr txBox="true"/>
          <p:nvPr/>
        </p:nvSpPr>
        <p:spPr>
          <a:xfrm rot="0">
            <a:off x="12637969" y="9655371"/>
            <a:ext cx="2069678" cy="440800"/>
          </a:xfrm>
          <a:prstGeom prst="rect">
            <a:avLst/>
          </a:prstGeom>
        </p:spPr>
        <p:txBody>
          <a:bodyPr anchor="t" rtlCol="false" tIns="0" lIns="0" bIns="0" rIns="0">
            <a:spAutoFit/>
          </a:bodyPr>
          <a:lstStyle/>
          <a:p>
            <a:pPr algn="ctr">
              <a:lnSpc>
                <a:spcPts val="3528"/>
              </a:lnSpc>
            </a:pPr>
            <a:r>
              <a:rPr lang="en-US" sz="2520">
                <a:solidFill>
                  <a:srgbClr val="FFFFFF"/>
                </a:solidFill>
                <a:latin typeface="Roboto Bold"/>
              </a:rPr>
              <a:t>Backend &amp; ML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301366" y="-301366"/>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
        <p:nvSpPr>
          <p:cNvPr name="TextBox 6" id="6"/>
          <p:cNvSpPr txBox="true"/>
          <p:nvPr/>
        </p:nvSpPr>
        <p:spPr>
          <a:xfrm rot="0">
            <a:off x="2830395" y="607791"/>
            <a:ext cx="12979093" cy="1295400"/>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GenServAI: Transforming Customer Support with Generative AI</a:t>
            </a:r>
          </a:p>
        </p:txBody>
      </p:sp>
      <p:sp>
        <p:nvSpPr>
          <p:cNvPr name="TextBox 7" id="7"/>
          <p:cNvSpPr txBox="true"/>
          <p:nvPr/>
        </p:nvSpPr>
        <p:spPr>
          <a:xfrm rot="0">
            <a:off x="3112373" y="2806867"/>
            <a:ext cx="12697116" cy="5748193"/>
          </a:xfrm>
          <a:prstGeom prst="rect">
            <a:avLst/>
          </a:prstGeom>
        </p:spPr>
        <p:txBody>
          <a:bodyPr anchor="t" rtlCol="false" tIns="0" lIns="0" bIns="0" rIns="0">
            <a:spAutoFit/>
          </a:bodyPr>
          <a:lstStyle/>
          <a:p>
            <a:pPr algn="ctr" marL="779461" indent="-389731" lvl="1">
              <a:lnSpc>
                <a:spcPts val="5054"/>
              </a:lnSpc>
              <a:buFont typeface="Arial"/>
              <a:buChar char="•"/>
            </a:pPr>
            <a:r>
              <a:rPr lang="en-US" sz="3610">
                <a:solidFill>
                  <a:srgbClr val="000000"/>
                </a:solidFill>
                <a:latin typeface="Canva Sans Bold"/>
              </a:rPr>
              <a:t>Customer Pain Point: Many customer service systems are slow and impersonal.</a:t>
            </a:r>
          </a:p>
          <a:p>
            <a:pPr algn="ctr" marL="779461" indent="-389731" lvl="1">
              <a:lnSpc>
                <a:spcPts val="5054"/>
              </a:lnSpc>
              <a:buFont typeface="Arial"/>
              <a:buChar char="•"/>
            </a:pPr>
            <a:r>
              <a:rPr lang="en-US" sz="3610">
                <a:solidFill>
                  <a:srgbClr val="000000"/>
                </a:solidFill>
                <a:latin typeface="Canva Sans Bold"/>
              </a:rPr>
              <a:t>Efficiency: </a:t>
            </a:r>
            <a:r>
              <a:rPr lang="en-US" sz="3610">
                <a:solidFill>
                  <a:srgbClr val="000000"/>
                </a:solidFill>
                <a:latin typeface="Canva Sans Bold"/>
              </a:rPr>
              <a:t>AI can automate inquiries, providing accurate, real-time responses.</a:t>
            </a:r>
          </a:p>
          <a:p>
            <a:pPr algn="ctr" marL="779461" indent="-389731" lvl="1">
              <a:lnSpc>
                <a:spcPts val="5054"/>
              </a:lnSpc>
              <a:buFont typeface="Arial"/>
              <a:buChar char="•"/>
            </a:pPr>
            <a:r>
              <a:rPr lang="en-US" sz="3610">
                <a:solidFill>
                  <a:srgbClr val="000000"/>
                </a:solidFill>
                <a:latin typeface="Canva Sans Bold"/>
              </a:rPr>
              <a:t>Personalization: Leveraging customer data for tailored solutions enhances satisfaction.</a:t>
            </a:r>
          </a:p>
          <a:p>
            <a:pPr algn="ctr" marL="779461" indent="-389731" lvl="1">
              <a:lnSpc>
                <a:spcPts val="5054"/>
              </a:lnSpc>
              <a:buFont typeface="Arial"/>
              <a:buChar char="•"/>
            </a:pPr>
            <a:r>
              <a:rPr lang="en-US" sz="3610">
                <a:solidFill>
                  <a:srgbClr val="000000"/>
                </a:solidFill>
                <a:latin typeface="Canva Sans Bold"/>
              </a:rPr>
              <a:t>Innovation: Integrating generative AI can revolutionize customer support.</a:t>
            </a:r>
          </a:p>
          <a:p>
            <a:pPr algn="ctr">
              <a:lnSpc>
                <a:spcPts val="505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426297" y="690562"/>
            <a:ext cx="12979093" cy="657225"/>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Pre-Requisite</a:t>
            </a:r>
          </a:p>
        </p:txBody>
      </p:sp>
      <p:sp>
        <p:nvSpPr>
          <p:cNvPr name="TextBox 6" id="6"/>
          <p:cNvSpPr txBox="true"/>
          <p:nvPr/>
        </p:nvSpPr>
        <p:spPr>
          <a:xfrm rot="0">
            <a:off x="2306788" y="2533650"/>
            <a:ext cx="14321610" cy="5200650"/>
          </a:xfrm>
          <a:prstGeom prst="rect">
            <a:avLst/>
          </a:prstGeom>
        </p:spPr>
        <p:txBody>
          <a:bodyPr anchor="t" rtlCol="false" tIns="0" lIns="0" bIns="0" rIns="0">
            <a:spAutoFit/>
          </a:bodyPr>
          <a:lstStyle/>
          <a:p>
            <a:pPr algn="just">
              <a:lnSpc>
                <a:spcPts val="5137"/>
              </a:lnSpc>
              <a:spcBef>
                <a:spcPct val="0"/>
              </a:spcBef>
            </a:pPr>
            <a:r>
              <a:rPr lang="en-US" sz="4281">
                <a:solidFill>
                  <a:srgbClr val="000000"/>
                </a:solidFill>
                <a:latin typeface="Arimo Bold"/>
              </a:rPr>
              <a:t>Chatbots: Basic automation but often lacks depth and personalization.</a:t>
            </a:r>
          </a:p>
          <a:p>
            <a:pPr algn="just">
              <a:lnSpc>
                <a:spcPts val="5137"/>
              </a:lnSpc>
              <a:spcBef>
                <a:spcPct val="0"/>
              </a:spcBef>
            </a:pPr>
            <a:r>
              <a:rPr lang="en-US" sz="4281">
                <a:solidFill>
                  <a:srgbClr val="000000"/>
                </a:solidFill>
                <a:latin typeface="Arimo Bold"/>
              </a:rPr>
              <a:t>CRM Systems: Provide data but require manual intervention.</a:t>
            </a:r>
          </a:p>
          <a:p>
            <a:pPr algn="just">
              <a:lnSpc>
                <a:spcPts val="5137"/>
              </a:lnSpc>
              <a:spcBef>
                <a:spcPct val="0"/>
              </a:spcBef>
            </a:pPr>
            <a:r>
              <a:rPr lang="en-US" sz="4281">
                <a:solidFill>
                  <a:srgbClr val="000000"/>
                </a:solidFill>
                <a:latin typeface="Arimo Bold"/>
              </a:rPr>
              <a:t>Voice Assistants: Good for basic tasks but limited in understanding complex queries.</a:t>
            </a:r>
          </a:p>
          <a:p>
            <a:pPr algn="just">
              <a:lnSpc>
                <a:spcPts val="5137"/>
              </a:lnSpc>
              <a:spcBef>
                <a:spcPct val="0"/>
              </a:spcBef>
            </a:pPr>
            <a:r>
              <a:rPr lang="en-US" sz="4281">
                <a:solidFill>
                  <a:srgbClr val="000000"/>
                </a:solidFill>
                <a:latin typeface="Arimo Bold"/>
              </a:rPr>
              <a:t>Help Desk Software: Efficient for ticket management but not real-time.</a:t>
            </a:r>
          </a:p>
        </p:txBody>
      </p:sp>
      <p:sp>
        <p:nvSpPr>
          <p:cNvPr name="Freeform 7" id="7"/>
          <p:cNvSpPr/>
          <p:nvPr/>
        </p:nvSpPr>
        <p:spPr>
          <a:xfrm flipH="false" flipV="false" rot="0">
            <a:off x="-208952" y="-135238"/>
            <a:ext cx="2660132" cy="2660132"/>
          </a:xfrm>
          <a:custGeom>
            <a:avLst/>
            <a:gdLst/>
            <a:ahLst/>
            <a:cxnLst/>
            <a:rect r="r" b="b" t="t" l="l"/>
            <a:pathLst>
              <a:path h="2660132" w="2660132">
                <a:moveTo>
                  <a:pt x="0" y="0"/>
                </a:moveTo>
                <a:lnTo>
                  <a:pt x="2660133" y="0"/>
                </a:lnTo>
                <a:lnTo>
                  <a:pt x="2660133" y="2660132"/>
                </a:lnTo>
                <a:lnTo>
                  <a:pt x="0" y="2660132"/>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836813" y="2590123"/>
            <a:ext cx="14398995" cy="5801326"/>
          </a:xfrm>
          <a:prstGeom prst="rect">
            <a:avLst/>
          </a:prstGeom>
        </p:spPr>
        <p:txBody>
          <a:bodyPr anchor="t" rtlCol="false" tIns="0" lIns="0" bIns="0" rIns="0">
            <a:spAutoFit/>
          </a:bodyPr>
          <a:lstStyle/>
          <a:p>
            <a:pPr algn="ctr" marL="883938" indent="-441969" lvl="1">
              <a:lnSpc>
                <a:spcPts val="5731"/>
              </a:lnSpc>
              <a:buFont typeface="Arial"/>
              <a:buChar char="•"/>
            </a:pPr>
            <a:r>
              <a:rPr lang="en-US" sz="4094">
                <a:solidFill>
                  <a:srgbClr val="000000"/>
                </a:solidFill>
                <a:latin typeface="Canva Sans Bold"/>
              </a:rPr>
              <a:t>Azure Cognitive Services: For language understanding and speech recognition.</a:t>
            </a:r>
          </a:p>
          <a:p>
            <a:pPr algn="ctr" marL="883938" indent="-441969" lvl="1">
              <a:lnSpc>
                <a:spcPts val="5731"/>
              </a:lnSpc>
              <a:buFont typeface="Arial"/>
              <a:buChar char="•"/>
            </a:pPr>
            <a:r>
              <a:rPr lang="en-US" sz="4094">
                <a:solidFill>
                  <a:srgbClr val="000000"/>
                </a:solidFill>
                <a:latin typeface="Canva Sans Bold"/>
              </a:rPr>
              <a:t>Azure Machine Learning: To train and deploy AI models.</a:t>
            </a:r>
          </a:p>
          <a:p>
            <a:pPr algn="ctr" marL="883938" indent="-441969" lvl="1">
              <a:lnSpc>
                <a:spcPts val="5731"/>
              </a:lnSpc>
              <a:buFont typeface="Arial"/>
              <a:buChar char="•"/>
            </a:pPr>
            <a:r>
              <a:rPr lang="en-US" sz="4094">
                <a:solidFill>
                  <a:srgbClr val="000000"/>
                </a:solidFill>
                <a:latin typeface="Canva Sans Bold"/>
              </a:rPr>
              <a:t>Azure Bot Service: For creating intelligent bots.</a:t>
            </a:r>
          </a:p>
          <a:p>
            <a:pPr algn="ctr" marL="883938" indent="-441969" lvl="1">
              <a:lnSpc>
                <a:spcPts val="5731"/>
              </a:lnSpc>
              <a:buFont typeface="Arial"/>
              <a:buChar char="•"/>
            </a:pPr>
            <a:r>
              <a:rPr lang="en-US" sz="4094">
                <a:solidFill>
                  <a:srgbClr val="000000"/>
                </a:solidFill>
                <a:latin typeface="Canva Sans Bold"/>
              </a:rPr>
              <a:t>Azure SQL Database: For managing customer data securely.</a:t>
            </a:r>
          </a:p>
          <a:p>
            <a:pPr algn="ctr">
              <a:lnSpc>
                <a:spcPts val="5731"/>
              </a:lnSpc>
            </a:pPr>
          </a:p>
        </p:txBody>
      </p:sp>
      <p:sp>
        <p:nvSpPr>
          <p:cNvPr name="Freeform 6" id="6"/>
          <p:cNvSpPr/>
          <p:nvPr/>
        </p:nvSpPr>
        <p:spPr>
          <a:xfrm flipH="false" flipV="false" rot="0">
            <a:off x="707746" y="7328938"/>
            <a:ext cx="1888613" cy="2125022"/>
          </a:xfrm>
          <a:custGeom>
            <a:avLst/>
            <a:gdLst/>
            <a:ahLst/>
            <a:cxnLst/>
            <a:rect r="r" b="b" t="t" l="l"/>
            <a:pathLst>
              <a:path h="2125022" w="1888613">
                <a:moveTo>
                  <a:pt x="0" y="0"/>
                </a:moveTo>
                <a:lnTo>
                  <a:pt x="1888613" y="0"/>
                </a:lnTo>
                <a:lnTo>
                  <a:pt x="1888613" y="2125022"/>
                </a:lnTo>
                <a:lnTo>
                  <a:pt x="0" y="21250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235808" y="7659742"/>
            <a:ext cx="1463413" cy="1463413"/>
          </a:xfrm>
          <a:custGeom>
            <a:avLst/>
            <a:gdLst/>
            <a:ahLst/>
            <a:cxnLst/>
            <a:rect r="r" b="b" t="t" l="l"/>
            <a:pathLst>
              <a:path h="1463413" w="1463413">
                <a:moveTo>
                  <a:pt x="0" y="0"/>
                </a:moveTo>
                <a:lnTo>
                  <a:pt x="1463413" y="0"/>
                </a:lnTo>
                <a:lnTo>
                  <a:pt x="1463413" y="1463413"/>
                </a:lnTo>
                <a:lnTo>
                  <a:pt x="0" y="14634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273047" y="371475"/>
            <a:ext cx="12979093" cy="657225"/>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Tools or resources</a:t>
            </a:r>
          </a:p>
        </p:txBody>
      </p:sp>
      <p:sp>
        <p:nvSpPr>
          <p:cNvPr name="Freeform 9" id="9"/>
          <p:cNvSpPr/>
          <p:nvPr/>
        </p:nvSpPr>
        <p:spPr>
          <a:xfrm flipH="false" flipV="false" rot="0">
            <a:off x="-233835" y="-314802"/>
            <a:ext cx="2660132" cy="2660132"/>
          </a:xfrm>
          <a:custGeom>
            <a:avLst/>
            <a:gdLst/>
            <a:ahLst/>
            <a:cxnLst/>
            <a:rect r="r" b="b" t="t" l="l"/>
            <a:pathLst>
              <a:path h="2660132" w="2660132">
                <a:moveTo>
                  <a:pt x="0" y="0"/>
                </a:moveTo>
                <a:lnTo>
                  <a:pt x="2660132" y="0"/>
                </a:lnTo>
                <a:lnTo>
                  <a:pt x="2660132" y="2660133"/>
                </a:lnTo>
                <a:lnTo>
                  <a:pt x="0" y="2660133"/>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3885248" y="690562"/>
            <a:ext cx="12979093" cy="657225"/>
          </a:xfrm>
          <a:prstGeom prst="rect">
            <a:avLst/>
          </a:prstGeom>
        </p:spPr>
        <p:txBody>
          <a:bodyPr anchor="t" rtlCol="false" tIns="0" lIns="0" bIns="0" rIns="0">
            <a:spAutoFit/>
          </a:bodyPr>
          <a:lstStyle/>
          <a:p>
            <a:pPr algn="l">
              <a:lnSpc>
                <a:spcPts val="5040"/>
              </a:lnSpc>
            </a:pPr>
            <a:r>
              <a:rPr lang="en-US" sz="4200">
                <a:solidFill>
                  <a:srgbClr val="FF6B11"/>
                </a:solidFill>
                <a:latin typeface="Arimo Bold"/>
              </a:rPr>
              <a:t>Any Supporting Functional Documents</a:t>
            </a:r>
          </a:p>
        </p:txBody>
      </p:sp>
      <p:sp>
        <p:nvSpPr>
          <p:cNvPr name="TextBox 6" id="6"/>
          <p:cNvSpPr txBox="true"/>
          <p:nvPr/>
        </p:nvSpPr>
        <p:spPr>
          <a:xfrm rot="0">
            <a:off x="1856595" y="2859052"/>
            <a:ext cx="15134776" cy="5414330"/>
          </a:xfrm>
          <a:prstGeom prst="rect">
            <a:avLst/>
          </a:prstGeom>
        </p:spPr>
        <p:txBody>
          <a:bodyPr anchor="t" rtlCol="false" tIns="0" lIns="0" bIns="0" rIns="0">
            <a:spAutoFit/>
          </a:bodyPr>
          <a:lstStyle/>
          <a:p>
            <a:pPr algn="ctr" marL="942581" indent="-471290" lvl="1">
              <a:lnSpc>
                <a:spcPts val="6112"/>
              </a:lnSpc>
              <a:buFont typeface="Arial"/>
              <a:buChar char="•"/>
            </a:pPr>
            <a:r>
              <a:rPr lang="en-US" sz="4365">
                <a:solidFill>
                  <a:srgbClr val="000000"/>
                </a:solidFill>
                <a:latin typeface="Canva Sans Bold"/>
              </a:rPr>
              <a:t>Metho</a:t>
            </a:r>
            <a:r>
              <a:rPr lang="en-US" sz="4365">
                <a:solidFill>
                  <a:srgbClr val="000000"/>
                </a:solidFill>
                <a:latin typeface="Canva Sans Bold"/>
              </a:rPr>
              <a:t>dology: Agile development with iterative testing and deployment.</a:t>
            </a:r>
          </a:p>
          <a:p>
            <a:pPr algn="ctr" marL="942581" indent="-471290" lvl="1">
              <a:lnSpc>
                <a:spcPts val="6112"/>
              </a:lnSpc>
              <a:buFont typeface="Arial"/>
              <a:buChar char="•"/>
            </a:pPr>
            <a:r>
              <a:rPr lang="en-US" sz="4365">
                <a:solidFill>
                  <a:srgbClr val="000000"/>
                </a:solidFill>
                <a:latin typeface="Canva Sans Bold"/>
              </a:rPr>
              <a:t>Architecture: Microservices with a RESTful API backend and React frontend.</a:t>
            </a:r>
          </a:p>
          <a:p>
            <a:pPr algn="ctr" marL="942581" indent="-471290" lvl="1">
              <a:lnSpc>
                <a:spcPts val="6112"/>
              </a:lnSpc>
              <a:buFont typeface="Arial"/>
              <a:buChar char="•"/>
            </a:pPr>
            <a:r>
              <a:rPr lang="en-US" sz="4365">
                <a:solidFill>
                  <a:srgbClr val="000000"/>
                </a:solidFill>
                <a:latin typeface="Canva Sans Bold"/>
              </a:rPr>
              <a:t>Scalability: Cloud-native design using containers and orchestration tools.</a:t>
            </a:r>
          </a:p>
          <a:p>
            <a:pPr algn="ctr">
              <a:lnSpc>
                <a:spcPts val="6112"/>
              </a:lnSpc>
            </a:pPr>
          </a:p>
        </p:txBody>
      </p:sp>
      <p:sp>
        <p:nvSpPr>
          <p:cNvPr name="Freeform 7" id="7"/>
          <p:cNvSpPr/>
          <p:nvPr/>
        </p:nvSpPr>
        <p:spPr>
          <a:xfrm flipH="false" flipV="false" rot="0">
            <a:off x="-301366" y="-254641"/>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763471" y="512245"/>
            <a:ext cx="12979093" cy="657225"/>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Key Differentiators &amp; Adoption Plan</a:t>
            </a:r>
          </a:p>
        </p:txBody>
      </p:sp>
      <p:sp>
        <p:nvSpPr>
          <p:cNvPr name="TextBox 6" id="6"/>
          <p:cNvSpPr txBox="true"/>
          <p:nvPr/>
        </p:nvSpPr>
        <p:spPr>
          <a:xfrm rot="0">
            <a:off x="2125276" y="2517605"/>
            <a:ext cx="13839820" cy="6269039"/>
          </a:xfrm>
          <a:prstGeom prst="rect">
            <a:avLst/>
          </a:prstGeom>
        </p:spPr>
        <p:txBody>
          <a:bodyPr anchor="t" rtlCol="false" tIns="0" lIns="0" bIns="0" rIns="0">
            <a:spAutoFit/>
          </a:bodyPr>
          <a:lstStyle/>
          <a:p>
            <a:pPr algn="ctr" marL="849611" indent="-424805" lvl="1">
              <a:lnSpc>
                <a:spcPts val="5509"/>
              </a:lnSpc>
              <a:buFont typeface="Arial"/>
              <a:buChar char="•"/>
            </a:pPr>
            <a:r>
              <a:rPr lang="en-US" sz="3935">
                <a:solidFill>
                  <a:srgbClr val="000000"/>
                </a:solidFill>
                <a:latin typeface="Canva Sans Bold"/>
              </a:rPr>
              <a:t>AI-Powered Personalization: Unique, real-time, data-driven responses.</a:t>
            </a:r>
          </a:p>
          <a:p>
            <a:pPr algn="ctr" marL="849611" indent="-424805" lvl="1">
              <a:lnSpc>
                <a:spcPts val="5509"/>
              </a:lnSpc>
              <a:buFont typeface="Arial"/>
              <a:buChar char="•"/>
            </a:pPr>
            <a:r>
              <a:rPr lang="en-US" sz="3935">
                <a:solidFill>
                  <a:srgbClr val="000000"/>
                </a:solidFill>
                <a:latin typeface="Canva Sans Bold"/>
              </a:rPr>
              <a:t>Integration: Seamless with existing platforms ensuring smooth transitions.</a:t>
            </a:r>
          </a:p>
          <a:p>
            <a:pPr algn="ctr" marL="849611" indent="-424805" lvl="1">
              <a:lnSpc>
                <a:spcPts val="5509"/>
              </a:lnSpc>
              <a:buFont typeface="Arial"/>
              <a:buChar char="•"/>
            </a:pPr>
            <a:r>
              <a:rPr lang="en-US" sz="3935">
                <a:solidFill>
                  <a:srgbClr val="000000"/>
                </a:solidFill>
                <a:latin typeface="Canva Sans Bold"/>
              </a:rPr>
              <a:t>Security: Advanced measures for data privacy and integrity.</a:t>
            </a:r>
          </a:p>
          <a:p>
            <a:pPr algn="ctr" marL="849611" indent="-424805" lvl="1">
              <a:lnSpc>
                <a:spcPts val="5509"/>
              </a:lnSpc>
              <a:buFont typeface="Arial"/>
              <a:buChar char="•"/>
            </a:pPr>
            <a:r>
              <a:rPr lang="en-US" sz="3935">
                <a:solidFill>
                  <a:srgbClr val="000000"/>
                </a:solidFill>
                <a:latin typeface="Canva Sans Bold"/>
              </a:rPr>
              <a:t>Adoption Plan: Pilot with select customers, gather feedback, and iterate for broader deployment.</a:t>
            </a:r>
          </a:p>
          <a:p>
            <a:pPr algn="ctr">
              <a:lnSpc>
                <a:spcPts val="5509"/>
              </a:lnSpc>
            </a:pPr>
          </a:p>
        </p:txBody>
      </p:sp>
      <p:sp>
        <p:nvSpPr>
          <p:cNvPr name="Freeform 7" id="7"/>
          <p:cNvSpPr/>
          <p:nvPr/>
        </p:nvSpPr>
        <p:spPr>
          <a:xfrm flipH="false" flipV="false" rot="0">
            <a:off x="-403754" y="-400039"/>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13172020" y="2223018"/>
            <a:ext cx="4336154" cy="4336154"/>
          </a:xfrm>
          <a:custGeom>
            <a:avLst/>
            <a:gdLst/>
            <a:ahLst/>
            <a:cxnLst/>
            <a:rect r="r" b="b" t="t" l="l"/>
            <a:pathLst>
              <a:path h="4336154" w="4336154">
                <a:moveTo>
                  <a:pt x="0" y="0"/>
                </a:moveTo>
                <a:lnTo>
                  <a:pt x="4336154" y="0"/>
                </a:lnTo>
                <a:lnTo>
                  <a:pt x="4336154" y="4336154"/>
                </a:lnTo>
                <a:lnTo>
                  <a:pt x="0" y="4336154"/>
                </a:lnTo>
                <a:lnTo>
                  <a:pt x="0" y="0"/>
                </a:lnTo>
                <a:close/>
              </a:path>
            </a:pathLst>
          </a:custGeom>
          <a:blipFill>
            <a:blip r:embed="rId5"/>
            <a:stretch>
              <a:fillRect l="0" t="0" r="0" b="0"/>
            </a:stretch>
          </a:blipFill>
        </p:spPr>
      </p:sp>
      <p:sp>
        <p:nvSpPr>
          <p:cNvPr name="TextBox 6" id="6"/>
          <p:cNvSpPr txBox="true"/>
          <p:nvPr/>
        </p:nvSpPr>
        <p:spPr>
          <a:xfrm rot="0">
            <a:off x="1257300" y="496321"/>
            <a:ext cx="17033095" cy="1295400"/>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GitHub Repository Link &amp; supporting diagrams, screenshots</a:t>
            </a:r>
          </a:p>
          <a:p>
            <a:pPr algn="ctr">
              <a:lnSpc>
                <a:spcPts val="5040"/>
              </a:lnSpc>
            </a:pPr>
          </a:p>
        </p:txBody>
      </p:sp>
      <p:sp>
        <p:nvSpPr>
          <p:cNvPr name="TextBox 7" id="7"/>
          <p:cNvSpPr txBox="true"/>
          <p:nvPr/>
        </p:nvSpPr>
        <p:spPr>
          <a:xfrm rot="0">
            <a:off x="158191" y="2511322"/>
            <a:ext cx="12362554" cy="6073295"/>
          </a:xfrm>
          <a:prstGeom prst="rect">
            <a:avLst/>
          </a:prstGeom>
        </p:spPr>
        <p:txBody>
          <a:bodyPr anchor="t" rtlCol="false" tIns="0" lIns="0" bIns="0" rIns="0">
            <a:spAutoFit/>
          </a:bodyPr>
          <a:lstStyle/>
          <a:p>
            <a:pPr algn="ctr" marL="933322" indent="-466661" lvl="1">
              <a:lnSpc>
                <a:spcPts val="6052"/>
              </a:lnSpc>
              <a:buFont typeface="Arial"/>
              <a:buChar char="•"/>
            </a:pPr>
            <a:r>
              <a:rPr lang="en-US" sz="4322">
                <a:solidFill>
                  <a:srgbClr val="000000"/>
                </a:solidFill>
                <a:latin typeface="Canva Sans Bold"/>
              </a:rPr>
              <a:t>GitHub Repository: </a:t>
            </a:r>
            <a:r>
              <a:rPr lang="en-US" sz="4322" u="sng">
                <a:solidFill>
                  <a:srgbClr val="FF6B11"/>
                </a:solidFill>
                <a:latin typeface="Canva Sans Bold"/>
                <a:hlinkClick r:id="rId6" tooltip="https://github.com/theshivam7/GenServAI"/>
              </a:rPr>
              <a:t>Repo Link Here</a:t>
            </a:r>
          </a:p>
          <a:p>
            <a:pPr algn="ctr" marL="933322" indent="-466661" lvl="1">
              <a:lnSpc>
                <a:spcPts val="6052"/>
              </a:lnSpc>
              <a:buFont typeface="Arial"/>
              <a:buChar char="•"/>
            </a:pPr>
            <a:r>
              <a:rPr lang="en-US" sz="4322">
                <a:solidFill>
                  <a:srgbClr val="000000"/>
                </a:solidFill>
                <a:latin typeface="Canva Sans Bold"/>
              </a:rPr>
              <a:t>Potential: Wi</a:t>
            </a:r>
            <a:r>
              <a:rPr lang="en-US" sz="4322">
                <a:solidFill>
                  <a:srgbClr val="000000"/>
                </a:solidFill>
                <a:latin typeface="Canva Sans Bold"/>
              </a:rPr>
              <a:t>de adoption in customer-centric industries like retail, finance, and healthcare.</a:t>
            </a:r>
          </a:p>
          <a:p>
            <a:pPr algn="ctr" marL="933322" indent="-466661" lvl="1">
              <a:lnSpc>
                <a:spcPts val="6052"/>
              </a:lnSpc>
              <a:buFont typeface="Arial"/>
              <a:buChar char="•"/>
            </a:pPr>
            <a:r>
              <a:rPr lang="en-US" sz="4322">
                <a:solidFill>
                  <a:srgbClr val="000000"/>
                </a:solidFill>
                <a:latin typeface="Canva Sans Bold"/>
              </a:rPr>
              <a:t>Support: Diagrams of architecture and screenshots of the prototype for visual clarity.</a:t>
            </a:r>
          </a:p>
          <a:p>
            <a:pPr algn="ctr">
              <a:lnSpc>
                <a:spcPts val="6052"/>
              </a:lnSpc>
            </a:pPr>
          </a:p>
        </p:txBody>
      </p:sp>
      <p:sp>
        <p:nvSpPr>
          <p:cNvPr name="Freeform 8" id="8"/>
          <p:cNvSpPr/>
          <p:nvPr/>
        </p:nvSpPr>
        <p:spPr>
          <a:xfrm flipH="false" flipV="false" rot="0">
            <a:off x="-463078" y="-301366"/>
            <a:ext cx="2150557" cy="2660132"/>
          </a:xfrm>
          <a:custGeom>
            <a:avLst/>
            <a:gdLst/>
            <a:ahLst/>
            <a:cxnLst/>
            <a:rect r="r" b="b" t="t" l="l"/>
            <a:pathLst>
              <a:path h="2660132" w="2150557">
                <a:moveTo>
                  <a:pt x="0" y="0"/>
                </a:moveTo>
                <a:lnTo>
                  <a:pt x="2150557" y="0"/>
                </a:lnTo>
                <a:lnTo>
                  <a:pt x="2150557" y="2660132"/>
                </a:lnTo>
                <a:lnTo>
                  <a:pt x="0" y="2660132"/>
                </a:lnTo>
                <a:lnTo>
                  <a:pt x="0" y="0"/>
                </a:lnTo>
                <a:close/>
              </a:path>
            </a:pathLst>
          </a:custGeom>
          <a:blipFill>
            <a:blip r:embed="rId7"/>
            <a:stretch>
              <a:fillRect l="0" t="0" r="-23695"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4015563" y="522975"/>
            <a:ext cx="12979093" cy="1295400"/>
          </a:xfrm>
          <a:prstGeom prst="rect">
            <a:avLst/>
          </a:prstGeom>
        </p:spPr>
        <p:txBody>
          <a:bodyPr anchor="t" rtlCol="false" tIns="0" lIns="0" bIns="0" rIns="0">
            <a:spAutoFit/>
          </a:bodyPr>
          <a:lstStyle/>
          <a:p>
            <a:pPr algn="l">
              <a:lnSpc>
                <a:spcPts val="5040"/>
              </a:lnSpc>
            </a:pPr>
            <a:r>
              <a:rPr lang="en-US" sz="4200">
                <a:solidFill>
                  <a:srgbClr val="FF6B11"/>
                </a:solidFill>
                <a:latin typeface="Arimo Bold"/>
              </a:rPr>
              <a:t>Business Potential and Relevance</a:t>
            </a:r>
          </a:p>
          <a:p>
            <a:pPr algn="l">
              <a:lnSpc>
                <a:spcPts val="5040"/>
              </a:lnSpc>
            </a:pPr>
          </a:p>
        </p:txBody>
      </p:sp>
      <p:sp>
        <p:nvSpPr>
          <p:cNvPr name="TextBox 6" id="6"/>
          <p:cNvSpPr txBox="true"/>
          <p:nvPr/>
        </p:nvSpPr>
        <p:spPr>
          <a:xfrm rot="0">
            <a:off x="2490291" y="2732261"/>
            <a:ext cx="12943633" cy="5537103"/>
          </a:xfrm>
          <a:prstGeom prst="rect">
            <a:avLst/>
          </a:prstGeom>
        </p:spPr>
        <p:txBody>
          <a:bodyPr anchor="t" rtlCol="false" tIns="0" lIns="0" bIns="0" rIns="0">
            <a:spAutoFit/>
          </a:bodyPr>
          <a:lstStyle/>
          <a:p>
            <a:pPr algn="ctr" marL="966025" indent="-483013" lvl="1">
              <a:lnSpc>
                <a:spcPts val="6264"/>
              </a:lnSpc>
              <a:buFont typeface="Arial"/>
              <a:buChar char="•"/>
            </a:pPr>
            <a:r>
              <a:rPr lang="en-US" sz="4474">
                <a:solidFill>
                  <a:srgbClr val="000000"/>
                </a:solidFill>
                <a:latin typeface="Canva Sans Bold"/>
              </a:rPr>
              <a:t>Generative </a:t>
            </a:r>
            <a:r>
              <a:rPr lang="en-US" sz="4474">
                <a:solidFill>
                  <a:srgbClr val="000000"/>
                </a:solidFill>
                <a:latin typeface="Canva Sans Bold"/>
              </a:rPr>
              <a:t>AI: Creates highly personalized and contextual responses.</a:t>
            </a:r>
          </a:p>
          <a:p>
            <a:pPr algn="ctr" marL="966025" indent="-483013" lvl="1">
              <a:lnSpc>
                <a:spcPts val="6264"/>
              </a:lnSpc>
              <a:buFont typeface="Arial"/>
              <a:buChar char="•"/>
            </a:pPr>
            <a:r>
              <a:rPr lang="en-US" sz="4474">
                <a:solidFill>
                  <a:srgbClr val="000000"/>
                </a:solidFill>
                <a:latin typeface="Canva Sans Bold"/>
              </a:rPr>
              <a:t>Multichannel Integration: Consistent experience across web, mobile, and voice.</a:t>
            </a:r>
          </a:p>
          <a:p>
            <a:pPr algn="ctr" marL="966025" indent="-483013" lvl="1">
              <a:lnSpc>
                <a:spcPts val="6264"/>
              </a:lnSpc>
              <a:buFont typeface="Arial"/>
              <a:buChar char="•"/>
            </a:pPr>
            <a:r>
              <a:rPr lang="en-US" sz="4474">
                <a:solidFill>
                  <a:srgbClr val="000000"/>
                </a:solidFill>
                <a:latin typeface="Canva Sans Bold"/>
              </a:rPr>
              <a:t>Proactive Support: Predictive analytics to anticipate customer needs.</a:t>
            </a:r>
          </a:p>
          <a:p>
            <a:pPr algn="ctr">
              <a:lnSpc>
                <a:spcPts val="6264"/>
              </a:lnSpc>
            </a:pPr>
          </a:p>
        </p:txBody>
      </p:sp>
      <p:sp>
        <p:nvSpPr>
          <p:cNvPr name="Freeform 7" id="7"/>
          <p:cNvSpPr/>
          <p:nvPr/>
        </p:nvSpPr>
        <p:spPr>
          <a:xfrm flipH="false" flipV="false" rot="0">
            <a:off x="-491223" y="-301366"/>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750774" y="371475"/>
            <a:ext cx="12979093" cy="1295400"/>
          </a:xfrm>
          <a:prstGeom prst="rect">
            <a:avLst/>
          </a:prstGeom>
        </p:spPr>
        <p:txBody>
          <a:bodyPr anchor="t" rtlCol="false" tIns="0" lIns="0" bIns="0" rIns="0">
            <a:spAutoFit/>
          </a:bodyPr>
          <a:lstStyle/>
          <a:p>
            <a:pPr algn="ctr">
              <a:lnSpc>
                <a:spcPts val="5040"/>
              </a:lnSpc>
            </a:pPr>
            <a:r>
              <a:rPr lang="en-US" sz="4200">
                <a:solidFill>
                  <a:srgbClr val="FF6B11"/>
                </a:solidFill>
                <a:latin typeface="Arimo Bold"/>
              </a:rPr>
              <a:t>Uniqueness of Approach and Solution</a:t>
            </a:r>
          </a:p>
          <a:p>
            <a:pPr algn="ctr">
              <a:lnSpc>
                <a:spcPts val="5040"/>
              </a:lnSpc>
            </a:pPr>
          </a:p>
        </p:txBody>
      </p:sp>
      <p:sp>
        <p:nvSpPr>
          <p:cNvPr name="TextBox 6" id="6"/>
          <p:cNvSpPr txBox="true"/>
          <p:nvPr/>
        </p:nvSpPr>
        <p:spPr>
          <a:xfrm rot="0">
            <a:off x="1028700" y="2659589"/>
            <a:ext cx="16403637" cy="5777857"/>
          </a:xfrm>
          <a:prstGeom prst="rect">
            <a:avLst/>
          </a:prstGeom>
        </p:spPr>
        <p:txBody>
          <a:bodyPr anchor="t" rtlCol="false" tIns="0" lIns="0" bIns="0" rIns="0">
            <a:spAutoFit/>
          </a:bodyPr>
          <a:lstStyle/>
          <a:p>
            <a:pPr algn="ctr" marL="1007001" indent="-503500" lvl="1">
              <a:lnSpc>
                <a:spcPts val="6529"/>
              </a:lnSpc>
              <a:buFont typeface="Arial"/>
              <a:buChar char="•"/>
            </a:pPr>
            <a:r>
              <a:rPr lang="en-US" sz="4664">
                <a:solidFill>
                  <a:srgbClr val="000000"/>
                </a:solidFill>
                <a:latin typeface="Canva Sans Bold"/>
              </a:rPr>
              <a:t>Personalize</a:t>
            </a:r>
            <a:r>
              <a:rPr lang="en-US" sz="4664">
                <a:solidFill>
                  <a:srgbClr val="000000"/>
                </a:solidFill>
                <a:latin typeface="Canva Sans Bold"/>
              </a:rPr>
              <a:t>d Interactions: Each customer feels valued and understood.</a:t>
            </a:r>
          </a:p>
          <a:p>
            <a:pPr algn="ctr" marL="1007001" indent="-503500" lvl="1">
              <a:lnSpc>
                <a:spcPts val="6529"/>
              </a:lnSpc>
              <a:buFont typeface="Arial"/>
              <a:buChar char="•"/>
            </a:pPr>
            <a:r>
              <a:rPr lang="en-US" sz="4664">
                <a:solidFill>
                  <a:srgbClr val="000000"/>
                </a:solidFill>
                <a:latin typeface="Canva Sans Bold"/>
              </a:rPr>
              <a:t>Real-Time Support: Immediate assistance without long wait times.</a:t>
            </a:r>
          </a:p>
          <a:p>
            <a:pPr algn="ctr" marL="1007001" indent="-503500" lvl="1">
              <a:lnSpc>
                <a:spcPts val="6529"/>
              </a:lnSpc>
              <a:buFont typeface="Arial"/>
              <a:buChar char="•"/>
            </a:pPr>
            <a:r>
              <a:rPr lang="en-US" sz="4664">
                <a:solidFill>
                  <a:srgbClr val="000000"/>
                </a:solidFill>
                <a:latin typeface="Canva Sans Bold"/>
              </a:rPr>
              <a:t>Unified Experience: Consistent support across all channels.</a:t>
            </a:r>
          </a:p>
          <a:p>
            <a:pPr algn="ctr">
              <a:lnSpc>
                <a:spcPts val="6529"/>
              </a:lnSpc>
            </a:pPr>
          </a:p>
        </p:txBody>
      </p:sp>
      <p:sp>
        <p:nvSpPr>
          <p:cNvPr name="Freeform 7" id="7"/>
          <p:cNvSpPr/>
          <p:nvPr/>
        </p:nvSpPr>
        <p:spPr>
          <a:xfrm flipH="false" flipV="false" rot="0">
            <a:off x="-518009" y="-469647"/>
            <a:ext cx="2660132" cy="2660132"/>
          </a:xfrm>
          <a:custGeom>
            <a:avLst/>
            <a:gdLst/>
            <a:ahLst/>
            <a:cxnLst/>
            <a:rect r="r" b="b" t="t" l="l"/>
            <a:pathLst>
              <a:path h="2660132" w="2660132">
                <a:moveTo>
                  <a:pt x="0" y="0"/>
                </a:moveTo>
                <a:lnTo>
                  <a:pt x="2660132" y="0"/>
                </a:lnTo>
                <a:lnTo>
                  <a:pt x="2660132" y="2660132"/>
                </a:lnTo>
                <a:lnTo>
                  <a:pt x="0" y="2660132"/>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DAGJosj1DNw</dc:identifier>
  <dcterms:modified xsi:type="dcterms:W3CDTF">2011-08-01T06:04:30Z</dcterms:modified>
  <cp:revision>1</cp:revision>
  <dc:title>BOBHackathon_Sample_Presentation.pptx</dc:title>
</cp:coreProperties>
</file>