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81" r:id="rId4"/>
    <p:sldId id="282" r:id="rId5"/>
    <p:sldId id="283" r:id="rId6"/>
    <p:sldId id="284" r:id="rId7"/>
    <p:sldId id="279" r:id="rId8"/>
    <p:sldId id="280" r:id="rId9"/>
    <p:sldId id="285" r:id="rId10"/>
    <p:sldId id="270" r:id="rId11"/>
    <p:sldId id="271" r:id="rId12"/>
    <p:sldId id="286" r:id="rId13"/>
    <p:sldId id="272" r:id="rId14"/>
    <p:sldId id="287" r:id="rId15"/>
    <p:sldId id="256" r:id="rId16"/>
    <p:sldId id="266" r:id="rId17"/>
    <p:sldId id="261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sabeef/awesome-android-ui" TargetMode="External"/><Relationship Id="rId2" Type="http://schemas.openxmlformats.org/officeDocument/2006/relationships/hyperlink" Target="https://developer.android.com/develop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oddmotto/public-apis" TargetMode="External"/><Relationship Id="rId5" Type="http://schemas.openxmlformats.org/officeDocument/2006/relationships/hyperlink" Target="https://guides.codepath.com/android" TargetMode="External"/><Relationship Id="rId4" Type="http://schemas.openxmlformats.org/officeDocument/2006/relationships/hyperlink" Target="https://android-arsenal.com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NULL" TargetMode="External"/><Relationship Id="rId3" Type="http://schemas.openxmlformats.org/officeDocument/2006/relationships/hyperlink" Target="http://,https:/icons8.com/" TargetMode="External"/><Relationship Id="rId7" Type="http://schemas.openxmlformats.org/officeDocument/2006/relationships/hyperlink" Target="http://gradleplease.appspot.com/" TargetMode="External"/><Relationship Id="rId2" Type="http://schemas.openxmlformats.org/officeDocument/2006/relationships/hyperlink" Target="https://www.flatic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tpostman.com/" TargetMode="External"/><Relationship Id="rId5" Type="http://schemas.openxmlformats.org/officeDocument/2006/relationships/hyperlink" Target="http://jsonviewer.stack.hu/" TargetMode="External"/><Relationship Id="rId10" Type="http://schemas.openxmlformats.org/officeDocument/2006/relationships/hyperlink" Target="https://romannurik.github.io/AndroidAssetStudio/nine-patches.html#&amp;sourceDensity=320&amp;name=example" TargetMode="External"/><Relationship Id="rId4" Type="http://schemas.openxmlformats.org/officeDocument/2006/relationships/hyperlink" Target="http://www.jsonschema2pojo.org/" TargetMode="External"/><Relationship Id="rId9" Type="http://schemas.openxmlformats.org/officeDocument/2006/relationships/hyperlink" Target="NUL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quare.github.io/picasso/" TargetMode="External"/><Relationship Id="rId13" Type="http://schemas.openxmlformats.org/officeDocument/2006/relationships/hyperlink" Target="https://square.github.io/retrofit/" TargetMode="External"/><Relationship Id="rId3" Type="http://schemas.openxmlformats.org/officeDocument/2006/relationships/hyperlink" Target="https://github.com/codepath/android_guides/wiki/Dependency-Injection-with-Dagger-2" TargetMode="External"/><Relationship Id="rId7" Type="http://schemas.openxmlformats.org/officeDocument/2006/relationships/hyperlink" Target="https://developer.android.com/topic/libraries/architecture/room.html" TargetMode="External"/><Relationship Id="rId12" Type="http://schemas.openxmlformats.org/officeDocument/2006/relationships/hyperlink" Target="https://realm.io/" TargetMode="External"/><Relationship Id="rId17" Type="http://schemas.openxmlformats.org/officeDocument/2006/relationships/hyperlink" Target="https://github.com/square/leakcanary/wiki/FAQ" TargetMode="External"/><Relationship Id="rId2" Type="http://schemas.openxmlformats.org/officeDocument/2006/relationships/hyperlink" Target="https://jakewharton.github.io/butterknife/" TargetMode="External"/><Relationship Id="rId16" Type="http://schemas.openxmlformats.org/officeDocument/2006/relationships/hyperlink" Target="https://github.com/JakeWharton/timb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topic/libraries/architecture/viewmodel.html" TargetMode="External"/><Relationship Id="rId11" Type="http://schemas.openxmlformats.org/officeDocument/2006/relationships/hyperlink" Target="https://developer.android.com/topic/performance/scheduling.html" TargetMode="External"/><Relationship Id="rId5" Type="http://schemas.openxmlformats.org/officeDocument/2006/relationships/hyperlink" Target="https://developer.android.com/topic/libraries/architecture/livedata.html" TargetMode="External"/><Relationship Id="rId15" Type="http://schemas.openxmlformats.org/officeDocument/2006/relationships/hyperlink" Target="https://github.com/zxing/zxing" TargetMode="External"/><Relationship Id="rId10" Type="http://schemas.openxmlformats.org/officeDocument/2006/relationships/hyperlink" Target="http://greenrobot.org/eventbus/" TargetMode="External"/><Relationship Id="rId4" Type="http://schemas.openxmlformats.org/officeDocument/2006/relationships/hyperlink" Target="http://reactivex.io/documentation" TargetMode="External"/><Relationship Id="rId9" Type="http://schemas.openxmlformats.org/officeDocument/2006/relationships/hyperlink" Target="https://bumptech.github.io/glide/" TargetMode="External"/><Relationship Id="rId14" Type="http://schemas.openxmlformats.org/officeDocument/2006/relationships/hyperlink" Target="https://square.github.io/okhttp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&#160;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github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cameraview/blob/master/library/build.gradle" TargetMode="External"/><Relationship Id="rId2" Type="http://schemas.openxmlformats.org/officeDocument/2006/relationships/hyperlink" Target="https://developer.android.com/studio/build/build-variant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23E02-8DB6-4BA6-9492-8DF07FBB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634" y="2717022"/>
            <a:ext cx="9566695" cy="44069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dirty="0">
                <a:cs typeface="Calibri"/>
              </a:rPr>
              <a:t>Standards to follow during development cycle.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BE54B9-3F94-4E32-9E1B-CE5BE1536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907" y="4848910"/>
            <a:ext cx="2743200" cy="1645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C042A3-FEBD-4CC4-A8E3-0B1A32508E97}"/>
              </a:ext>
            </a:extLst>
          </p:cNvPr>
          <p:cNvSpPr txBox="1"/>
          <p:nvPr/>
        </p:nvSpPr>
        <p:spPr>
          <a:xfrm>
            <a:off x="3976775" y="3610154"/>
            <a:ext cx="3965275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</a:rPr>
              <a:t>Think </a:t>
            </a:r>
            <a:r>
              <a:rPr lang="en-US" sz="2800" b="1" dirty="0">
                <a:solidFill>
                  <a:srgbClr val="ED7D31"/>
                </a:solidFill>
                <a:cs typeface="Calibri"/>
              </a:rPr>
              <a:t>twice code once</a:t>
            </a:r>
          </a:p>
        </p:txBody>
      </p:sp>
    </p:spTree>
    <p:extLst>
      <p:ext uri="{BB962C8B-B14F-4D97-AF65-F5344CB8AC3E}">
        <p14:creationId xmlns:p14="http://schemas.microsoft.com/office/powerpoint/2010/main" val="1636443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23E02-8DB6-4BA6-9492-8DF07FBB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380"/>
            <a:ext cx="11047562" cy="4883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Android developer site </a:t>
            </a:r>
            <a:r>
              <a:rPr lang="en-US" dirty="0">
                <a:cs typeface="Calibri"/>
                <a:hlinkClick r:id="rId2"/>
              </a:rPr>
              <a:t>https://developer.android.com/develop/index.html</a:t>
            </a:r>
            <a:r>
              <a:rPr lang="en-US" dirty="0">
                <a:cs typeface="Calibri"/>
              </a:rPr>
              <a:t>.</a:t>
            </a:r>
            <a:endParaRPr lang="en-US" dirty="0">
              <a:cs typeface="Calibri"/>
              <a:hlinkClick r:id="rId2"/>
            </a:endParaRPr>
          </a:p>
          <a:p>
            <a:r>
              <a:rPr lang="en-US" dirty="0" err="1">
                <a:cs typeface="Calibri"/>
              </a:rPr>
              <a:t>Github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url</a:t>
            </a:r>
            <a:r>
              <a:rPr lang="en-US" dirty="0">
                <a:cs typeface="Calibri"/>
              </a:rPr>
              <a:t> to access mostly used </a:t>
            </a:r>
            <a:r>
              <a:rPr lang="en-US" dirty="0" err="1">
                <a:cs typeface="Calibri"/>
              </a:rPr>
              <a:t>ui</a:t>
            </a:r>
            <a:r>
              <a:rPr lang="en-US" dirty="0">
                <a:cs typeface="Calibri"/>
              </a:rPr>
              <a:t> widget </a:t>
            </a:r>
            <a:r>
              <a:rPr lang="en-US" dirty="0">
                <a:cs typeface="Calibri"/>
                <a:hlinkClick r:id="rId3"/>
              </a:rPr>
              <a:t>https://github.com/wasabeef/awesome-android-ui</a:t>
            </a:r>
            <a:r>
              <a:rPr lang="en-US" dirty="0">
                <a:cs typeface="Calibri"/>
              </a:rPr>
              <a:t> .</a:t>
            </a:r>
          </a:p>
          <a:p>
            <a:r>
              <a:rPr lang="en-US" dirty="0">
                <a:cs typeface="Calibri"/>
              </a:rPr>
              <a:t>Website which have everything pre developed </a:t>
            </a:r>
            <a:r>
              <a:rPr lang="en-US" dirty="0">
                <a:cs typeface="Calibri"/>
                <a:hlinkClick r:id="rId4"/>
              </a:rPr>
              <a:t>https://android-arsenal.com/</a:t>
            </a:r>
          </a:p>
          <a:p>
            <a:r>
              <a:rPr lang="en-US" dirty="0">
                <a:cs typeface="Calibri"/>
              </a:rPr>
              <a:t>Useful resource for Android development </a:t>
            </a:r>
            <a:r>
              <a:rPr lang="en-US" dirty="0">
                <a:cs typeface="Calibri"/>
                <a:hlinkClick r:id="rId5"/>
              </a:rPr>
              <a:t>https://guides.codepath.com/android</a:t>
            </a:r>
          </a:p>
          <a:p>
            <a:r>
              <a:rPr lang="en-US" dirty="0">
                <a:cs typeface="Calibri"/>
              </a:rPr>
              <a:t>All the public API required for development </a:t>
            </a:r>
            <a:r>
              <a:rPr lang="en-US" dirty="0">
                <a:cs typeface="Calibri"/>
                <a:hlinkClick r:id="rId6"/>
              </a:rPr>
              <a:t>https://github.com/toddmotto/public-apis</a:t>
            </a:r>
          </a:p>
        </p:txBody>
      </p:sp>
    </p:spTree>
    <p:extLst>
      <p:ext uri="{BB962C8B-B14F-4D97-AF65-F5344CB8AC3E}">
        <p14:creationId xmlns:p14="http://schemas.microsoft.com/office/powerpoint/2010/main" val="219705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23E02-8DB6-4BA6-9492-8DF07FBB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34" y="617928"/>
            <a:ext cx="11450128" cy="53577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 download icons </a:t>
            </a:r>
            <a:r>
              <a:rPr lang="en-US" dirty="0">
                <a:cs typeface="Calibri"/>
                <a:hlinkClick r:id="rId2"/>
              </a:rPr>
              <a:t>https://www.flaticon.com/</a:t>
            </a:r>
            <a:r>
              <a:rPr lang="en-US" dirty="0">
                <a:cs typeface="Calibri"/>
                <a:hlinkClick r:id="rId3"/>
              </a:rPr>
              <a:t>, https://icons8.com/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Convert JSON schema to </a:t>
            </a:r>
            <a:r>
              <a:rPr lang="en-US" dirty="0" err="1">
                <a:cs typeface="Calibri"/>
              </a:rPr>
              <a:t>pojo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cs typeface="Calibri"/>
                <a:hlinkClick r:id="rId4"/>
              </a:rPr>
              <a:t>http://www.jsonschema2pojo.org/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JSON formatter </a:t>
            </a:r>
            <a:r>
              <a:rPr lang="en-US" dirty="0">
                <a:cs typeface="Calibri"/>
                <a:hlinkClick r:id="rId5"/>
              </a:rPr>
              <a:t>http://jsonviewer.stack.hu/</a:t>
            </a:r>
          </a:p>
          <a:p>
            <a:r>
              <a:rPr lang="en-US" dirty="0">
                <a:cs typeface="Calibri"/>
              </a:rPr>
              <a:t>Rest Client </a:t>
            </a:r>
            <a:r>
              <a:rPr lang="en-US" dirty="0">
                <a:cs typeface="Calibri"/>
                <a:hlinkClick r:id="rId6"/>
              </a:rPr>
              <a:t>https://www.getpostman.com/</a:t>
            </a:r>
          </a:p>
          <a:p>
            <a:r>
              <a:rPr lang="en-US" dirty="0">
                <a:cs typeface="Calibri"/>
              </a:rPr>
              <a:t>Check Gradle Version </a:t>
            </a:r>
            <a:r>
              <a:rPr lang="en-US" dirty="0">
                <a:cs typeface="Calibri"/>
                <a:hlinkClick r:id="rId7"/>
              </a:rPr>
              <a:t>http://gradleplease.appspot.com</a:t>
            </a:r>
            <a:r>
              <a:rPr lang="en-US" dirty="0">
                <a:cs typeface="Calibri"/>
                <a:hlinkClick r:id="rId8" invalidUrl="http:///"/>
              </a:rPr>
              <a:t>/</a:t>
            </a:r>
            <a:endParaRPr lang="en-US">
              <a:cs typeface="Calibri"/>
              <a:hlinkClick r:id="rId9" invalidUrl="http:///"/>
            </a:endParaRPr>
          </a:p>
          <a:p>
            <a:r>
              <a:rPr lang="en-US" dirty="0">
                <a:cs typeface="Calibri"/>
              </a:rPr>
              <a:t>9patch image generator </a:t>
            </a:r>
            <a:r>
              <a:rPr lang="en-US" dirty="0">
                <a:cs typeface="Calibri"/>
                <a:hlinkClick r:id="rId10"/>
              </a:rPr>
              <a:t>https://romannurik.github.io/AndroidAssetStudio/nine-patches.html#&amp;sourceDensity=320&amp;name=example</a:t>
            </a:r>
          </a:p>
        </p:txBody>
      </p:sp>
    </p:spTree>
    <p:extLst>
      <p:ext uri="{BB962C8B-B14F-4D97-AF65-F5344CB8AC3E}">
        <p14:creationId xmlns:p14="http://schemas.microsoft.com/office/powerpoint/2010/main" val="126051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indoor, wall, sitting&#10;&#10;Description generated with high confidence">
            <a:extLst>
              <a:ext uri="{FF2B5EF4-FFF2-40B4-BE49-F238E27FC236}">
                <a16:creationId xmlns:a16="http://schemas.microsoft.com/office/drawing/2014/main" id="{3C691ED6-1998-4ED2-9F9B-CC8F0BB4D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883" y="-1894"/>
            <a:ext cx="12261010" cy="68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73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1F7B-85AE-489F-8561-9C655437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cs typeface="Calibri Light"/>
              </a:rPr>
              <a:t>Some Useful library used in Android</a:t>
            </a:r>
            <a:endParaRPr lang="en-US" u="sng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3239775-FD90-4777-B944-4BA4FEE2E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347942"/>
              </p:ext>
            </p:extLst>
          </p:nvPr>
        </p:nvGraphicFramePr>
        <p:xfrm>
          <a:off x="838200" y="1825625"/>
          <a:ext cx="10730940" cy="4618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980">
                  <a:extLst>
                    <a:ext uri="{9D8B030D-6E8A-4147-A177-3AD203B41FA5}">
                      <a16:colId xmlns:a16="http://schemas.microsoft.com/office/drawing/2014/main" val="4091249319"/>
                    </a:ext>
                  </a:extLst>
                </a:gridCol>
                <a:gridCol w="3576980">
                  <a:extLst>
                    <a:ext uri="{9D8B030D-6E8A-4147-A177-3AD203B41FA5}">
                      <a16:colId xmlns:a16="http://schemas.microsoft.com/office/drawing/2014/main" val="1039825725"/>
                    </a:ext>
                  </a:extLst>
                </a:gridCol>
                <a:gridCol w="3576980">
                  <a:extLst>
                    <a:ext uri="{9D8B030D-6E8A-4147-A177-3AD203B41FA5}">
                      <a16:colId xmlns:a16="http://schemas.microsoft.com/office/drawing/2014/main" val="3461682769"/>
                    </a:ext>
                  </a:extLst>
                </a:gridCol>
              </a:tblGrid>
              <a:tr h="7535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>
                          <a:hlinkClick r:id="rId2"/>
                        </a:rPr>
                        <a:t>Butterknife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>
                          <a:hlinkClick r:id="rId3"/>
                        </a:rPr>
                        <a:t>Dragger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>
                          <a:hlinkClick r:id="rId4"/>
                        </a:rPr>
                        <a:t>RxJava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72315"/>
                  </a:ext>
                </a:extLst>
              </a:tr>
              <a:tr h="7729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>
                          <a:hlinkClick r:id="rId5"/>
                        </a:rPr>
                        <a:t>LiveData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>
                          <a:hlinkClick r:id="rId6"/>
                        </a:rPr>
                        <a:t>ViewModel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>
                          <a:hlinkClick r:id="rId7"/>
                        </a:rPr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20981"/>
                  </a:ext>
                </a:extLst>
              </a:tr>
              <a:tr h="7729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>
                          <a:hlinkClick r:id="rId8"/>
                        </a:rPr>
                        <a:t>Picasso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>
                          <a:hlinkClick r:id="rId9"/>
                        </a:rPr>
                        <a:t>Glide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>
                          <a:hlinkClick r:id="rId10"/>
                        </a:rPr>
                        <a:t>EventBus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039787"/>
                  </a:ext>
                </a:extLst>
              </a:tr>
              <a:tr h="7729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>
                          <a:hlinkClick r:id="rId11"/>
                        </a:rPr>
                        <a:t>FirebaseJobDispatcher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>
                          <a:hlinkClick r:id="rId12"/>
                        </a:rPr>
                        <a:t>Realm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>
                          <a:hlinkClick r:id="rId13"/>
                        </a:rPr>
                        <a:t>Retrofit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625529"/>
                  </a:ext>
                </a:extLst>
              </a:tr>
              <a:tr h="7729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dirty="0">
                          <a:hlinkClick r:id="rId14"/>
                        </a:rPr>
                        <a:t>OkHttpClient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dirty="0">
                          <a:hlinkClick r:id="rId15"/>
                        </a:rPr>
                        <a:t>Zxing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dirty="0">
                          <a:hlinkClick r:id="rId16"/>
                        </a:rPr>
                        <a:t>Timber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548118"/>
                  </a:ext>
                </a:extLst>
              </a:tr>
              <a:tr h="7729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dirty="0">
                          <a:hlinkClick r:id="rId17"/>
                        </a:rPr>
                        <a:t>Leak Canary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055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80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C44E19-26BE-4DE9-9E7F-8C3C7D99C25A}"/>
              </a:ext>
            </a:extLst>
          </p:cNvPr>
          <p:cNvSpPr txBox="1"/>
          <p:nvPr/>
        </p:nvSpPr>
        <p:spPr>
          <a:xfrm>
            <a:off x="3516700" y="4932871"/>
            <a:ext cx="474165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Introduction</a:t>
            </a:r>
            <a:endParaRPr lang="en-US" sz="2800" dirty="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29BBA37-0DB5-4425-9D6A-696DD5F47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834" y="771936"/>
            <a:ext cx="9917501" cy="389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5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C8CEB2-384E-461A-B43A-1824CF28BD50}"/>
              </a:ext>
            </a:extLst>
          </p:cNvPr>
          <p:cNvSpPr txBox="1"/>
          <p:nvPr/>
        </p:nvSpPr>
        <p:spPr>
          <a:xfrm>
            <a:off x="2136476" y="332118"/>
            <a:ext cx="7243312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/>
              <a:t>GIT</a:t>
            </a:r>
            <a:r>
              <a:rPr lang="en-US" sz="4400" dirty="0">
                <a:cs typeface="Calibri"/>
              </a:rPr>
              <a:t> + HUB</a:t>
            </a:r>
            <a:endParaRPr lang="en-US" sz="4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C24C58-486E-4931-9C49-F1B5E7EEBEB2}"/>
              </a:ext>
            </a:extLst>
          </p:cNvPr>
          <p:cNvCxnSpPr/>
          <p:nvPr/>
        </p:nvCxnSpPr>
        <p:spPr>
          <a:xfrm flipH="1">
            <a:off x="2915729" y="1167440"/>
            <a:ext cx="1860429" cy="1374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446E40-5516-4921-8504-7265A9CE9602}"/>
              </a:ext>
            </a:extLst>
          </p:cNvPr>
          <p:cNvCxnSpPr>
            <a:cxnSpLocks/>
          </p:cNvCxnSpPr>
          <p:nvPr/>
        </p:nvCxnSpPr>
        <p:spPr>
          <a:xfrm>
            <a:off x="6443929" y="1167441"/>
            <a:ext cx="1618890" cy="1360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DD5481F-8DC7-4D06-8D27-8FAB12C414B7}"/>
              </a:ext>
            </a:extLst>
          </p:cNvPr>
          <p:cNvSpPr/>
          <p:nvPr/>
        </p:nvSpPr>
        <p:spPr>
          <a:xfrm>
            <a:off x="391065" y="2763326"/>
            <a:ext cx="3890513" cy="7418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 Command Line Tool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544483-D22D-4C6F-8A75-ACAB4311D913}"/>
              </a:ext>
            </a:extLst>
          </p:cNvPr>
          <p:cNvSpPr/>
          <p:nvPr/>
        </p:nvSpPr>
        <p:spPr>
          <a:xfrm>
            <a:off x="7824155" y="2720189"/>
            <a:ext cx="3890513" cy="7418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 common platform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977FE-A0C9-451B-867E-930719079E44}"/>
              </a:ext>
            </a:extLst>
          </p:cNvPr>
          <p:cNvSpPr txBox="1"/>
          <p:nvPr/>
        </p:nvSpPr>
        <p:spPr>
          <a:xfrm>
            <a:off x="4284450" y="5658928"/>
            <a:ext cx="688675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2"/>
              </a:rPr>
              <a:t>https://github.com/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C86BA-D08B-400E-8F10-03C6CE373717}"/>
              </a:ext>
            </a:extLst>
          </p:cNvPr>
          <p:cNvSpPr txBox="1"/>
          <p:nvPr/>
        </p:nvSpPr>
        <p:spPr>
          <a:xfrm>
            <a:off x="416945" y="4422475"/>
            <a:ext cx="11343734" cy="89255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/>
              <a:t>GitHub is a code hosting platform for version control and collaboration. It lets you and others work together on projects from anywhere.</a:t>
            </a:r>
          </a:p>
        </p:txBody>
      </p:sp>
      <p:pic>
        <p:nvPicPr>
          <p:cNvPr id="1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31B98777-37AB-4B37-8786-9C737591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453" y="117876"/>
            <a:ext cx="974786" cy="79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D0A6-3E1B-4296-851D-387A5B39F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64" y="245343"/>
            <a:ext cx="9144000" cy="734205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cs typeface="Calibri Light"/>
              </a:rPr>
              <a:t> Git Terminology</a:t>
            </a:r>
          </a:p>
        </p:txBody>
      </p:sp>
      <p:sp>
        <p:nvSpPr>
          <p:cNvPr id="5" name="Star: 7 Points 4">
            <a:extLst>
              <a:ext uri="{FF2B5EF4-FFF2-40B4-BE49-F238E27FC236}">
                <a16:creationId xmlns:a16="http://schemas.microsoft.com/office/drawing/2014/main" id="{E31B5283-B030-4BBA-97E4-00DD68E22E05}"/>
              </a:ext>
            </a:extLst>
          </p:cNvPr>
          <p:cNvSpPr/>
          <p:nvPr/>
        </p:nvSpPr>
        <p:spPr>
          <a:xfrm>
            <a:off x="3712232" y="1627517"/>
            <a:ext cx="4192436" cy="3962399"/>
          </a:xfrm>
          <a:prstGeom prst="star7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3794E-9088-40CD-852E-460CF6B7D702}"/>
              </a:ext>
            </a:extLst>
          </p:cNvPr>
          <p:cNvSpPr txBox="1"/>
          <p:nvPr/>
        </p:nvSpPr>
        <p:spPr>
          <a:xfrm>
            <a:off x="4451231" y="1079739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24BF0-09B6-4690-9E8D-054CDBDD693B}"/>
              </a:ext>
            </a:extLst>
          </p:cNvPr>
          <p:cNvSpPr txBox="1"/>
          <p:nvPr/>
        </p:nvSpPr>
        <p:spPr>
          <a:xfrm>
            <a:off x="6909756" y="2201172"/>
            <a:ext cx="2743200" cy="67710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Merge</a:t>
            </a: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BC1D7-B10C-4511-9E54-2603E354CE9D}"/>
              </a:ext>
            </a:extLst>
          </p:cNvPr>
          <p:cNvSpPr txBox="1"/>
          <p:nvPr/>
        </p:nvSpPr>
        <p:spPr>
          <a:xfrm>
            <a:off x="1863306" y="2229927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Pull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06477-839C-4304-9758-08CAB83A4369}"/>
              </a:ext>
            </a:extLst>
          </p:cNvPr>
          <p:cNvSpPr txBox="1"/>
          <p:nvPr/>
        </p:nvSpPr>
        <p:spPr>
          <a:xfrm>
            <a:off x="1431983" y="4041474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Commit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04769-C3A7-4FED-807C-47E19C539EB6}"/>
              </a:ext>
            </a:extLst>
          </p:cNvPr>
          <p:cNvSpPr txBox="1"/>
          <p:nvPr/>
        </p:nvSpPr>
        <p:spPr>
          <a:xfrm>
            <a:off x="3186022" y="5694871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Fork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872050-76E6-4B0E-906E-D1EBBFA02AE8}"/>
              </a:ext>
            </a:extLst>
          </p:cNvPr>
          <p:cNvSpPr txBox="1"/>
          <p:nvPr/>
        </p:nvSpPr>
        <p:spPr>
          <a:xfrm>
            <a:off x="5716439" y="5694871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Master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B0F83-2FC4-4C39-BAA8-1831412D68D7}"/>
              </a:ext>
            </a:extLst>
          </p:cNvPr>
          <p:cNvSpPr txBox="1"/>
          <p:nvPr/>
        </p:nvSpPr>
        <p:spPr>
          <a:xfrm>
            <a:off x="7686138" y="4041474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Branch</a:t>
            </a:r>
          </a:p>
        </p:txBody>
      </p:sp>
      <p:pic>
        <p:nvPicPr>
          <p:cNvPr id="14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BC2FC7B3-DF78-44A1-83B1-5EC5DC8D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454" y="117875"/>
            <a:ext cx="974786" cy="79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53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7FC7-6BAE-4CF4-80CF-91CE4CBD3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056" y="130325"/>
            <a:ext cx="9144000" cy="84922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cs typeface="Calibri Light"/>
              </a:rPr>
              <a:t>Get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7B315-0E82-45E8-9065-140B66556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302" y="1143510"/>
            <a:ext cx="12005093" cy="536512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cs typeface="Calibri"/>
              </a:rPr>
              <a:t>1) Install Git in your system. Depending on OS from </a:t>
            </a:r>
            <a:r>
              <a:rPr lang="en-US" sz="2600" dirty="0" err="1">
                <a:cs typeface="Calibri"/>
              </a:rPr>
              <a:t>Url</a:t>
            </a:r>
            <a:r>
              <a:rPr lang="en-US" sz="2600" dirty="0">
                <a:cs typeface="Calibri"/>
              </a:rPr>
              <a:t> </a:t>
            </a:r>
            <a:r>
              <a:rPr lang="en-US" sz="2600" dirty="0">
                <a:cs typeface="Calibri"/>
                <a:hlinkClick r:id="rId2"/>
              </a:rPr>
              <a:t>https://git-scm.com/downloads</a:t>
            </a:r>
            <a:r>
              <a:rPr lang="en-US" sz="2600" dirty="0">
                <a:cs typeface="Calibri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600" dirty="0">
              <a:solidFill>
                <a:srgbClr val="000000"/>
              </a:solidFill>
              <a:cs typeface="Calibri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rgbClr val="002060"/>
                </a:solidFill>
                <a:cs typeface="Calibri"/>
              </a:rPr>
              <a:t>2) After installing Git open browser and type</a:t>
            </a:r>
            <a:r>
              <a:rPr lang="en-US" sz="2600" dirty="0">
                <a:cs typeface="Calibri"/>
                <a:hlinkClick r:id="rId3"/>
              </a:rPr>
              <a:t> </a:t>
            </a:r>
            <a:r>
              <a:rPr lang="en-US" sz="2600" dirty="0">
                <a:cs typeface="Calibri"/>
                <a:hlinkClick r:id="rId4"/>
              </a:rPr>
              <a:t>https://github.com/</a:t>
            </a:r>
            <a:r>
              <a:rPr lang="en-US" sz="2600" dirty="0">
                <a:cs typeface="Calibri"/>
              </a:rPr>
              <a:t> and create your account.</a:t>
            </a:r>
            <a:endParaRPr lang="en-US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600" dirty="0">
              <a:cs typeface="Calibri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cs typeface="Calibri"/>
              </a:rPr>
              <a:t>3) Create a </a:t>
            </a:r>
            <a:r>
              <a:rPr lang="en-US" sz="2600" dirty="0" err="1">
                <a:cs typeface="Calibri"/>
              </a:rPr>
              <a:t>Github</a:t>
            </a:r>
            <a:r>
              <a:rPr lang="en-US" sz="2600" dirty="0">
                <a:cs typeface="Calibri"/>
              </a:rPr>
              <a:t> repository.</a:t>
            </a:r>
            <a:endParaRPr lang="en-US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600" dirty="0">
              <a:cs typeface="Calibri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cs typeface="Calibri"/>
              </a:rPr>
              <a:t>4)After creating account move to android studio press CLT+ALT+S or open setting expand version control and fill login details.</a:t>
            </a:r>
            <a:endParaRPr lang="en-US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600" dirty="0">
              <a:cs typeface="Calibri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cs typeface="Calibri"/>
              </a:rPr>
              <a:t>5) After filling login details add Git path under version Control in toolbar select VCS and press enable version control and select GIT in popup window.</a:t>
            </a:r>
            <a:endParaRPr lang="en-US" dirty="0"/>
          </a:p>
          <a:p>
            <a:pPr algn="l"/>
            <a:endParaRPr lang="en-US" sz="2600" dirty="0">
              <a:cs typeface="Calibri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600" dirty="0">
              <a:cs typeface="Calibri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600" dirty="0">
              <a:cs typeface="Calibri"/>
            </a:endParaRPr>
          </a:p>
          <a:p>
            <a:pPr algn="l"/>
            <a:endParaRPr lang="en-US" sz="2600" dirty="0">
              <a:cs typeface="Calibri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600" dirty="0">
              <a:cs typeface="Calibri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600" dirty="0">
              <a:cs typeface="Calibri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600" dirty="0">
              <a:cs typeface="Calibri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600" dirty="0">
              <a:cs typeface="Calibri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600" dirty="0">
              <a:cs typeface="Calibri"/>
            </a:endParaRPr>
          </a:p>
          <a:p>
            <a:pPr algn="l"/>
            <a:endParaRPr lang="en-US" sz="2600" dirty="0">
              <a:cs typeface="Calibri"/>
            </a:endParaRPr>
          </a:p>
        </p:txBody>
      </p:sp>
      <p:pic>
        <p:nvPicPr>
          <p:cNvPr id="7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33C391E0-06D2-453A-B78B-180E0B6AA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5454" y="117875"/>
            <a:ext cx="974786" cy="79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19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19807DA-0873-4DBA-B057-24FA2B7B3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680" y="841586"/>
            <a:ext cx="11588150" cy="53363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2600" dirty="0">
              <a:cs typeface="Calibri"/>
            </a:endParaRPr>
          </a:p>
          <a:p>
            <a:pPr algn="l"/>
            <a:r>
              <a:rPr lang="en-US" sz="2600" dirty="0">
                <a:cs typeface="Calibri"/>
              </a:rPr>
              <a:t>6) Now right click on your project there is menu item name Git just click on it than on further popup press </a:t>
            </a:r>
            <a:r>
              <a:rPr lang="en-US" sz="2600" b="1" dirty="0">
                <a:cs typeface="Calibri"/>
              </a:rPr>
              <a:t>add. </a:t>
            </a:r>
            <a:r>
              <a:rPr lang="en-US" sz="2600" dirty="0">
                <a:cs typeface="Calibri"/>
              </a:rPr>
              <a:t>After that press commit.</a:t>
            </a:r>
            <a:endParaRPr lang="en-US" dirty="0"/>
          </a:p>
          <a:p>
            <a:pPr algn="l"/>
            <a:endParaRPr lang="en-US" sz="2600" dirty="0">
              <a:cs typeface="Calibri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cs typeface="Calibri"/>
              </a:rPr>
              <a:t>7) In new Pop up set commit message and after that press commit and push.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600" dirty="0">
              <a:cs typeface="Calibri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cs typeface="Calibri"/>
              </a:rPr>
              <a:t>8) Now in new window select define remote and add </a:t>
            </a:r>
            <a:r>
              <a:rPr lang="en-US" sz="2600" dirty="0" err="1">
                <a:cs typeface="Calibri"/>
              </a:rPr>
              <a:t>Github</a:t>
            </a:r>
            <a:r>
              <a:rPr lang="en-US" sz="2600" dirty="0">
                <a:cs typeface="Calibri"/>
              </a:rPr>
              <a:t> repository </a:t>
            </a:r>
            <a:r>
              <a:rPr lang="en-US" sz="2600" dirty="0" err="1">
                <a:cs typeface="Calibri"/>
              </a:rPr>
              <a:t>Url</a:t>
            </a:r>
            <a:r>
              <a:rPr lang="en-US" sz="2600" dirty="0">
                <a:cs typeface="Calibri"/>
              </a:rPr>
              <a:t>.</a:t>
            </a:r>
            <a:endParaRPr lang="en-US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600" dirty="0">
              <a:cs typeface="Calibri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cs typeface="Calibri"/>
              </a:rPr>
              <a:t>9) If everything is OK select push.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5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E177D07E-140D-4287-9E55-3A2413992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454" y="117875"/>
            <a:ext cx="974786" cy="79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3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1F7B-85AE-489F-8561-9C655437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>
                <a:cs typeface="Calibri Light"/>
              </a:rPr>
              <a:t>These all points relate with Android application development.</a:t>
            </a:r>
            <a:br>
              <a:rPr lang="en-US" u="sng" dirty="0">
                <a:cs typeface="Calibri Light"/>
              </a:rPr>
            </a:b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23E02-8DB6-4BA6-9492-8DF07FBB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  <a:hlinkClick r:id="rId2"/>
              </a:rPr>
              <a:t>Whenever you create any project always create product flavour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  <a:hlinkClick r:id="rId3"/>
              </a:rPr>
              <a:t>Define gradle dependencies variable into single place.</a:t>
            </a:r>
            <a:endParaRPr lang="en-US">
              <a:cs typeface="Calibri"/>
              <a:hlinkClick r:id="rId3"/>
            </a:endParaRPr>
          </a:p>
          <a:p>
            <a:r>
              <a:rPr lang="en-US" dirty="0">
                <a:cs typeface="Calibri"/>
              </a:rPr>
              <a:t>Enable </a:t>
            </a:r>
            <a:r>
              <a:rPr lang="en-US" dirty="0" err="1">
                <a:cs typeface="Calibri"/>
              </a:rPr>
              <a:t>progourd</a:t>
            </a:r>
            <a:r>
              <a:rPr lang="en-US" dirty="0">
                <a:cs typeface="Calibri"/>
              </a:rPr>
              <a:t> and shrink resources while publishing application.</a:t>
            </a:r>
          </a:p>
          <a:p>
            <a:r>
              <a:rPr lang="en-US" dirty="0">
                <a:cs typeface="Calibri"/>
              </a:rPr>
              <a:t>Always define constants and common function in separate files.</a:t>
            </a:r>
          </a:p>
          <a:p>
            <a:r>
              <a:rPr lang="en-US" dirty="0">
                <a:cs typeface="Calibri"/>
              </a:rPr>
              <a:t>Use inheritance if some common behavior found in different class.</a:t>
            </a:r>
          </a:p>
          <a:p>
            <a:r>
              <a:rPr lang="en-US" dirty="0">
                <a:cs typeface="Calibri"/>
              </a:rPr>
              <a:t>Comment and naming convention.</a:t>
            </a:r>
          </a:p>
          <a:p>
            <a:r>
              <a:rPr lang="en-US" dirty="0">
                <a:cs typeface="Calibri"/>
              </a:rPr>
              <a:t>Break your code into modules.</a:t>
            </a:r>
          </a:p>
          <a:p>
            <a:r>
              <a:rPr lang="en-US" dirty="0">
                <a:cs typeface="Calibri"/>
              </a:rPr>
              <a:t>Learn code separation.</a:t>
            </a:r>
          </a:p>
          <a:p>
            <a:r>
              <a:rPr lang="en-US" dirty="0">
                <a:cs typeface="Calibri"/>
              </a:rPr>
              <a:t>Learn debugging and know how to right down test cases.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974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5ADCD17-E8CA-4454-9ABF-F6796B9B3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883" y="33185"/>
            <a:ext cx="12261011" cy="67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2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619965-81BD-4B77-A916-765887BDD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505" y="7921"/>
            <a:ext cx="12088482" cy="687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0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EF65570-6FEC-434F-BFC6-8C519A23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4" y="157307"/>
            <a:ext cx="11872821" cy="651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298F9E4D-8A14-4D56-8839-E89867100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3" y="1075939"/>
            <a:ext cx="11599653" cy="4073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0CE93E-B68C-4EED-B2DD-3541C6AB5C61}"/>
              </a:ext>
            </a:extLst>
          </p:cNvPr>
          <p:cNvSpPr txBox="1"/>
          <p:nvPr/>
        </p:nvSpPr>
        <p:spPr>
          <a:xfrm>
            <a:off x="3502323" y="5464834"/>
            <a:ext cx="5043577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Application </a:t>
            </a:r>
            <a:r>
              <a:rPr lang="en-US" sz="2800" dirty="0">
                <a:cs typeface="Calibri"/>
              </a:rPr>
              <a:t>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90422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8FE160-DB05-456B-B064-31D39C4E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954" y="1207399"/>
            <a:ext cx="10515600" cy="4998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You are a part of a team which is managed by project manager and account manager.</a:t>
            </a:r>
          </a:p>
          <a:p>
            <a:r>
              <a:rPr lang="en-US" dirty="0">
                <a:cs typeface="Calibri"/>
              </a:rPr>
              <a:t>Firstly all the business requirement is written in BRD (</a:t>
            </a:r>
            <a:r>
              <a:rPr lang="en-IN" dirty="0">
                <a:cs typeface="Calibri"/>
              </a:rPr>
              <a:t>Business Requirements Document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After that a FRS (functional requirement specification) and mockup will be created.</a:t>
            </a:r>
          </a:p>
          <a:p>
            <a:r>
              <a:rPr lang="en-US" dirty="0">
                <a:cs typeface="Calibri"/>
              </a:rPr>
              <a:t>After that a common repository created whose access is provided to each team member.</a:t>
            </a:r>
          </a:p>
          <a:p>
            <a:r>
              <a:rPr lang="en-US" dirty="0">
                <a:cs typeface="Calibri"/>
              </a:rPr>
              <a:t>Now task is divided into sprint or say phases.</a:t>
            </a:r>
          </a:p>
          <a:p>
            <a:r>
              <a:rPr lang="en-US" dirty="0">
                <a:cs typeface="Calibri"/>
              </a:rPr>
              <a:t>You have a task sheet to be filled to record your daily hour utilized in project.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913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708F3-A496-48E0-80C4-0B52C3A90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03" y="761700"/>
            <a:ext cx="11349486" cy="57315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After that each task done by team member is committed to that repository.</a:t>
            </a:r>
          </a:p>
          <a:p>
            <a:r>
              <a:rPr lang="en-US" dirty="0">
                <a:cs typeface="Calibri"/>
              </a:rPr>
              <a:t>After successfully building it is passed to testing team.</a:t>
            </a:r>
          </a:p>
          <a:p>
            <a:r>
              <a:rPr lang="en-US" dirty="0">
                <a:cs typeface="Calibri"/>
              </a:rPr>
              <a:t>Than tester write down the test cases which are not fulfilled.</a:t>
            </a:r>
          </a:p>
          <a:p>
            <a:r>
              <a:rPr lang="en-US" dirty="0">
                <a:cs typeface="Calibri"/>
              </a:rPr>
              <a:t>This process repeat until all test cases passes.</a:t>
            </a:r>
          </a:p>
          <a:p>
            <a:r>
              <a:rPr lang="en-US" dirty="0">
                <a:cs typeface="Calibri"/>
              </a:rPr>
              <a:t>If production is deployed than its master is created.</a:t>
            </a:r>
          </a:p>
          <a:p>
            <a:r>
              <a:rPr lang="en-US" dirty="0">
                <a:cs typeface="Calibri"/>
              </a:rPr>
              <a:t>If changes required in production you need to write down CR( Change Request)</a:t>
            </a:r>
          </a:p>
          <a:p>
            <a:r>
              <a:rPr lang="en-US" dirty="0">
                <a:cs typeface="Calibri"/>
              </a:rPr>
              <a:t>If new request is added then you have to raise SR (Service Request)</a:t>
            </a:r>
          </a:p>
          <a:p>
            <a:r>
              <a:rPr lang="en-US" dirty="0">
                <a:cs typeface="Calibri"/>
              </a:rPr>
              <a:t>If there is issue in production faced by user then there incident raise</a:t>
            </a:r>
          </a:p>
        </p:txBody>
      </p:sp>
    </p:spTree>
    <p:extLst>
      <p:ext uri="{BB962C8B-B14F-4D97-AF65-F5344CB8AC3E}">
        <p14:creationId xmlns:p14="http://schemas.microsoft.com/office/powerpoint/2010/main" val="69475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toy&#10;&#10;Description generated with high confidence">
            <a:extLst>
              <a:ext uri="{FF2B5EF4-FFF2-40B4-BE49-F238E27FC236}">
                <a16:creationId xmlns:a16="http://schemas.microsoft.com/office/drawing/2014/main" id="{497B089A-69D5-43F8-AD30-A06850650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" y="-7600"/>
            <a:ext cx="12232256" cy="5723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43E2BD-BC52-4059-8CA3-0CD2E4178471}"/>
              </a:ext>
            </a:extLst>
          </p:cNvPr>
          <p:cNvSpPr txBox="1"/>
          <p:nvPr/>
        </p:nvSpPr>
        <p:spPr>
          <a:xfrm>
            <a:off x="3301039" y="5939285"/>
            <a:ext cx="5791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u="sng" dirty="0"/>
              <a:t>Some useful website for development</a:t>
            </a:r>
            <a:r>
              <a:rPr lang="en-US" sz="2800" dirty="0"/>
              <a:t> 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6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These all points relate with Android application development.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Useful library used in Android</vt:lpstr>
      <vt:lpstr>PowerPoint Presentation</vt:lpstr>
      <vt:lpstr>PowerPoint Presentation</vt:lpstr>
      <vt:lpstr> Git Terminology</vt:lpstr>
      <vt:lpstr>Get Started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</cp:revision>
  <dcterms:created xsi:type="dcterms:W3CDTF">2013-07-15T20:26:40Z</dcterms:created>
  <dcterms:modified xsi:type="dcterms:W3CDTF">2018-04-08T04:38:59Z</dcterms:modified>
</cp:coreProperties>
</file>