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5143500" type="screen16x9"/>
  <p:notesSz cx="6858000" cy="9144000"/>
  <p:embeddedFontLst>
    <p:embeddedFont>
      <p:font typeface="Montserrat" pitchFamily="2" charset="77"/>
      <p:regular r:id="rId20"/>
      <p:bold r:id="rId20"/>
      <p:italic r:id="rId20"/>
      <p:boldItalic r:id="rId20"/>
    </p:embeddedFont>
    <p:embeddedFont>
      <p:font typeface="Oswald" pitchFamily="2" charset="77"/>
      <p:regular r:id="rId20"/>
      <p:bold r:id="rId20"/>
    </p:embeddedFont>
    <p:embeddedFont>
      <p:font typeface="Playfair Display" pitchFamily="2" charset="77"/>
      <p:regular r:id="rId20"/>
      <p:bold r:id="rId20"/>
      <p:italic r:id="rId20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4"/>
    <p:restoredTop sz="94681"/>
  </p:normalViewPr>
  <p:slideViewPr>
    <p:cSldViewPr snapToGrid="0">
      <p:cViewPr>
        <p:scale>
          <a:sx n="110" d="100"/>
          <a:sy n="110" d="100"/>
        </p:scale>
        <p:origin x="1240" y="1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NUL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fb8ad7b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fb8ad7b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fb8ad7b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6fb8ad7b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fb8ad7b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6fb8ad7b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fb8ad7b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fb8ad7b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dc628b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dc628b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20" dirty="0"/>
              <a:t>Compare how </a:t>
            </a:r>
            <a:r>
              <a:rPr lang="en" sz="4820" dirty="0" err="1"/>
              <a:t>Cyclistic</a:t>
            </a:r>
            <a:r>
              <a:rPr lang="en" sz="4820" dirty="0"/>
              <a:t> Bikes Member and Casual riders use bikes</a:t>
            </a:r>
            <a:endParaRPr sz="482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Shreena Tuladhar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March 3, 2022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00" y="0"/>
            <a:ext cx="1111800" cy="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49A2-1CC7-E244-9719-7BA017D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Findings from Dashboard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CF4A-2C7E-5943-92D7-D84083C8E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 riders seem to prefer riding Classic and Electric bikes whereas the Casual riders seem to ride all three bikes but both prefer the classic bikes the most.</a:t>
            </a:r>
          </a:p>
          <a:p>
            <a:r>
              <a:rPr lang="en-US" dirty="0"/>
              <a:t>For members riders, Electric bikes are mostly ridden in the month of November and December whereas for casual riders, its ridden in the month of July till October.</a:t>
            </a:r>
          </a:p>
          <a:p>
            <a:r>
              <a:rPr lang="en-US" dirty="0"/>
              <a:t>For member riders, Classic bikes are mostly used from June till October whereas for causal riders its mostly used in the month of July and August.  </a:t>
            </a:r>
          </a:p>
        </p:txBody>
      </p:sp>
    </p:spTree>
    <p:extLst>
      <p:ext uri="{BB962C8B-B14F-4D97-AF65-F5344CB8AC3E}">
        <p14:creationId xmlns:p14="http://schemas.microsoft.com/office/powerpoint/2010/main" val="195140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000746-4B1A-FE4B-BD66-56565EEFBD7D}"/>
              </a:ext>
            </a:extLst>
          </p:cNvPr>
          <p:cNvSpPr/>
          <p:nvPr/>
        </p:nvSpPr>
        <p:spPr>
          <a:xfrm>
            <a:off x="3067292" y="0"/>
            <a:ext cx="2222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Dashboard 3</a:t>
            </a:r>
          </a:p>
        </p:txBody>
      </p:sp>
      <p:pic>
        <p:nvPicPr>
          <p:cNvPr id="8" name="slide12" descr="Average Ride Duration ">
            <a:extLst>
              <a:ext uri="{FF2B5EF4-FFF2-40B4-BE49-F238E27FC236}">
                <a16:creationId xmlns:a16="http://schemas.microsoft.com/office/drawing/2014/main" id="{5FDAE4E7-2F45-634D-BFDD-FA7830C43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4" y="307777"/>
            <a:ext cx="8574646" cy="48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7AA4-B3B0-B54D-908C-A3B397CC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Findings from Dashboard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88FB-985C-7345-9CB8-A5EB70AED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Note: The duration has been converted to seconds for calculation purpose.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Casual riders take significantly longer time to ride especially in the month of May(above 2000 secs) whereas Member riders are consistent with their ride duration. </a:t>
            </a:r>
          </a:p>
          <a:p>
            <a:r>
              <a:rPr lang="en-US" dirty="0"/>
              <a:t>The highest casual ride duration is 33 minutes 40 seconds whereas for member it is 18 mins and 24 seconds.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7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E8F971-5B70-1947-886F-088073B2E673}"/>
              </a:ext>
            </a:extLst>
          </p:cNvPr>
          <p:cNvSpPr/>
          <p:nvPr/>
        </p:nvSpPr>
        <p:spPr>
          <a:xfrm>
            <a:off x="3553428" y="193716"/>
            <a:ext cx="1597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Dashboard 4</a:t>
            </a:r>
          </a:p>
        </p:txBody>
      </p:sp>
      <p:pic>
        <p:nvPicPr>
          <p:cNvPr id="7" name="slide13" descr="Frequently Used Location">
            <a:extLst>
              <a:ext uri="{FF2B5EF4-FFF2-40B4-BE49-F238E27FC236}">
                <a16:creationId xmlns:a16="http://schemas.microsoft.com/office/drawing/2014/main" id="{3A7E9B2A-7C05-0D4A-ABE9-97EADC083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0" y="501493"/>
            <a:ext cx="8574646" cy="46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4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2916-7789-F548-80BB-A27AD6BF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Findings from Dashboard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00B5B-39F8-5F4E-8BEE-A49B96736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3 most frequent used starting and ending location by Casual riders are:</a:t>
            </a:r>
          </a:p>
          <a:p>
            <a:pPr>
              <a:buAutoNum type="arabicPeriod"/>
            </a:pPr>
            <a:r>
              <a:rPr lang="en-US" dirty="0"/>
              <a:t>Streeter </a:t>
            </a:r>
            <a:r>
              <a:rPr lang="en-US" dirty="0" err="1"/>
              <a:t>Dr</a:t>
            </a:r>
            <a:r>
              <a:rPr lang="en-US" dirty="0"/>
              <a:t> &amp; Grand Avenue</a:t>
            </a:r>
          </a:p>
          <a:p>
            <a:pPr>
              <a:buAutoNum type="arabicPeriod"/>
            </a:pPr>
            <a:r>
              <a:rPr lang="en-US" dirty="0"/>
              <a:t>Millennium Park </a:t>
            </a:r>
          </a:p>
          <a:p>
            <a:pPr>
              <a:buAutoNum type="arabicPeriod"/>
            </a:pPr>
            <a:r>
              <a:rPr lang="en-US" dirty="0"/>
              <a:t>Michigan Avenue and Oak Street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7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8B0B-5ECF-2745-9EBE-E1586BA8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66F96-80FE-9046-9109-B43FD6D27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Currently, there are more number of member riders than Casual riders. </a:t>
            </a:r>
          </a:p>
          <a:p>
            <a:r>
              <a:rPr lang="en-US" dirty="0"/>
              <a:t>The peak season for </a:t>
            </a:r>
            <a:r>
              <a:rPr lang="en-US" dirty="0" err="1"/>
              <a:t>Cyclistic</a:t>
            </a:r>
            <a:r>
              <a:rPr lang="en-US" dirty="0"/>
              <a:t> casual bike riders is July and August so we need to aim to convert the casual rides to members before the peak season arrives. </a:t>
            </a:r>
          </a:p>
          <a:p>
            <a:r>
              <a:rPr lang="en-US" dirty="0"/>
              <a:t>Since, weekend is the most popular time for casual riders, we should plan the marketing campaign around the weekend time for easy accessibility. </a:t>
            </a:r>
          </a:p>
          <a:p>
            <a:r>
              <a:rPr lang="en-US" dirty="0"/>
              <a:t>Casual riders are comfortable using classic, docked or electric bikes but they use classic bikes often so the marketing focus should be on the classic bikes. </a:t>
            </a:r>
          </a:p>
          <a:p>
            <a:r>
              <a:rPr lang="en-US" dirty="0"/>
              <a:t>The top three locations mentioned can be a place to start the Campaign or promotions.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5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66C7-4B8D-7E42-B8C0-9A671B68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F34E-B3F1-3946-8737-E24FF1692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investigation or surveys are needed to know the purpose for using single or full day pass by casual riders. </a:t>
            </a:r>
          </a:p>
          <a:p>
            <a:r>
              <a:rPr lang="en-US" dirty="0"/>
              <a:t>This will help to know the characteristics and convince to convert the casual riders to members more easily. </a:t>
            </a:r>
          </a:p>
          <a:p>
            <a:r>
              <a:rPr lang="en-US" dirty="0"/>
              <a:t>The start and end date and time should be more accurate so that we can avoid unnecessary anomalies. </a:t>
            </a:r>
          </a:p>
          <a:p>
            <a:r>
              <a:rPr lang="en-US" dirty="0"/>
              <a:t>If there are riders who want to take the bikes for more that 24 hours then we can offered them a membership deal but we need surveys surrounding this area to further approach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4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4134-DC52-614A-82B5-48F3B52C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51413"/>
            <a:ext cx="8520600" cy="411746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000" dirty="0"/>
          </a:p>
          <a:p>
            <a:pPr marL="114300" indent="0" algn="ctr">
              <a:buNone/>
            </a:pPr>
            <a:endParaRPr lang="en-US" sz="4000" dirty="0"/>
          </a:p>
          <a:p>
            <a:pPr marL="114300" indent="0" algn="ctr">
              <a:buNone/>
            </a:pPr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196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61608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02"/>
              <a:t>Business Objective</a:t>
            </a:r>
            <a:endParaRPr sz="2702"/>
          </a:p>
          <a:p>
            <a:pPr marL="457200" lvl="0" indent="-361608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02"/>
              <a:t>Data sources used</a:t>
            </a:r>
            <a:endParaRPr sz="2702"/>
          </a:p>
          <a:p>
            <a:pPr marL="457200" lvl="0" indent="-361608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02"/>
              <a:t>Limitations</a:t>
            </a:r>
            <a:endParaRPr sz="2702"/>
          </a:p>
          <a:p>
            <a:pPr marL="457200" lvl="0" indent="-361608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702"/>
              <a:t>Findings/Analysis</a:t>
            </a:r>
            <a:endParaRPr sz="2702"/>
          </a:p>
          <a:p>
            <a:pPr marL="457200" lvl="0" indent="-361608" algn="l" rtl="0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SzPct val="100000"/>
              <a:buAutoNum type="arabicPeriod"/>
            </a:pPr>
            <a:r>
              <a:rPr lang="en" sz="2702"/>
              <a:t>Recommendations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00" y="0"/>
            <a:ext cx="1111800" cy="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21350" y="518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20550" y="1423625"/>
            <a:ext cx="8122200" cy="2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analyse how members and causal riders are using the Cyclistic bikes differently to determine best marketing strategy to convert existing casual members to annual members.   </a:t>
            </a:r>
            <a:endParaRPr sz="23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00" y="0"/>
            <a:ext cx="1111800" cy="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algn="just">
              <a:buFont typeface="Wingdings" pitchFamily="2" charset="2"/>
              <a:buChar char="§"/>
            </a:pPr>
            <a:r>
              <a:rPr lang="en" sz="2100" dirty="0"/>
              <a:t>Data has been provided for Data Analytics Capstone project and made available by Motivate International Inc. </a:t>
            </a:r>
            <a:r>
              <a:rPr lang="en" sz="2100" dirty="0" err="1"/>
              <a:t>Cyclistic</a:t>
            </a:r>
            <a:r>
              <a:rPr lang="en" sz="2100" dirty="0"/>
              <a:t> is a fictional company but is appropriate to </a:t>
            </a:r>
            <a:r>
              <a:rPr lang="en" sz="2100" dirty="0" err="1"/>
              <a:t>analyse</a:t>
            </a:r>
            <a:r>
              <a:rPr lang="en" sz="2100" dirty="0"/>
              <a:t> the trend and patterns for the Capstone project. </a:t>
            </a:r>
            <a:endParaRPr sz="2100" dirty="0"/>
          </a:p>
          <a:p>
            <a:pPr marL="342900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n" sz="2100" dirty="0"/>
              <a:t>The Data is taken from February 2021 till January 2022. </a:t>
            </a:r>
            <a:endParaRPr sz="2100" dirty="0"/>
          </a:p>
          <a:p>
            <a:pPr marL="342900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n" sz="2100" dirty="0"/>
              <a:t>Accessed the server by using </a:t>
            </a:r>
            <a:r>
              <a:rPr lang="en" sz="2100" dirty="0" err="1"/>
              <a:t>DataGrip</a:t>
            </a:r>
            <a:r>
              <a:rPr lang="en" sz="2100" dirty="0"/>
              <a:t> and used </a:t>
            </a:r>
            <a:r>
              <a:rPr lang="en" sz="2100" dirty="0" err="1"/>
              <a:t>PostgresQL</a:t>
            </a:r>
            <a:r>
              <a:rPr lang="en" sz="2100" dirty="0"/>
              <a:t> as the database to run the queries.</a:t>
            </a:r>
            <a:endParaRPr sz="2100" dirty="0"/>
          </a:p>
          <a:p>
            <a:pPr marL="342900">
              <a:spcBef>
                <a:spcPts val="1200"/>
              </a:spcBef>
              <a:buSzPct val="52179"/>
              <a:buFont typeface="Wingdings" pitchFamily="2" charset="2"/>
              <a:buChar char="§"/>
            </a:pPr>
            <a:r>
              <a:rPr lang="en" sz="2100" dirty="0"/>
              <a:t>Used </a:t>
            </a:r>
            <a:r>
              <a:rPr lang="en" sz="2100" dirty="0" err="1"/>
              <a:t>PostgresQL</a:t>
            </a:r>
            <a:r>
              <a:rPr lang="en" sz="2100" dirty="0"/>
              <a:t> to clean, sort and filter data. Used Tableau to </a:t>
            </a:r>
            <a:r>
              <a:rPr lang="en" sz="2100" dirty="0" err="1"/>
              <a:t>analyse</a:t>
            </a:r>
            <a:r>
              <a:rPr lang="en" sz="2100" dirty="0"/>
              <a:t> and </a:t>
            </a:r>
            <a:r>
              <a:rPr lang="en" sz="2100" dirty="0" err="1"/>
              <a:t>visualise</a:t>
            </a:r>
            <a:r>
              <a:rPr lang="en" sz="2100" dirty="0"/>
              <a:t> data.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00" y="0"/>
            <a:ext cx="1111800" cy="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buSzPts val="1100"/>
            </a:pPr>
            <a:r>
              <a:rPr lang="en" sz="2400" dirty="0"/>
              <a:t>Data-privacy issues prohibit from using riders’ personally identifiable information. Thus, credit card numbers and how many times the same customer has made purchases are not available</a:t>
            </a:r>
          </a:p>
          <a:p>
            <a:pPr marL="342900">
              <a:buSzPts val="1100"/>
            </a:pPr>
            <a:r>
              <a:rPr lang="en" sz="2400" dirty="0"/>
              <a:t>The minimum duration starts from 2 minutes and above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200" y="0"/>
            <a:ext cx="1111800" cy="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Analysis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194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00"/>
              <a:t>Total number of Riders (Yearly and Monthly)</a:t>
            </a:r>
            <a:endParaRPr sz="2100"/>
          </a:p>
          <a:p>
            <a:pPr marL="457200" lvl="0" indent="-35194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00"/>
              <a:t>Total types of bikes (Yearly and Monthly)</a:t>
            </a:r>
            <a:endParaRPr sz="2100"/>
          </a:p>
          <a:p>
            <a:pPr marL="457200" lvl="0" indent="-35194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00"/>
              <a:t>Bike usage in Days of the Week</a:t>
            </a:r>
            <a:endParaRPr sz="2100"/>
          </a:p>
          <a:p>
            <a:pPr marL="457200" lvl="0" indent="-35194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00"/>
              <a:t>Average duration of the rides (Monthly)</a:t>
            </a:r>
            <a:endParaRPr sz="2100"/>
          </a:p>
          <a:p>
            <a:pPr marL="457200" lvl="0" indent="-35194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100"/>
              <a:t>Frequently used start and end location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C16782-BB20-7941-B87A-89F72A144C6A}"/>
              </a:ext>
            </a:extLst>
          </p:cNvPr>
          <p:cNvSpPr txBox="1"/>
          <p:nvPr/>
        </p:nvSpPr>
        <p:spPr>
          <a:xfrm>
            <a:off x="2631440" y="-74097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Dashboard 1</a:t>
            </a:r>
          </a:p>
        </p:txBody>
      </p:sp>
      <p:pic>
        <p:nvPicPr>
          <p:cNvPr id="8" name="slide10" descr="Number of Riders">
            <a:extLst>
              <a:ext uri="{FF2B5EF4-FFF2-40B4-BE49-F238E27FC236}">
                <a16:creationId xmlns:a16="http://schemas.microsoft.com/office/drawing/2014/main" id="{AC756019-106F-3A45-8D9F-5E7C703C1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4" y="326013"/>
            <a:ext cx="7986532" cy="48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CCA2-F09D-334C-BF1B-3E9D0F5A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Findings from Dashboard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FC575-5728-8746-85EE-E3A279095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Annually the total number of member riders are higher than casual riders by 10%</a:t>
            </a:r>
          </a:p>
          <a:p>
            <a:r>
              <a:rPr lang="en-US" sz="2000" dirty="0"/>
              <a:t>The highest monthly bike rides for member riders were July, August and September and for casual riders were July and August (above 300K)</a:t>
            </a:r>
          </a:p>
          <a:p>
            <a:r>
              <a:rPr lang="en-US" sz="2000" dirty="0"/>
              <a:t>For member riders, throughout the week the rides seem consistent whereas for casual riders, Saturday and Sunday were the peak days.   </a:t>
            </a:r>
          </a:p>
        </p:txBody>
      </p:sp>
    </p:spTree>
    <p:extLst>
      <p:ext uri="{BB962C8B-B14F-4D97-AF65-F5344CB8AC3E}">
        <p14:creationId xmlns:p14="http://schemas.microsoft.com/office/powerpoint/2010/main" val="15726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E01C2D-C3BC-884F-8E6C-BC2819A7B8BB}"/>
              </a:ext>
            </a:extLst>
          </p:cNvPr>
          <p:cNvSpPr txBox="1"/>
          <p:nvPr/>
        </p:nvSpPr>
        <p:spPr>
          <a:xfrm>
            <a:off x="3261360" y="0"/>
            <a:ext cx="227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Dashboard 2</a:t>
            </a:r>
          </a:p>
        </p:txBody>
      </p:sp>
      <p:pic>
        <p:nvPicPr>
          <p:cNvPr id="10" name="slide11" descr="Number of Rideable Bikes">
            <a:extLst>
              <a:ext uri="{FF2B5EF4-FFF2-40B4-BE49-F238E27FC236}">
                <a16:creationId xmlns:a16="http://schemas.microsoft.com/office/drawing/2014/main" id="{E8E6C2FF-907D-1B48-AA5D-2EF41C512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0" y="300942"/>
            <a:ext cx="8574646" cy="48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3735"/>
      </p:ext>
    </p:extLst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710</Words>
  <Application>Microsoft Macintosh PowerPoint</Application>
  <PresentationFormat>On-screen Show (16:9)</PresentationFormat>
  <Paragraphs>67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Montserrat</vt:lpstr>
      <vt:lpstr>Oswald</vt:lpstr>
      <vt:lpstr>Arial</vt:lpstr>
      <vt:lpstr>Wingdings</vt:lpstr>
      <vt:lpstr>Playfair Display</vt:lpstr>
      <vt:lpstr>Pop</vt:lpstr>
      <vt:lpstr>Compare how Cyclistic Bikes Member and Casual riders use bikes</vt:lpstr>
      <vt:lpstr>Table of Content</vt:lpstr>
      <vt:lpstr>Business Objective</vt:lpstr>
      <vt:lpstr>Data Used</vt:lpstr>
      <vt:lpstr>Limitations</vt:lpstr>
      <vt:lpstr>Findings and Analysis</vt:lpstr>
      <vt:lpstr>PowerPoint Presentation</vt:lpstr>
      <vt:lpstr>Findings from Dashboard 1</vt:lpstr>
      <vt:lpstr>PowerPoint Presentation</vt:lpstr>
      <vt:lpstr>Findings from Dashboard 2</vt:lpstr>
      <vt:lpstr>PowerPoint Presentation</vt:lpstr>
      <vt:lpstr>Findings from Dashboard 3</vt:lpstr>
      <vt:lpstr>PowerPoint Presentation</vt:lpstr>
      <vt:lpstr>Findings from Dashboard 4</vt:lpstr>
      <vt:lpstr>Recommendations</vt:lpstr>
      <vt:lpstr>Further Investigation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how Cyclistic Bikes Member and Casual riders use bikes</dc:title>
  <cp:lastModifiedBy>Tuladhar, Sumit</cp:lastModifiedBy>
  <cp:revision>21</cp:revision>
  <dcterms:modified xsi:type="dcterms:W3CDTF">2022-03-11T20:50:47Z</dcterms:modified>
</cp:coreProperties>
</file>