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x="18288000" cy="10287000"/>
  <p:notesSz cx="6858000" cy="9144000"/>
  <p:embeddedFontLst>
    <p:embeddedFont>
      <p:font typeface="Century Gothic Paneuropean Bold" charset="1" panose="020B0702020202020204"/>
      <p:regular r:id="rId43"/>
    </p:embeddedFont>
    <p:embeddedFont>
      <p:font typeface="Canva Sans Bold" charset="1" panose="020B0803030501040103"/>
      <p:regular r:id="rId44"/>
    </p:embeddedFont>
    <p:embeddedFont>
      <p:font typeface="Open Sans Extra Bold" charset="1" panose="020B0906030804020204"/>
      <p:regular r:id="rId45"/>
    </p:embeddedFont>
    <p:embeddedFont>
      <p:font typeface="Poppins" charset="1" panose="00000500000000000000"/>
      <p:regular r:id="rId46"/>
    </p:embeddedFont>
    <p:embeddedFont>
      <p:font typeface="Poppins Bold" charset="1" panose="00000800000000000000"/>
      <p:regular r:id="rId47"/>
    </p:embeddedFont>
    <p:embeddedFont>
      <p:font typeface="Open Sans" charset="1" panose="020B0606030504020204"/>
      <p:regular r:id="rId48"/>
    </p:embeddedFont>
    <p:embeddedFont>
      <p:font typeface="Open Sans Bold" charset="1" panose="020B0806030504020204"/>
      <p:regular r:id="rId49"/>
    </p:embeddedFont>
    <p:embeddedFont>
      <p:font typeface="Now Bold" charset="1" panose="00000800000000000000"/>
      <p:regular r:id="rId50"/>
    </p:embeddedFont>
    <p:embeddedFont>
      <p:font typeface="DM Sans Bold" charset="1" panose="00000000000000000000"/>
      <p:regular r:id="rId51"/>
    </p:embeddedFont>
    <p:embeddedFont>
      <p:font typeface="DM Sans" charset="1" panose="00000000000000000000"/>
      <p:regular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https://github.com/theshreyaa/skyhack" TargetMode="External" Type="http://schemas.openxmlformats.org/officeDocument/2006/relationships/hyperlink"/><Relationship Id="rId7" Target="https://colab.research.google.com/drive/1_kNrsiORXPDLOMb39LFZGz6iEfFUwkR0#scrollTo=4ee53db8"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 Id="rId6" Target="../media/image2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 Id="rId6" Target="../media/image3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jpeg" Type="http://schemas.openxmlformats.org/officeDocument/2006/relationships/image"/><Relationship Id="rId3" Target="../media/image3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jpeg" Type="http://schemas.openxmlformats.org/officeDocument/2006/relationships/image"/><Relationship Id="rId3" Target="../media/image35.jpeg" Type="http://schemas.openxmlformats.org/officeDocument/2006/relationships/image"/><Relationship Id="rId4" Target="../media/image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37.png" Type="http://schemas.openxmlformats.org/officeDocument/2006/relationships/image"/><Relationship Id="rId4" Target="../media/image3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39.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3.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1.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3.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8343" y="-989670"/>
            <a:ext cx="1080715" cy="2956684"/>
            <a:chOff x="0" y="0"/>
            <a:chExt cx="284633" cy="778715"/>
          </a:xfrm>
        </p:grpSpPr>
        <p:sp>
          <p:nvSpPr>
            <p:cNvPr name="Freeform 8" id="8"/>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9" id="9"/>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sp>
        <p:nvSpPr>
          <p:cNvPr name="Freeform 11" id="11"/>
          <p:cNvSpPr/>
          <p:nvPr/>
        </p:nvSpPr>
        <p:spPr>
          <a:xfrm flipH="false" flipV="false" rot="0">
            <a:off x="2485582" y="6156281"/>
            <a:ext cx="3151974" cy="2133644"/>
          </a:xfrm>
          <a:custGeom>
            <a:avLst/>
            <a:gdLst/>
            <a:ahLst/>
            <a:cxnLst/>
            <a:rect r="r" b="b" t="t" l="l"/>
            <a:pathLst>
              <a:path h="2133644" w="3151974">
                <a:moveTo>
                  <a:pt x="0" y="0"/>
                </a:moveTo>
                <a:lnTo>
                  <a:pt x="3151974" y="0"/>
                </a:lnTo>
                <a:lnTo>
                  <a:pt x="3151974" y="2133644"/>
                </a:lnTo>
                <a:lnTo>
                  <a:pt x="0" y="2133644"/>
                </a:lnTo>
                <a:lnTo>
                  <a:pt x="0" y="0"/>
                </a:lnTo>
                <a:close/>
              </a:path>
            </a:pathLst>
          </a:custGeom>
          <a:blipFill>
            <a:blip r:embed="rId5"/>
            <a:stretch>
              <a:fillRect l="0" t="0" r="0" b="0"/>
            </a:stretch>
          </a:blipFill>
        </p:spPr>
      </p:sp>
      <p:sp>
        <p:nvSpPr>
          <p:cNvPr name="TextBox 12" id="12"/>
          <p:cNvSpPr txBox="true"/>
          <p:nvPr/>
        </p:nvSpPr>
        <p:spPr>
          <a:xfrm rot="0">
            <a:off x="2636466" y="2376761"/>
            <a:ext cx="13018493" cy="3779520"/>
          </a:xfrm>
          <a:prstGeom prst="rect">
            <a:avLst/>
          </a:prstGeom>
        </p:spPr>
        <p:txBody>
          <a:bodyPr anchor="t" rtlCol="false" tIns="0" lIns="0" bIns="0" rIns="0">
            <a:spAutoFit/>
          </a:bodyPr>
          <a:lstStyle/>
          <a:p>
            <a:pPr algn="ctr">
              <a:lnSpc>
                <a:spcPts val="10080"/>
              </a:lnSpc>
            </a:pPr>
            <a:r>
              <a:rPr lang="en-US" b="true" sz="7200">
                <a:solidFill>
                  <a:srgbClr val="000000"/>
                </a:solidFill>
                <a:latin typeface="Century Gothic Paneuropean Bold"/>
                <a:ea typeface="Century Gothic Paneuropean Bold"/>
                <a:cs typeface="Century Gothic Paneuropean Bold"/>
                <a:sym typeface="Century Gothic Paneuropean Bold"/>
              </a:rPr>
              <a:t>OPTIMIZING CALL CENTER PERFORMANCE FOR UNITED AIRLINES</a:t>
            </a:r>
          </a:p>
        </p:txBody>
      </p:sp>
      <p:sp>
        <p:nvSpPr>
          <p:cNvPr name="TextBox 13" id="13"/>
          <p:cNvSpPr txBox="true"/>
          <p:nvPr/>
        </p:nvSpPr>
        <p:spPr>
          <a:xfrm rot="0">
            <a:off x="10295202" y="8776970"/>
            <a:ext cx="8522150" cy="481330"/>
          </a:xfrm>
          <a:prstGeom prst="rect">
            <a:avLst/>
          </a:prstGeom>
        </p:spPr>
        <p:txBody>
          <a:bodyPr anchor="t" rtlCol="false" tIns="0" lIns="0" bIns="0" rIns="0">
            <a:spAutoFit/>
          </a:bodyPr>
          <a:lstStyle/>
          <a:p>
            <a:pPr algn="ctr">
              <a:lnSpc>
                <a:spcPts val="3919"/>
              </a:lnSpc>
            </a:pPr>
            <a:r>
              <a:rPr lang="en-US" sz="2799" b="true">
                <a:solidFill>
                  <a:srgbClr val="000000"/>
                </a:solidFill>
                <a:latin typeface="Century Gothic Paneuropean Bold"/>
                <a:ea typeface="Century Gothic Paneuropean Bold"/>
                <a:cs typeface="Century Gothic Paneuropean Bold"/>
                <a:sym typeface="Century Gothic Paneuropean Bold"/>
              </a:rPr>
              <a:t>By SHREYA &amp; HARSHIT</a:t>
            </a:r>
          </a:p>
        </p:txBody>
      </p:sp>
      <p:sp>
        <p:nvSpPr>
          <p:cNvPr name="TextBox 14" id="14"/>
          <p:cNvSpPr txBox="true"/>
          <p:nvPr/>
        </p:nvSpPr>
        <p:spPr>
          <a:xfrm rot="0">
            <a:off x="-2840739" y="8547100"/>
            <a:ext cx="8819592" cy="941070"/>
          </a:xfrm>
          <a:prstGeom prst="rect">
            <a:avLst/>
          </a:prstGeom>
        </p:spPr>
        <p:txBody>
          <a:bodyPr anchor="t" rtlCol="false" tIns="0" lIns="0" bIns="0" rIns="0">
            <a:spAutoFit/>
          </a:bodyPr>
          <a:lstStyle/>
          <a:p>
            <a:pPr algn="ctr">
              <a:lnSpc>
                <a:spcPts val="3779"/>
              </a:lnSpc>
            </a:pPr>
            <a:r>
              <a:rPr lang="en-US" b="true" sz="2699" u="sng">
                <a:solidFill>
                  <a:srgbClr val="051D40"/>
                </a:solidFill>
                <a:latin typeface="Canva Sans Bold"/>
                <a:ea typeface="Canva Sans Bold"/>
                <a:cs typeface="Canva Sans Bold"/>
                <a:sym typeface="Canva Sans Bold"/>
                <a:hlinkClick r:id="rId6" tooltip="https://github.com/theshreyaa/skyhack"/>
              </a:rPr>
              <a:t>GitHub </a:t>
            </a:r>
          </a:p>
          <a:p>
            <a:pPr algn="ctr">
              <a:lnSpc>
                <a:spcPts val="3779"/>
              </a:lnSpc>
            </a:pPr>
            <a:r>
              <a:rPr lang="en-US" b="true" sz="2699" u="sng">
                <a:solidFill>
                  <a:srgbClr val="051D40"/>
                </a:solidFill>
                <a:latin typeface="Canva Sans Bold"/>
                <a:ea typeface="Canva Sans Bold"/>
                <a:cs typeface="Canva Sans Bold"/>
                <a:sym typeface="Canva Sans Bold"/>
                <a:hlinkClick r:id="rId7" tooltip="https://colab.research.google.com/drive/1_kNrsiORXPDLOMb39LFZGz6iEfFUwkR0#scrollTo=4ee53db8"/>
              </a:rPr>
              <a:t>Colab Link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32871" y="7422461"/>
            <a:ext cx="4751260" cy="475126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CC7E6"/>
            </a:solidFill>
          </p:spPr>
        </p:sp>
      </p:grpSp>
      <p:grpSp>
        <p:nvGrpSpPr>
          <p:cNvPr name="Group 4" id="4"/>
          <p:cNvGrpSpPr/>
          <p:nvPr/>
        </p:nvGrpSpPr>
        <p:grpSpPr>
          <a:xfrm rot="0">
            <a:off x="4937451" y="2371312"/>
            <a:ext cx="8836561" cy="2035942"/>
            <a:chOff x="0" y="0"/>
            <a:chExt cx="3313304" cy="763385"/>
          </a:xfrm>
        </p:grpSpPr>
        <p:sp>
          <p:nvSpPr>
            <p:cNvPr name="Freeform 5" id="5"/>
            <p:cNvSpPr/>
            <p:nvPr/>
          </p:nvSpPr>
          <p:spPr>
            <a:xfrm flipH="false" flipV="false" rot="0">
              <a:off x="0" y="0"/>
              <a:ext cx="3313304" cy="763385"/>
            </a:xfrm>
            <a:custGeom>
              <a:avLst/>
              <a:gdLst/>
              <a:ahLst/>
              <a:cxnLst/>
              <a:rect r="r" b="b" t="t" l="l"/>
              <a:pathLst>
                <a:path h="763385" w="3313304">
                  <a:moveTo>
                    <a:pt x="3188844" y="763385"/>
                  </a:moveTo>
                  <a:lnTo>
                    <a:pt x="124460" y="763385"/>
                  </a:lnTo>
                  <a:cubicBezTo>
                    <a:pt x="55880" y="763385"/>
                    <a:pt x="0" y="707505"/>
                    <a:pt x="0" y="638925"/>
                  </a:cubicBezTo>
                  <a:lnTo>
                    <a:pt x="0" y="124460"/>
                  </a:lnTo>
                  <a:cubicBezTo>
                    <a:pt x="0" y="55880"/>
                    <a:pt x="55880" y="0"/>
                    <a:pt x="124460" y="0"/>
                  </a:cubicBezTo>
                  <a:lnTo>
                    <a:pt x="3188844" y="0"/>
                  </a:lnTo>
                  <a:cubicBezTo>
                    <a:pt x="3257424" y="0"/>
                    <a:pt x="3313304" y="55880"/>
                    <a:pt x="3313304" y="124460"/>
                  </a:cubicBezTo>
                  <a:lnTo>
                    <a:pt x="3313304" y="638925"/>
                  </a:lnTo>
                  <a:cubicBezTo>
                    <a:pt x="3313304" y="707505"/>
                    <a:pt x="3257424" y="763385"/>
                    <a:pt x="3188844" y="763385"/>
                  </a:cubicBezTo>
                  <a:close/>
                </a:path>
              </a:pathLst>
            </a:custGeom>
            <a:solidFill>
              <a:srgbClr val="ACC7E6"/>
            </a:solidFill>
          </p:spPr>
        </p:sp>
      </p:grpSp>
      <p:grpSp>
        <p:nvGrpSpPr>
          <p:cNvPr name="Group 6" id="6"/>
          <p:cNvGrpSpPr/>
          <p:nvPr/>
        </p:nvGrpSpPr>
        <p:grpSpPr>
          <a:xfrm rot="0">
            <a:off x="4937451" y="4740629"/>
            <a:ext cx="8836561" cy="2450461"/>
            <a:chOff x="0" y="0"/>
            <a:chExt cx="3313304" cy="918810"/>
          </a:xfrm>
        </p:grpSpPr>
        <p:sp>
          <p:nvSpPr>
            <p:cNvPr name="Freeform 7" id="7"/>
            <p:cNvSpPr/>
            <p:nvPr/>
          </p:nvSpPr>
          <p:spPr>
            <a:xfrm flipH="false" flipV="false" rot="0">
              <a:off x="0" y="0"/>
              <a:ext cx="3313304" cy="918810"/>
            </a:xfrm>
            <a:custGeom>
              <a:avLst/>
              <a:gdLst/>
              <a:ahLst/>
              <a:cxnLst/>
              <a:rect r="r" b="b" t="t" l="l"/>
              <a:pathLst>
                <a:path h="918810" w="3313304">
                  <a:moveTo>
                    <a:pt x="3188844" y="918810"/>
                  </a:moveTo>
                  <a:lnTo>
                    <a:pt x="124460" y="918810"/>
                  </a:lnTo>
                  <a:cubicBezTo>
                    <a:pt x="55880" y="918810"/>
                    <a:pt x="0" y="862930"/>
                    <a:pt x="0" y="794350"/>
                  </a:cubicBezTo>
                  <a:lnTo>
                    <a:pt x="0" y="124460"/>
                  </a:lnTo>
                  <a:cubicBezTo>
                    <a:pt x="0" y="55880"/>
                    <a:pt x="55880" y="0"/>
                    <a:pt x="124460" y="0"/>
                  </a:cubicBezTo>
                  <a:lnTo>
                    <a:pt x="3188844" y="0"/>
                  </a:lnTo>
                  <a:cubicBezTo>
                    <a:pt x="3257424" y="0"/>
                    <a:pt x="3313304" y="55880"/>
                    <a:pt x="3313304" y="124460"/>
                  </a:cubicBezTo>
                  <a:lnTo>
                    <a:pt x="3313304" y="794350"/>
                  </a:lnTo>
                  <a:cubicBezTo>
                    <a:pt x="3313304" y="862930"/>
                    <a:pt x="3257424" y="918810"/>
                    <a:pt x="3188844" y="918810"/>
                  </a:cubicBezTo>
                  <a:close/>
                </a:path>
              </a:pathLst>
            </a:custGeom>
            <a:solidFill>
              <a:srgbClr val="ACC7E6"/>
            </a:solidFill>
          </p:spPr>
        </p:sp>
      </p:grpSp>
      <p:grpSp>
        <p:nvGrpSpPr>
          <p:cNvPr name="Group 8" id="8"/>
          <p:cNvGrpSpPr/>
          <p:nvPr/>
        </p:nvGrpSpPr>
        <p:grpSpPr>
          <a:xfrm rot="0">
            <a:off x="4937451" y="7456827"/>
            <a:ext cx="8836561" cy="2172150"/>
            <a:chOff x="0" y="0"/>
            <a:chExt cx="3313304" cy="814456"/>
          </a:xfrm>
        </p:grpSpPr>
        <p:sp>
          <p:nvSpPr>
            <p:cNvPr name="Freeform 9" id="9"/>
            <p:cNvSpPr/>
            <p:nvPr/>
          </p:nvSpPr>
          <p:spPr>
            <a:xfrm flipH="false" flipV="false" rot="0">
              <a:off x="0" y="0"/>
              <a:ext cx="3313304" cy="814457"/>
            </a:xfrm>
            <a:custGeom>
              <a:avLst/>
              <a:gdLst/>
              <a:ahLst/>
              <a:cxnLst/>
              <a:rect r="r" b="b" t="t" l="l"/>
              <a:pathLst>
                <a:path h="814457" w="3313304">
                  <a:moveTo>
                    <a:pt x="3188844" y="814456"/>
                  </a:moveTo>
                  <a:lnTo>
                    <a:pt x="124460" y="814456"/>
                  </a:lnTo>
                  <a:cubicBezTo>
                    <a:pt x="55880" y="814456"/>
                    <a:pt x="0" y="758576"/>
                    <a:pt x="0" y="689996"/>
                  </a:cubicBezTo>
                  <a:lnTo>
                    <a:pt x="0" y="124460"/>
                  </a:lnTo>
                  <a:cubicBezTo>
                    <a:pt x="0" y="55880"/>
                    <a:pt x="55880" y="0"/>
                    <a:pt x="124460" y="0"/>
                  </a:cubicBezTo>
                  <a:lnTo>
                    <a:pt x="3188844" y="0"/>
                  </a:lnTo>
                  <a:cubicBezTo>
                    <a:pt x="3257424" y="0"/>
                    <a:pt x="3313304" y="55880"/>
                    <a:pt x="3313304" y="124460"/>
                  </a:cubicBezTo>
                  <a:lnTo>
                    <a:pt x="3313304" y="689997"/>
                  </a:lnTo>
                  <a:cubicBezTo>
                    <a:pt x="3313304" y="758576"/>
                    <a:pt x="3257424" y="814457"/>
                    <a:pt x="3188844" y="814457"/>
                  </a:cubicBezTo>
                  <a:close/>
                </a:path>
              </a:pathLst>
            </a:custGeom>
            <a:solidFill>
              <a:srgbClr val="ACC7E6"/>
            </a:solidFill>
          </p:spPr>
        </p:sp>
      </p:grpSp>
      <p:sp>
        <p:nvSpPr>
          <p:cNvPr name="Freeform 10" id="10"/>
          <p:cNvSpPr/>
          <p:nvPr/>
        </p:nvSpPr>
        <p:spPr>
          <a:xfrm flipH="false" flipV="false" rot="0">
            <a:off x="3390940" y="2587703"/>
            <a:ext cx="1285023" cy="1328501"/>
          </a:xfrm>
          <a:custGeom>
            <a:avLst/>
            <a:gdLst/>
            <a:ahLst/>
            <a:cxnLst/>
            <a:rect r="r" b="b" t="t" l="l"/>
            <a:pathLst>
              <a:path h="1328501" w="1285023">
                <a:moveTo>
                  <a:pt x="0" y="0"/>
                </a:moveTo>
                <a:lnTo>
                  <a:pt x="1285023" y="0"/>
                </a:lnTo>
                <a:lnTo>
                  <a:pt x="1285023" y="1328501"/>
                </a:lnTo>
                <a:lnTo>
                  <a:pt x="0" y="132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395890" y="349169"/>
            <a:ext cx="14373171" cy="1397161"/>
          </a:xfrm>
          <a:prstGeom prst="rect">
            <a:avLst/>
          </a:prstGeom>
        </p:spPr>
        <p:txBody>
          <a:bodyPr anchor="t" rtlCol="false" tIns="0" lIns="0" bIns="0" rIns="0">
            <a:spAutoFit/>
          </a:bodyPr>
          <a:lstStyle/>
          <a:p>
            <a:pPr algn="ctr">
              <a:lnSpc>
                <a:spcPts val="5526"/>
              </a:lnSpc>
            </a:pPr>
            <a:r>
              <a:rPr lang="en-US" b="true" sz="4890">
                <a:solidFill>
                  <a:srgbClr val="000000"/>
                </a:solidFill>
                <a:latin typeface="Open Sans Bold"/>
                <a:ea typeface="Open Sans Bold"/>
                <a:cs typeface="Open Sans Bold"/>
                <a:sym typeface="Open Sans Bold"/>
              </a:rPr>
              <a:t>ANALYSIS OF AHT AND AST FOR PEAK CALL VOLUME PERIODS</a:t>
            </a:r>
          </a:p>
        </p:txBody>
      </p:sp>
      <p:sp>
        <p:nvSpPr>
          <p:cNvPr name="TextBox 12" id="12"/>
          <p:cNvSpPr txBox="true"/>
          <p:nvPr/>
        </p:nvSpPr>
        <p:spPr>
          <a:xfrm rot="0">
            <a:off x="5160572" y="2627068"/>
            <a:ext cx="7966856" cy="1723036"/>
          </a:xfrm>
          <a:prstGeom prst="rect">
            <a:avLst/>
          </a:prstGeom>
        </p:spPr>
        <p:txBody>
          <a:bodyPr anchor="t" rtlCol="false" tIns="0" lIns="0" bIns="0" rIns="0">
            <a:spAutoFit/>
          </a:bodyPr>
          <a:lstStyle/>
          <a:p>
            <a:pPr algn="l" marL="0" indent="0" lvl="0">
              <a:lnSpc>
                <a:spcPts val="2295"/>
              </a:lnSpc>
              <a:spcBef>
                <a:spcPct val="0"/>
              </a:spcBef>
            </a:pPr>
            <a:r>
              <a:rPr lang="en-US" b="true" sz="2031" spc="-40">
                <a:solidFill>
                  <a:srgbClr val="000000"/>
                </a:solidFill>
                <a:latin typeface="Open Sans Bold"/>
                <a:ea typeface="Open Sans Bold"/>
                <a:cs typeface="Open Sans Bold"/>
                <a:sym typeface="Open Sans Bold"/>
              </a:rPr>
              <a:t>C</a:t>
            </a:r>
            <a:r>
              <a:rPr lang="en-US" b="true" sz="2031" spc="-40" u="none">
                <a:solidFill>
                  <a:srgbClr val="000000"/>
                </a:solidFill>
                <a:latin typeface="Open Sans Bold"/>
                <a:ea typeface="Open Sans Bold"/>
                <a:cs typeface="Open Sans Bold"/>
                <a:sym typeface="Open Sans Bold"/>
              </a:rPr>
              <a:t>all Volume Peaks:</a:t>
            </a:r>
          </a:p>
          <a:p>
            <a:pPr algn="l" marL="438621" indent="-219310" lvl="1">
              <a:lnSpc>
                <a:spcPts val="2295"/>
              </a:lnSpc>
              <a:spcBef>
                <a:spcPct val="0"/>
              </a:spcBef>
              <a:buFont typeface="Arial"/>
              <a:buChar char="•"/>
            </a:pPr>
            <a:r>
              <a:rPr lang="en-US" b="true" sz="2031" spc="-40" u="none">
                <a:solidFill>
                  <a:srgbClr val="000000"/>
                </a:solidFill>
                <a:latin typeface="Open Sans Bold"/>
                <a:ea typeface="Open Sans Bold"/>
                <a:cs typeface="Open Sans Bold"/>
                <a:sym typeface="Open Sans Bold"/>
              </a:rPr>
              <a:t>There is a significant spike in call volume between 9 AM and 6 PM, with peak values reaching around 5000 calls per hour.</a:t>
            </a:r>
          </a:p>
          <a:p>
            <a:pPr algn="l" marL="438621" indent="-219310" lvl="1">
              <a:lnSpc>
                <a:spcPts val="2295"/>
              </a:lnSpc>
              <a:spcBef>
                <a:spcPct val="0"/>
              </a:spcBef>
              <a:buFont typeface="Arial"/>
              <a:buChar char="•"/>
            </a:pPr>
            <a:r>
              <a:rPr lang="en-US" b="true" sz="2031" spc="-40" u="none">
                <a:solidFill>
                  <a:srgbClr val="000000"/>
                </a:solidFill>
                <a:latin typeface="Open Sans Bold"/>
                <a:ea typeface="Open Sans Bold"/>
                <a:cs typeface="Open Sans Bold"/>
                <a:sym typeface="Open Sans Bold"/>
              </a:rPr>
              <a:t>This sug</a:t>
            </a:r>
            <a:r>
              <a:rPr lang="en-US" b="true" sz="2031" spc="-40" u="none">
                <a:solidFill>
                  <a:srgbClr val="000000"/>
                </a:solidFill>
                <a:latin typeface="Open Sans Bold"/>
                <a:ea typeface="Open Sans Bold"/>
                <a:cs typeface="Open Sans Bold"/>
                <a:sym typeface="Open Sans Bold"/>
              </a:rPr>
              <a:t>gests that this time frame may be particularly busy for the call center.</a:t>
            </a:r>
          </a:p>
          <a:p>
            <a:pPr algn="l" marL="0" indent="0" lvl="0">
              <a:lnSpc>
                <a:spcPts val="2295"/>
              </a:lnSpc>
              <a:spcBef>
                <a:spcPct val="0"/>
              </a:spcBef>
            </a:pPr>
          </a:p>
        </p:txBody>
      </p:sp>
      <p:sp>
        <p:nvSpPr>
          <p:cNvPr name="TextBox 13" id="13"/>
          <p:cNvSpPr txBox="true"/>
          <p:nvPr/>
        </p:nvSpPr>
        <p:spPr>
          <a:xfrm rot="0">
            <a:off x="5229753" y="4937970"/>
            <a:ext cx="7828495" cy="2387886"/>
          </a:xfrm>
          <a:prstGeom prst="rect">
            <a:avLst/>
          </a:prstGeom>
        </p:spPr>
        <p:txBody>
          <a:bodyPr anchor="t" rtlCol="false" tIns="0" lIns="0" bIns="0" rIns="0">
            <a:spAutoFit/>
          </a:bodyPr>
          <a:lstStyle/>
          <a:p>
            <a:pPr algn="l" marL="0" indent="0" lvl="0">
              <a:lnSpc>
                <a:spcPts val="2725"/>
              </a:lnSpc>
            </a:pPr>
            <a:r>
              <a:rPr lang="en-US" b="true" sz="2064" spc="-41">
                <a:solidFill>
                  <a:srgbClr val="000000"/>
                </a:solidFill>
                <a:latin typeface="Open Sans Bold"/>
                <a:ea typeface="Open Sans Bold"/>
                <a:cs typeface="Open Sans Bold"/>
                <a:sym typeface="Open Sans Bold"/>
              </a:rPr>
              <a:t>Average Allocation </a:t>
            </a:r>
            <a:r>
              <a:rPr lang="en-US" b="true" sz="2064" spc="-41" u="none">
                <a:solidFill>
                  <a:srgbClr val="000000"/>
                </a:solidFill>
                <a:latin typeface="Open Sans Bold"/>
                <a:ea typeface="Open Sans Bold"/>
                <a:cs typeface="Open Sans Bold"/>
                <a:sym typeface="Open Sans Bold"/>
              </a:rPr>
              <a:t>Time:</a:t>
            </a:r>
          </a:p>
          <a:p>
            <a:pPr algn="l" marL="445736" indent="-222868" lvl="1">
              <a:lnSpc>
                <a:spcPts val="2725"/>
              </a:lnSpc>
              <a:buFont typeface="Arial"/>
              <a:buChar char="•"/>
            </a:pPr>
            <a:r>
              <a:rPr lang="en-US" b="true" sz="2064" spc="-41" u="none">
                <a:solidFill>
                  <a:srgbClr val="000000"/>
                </a:solidFill>
                <a:latin typeface="Open Sans Bold"/>
                <a:ea typeface="Open Sans Bold"/>
                <a:cs typeface="Open Sans Bold"/>
                <a:sym typeface="Open Sans Bold"/>
              </a:rPr>
              <a:t>The average allocation time (depicted by the blue line) generally hovers around 440 to 450 seconds.</a:t>
            </a:r>
          </a:p>
          <a:p>
            <a:pPr algn="l" marL="445736" indent="-222868" lvl="1">
              <a:lnSpc>
                <a:spcPts val="2725"/>
              </a:lnSpc>
              <a:buFont typeface="Arial"/>
              <a:buChar char="•"/>
            </a:pPr>
            <a:r>
              <a:rPr lang="en-US" b="true" sz="2064" spc="-41" u="none">
                <a:solidFill>
                  <a:srgbClr val="000000"/>
                </a:solidFill>
                <a:latin typeface="Open Sans Bold"/>
                <a:ea typeface="Open Sans Bold"/>
                <a:cs typeface="Open Sans Bold"/>
                <a:sym typeface="Open Sans Bold"/>
              </a:rPr>
              <a:t>Th</a:t>
            </a:r>
            <a:r>
              <a:rPr lang="en-US" b="true" sz="2064" spc="-41" u="none">
                <a:solidFill>
                  <a:srgbClr val="000000"/>
                </a:solidFill>
                <a:latin typeface="Open Sans Bold"/>
                <a:ea typeface="Open Sans Bold"/>
                <a:cs typeface="Open Sans Bold"/>
                <a:sym typeface="Open Sans Bold"/>
              </a:rPr>
              <a:t>ere are slight fluctuations throughout the day, but the average allocation time seems to remain relatively stable despite changes in call volume.</a:t>
            </a:r>
          </a:p>
          <a:p>
            <a:pPr algn="l" marL="0" indent="0" lvl="0">
              <a:lnSpc>
                <a:spcPts val="2725"/>
              </a:lnSpc>
            </a:pPr>
          </a:p>
        </p:txBody>
      </p:sp>
      <p:sp>
        <p:nvSpPr>
          <p:cNvPr name="TextBox 14" id="14"/>
          <p:cNvSpPr txBox="true"/>
          <p:nvPr/>
        </p:nvSpPr>
        <p:spPr>
          <a:xfrm rot="0">
            <a:off x="5160572" y="7591646"/>
            <a:ext cx="8434250" cy="2206445"/>
          </a:xfrm>
          <a:prstGeom prst="rect">
            <a:avLst/>
          </a:prstGeom>
        </p:spPr>
        <p:txBody>
          <a:bodyPr anchor="t" rtlCol="false" tIns="0" lIns="0" bIns="0" rIns="0">
            <a:spAutoFit/>
          </a:bodyPr>
          <a:lstStyle/>
          <a:p>
            <a:pPr algn="l">
              <a:lnSpc>
                <a:spcPts val="2535"/>
              </a:lnSpc>
            </a:pPr>
            <a:r>
              <a:rPr lang="en-US" sz="2028" spc="-40" b="true">
                <a:solidFill>
                  <a:srgbClr val="000000"/>
                </a:solidFill>
                <a:latin typeface="Open Sans Bold"/>
                <a:ea typeface="Open Sans Bold"/>
                <a:cs typeface="Open Sans Bold"/>
                <a:sym typeface="Open Sans Bold"/>
              </a:rPr>
              <a:t>Low Volume Periods:</a:t>
            </a:r>
          </a:p>
          <a:p>
            <a:pPr algn="l" marL="437903" indent="-218952" lvl="1">
              <a:lnSpc>
                <a:spcPts val="2535"/>
              </a:lnSpc>
              <a:buFont typeface="Arial"/>
              <a:buChar char="•"/>
            </a:pPr>
            <a:r>
              <a:rPr lang="en-US" b="true" sz="2028" spc="-40">
                <a:solidFill>
                  <a:srgbClr val="000000"/>
                </a:solidFill>
                <a:latin typeface="Open Sans Bold"/>
                <a:ea typeface="Open Sans Bold"/>
                <a:cs typeface="Open Sans Bold"/>
                <a:sym typeface="Open Sans Bold"/>
              </a:rPr>
              <a:t>Th</a:t>
            </a:r>
            <a:r>
              <a:rPr lang="en-US" b="true" sz="2028" spc="-40" u="none">
                <a:solidFill>
                  <a:srgbClr val="000000"/>
                </a:solidFill>
                <a:latin typeface="Open Sans Bold"/>
                <a:ea typeface="Open Sans Bold"/>
                <a:cs typeface="Open Sans Bold"/>
                <a:sym typeface="Open Sans Bold"/>
              </a:rPr>
              <a:t>ere are periods, particularly in the early morning (around 1 AM to 5 AM), where call volume is significantly lower, and the average allocation time shows minor fluctuations.</a:t>
            </a:r>
          </a:p>
          <a:p>
            <a:pPr algn="l" marL="437903" indent="-218952" lvl="1">
              <a:lnSpc>
                <a:spcPts val="2535"/>
              </a:lnSpc>
              <a:buFont typeface="Arial"/>
              <a:buChar char="•"/>
            </a:pPr>
            <a:r>
              <a:rPr lang="en-US" b="true" sz="2028" spc="-40" u="none">
                <a:solidFill>
                  <a:srgbClr val="000000"/>
                </a:solidFill>
                <a:latin typeface="Open Sans Bold"/>
                <a:ea typeface="Open Sans Bold"/>
                <a:cs typeface="Open Sans Bold"/>
                <a:sym typeface="Open Sans Bold"/>
              </a:rPr>
              <a:t>Thi</a:t>
            </a:r>
            <a:r>
              <a:rPr lang="en-US" b="true" sz="2028" spc="-40" u="none">
                <a:solidFill>
                  <a:srgbClr val="000000"/>
                </a:solidFill>
                <a:latin typeface="Open Sans Bold"/>
                <a:ea typeface="Open Sans Bold"/>
                <a:cs typeface="Open Sans Bold"/>
                <a:sym typeface="Open Sans Bold"/>
              </a:rPr>
              <a:t>s could be indicative of less activity during these hours, allowing for potentially more thorough customer service.</a:t>
            </a:r>
          </a:p>
          <a:p>
            <a:pPr algn="l" marL="0" indent="0" lvl="0">
              <a:lnSpc>
                <a:spcPts val="2535"/>
              </a:lnSpc>
            </a:pPr>
          </a:p>
        </p:txBody>
      </p:sp>
      <p:sp>
        <p:nvSpPr>
          <p:cNvPr name="Freeform 15" id="15"/>
          <p:cNvSpPr/>
          <p:nvPr/>
        </p:nvSpPr>
        <p:spPr>
          <a:xfrm flipH="false" flipV="false" rot="0">
            <a:off x="3390940" y="4957020"/>
            <a:ext cx="1285023" cy="1328501"/>
          </a:xfrm>
          <a:custGeom>
            <a:avLst/>
            <a:gdLst/>
            <a:ahLst/>
            <a:cxnLst/>
            <a:rect r="r" b="b" t="t" l="l"/>
            <a:pathLst>
              <a:path h="1328501" w="1285023">
                <a:moveTo>
                  <a:pt x="0" y="0"/>
                </a:moveTo>
                <a:lnTo>
                  <a:pt x="1285023" y="0"/>
                </a:lnTo>
                <a:lnTo>
                  <a:pt x="1285023" y="1328501"/>
                </a:lnTo>
                <a:lnTo>
                  <a:pt x="0" y="132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3390940" y="7667983"/>
            <a:ext cx="1285023" cy="1328501"/>
          </a:xfrm>
          <a:custGeom>
            <a:avLst/>
            <a:gdLst/>
            <a:ahLst/>
            <a:cxnLst/>
            <a:rect r="r" b="b" t="t" l="l"/>
            <a:pathLst>
              <a:path h="1328501" w="1285023">
                <a:moveTo>
                  <a:pt x="0" y="0"/>
                </a:moveTo>
                <a:lnTo>
                  <a:pt x="1285023" y="0"/>
                </a:lnTo>
                <a:lnTo>
                  <a:pt x="1285023" y="1328501"/>
                </a:lnTo>
                <a:lnTo>
                  <a:pt x="0" y="132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grpSp>
        <p:nvGrpSpPr>
          <p:cNvPr name="Group 18" id="18"/>
          <p:cNvGrpSpPr/>
          <p:nvPr/>
        </p:nvGrpSpPr>
        <p:grpSpPr>
          <a:xfrm rot="0">
            <a:off x="488343" y="-989670"/>
            <a:ext cx="1080715" cy="2956684"/>
            <a:chOff x="0" y="0"/>
            <a:chExt cx="284633" cy="778715"/>
          </a:xfrm>
        </p:grpSpPr>
        <p:sp>
          <p:nvSpPr>
            <p:cNvPr name="Freeform 19" id="19"/>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20" id="20"/>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529352" y="9803843"/>
            <a:ext cx="19346704" cy="821917"/>
            <a:chOff x="0" y="0"/>
            <a:chExt cx="5095428" cy="216472"/>
          </a:xfrm>
        </p:grpSpPr>
        <p:sp>
          <p:nvSpPr>
            <p:cNvPr name="Freeform 22" id="22"/>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23" id="23"/>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12922" y="1196618"/>
            <a:ext cx="12262156" cy="7893763"/>
          </a:xfrm>
          <a:custGeom>
            <a:avLst/>
            <a:gdLst/>
            <a:ahLst/>
            <a:cxnLst/>
            <a:rect r="r" b="b" t="t" l="l"/>
            <a:pathLst>
              <a:path h="7893763" w="12262156">
                <a:moveTo>
                  <a:pt x="0" y="0"/>
                </a:moveTo>
                <a:lnTo>
                  <a:pt x="12262156" y="0"/>
                </a:lnTo>
                <a:lnTo>
                  <a:pt x="12262156" y="7893764"/>
                </a:lnTo>
                <a:lnTo>
                  <a:pt x="0" y="7893764"/>
                </a:lnTo>
                <a:lnTo>
                  <a:pt x="0" y="0"/>
                </a:lnTo>
                <a:close/>
              </a:path>
            </a:pathLst>
          </a:custGeom>
          <a:blipFill>
            <a:blip r:embed="rId2"/>
            <a:stretch>
              <a:fillRect l="0" t="0" r="0" b="0"/>
            </a:stretch>
          </a:blipFill>
          <a:ln w="38100" cap="sq">
            <a:solidFill>
              <a:srgbClr val="000000"/>
            </a:solidFill>
            <a:prstDash val="solid"/>
            <a:miter/>
          </a:ln>
        </p:spPr>
      </p:sp>
      <p:sp>
        <p:nvSpPr>
          <p:cNvPr name="Freeform 3" id="3"/>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3"/>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32871" y="7422461"/>
            <a:ext cx="4751260" cy="475126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CC7E6"/>
            </a:solidFill>
          </p:spPr>
        </p:sp>
      </p:grpSp>
      <p:grpSp>
        <p:nvGrpSpPr>
          <p:cNvPr name="Group 4" id="4"/>
          <p:cNvGrpSpPr/>
          <p:nvPr/>
        </p:nvGrpSpPr>
        <p:grpSpPr>
          <a:xfrm rot="0">
            <a:off x="4937451" y="2371312"/>
            <a:ext cx="8836561" cy="1845442"/>
            <a:chOff x="0" y="0"/>
            <a:chExt cx="3313304" cy="691956"/>
          </a:xfrm>
        </p:grpSpPr>
        <p:sp>
          <p:nvSpPr>
            <p:cNvPr name="Freeform 5" id="5"/>
            <p:cNvSpPr/>
            <p:nvPr/>
          </p:nvSpPr>
          <p:spPr>
            <a:xfrm flipH="false" flipV="false" rot="0">
              <a:off x="0" y="0"/>
              <a:ext cx="3313304" cy="691956"/>
            </a:xfrm>
            <a:custGeom>
              <a:avLst/>
              <a:gdLst/>
              <a:ahLst/>
              <a:cxnLst/>
              <a:rect r="r" b="b" t="t" l="l"/>
              <a:pathLst>
                <a:path h="691956" w="3313304">
                  <a:moveTo>
                    <a:pt x="3188844" y="691956"/>
                  </a:moveTo>
                  <a:lnTo>
                    <a:pt x="124460" y="691956"/>
                  </a:lnTo>
                  <a:cubicBezTo>
                    <a:pt x="55880" y="691956"/>
                    <a:pt x="0" y="636076"/>
                    <a:pt x="0" y="567496"/>
                  </a:cubicBezTo>
                  <a:lnTo>
                    <a:pt x="0" y="124460"/>
                  </a:lnTo>
                  <a:cubicBezTo>
                    <a:pt x="0" y="55880"/>
                    <a:pt x="55880" y="0"/>
                    <a:pt x="124460" y="0"/>
                  </a:cubicBezTo>
                  <a:lnTo>
                    <a:pt x="3188844" y="0"/>
                  </a:lnTo>
                  <a:cubicBezTo>
                    <a:pt x="3257424" y="0"/>
                    <a:pt x="3313304" y="55880"/>
                    <a:pt x="3313304" y="124460"/>
                  </a:cubicBezTo>
                  <a:lnTo>
                    <a:pt x="3313304" y="567496"/>
                  </a:lnTo>
                  <a:cubicBezTo>
                    <a:pt x="3313304" y="636076"/>
                    <a:pt x="3257424" y="691956"/>
                    <a:pt x="3188844" y="691956"/>
                  </a:cubicBezTo>
                  <a:close/>
                </a:path>
              </a:pathLst>
            </a:custGeom>
            <a:solidFill>
              <a:srgbClr val="ACC7E6"/>
            </a:solidFill>
          </p:spPr>
        </p:sp>
      </p:grpSp>
      <p:grpSp>
        <p:nvGrpSpPr>
          <p:cNvPr name="Group 6" id="6"/>
          <p:cNvGrpSpPr/>
          <p:nvPr/>
        </p:nvGrpSpPr>
        <p:grpSpPr>
          <a:xfrm rot="0">
            <a:off x="4937451" y="4740629"/>
            <a:ext cx="8836561" cy="1851127"/>
            <a:chOff x="0" y="0"/>
            <a:chExt cx="3313304" cy="694087"/>
          </a:xfrm>
        </p:grpSpPr>
        <p:sp>
          <p:nvSpPr>
            <p:cNvPr name="Freeform 7" id="7"/>
            <p:cNvSpPr/>
            <p:nvPr/>
          </p:nvSpPr>
          <p:spPr>
            <a:xfrm flipH="false" flipV="false" rot="0">
              <a:off x="0" y="0"/>
              <a:ext cx="3313304" cy="694087"/>
            </a:xfrm>
            <a:custGeom>
              <a:avLst/>
              <a:gdLst/>
              <a:ahLst/>
              <a:cxnLst/>
              <a:rect r="r" b="b" t="t" l="l"/>
              <a:pathLst>
                <a:path h="694087" w="3313304">
                  <a:moveTo>
                    <a:pt x="3188844" y="694087"/>
                  </a:moveTo>
                  <a:lnTo>
                    <a:pt x="124460" y="694087"/>
                  </a:lnTo>
                  <a:cubicBezTo>
                    <a:pt x="55880" y="694087"/>
                    <a:pt x="0" y="638207"/>
                    <a:pt x="0" y="569627"/>
                  </a:cubicBezTo>
                  <a:lnTo>
                    <a:pt x="0" y="124460"/>
                  </a:lnTo>
                  <a:cubicBezTo>
                    <a:pt x="0" y="55880"/>
                    <a:pt x="55880" y="0"/>
                    <a:pt x="124460" y="0"/>
                  </a:cubicBezTo>
                  <a:lnTo>
                    <a:pt x="3188844" y="0"/>
                  </a:lnTo>
                  <a:cubicBezTo>
                    <a:pt x="3257424" y="0"/>
                    <a:pt x="3313304" y="55880"/>
                    <a:pt x="3313304" y="124460"/>
                  </a:cubicBezTo>
                  <a:lnTo>
                    <a:pt x="3313304" y="569627"/>
                  </a:lnTo>
                  <a:cubicBezTo>
                    <a:pt x="3313304" y="638207"/>
                    <a:pt x="3257424" y="694087"/>
                    <a:pt x="3188844" y="694087"/>
                  </a:cubicBezTo>
                  <a:close/>
                </a:path>
              </a:pathLst>
            </a:custGeom>
            <a:solidFill>
              <a:srgbClr val="ACC7E6"/>
            </a:solidFill>
          </p:spPr>
        </p:sp>
      </p:grpSp>
      <p:grpSp>
        <p:nvGrpSpPr>
          <p:cNvPr name="Group 8" id="8"/>
          <p:cNvGrpSpPr/>
          <p:nvPr/>
        </p:nvGrpSpPr>
        <p:grpSpPr>
          <a:xfrm rot="0">
            <a:off x="4937451" y="7115181"/>
            <a:ext cx="8836561" cy="1886400"/>
            <a:chOff x="0" y="0"/>
            <a:chExt cx="3313304" cy="707313"/>
          </a:xfrm>
        </p:grpSpPr>
        <p:sp>
          <p:nvSpPr>
            <p:cNvPr name="Freeform 9" id="9"/>
            <p:cNvSpPr/>
            <p:nvPr/>
          </p:nvSpPr>
          <p:spPr>
            <a:xfrm flipH="false" flipV="false" rot="0">
              <a:off x="0" y="0"/>
              <a:ext cx="3313304" cy="707313"/>
            </a:xfrm>
            <a:custGeom>
              <a:avLst/>
              <a:gdLst/>
              <a:ahLst/>
              <a:cxnLst/>
              <a:rect r="r" b="b" t="t" l="l"/>
              <a:pathLst>
                <a:path h="707313" w="3313304">
                  <a:moveTo>
                    <a:pt x="3188844" y="707313"/>
                  </a:moveTo>
                  <a:lnTo>
                    <a:pt x="124460" y="707313"/>
                  </a:lnTo>
                  <a:cubicBezTo>
                    <a:pt x="55880" y="707313"/>
                    <a:pt x="0" y="651433"/>
                    <a:pt x="0" y="582853"/>
                  </a:cubicBezTo>
                  <a:lnTo>
                    <a:pt x="0" y="124460"/>
                  </a:lnTo>
                  <a:cubicBezTo>
                    <a:pt x="0" y="55880"/>
                    <a:pt x="55880" y="0"/>
                    <a:pt x="124460" y="0"/>
                  </a:cubicBezTo>
                  <a:lnTo>
                    <a:pt x="3188844" y="0"/>
                  </a:lnTo>
                  <a:cubicBezTo>
                    <a:pt x="3257424" y="0"/>
                    <a:pt x="3313304" y="55880"/>
                    <a:pt x="3313304" y="124460"/>
                  </a:cubicBezTo>
                  <a:lnTo>
                    <a:pt x="3313304" y="582853"/>
                  </a:lnTo>
                  <a:cubicBezTo>
                    <a:pt x="3313304" y="651433"/>
                    <a:pt x="3257424" y="707313"/>
                    <a:pt x="3188844" y="707313"/>
                  </a:cubicBezTo>
                  <a:close/>
                </a:path>
              </a:pathLst>
            </a:custGeom>
            <a:solidFill>
              <a:srgbClr val="ACC7E6"/>
            </a:solidFill>
          </p:spPr>
        </p:sp>
      </p:grpSp>
      <p:sp>
        <p:nvSpPr>
          <p:cNvPr name="Freeform 10" id="10"/>
          <p:cNvSpPr/>
          <p:nvPr/>
        </p:nvSpPr>
        <p:spPr>
          <a:xfrm flipH="false" flipV="false" rot="0">
            <a:off x="3390940" y="2587703"/>
            <a:ext cx="1285023" cy="1328501"/>
          </a:xfrm>
          <a:custGeom>
            <a:avLst/>
            <a:gdLst/>
            <a:ahLst/>
            <a:cxnLst/>
            <a:rect r="r" b="b" t="t" l="l"/>
            <a:pathLst>
              <a:path h="1328501" w="1285023">
                <a:moveTo>
                  <a:pt x="0" y="0"/>
                </a:moveTo>
                <a:lnTo>
                  <a:pt x="1285023" y="0"/>
                </a:lnTo>
                <a:lnTo>
                  <a:pt x="1285023" y="1328501"/>
                </a:lnTo>
                <a:lnTo>
                  <a:pt x="0" y="132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4849278" y="621030"/>
            <a:ext cx="8589444" cy="862965"/>
          </a:xfrm>
          <a:prstGeom prst="rect">
            <a:avLst/>
          </a:prstGeom>
        </p:spPr>
        <p:txBody>
          <a:bodyPr anchor="t" rtlCol="false" tIns="0" lIns="0" bIns="0" rIns="0">
            <a:spAutoFit/>
          </a:bodyPr>
          <a:lstStyle/>
          <a:p>
            <a:pPr algn="ctr">
              <a:lnSpc>
                <a:spcPts val="6780"/>
              </a:lnSpc>
            </a:pPr>
            <a:r>
              <a:rPr lang="en-US" b="true" sz="6000">
                <a:solidFill>
                  <a:srgbClr val="000000"/>
                </a:solidFill>
                <a:latin typeface="Open Sans Bold"/>
                <a:ea typeface="Open Sans Bold"/>
                <a:cs typeface="Open Sans Bold"/>
                <a:sym typeface="Open Sans Bold"/>
              </a:rPr>
              <a:t>CALL VOLUME TRENDS</a:t>
            </a:r>
          </a:p>
        </p:txBody>
      </p:sp>
      <p:sp>
        <p:nvSpPr>
          <p:cNvPr name="TextBox 12" id="12"/>
          <p:cNvSpPr txBox="true"/>
          <p:nvPr/>
        </p:nvSpPr>
        <p:spPr>
          <a:xfrm rot="0">
            <a:off x="5160572" y="2769943"/>
            <a:ext cx="7966856" cy="1151536"/>
          </a:xfrm>
          <a:prstGeom prst="rect">
            <a:avLst/>
          </a:prstGeom>
        </p:spPr>
        <p:txBody>
          <a:bodyPr anchor="t" rtlCol="false" tIns="0" lIns="0" bIns="0" rIns="0">
            <a:spAutoFit/>
          </a:bodyPr>
          <a:lstStyle/>
          <a:p>
            <a:pPr algn="l" marL="438621" indent="-219310" lvl="1">
              <a:lnSpc>
                <a:spcPts val="2295"/>
              </a:lnSpc>
              <a:spcBef>
                <a:spcPct val="0"/>
              </a:spcBef>
              <a:buFont typeface="Arial"/>
              <a:buChar char="•"/>
            </a:pPr>
            <a:r>
              <a:rPr lang="en-US" b="true" sz="2031">
                <a:solidFill>
                  <a:srgbClr val="000000"/>
                </a:solidFill>
                <a:latin typeface="Open Sans Bold"/>
                <a:ea typeface="Open Sans Bold"/>
                <a:cs typeface="Open Sans Bold"/>
                <a:sym typeface="Open Sans Bold"/>
              </a:rPr>
              <a:t>High Call Volume: The highest call volume occurs between 9 AM and 10 AM, coinciding with the busiest period observed.</a:t>
            </a:r>
          </a:p>
          <a:p>
            <a:pPr algn="l" marL="0" indent="0" lvl="0">
              <a:lnSpc>
                <a:spcPts val="2295"/>
              </a:lnSpc>
              <a:spcBef>
                <a:spcPct val="0"/>
              </a:spcBef>
            </a:pPr>
          </a:p>
        </p:txBody>
      </p:sp>
      <p:sp>
        <p:nvSpPr>
          <p:cNvPr name="TextBox 13" id="13"/>
          <p:cNvSpPr txBox="true"/>
          <p:nvPr/>
        </p:nvSpPr>
        <p:spPr>
          <a:xfrm rot="0">
            <a:off x="5229753" y="5106350"/>
            <a:ext cx="7828495" cy="1179171"/>
          </a:xfrm>
          <a:prstGeom prst="rect">
            <a:avLst/>
          </a:prstGeom>
        </p:spPr>
        <p:txBody>
          <a:bodyPr anchor="t" rtlCol="false" tIns="0" lIns="0" bIns="0" rIns="0">
            <a:spAutoFit/>
          </a:bodyPr>
          <a:lstStyle/>
          <a:p>
            <a:pPr algn="l" marL="445736" indent="-222868" lvl="1">
              <a:lnSpc>
                <a:spcPts val="2332"/>
              </a:lnSpc>
              <a:spcBef>
                <a:spcPct val="0"/>
              </a:spcBef>
              <a:buFont typeface="Arial"/>
              <a:buChar char="•"/>
            </a:pPr>
            <a:r>
              <a:rPr lang="en-US" b="true" sz="2064">
                <a:solidFill>
                  <a:srgbClr val="000000"/>
                </a:solidFill>
                <a:latin typeface="Open Sans Bold"/>
                <a:ea typeface="Open Sans Bold"/>
                <a:cs typeface="Open Sans Bold"/>
                <a:sym typeface="Open Sans Bold"/>
              </a:rPr>
              <a:t>Volume Decrease: Following the peak, there’s a noticeable decline in call volume, particularly after 10 AM, suggesting a gradual tapering off of inquiries.</a:t>
            </a:r>
          </a:p>
          <a:p>
            <a:pPr algn="l" marL="0" indent="0" lvl="0">
              <a:lnSpc>
                <a:spcPts val="2332"/>
              </a:lnSpc>
              <a:spcBef>
                <a:spcPct val="0"/>
              </a:spcBef>
            </a:pPr>
          </a:p>
        </p:txBody>
      </p:sp>
      <p:sp>
        <p:nvSpPr>
          <p:cNvPr name="TextBox 14" id="14"/>
          <p:cNvSpPr txBox="true"/>
          <p:nvPr/>
        </p:nvSpPr>
        <p:spPr>
          <a:xfrm rot="0">
            <a:off x="5578243" y="7419597"/>
            <a:ext cx="7131514" cy="1151506"/>
          </a:xfrm>
          <a:prstGeom prst="rect">
            <a:avLst/>
          </a:prstGeom>
        </p:spPr>
        <p:txBody>
          <a:bodyPr anchor="t" rtlCol="false" tIns="0" lIns="0" bIns="0" rIns="0">
            <a:spAutoFit/>
          </a:bodyPr>
          <a:lstStyle/>
          <a:p>
            <a:pPr algn="l" marL="0" indent="0" lvl="0">
              <a:lnSpc>
                <a:spcPts val="2291"/>
              </a:lnSpc>
              <a:spcBef>
                <a:spcPct val="0"/>
              </a:spcBef>
            </a:pPr>
            <a:r>
              <a:rPr lang="en-US" b="true" sz="2028">
                <a:solidFill>
                  <a:srgbClr val="000000"/>
                </a:solidFill>
                <a:latin typeface="Open Sans Bold"/>
                <a:ea typeface="Open Sans Bold"/>
                <a:cs typeface="Open Sans Bold"/>
                <a:sym typeface="Open Sans Bold"/>
              </a:rPr>
              <a:t>Low Volume Periods: Significant low call volumes are observed from 1 AM to 5 AM, reinforcing that the call center experiences much less activity during these hours.</a:t>
            </a:r>
          </a:p>
        </p:txBody>
      </p:sp>
      <p:sp>
        <p:nvSpPr>
          <p:cNvPr name="Freeform 15" id="15"/>
          <p:cNvSpPr/>
          <p:nvPr/>
        </p:nvSpPr>
        <p:spPr>
          <a:xfrm flipH="false" flipV="false" rot="0">
            <a:off x="3390940" y="4957020"/>
            <a:ext cx="1285023" cy="1328501"/>
          </a:xfrm>
          <a:custGeom>
            <a:avLst/>
            <a:gdLst/>
            <a:ahLst/>
            <a:cxnLst/>
            <a:rect r="r" b="b" t="t" l="l"/>
            <a:pathLst>
              <a:path h="1328501" w="1285023">
                <a:moveTo>
                  <a:pt x="0" y="0"/>
                </a:moveTo>
                <a:lnTo>
                  <a:pt x="1285023" y="0"/>
                </a:lnTo>
                <a:lnTo>
                  <a:pt x="1285023" y="1328501"/>
                </a:lnTo>
                <a:lnTo>
                  <a:pt x="0" y="132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3390940" y="7326337"/>
            <a:ext cx="1285023" cy="1328501"/>
          </a:xfrm>
          <a:custGeom>
            <a:avLst/>
            <a:gdLst/>
            <a:ahLst/>
            <a:cxnLst/>
            <a:rect r="r" b="b" t="t" l="l"/>
            <a:pathLst>
              <a:path h="1328501" w="1285023">
                <a:moveTo>
                  <a:pt x="0" y="0"/>
                </a:moveTo>
                <a:lnTo>
                  <a:pt x="1285023" y="0"/>
                </a:lnTo>
                <a:lnTo>
                  <a:pt x="1285023" y="1328501"/>
                </a:lnTo>
                <a:lnTo>
                  <a:pt x="0" y="132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grpSp>
        <p:nvGrpSpPr>
          <p:cNvPr name="Group 18" id="18"/>
          <p:cNvGrpSpPr/>
          <p:nvPr/>
        </p:nvGrpSpPr>
        <p:grpSpPr>
          <a:xfrm rot="0">
            <a:off x="488343" y="-989670"/>
            <a:ext cx="1080715" cy="2956684"/>
            <a:chOff x="0" y="0"/>
            <a:chExt cx="284633" cy="778715"/>
          </a:xfrm>
        </p:grpSpPr>
        <p:sp>
          <p:nvSpPr>
            <p:cNvPr name="Freeform 19" id="19"/>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20" id="20"/>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529352" y="9803843"/>
            <a:ext cx="19346704" cy="821917"/>
            <a:chOff x="0" y="0"/>
            <a:chExt cx="5095428" cy="216472"/>
          </a:xfrm>
        </p:grpSpPr>
        <p:sp>
          <p:nvSpPr>
            <p:cNvPr name="Freeform 22" id="22"/>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23" id="23"/>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393830" y="2448076"/>
            <a:ext cx="8659460" cy="5891160"/>
          </a:xfrm>
          <a:custGeom>
            <a:avLst/>
            <a:gdLst/>
            <a:ahLst/>
            <a:cxnLst/>
            <a:rect r="r" b="b" t="t" l="l"/>
            <a:pathLst>
              <a:path h="5891160" w="8659460">
                <a:moveTo>
                  <a:pt x="0" y="0"/>
                </a:moveTo>
                <a:lnTo>
                  <a:pt x="8659460" y="0"/>
                </a:lnTo>
                <a:lnTo>
                  <a:pt x="8659460" y="5891160"/>
                </a:lnTo>
                <a:lnTo>
                  <a:pt x="0" y="5891160"/>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1760781" y="429179"/>
            <a:ext cx="14766437" cy="1189517"/>
          </a:xfrm>
          <a:prstGeom prst="rect">
            <a:avLst/>
          </a:prstGeom>
        </p:spPr>
        <p:txBody>
          <a:bodyPr anchor="t" rtlCol="false" tIns="0" lIns="0" bIns="0" rIns="0">
            <a:spAutoFit/>
          </a:bodyPr>
          <a:lstStyle/>
          <a:p>
            <a:pPr algn="ctr" marL="0" indent="0" lvl="0">
              <a:lnSpc>
                <a:spcPts val="4656"/>
              </a:lnSpc>
              <a:spcBef>
                <a:spcPct val="0"/>
              </a:spcBef>
            </a:pPr>
            <a:r>
              <a:rPr lang="en-US" b="true" sz="3880">
                <a:solidFill>
                  <a:srgbClr val="000000"/>
                </a:solidFill>
                <a:latin typeface="Now Bold"/>
                <a:ea typeface="Now Bold"/>
                <a:cs typeface="Now Bold"/>
                <a:sym typeface="Now Bold"/>
              </a:rPr>
              <a:t>KEY DRIVERS OF LONG AHT &amp; AST DURING HIGH VOLUME PERIODS</a:t>
            </a:r>
          </a:p>
        </p:txBody>
      </p:sp>
      <p:sp>
        <p:nvSpPr>
          <p:cNvPr name="TextBox 4" id="4"/>
          <p:cNvSpPr txBox="true"/>
          <p:nvPr/>
        </p:nvSpPr>
        <p:spPr>
          <a:xfrm rot="0">
            <a:off x="1028700" y="1745242"/>
            <a:ext cx="7644528" cy="7879080"/>
          </a:xfrm>
          <a:prstGeom prst="rect">
            <a:avLst/>
          </a:prstGeom>
        </p:spPr>
        <p:txBody>
          <a:bodyPr anchor="t" rtlCol="false" tIns="0" lIns="0" bIns="0" rIns="0">
            <a:spAutoFit/>
          </a:bodyPr>
          <a:lstStyle/>
          <a:p>
            <a:pPr algn="l" marL="431801" indent="-215900" lvl="1">
              <a:lnSpc>
                <a:spcPts val="2760"/>
              </a:lnSpc>
              <a:buAutoNum type="arabicPeriod" startAt="1"/>
            </a:pPr>
            <a:r>
              <a:rPr lang="en-US" b="true" sz="2000" spc="-40">
                <a:solidFill>
                  <a:srgbClr val="000000"/>
                </a:solidFill>
                <a:latin typeface="DM Sans Bold"/>
                <a:ea typeface="DM Sans Bold"/>
                <a:cs typeface="DM Sans Bold"/>
                <a:sym typeface="DM Sans Bold"/>
              </a:rPr>
              <a:t>Frequent &amp; Complex Call Reasons:</a:t>
            </a:r>
          </a:p>
          <a:p>
            <a:pPr algn="l" marL="431801" indent="-215900" lvl="1">
              <a:lnSpc>
                <a:spcPts val="2760"/>
              </a:lnSpc>
              <a:buFont typeface="Arial"/>
              <a:buChar char="•"/>
            </a:pPr>
            <a:r>
              <a:rPr lang="en-US" sz="2000">
                <a:solidFill>
                  <a:srgbClr val="000000"/>
                </a:solidFill>
                <a:latin typeface="DM Sans"/>
                <a:ea typeface="DM Sans"/>
                <a:cs typeface="DM Sans"/>
                <a:sym typeface="DM Sans"/>
              </a:rPr>
              <a:t>IRROPS (Irregular Operations): The most frequent call reason with the highest average handling time (~13.05 minutes). These calls often involve rescheduling, rebooking, or complex customer needs.</a:t>
            </a:r>
          </a:p>
          <a:p>
            <a:pPr algn="l" marL="431801" indent="-215900" lvl="1">
              <a:lnSpc>
                <a:spcPts val="2760"/>
              </a:lnSpc>
              <a:buFont typeface="Arial"/>
              <a:buChar char="•"/>
            </a:pPr>
            <a:r>
              <a:rPr lang="en-US" sz="2000">
                <a:solidFill>
                  <a:srgbClr val="000000"/>
                </a:solidFill>
                <a:latin typeface="DM Sans"/>
                <a:ea typeface="DM Sans"/>
                <a:cs typeface="DM Sans"/>
                <a:sym typeface="DM Sans"/>
              </a:rPr>
              <a:t>Special Cases (e.g., Unaccompanied Minors): While less frequent, these calls require more attention and adherence to policies, leading to longer handling times.</a:t>
            </a:r>
          </a:p>
          <a:p>
            <a:pPr algn="l">
              <a:lnSpc>
                <a:spcPts val="2760"/>
              </a:lnSpc>
            </a:pPr>
            <a:r>
              <a:rPr lang="en-US" sz="2000">
                <a:solidFill>
                  <a:srgbClr val="000000"/>
                </a:solidFill>
                <a:latin typeface="DM Sans"/>
                <a:ea typeface="DM Sans"/>
                <a:cs typeface="DM Sans"/>
                <a:sym typeface="DM Sans"/>
              </a:rPr>
              <a:t>   2. </a:t>
            </a:r>
            <a:r>
              <a:rPr lang="en-US" sz="2000" b="true">
                <a:solidFill>
                  <a:srgbClr val="000000"/>
                </a:solidFill>
                <a:latin typeface="DM Sans Bold"/>
                <a:ea typeface="DM Sans Bold"/>
                <a:cs typeface="DM Sans Bold"/>
                <a:sym typeface="DM Sans Bold"/>
              </a:rPr>
              <a:t>Sentiment &amp; Call Experience:</a:t>
            </a:r>
          </a:p>
          <a:p>
            <a:pPr algn="l" marL="431801" indent="-215900" lvl="1">
              <a:lnSpc>
                <a:spcPts val="2760"/>
              </a:lnSpc>
              <a:buFont typeface="Arial"/>
              <a:buChar char="•"/>
            </a:pPr>
            <a:r>
              <a:rPr lang="en-US" sz="2000" spc="-40">
                <a:solidFill>
                  <a:srgbClr val="000000"/>
                </a:solidFill>
                <a:latin typeface="DM Sans"/>
                <a:ea typeface="DM Sans"/>
                <a:cs typeface="DM Sans"/>
                <a:sym typeface="DM Sans"/>
              </a:rPr>
              <a:t>Average Sentiment: -0.03369: Slightly negative, indicating frustration, especially during disruptions (e.g., flight delays/cancellations).</a:t>
            </a:r>
          </a:p>
          <a:p>
            <a:pPr algn="l" marL="431801" indent="-215900" lvl="1">
              <a:lnSpc>
                <a:spcPts val="2760"/>
              </a:lnSpc>
              <a:buFont typeface="Arial"/>
              <a:buChar char="•"/>
            </a:pPr>
            <a:r>
              <a:rPr lang="en-US" sz="2000" spc="-40">
                <a:solidFill>
                  <a:srgbClr val="000000"/>
                </a:solidFill>
                <a:latin typeface="DM Sans"/>
                <a:ea typeface="DM Sans"/>
                <a:cs typeface="DM Sans"/>
                <a:sym typeface="DM Sans"/>
              </a:rPr>
              <a:t>High Silence Percentage (28.5%): Suggests long pauses, likely due to agents searching for information, leading to prolonged Average Speed of Answer (AST) and AHT.</a:t>
            </a:r>
          </a:p>
          <a:p>
            <a:pPr algn="l" marL="431801" indent="-215900" lvl="1">
              <a:lnSpc>
                <a:spcPts val="2760"/>
              </a:lnSpc>
              <a:buFont typeface="Arial"/>
              <a:buChar char="•"/>
            </a:pPr>
            <a:r>
              <a:rPr lang="en-US" sz="2000">
                <a:solidFill>
                  <a:srgbClr val="000000"/>
                </a:solidFill>
                <a:latin typeface="DM Sans"/>
                <a:ea typeface="DM Sans"/>
                <a:cs typeface="DM Sans"/>
                <a:sym typeface="DM Sans"/>
              </a:rPr>
              <a:t>Percentage Difference: </a:t>
            </a:r>
            <a:r>
              <a:rPr lang="en-US" b="true" sz="2000">
                <a:solidFill>
                  <a:srgbClr val="000000"/>
                </a:solidFill>
                <a:latin typeface="DM Sans Bold"/>
                <a:ea typeface="DM Sans Bold"/>
                <a:cs typeface="DM Sans Bold"/>
                <a:sym typeface="DM Sans Bold"/>
              </a:rPr>
              <a:t>53.39% difference in AHT</a:t>
            </a:r>
            <a:r>
              <a:rPr lang="en-US" sz="2000">
                <a:solidFill>
                  <a:srgbClr val="000000"/>
                </a:solidFill>
                <a:latin typeface="DM Sans"/>
                <a:ea typeface="DM Sans"/>
                <a:cs typeface="DM Sans"/>
                <a:sym typeface="DM Sans"/>
              </a:rPr>
              <a:t>, indicating IRROPS calls take significantly longer to handle than unaccompanied minor calls.</a:t>
            </a:r>
          </a:p>
          <a:p>
            <a:pPr algn="l">
              <a:lnSpc>
                <a:spcPts val="2760"/>
              </a:lnSpc>
            </a:pPr>
            <a:r>
              <a:rPr lang="en-US" sz="2000">
                <a:solidFill>
                  <a:srgbClr val="000000"/>
                </a:solidFill>
                <a:latin typeface="DM Sans"/>
                <a:ea typeface="DM Sans"/>
                <a:cs typeface="DM Sans"/>
                <a:sym typeface="DM Sans"/>
              </a:rPr>
              <a:t>   3. </a:t>
            </a:r>
            <a:r>
              <a:rPr lang="en-US" sz="2000" b="true">
                <a:solidFill>
                  <a:srgbClr val="000000"/>
                </a:solidFill>
                <a:latin typeface="DM Sans Bold"/>
                <a:ea typeface="DM Sans Bold"/>
                <a:cs typeface="DM Sans Bold"/>
                <a:sym typeface="DM Sans Bold"/>
              </a:rPr>
              <a:t>Call Volume Impact:</a:t>
            </a:r>
          </a:p>
          <a:p>
            <a:pPr algn="l" marL="431801" indent="-215900" lvl="1">
              <a:lnSpc>
                <a:spcPts val="2760"/>
              </a:lnSpc>
              <a:buFont typeface="Arial"/>
              <a:buChar char="•"/>
            </a:pPr>
            <a:r>
              <a:rPr lang="en-US" sz="2000">
                <a:solidFill>
                  <a:srgbClr val="000000"/>
                </a:solidFill>
                <a:latin typeface="DM Sans"/>
                <a:ea typeface="DM Sans"/>
                <a:cs typeface="DM Sans"/>
                <a:sym typeface="DM Sans"/>
              </a:rPr>
              <a:t>During peak times (9 AM - 5 PM), higher call volumes increase hold times, resulting in longer AST. The average AHT rises to 694.70 seconds (~11.57 minutes), as agents juggle multiple high-priority cases.</a:t>
            </a:r>
          </a:p>
        </p:txBody>
      </p:sp>
      <p:sp>
        <p:nvSpPr>
          <p:cNvPr name="TextBox 5" id="5"/>
          <p:cNvSpPr txBox="true"/>
          <p:nvPr/>
        </p:nvSpPr>
        <p:spPr>
          <a:xfrm rot="0">
            <a:off x="9700690" y="8556625"/>
            <a:ext cx="8045739" cy="701675"/>
          </a:xfrm>
          <a:prstGeom prst="rect">
            <a:avLst/>
          </a:prstGeom>
        </p:spPr>
        <p:txBody>
          <a:bodyPr anchor="t" rtlCol="false" tIns="0" lIns="0" bIns="0" rIns="0">
            <a:spAutoFit/>
          </a:bodyPr>
          <a:lstStyle/>
          <a:p>
            <a:pPr algn="l">
              <a:lnSpc>
                <a:spcPts val="2800"/>
              </a:lnSpc>
            </a:pPr>
            <a:r>
              <a:rPr lang="en-US" sz="2000" spc="-40">
                <a:solidFill>
                  <a:srgbClr val="000000"/>
                </a:solidFill>
                <a:latin typeface="DM Sans"/>
                <a:ea typeface="DM Sans"/>
                <a:cs typeface="DM Sans"/>
                <a:sym typeface="DM Sans"/>
              </a:rPr>
              <a:t>Average AHT during Peak Hours: 694.70 seconds (~11.57 minutes): This is the average handling time during the peak hours of 9 AM to 5 PM.</a:t>
            </a:r>
          </a:p>
        </p:txBody>
      </p:sp>
      <p:grpSp>
        <p:nvGrpSpPr>
          <p:cNvPr name="Group 6" id="6"/>
          <p:cNvGrpSpPr/>
          <p:nvPr/>
        </p:nvGrpSpPr>
        <p:grpSpPr>
          <a:xfrm rot="0">
            <a:off x="488343" y="-989670"/>
            <a:ext cx="1080715" cy="2956684"/>
            <a:chOff x="0" y="0"/>
            <a:chExt cx="284633" cy="778715"/>
          </a:xfrm>
        </p:grpSpPr>
        <p:sp>
          <p:nvSpPr>
            <p:cNvPr name="Freeform 7" id="7"/>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8" id="8"/>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529352" y="9803843"/>
            <a:ext cx="19346704" cy="821917"/>
            <a:chOff x="0" y="0"/>
            <a:chExt cx="5095428" cy="216472"/>
          </a:xfrm>
        </p:grpSpPr>
        <p:sp>
          <p:nvSpPr>
            <p:cNvPr name="Freeform 10" id="10"/>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11" id="11"/>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95200" y="2299939"/>
            <a:ext cx="1676598" cy="1676598"/>
          </a:xfrm>
          <a:custGeom>
            <a:avLst/>
            <a:gdLst/>
            <a:ahLst/>
            <a:cxnLst/>
            <a:rect r="r" b="b" t="t" l="l"/>
            <a:pathLst>
              <a:path h="1676598" w="1676598">
                <a:moveTo>
                  <a:pt x="0" y="0"/>
                </a:moveTo>
                <a:lnTo>
                  <a:pt x="1676598" y="0"/>
                </a:lnTo>
                <a:lnTo>
                  <a:pt x="1676598" y="1676598"/>
                </a:lnTo>
                <a:lnTo>
                  <a:pt x="0" y="16765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3695200" y="4940820"/>
            <a:ext cx="1676598" cy="1676598"/>
          </a:xfrm>
          <a:custGeom>
            <a:avLst/>
            <a:gdLst/>
            <a:ahLst/>
            <a:cxnLst/>
            <a:rect r="r" b="b" t="t" l="l"/>
            <a:pathLst>
              <a:path h="1676598" w="1676598">
                <a:moveTo>
                  <a:pt x="0" y="0"/>
                </a:moveTo>
                <a:lnTo>
                  <a:pt x="1676598" y="0"/>
                </a:lnTo>
                <a:lnTo>
                  <a:pt x="1676598" y="1676599"/>
                </a:lnTo>
                <a:lnTo>
                  <a:pt x="0" y="1676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2870478" y="-76200"/>
            <a:ext cx="12547043" cy="209550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Open Sans Extra Bold"/>
                <a:ea typeface="Open Sans Extra Bold"/>
                <a:cs typeface="Open Sans Extra Bold"/>
                <a:sym typeface="Open Sans Extra Bold"/>
              </a:rPr>
              <a:t>AVERAGE SENTIMENT ANALYSIS PER HOUR OF THE DAY</a:t>
            </a:r>
          </a:p>
        </p:txBody>
      </p:sp>
      <p:sp>
        <p:nvSpPr>
          <p:cNvPr name="TextBox 5" id="5"/>
          <p:cNvSpPr txBox="true"/>
          <p:nvPr/>
        </p:nvSpPr>
        <p:spPr>
          <a:xfrm rot="0">
            <a:off x="3865959" y="2606483"/>
            <a:ext cx="1335081" cy="958735"/>
          </a:xfrm>
          <a:prstGeom prst="rect">
            <a:avLst/>
          </a:prstGeom>
        </p:spPr>
        <p:txBody>
          <a:bodyPr anchor="t" rtlCol="false" tIns="0" lIns="0" bIns="0" rIns="0">
            <a:spAutoFit/>
          </a:bodyPr>
          <a:lstStyle/>
          <a:p>
            <a:pPr algn="ctr" marL="0" indent="0" lvl="0">
              <a:lnSpc>
                <a:spcPts val="7884"/>
              </a:lnSpc>
              <a:spcBef>
                <a:spcPct val="0"/>
              </a:spcBef>
            </a:pPr>
            <a:r>
              <a:rPr lang="en-US" sz="5631">
                <a:solidFill>
                  <a:srgbClr val="FDFDFD"/>
                </a:solidFill>
                <a:latin typeface="Open Sans Extra Bold"/>
                <a:ea typeface="Open Sans Extra Bold"/>
                <a:cs typeface="Open Sans Extra Bold"/>
                <a:sym typeface="Open Sans Extra Bold"/>
              </a:rPr>
              <a:t>01</a:t>
            </a:r>
          </a:p>
        </p:txBody>
      </p:sp>
      <p:sp>
        <p:nvSpPr>
          <p:cNvPr name="TextBox 6" id="6"/>
          <p:cNvSpPr txBox="true"/>
          <p:nvPr/>
        </p:nvSpPr>
        <p:spPr>
          <a:xfrm rot="0">
            <a:off x="3865959" y="5247364"/>
            <a:ext cx="1335081" cy="958735"/>
          </a:xfrm>
          <a:prstGeom prst="rect">
            <a:avLst/>
          </a:prstGeom>
        </p:spPr>
        <p:txBody>
          <a:bodyPr anchor="t" rtlCol="false" tIns="0" lIns="0" bIns="0" rIns="0">
            <a:spAutoFit/>
          </a:bodyPr>
          <a:lstStyle/>
          <a:p>
            <a:pPr algn="ctr" marL="0" indent="0" lvl="0">
              <a:lnSpc>
                <a:spcPts val="7884"/>
              </a:lnSpc>
              <a:spcBef>
                <a:spcPct val="0"/>
              </a:spcBef>
            </a:pPr>
            <a:r>
              <a:rPr lang="en-US" sz="5631">
                <a:solidFill>
                  <a:srgbClr val="FDFDFD"/>
                </a:solidFill>
                <a:latin typeface="Open Sans Extra Bold"/>
                <a:ea typeface="Open Sans Extra Bold"/>
                <a:cs typeface="Open Sans Extra Bold"/>
                <a:sym typeface="Open Sans Extra Bold"/>
              </a:rPr>
              <a:t>02</a:t>
            </a:r>
          </a:p>
        </p:txBody>
      </p:sp>
      <p:sp>
        <p:nvSpPr>
          <p:cNvPr name="TextBox 7" id="7"/>
          <p:cNvSpPr txBox="true"/>
          <p:nvPr/>
        </p:nvSpPr>
        <p:spPr>
          <a:xfrm rot="0">
            <a:off x="6297746" y="2488426"/>
            <a:ext cx="6790352" cy="1242474"/>
          </a:xfrm>
          <a:prstGeom prst="rect">
            <a:avLst/>
          </a:prstGeom>
        </p:spPr>
        <p:txBody>
          <a:bodyPr anchor="t" rtlCol="false" tIns="0" lIns="0" bIns="0" rIns="0">
            <a:spAutoFit/>
          </a:bodyPr>
          <a:lstStyle/>
          <a:p>
            <a:pPr algn="l">
              <a:lnSpc>
                <a:spcPts val="3267"/>
              </a:lnSpc>
            </a:pPr>
            <a:r>
              <a:rPr lang="en-US" sz="2333" spc="-46">
                <a:solidFill>
                  <a:srgbClr val="145DA0"/>
                </a:solidFill>
                <a:latin typeface="Poppins"/>
                <a:ea typeface="Poppins"/>
                <a:cs typeface="Poppins"/>
                <a:sym typeface="Poppins"/>
              </a:rPr>
              <a:t>The provided table shows the average sentiment score throughout the day, indicating customer sentiment during each hour.</a:t>
            </a:r>
          </a:p>
        </p:txBody>
      </p:sp>
      <p:sp>
        <p:nvSpPr>
          <p:cNvPr name="TextBox 8" id="8"/>
          <p:cNvSpPr txBox="true"/>
          <p:nvPr/>
        </p:nvSpPr>
        <p:spPr>
          <a:xfrm rot="0">
            <a:off x="6297746" y="4714441"/>
            <a:ext cx="6790352" cy="2072206"/>
          </a:xfrm>
          <a:prstGeom prst="rect">
            <a:avLst/>
          </a:prstGeom>
        </p:spPr>
        <p:txBody>
          <a:bodyPr anchor="t" rtlCol="false" tIns="0" lIns="0" bIns="0" rIns="0">
            <a:spAutoFit/>
          </a:bodyPr>
          <a:lstStyle/>
          <a:p>
            <a:pPr algn="l">
              <a:lnSpc>
                <a:spcPts val="3267"/>
              </a:lnSpc>
            </a:pPr>
            <a:r>
              <a:rPr lang="en-US" sz="2333" spc="-46">
                <a:solidFill>
                  <a:srgbClr val="145DA0"/>
                </a:solidFill>
                <a:latin typeface="Poppins"/>
                <a:ea typeface="Poppins"/>
                <a:cs typeface="Poppins"/>
                <a:sym typeface="Poppins"/>
              </a:rPr>
              <a:t>Negative Sentiment: Average sentiment scores are predominantly negative, hovering around -0.03 to -0.04, suggesting customer dissatisfaction or challenges faced during interactions.</a:t>
            </a:r>
          </a:p>
        </p:txBody>
      </p:sp>
      <p:sp>
        <p:nvSpPr>
          <p:cNvPr name="Freeform 9" id="9"/>
          <p:cNvSpPr/>
          <p:nvPr/>
        </p:nvSpPr>
        <p:spPr>
          <a:xfrm flipH="false" flipV="false" rot="0">
            <a:off x="3677981" y="7581702"/>
            <a:ext cx="1676598" cy="1676598"/>
          </a:xfrm>
          <a:custGeom>
            <a:avLst/>
            <a:gdLst/>
            <a:ahLst/>
            <a:cxnLst/>
            <a:rect r="r" b="b" t="t" l="l"/>
            <a:pathLst>
              <a:path h="1676598" w="1676598">
                <a:moveTo>
                  <a:pt x="0" y="0"/>
                </a:moveTo>
                <a:lnTo>
                  <a:pt x="1676598" y="0"/>
                </a:lnTo>
                <a:lnTo>
                  <a:pt x="1676598" y="1676598"/>
                </a:lnTo>
                <a:lnTo>
                  <a:pt x="0" y="16765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0" id="10"/>
          <p:cNvSpPr txBox="true"/>
          <p:nvPr/>
        </p:nvSpPr>
        <p:spPr>
          <a:xfrm rot="0">
            <a:off x="6297746" y="7772269"/>
            <a:ext cx="7741942" cy="1242474"/>
          </a:xfrm>
          <a:prstGeom prst="rect">
            <a:avLst/>
          </a:prstGeom>
        </p:spPr>
        <p:txBody>
          <a:bodyPr anchor="t" rtlCol="false" tIns="0" lIns="0" bIns="0" rIns="0">
            <a:spAutoFit/>
          </a:bodyPr>
          <a:lstStyle/>
          <a:p>
            <a:pPr algn="l">
              <a:lnSpc>
                <a:spcPts val="3267"/>
              </a:lnSpc>
            </a:pPr>
            <a:r>
              <a:rPr lang="en-US" sz="2333" spc="-46">
                <a:solidFill>
                  <a:srgbClr val="145DA0"/>
                </a:solidFill>
                <a:latin typeface="Poppins"/>
                <a:ea typeface="Poppins"/>
                <a:cs typeface="Poppins"/>
                <a:sym typeface="Poppins"/>
              </a:rPr>
              <a:t>Stable Sentiment: Sentiment appears relatively stable, with minor fluctuations that do not correlate strongly with changes in call volume or AHT.</a:t>
            </a:r>
          </a:p>
        </p:txBody>
      </p:sp>
      <p:sp>
        <p:nvSpPr>
          <p:cNvPr name="TextBox 11" id="11"/>
          <p:cNvSpPr txBox="true"/>
          <p:nvPr/>
        </p:nvSpPr>
        <p:spPr>
          <a:xfrm rot="0">
            <a:off x="3848740" y="7888246"/>
            <a:ext cx="1335081" cy="958735"/>
          </a:xfrm>
          <a:prstGeom prst="rect">
            <a:avLst/>
          </a:prstGeom>
        </p:spPr>
        <p:txBody>
          <a:bodyPr anchor="t" rtlCol="false" tIns="0" lIns="0" bIns="0" rIns="0">
            <a:spAutoFit/>
          </a:bodyPr>
          <a:lstStyle/>
          <a:p>
            <a:pPr algn="ctr" marL="0" indent="0" lvl="0">
              <a:lnSpc>
                <a:spcPts val="7884"/>
              </a:lnSpc>
              <a:spcBef>
                <a:spcPct val="0"/>
              </a:spcBef>
            </a:pPr>
            <a:r>
              <a:rPr lang="en-US" sz="5631">
                <a:solidFill>
                  <a:srgbClr val="FDFDFD"/>
                </a:solidFill>
                <a:latin typeface="Open Sans Extra Bold"/>
                <a:ea typeface="Open Sans Extra Bold"/>
                <a:cs typeface="Open Sans Extra Bold"/>
                <a:sym typeface="Open Sans Extra Bold"/>
              </a:rPr>
              <a:t>03</a:t>
            </a:r>
          </a:p>
        </p:txBody>
      </p:sp>
      <p:sp>
        <p:nvSpPr>
          <p:cNvPr name="Freeform 12" id="12"/>
          <p:cNvSpPr/>
          <p:nvPr/>
        </p:nvSpPr>
        <p:spPr>
          <a:xfrm flipH="false" flipV="false" rot="0">
            <a:off x="16435278" y="-33051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grpSp>
        <p:nvGrpSpPr>
          <p:cNvPr name="Group 13" id="13"/>
          <p:cNvGrpSpPr/>
          <p:nvPr/>
        </p:nvGrpSpPr>
        <p:grpSpPr>
          <a:xfrm rot="0">
            <a:off x="488343" y="-989670"/>
            <a:ext cx="1080715" cy="2956684"/>
            <a:chOff x="0" y="0"/>
            <a:chExt cx="284633" cy="778715"/>
          </a:xfrm>
        </p:grpSpPr>
        <p:sp>
          <p:nvSpPr>
            <p:cNvPr name="Freeform 14" id="1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5" id="1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529352" y="9803843"/>
            <a:ext cx="19346704" cy="821917"/>
            <a:chOff x="0" y="0"/>
            <a:chExt cx="5095428" cy="216472"/>
          </a:xfrm>
        </p:grpSpPr>
        <p:sp>
          <p:nvSpPr>
            <p:cNvPr name="Freeform 17" id="1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18" id="1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32871" y="7422461"/>
            <a:ext cx="4751260" cy="475126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CC7E6"/>
            </a:solidFill>
          </p:spPr>
        </p:sp>
      </p:grpSp>
      <p:grpSp>
        <p:nvGrpSpPr>
          <p:cNvPr name="Group 4" id="4"/>
          <p:cNvGrpSpPr/>
          <p:nvPr/>
        </p:nvGrpSpPr>
        <p:grpSpPr>
          <a:xfrm rot="0">
            <a:off x="4937451" y="2371312"/>
            <a:ext cx="8836561" cy="1845442"/>
            <a:chOff x="0" y="0"/>
            <a:chExt cx="3313304" cy="691956"/>
          </a:xfrm>
        </p:grpSpPr>
        <p:sp>
          <p:nvSpPr>
            <p:cNvPr name="Freeform 5" id="5"/>
            <p:cNvSpPr/>
            <p:nvPr/>
          </p:nvSpPr>
          <p:spPr>
            <a:xfrm flipH="false" flipV="false" rot="0">
              <a:off x="0" y="0"/>
              <a:ext cx="3313304" cy="691956"/>
            </a:xfrm>
            <a:custGeom>
              <a:avLst/>
              <a:gdLst/>
              <a:ahLst/>
              <a:cxnLst/>
              <a:rect r="r" b="b" t="t" l="l"/>
              <a:pathLst>
                <a:path h="691956" w="3313304">
                  <a:moveTo>
                    <a:pt x="3188844" y="691956"/>
                  </a:moveTo>
                  <a:lnTo>
                    <a:pt x="124460" y="691956"/>
                  </a:lnTo>
                  <a:cubicBezTo>
                    <a:pt x="55880" y="691956"/>
                    <a:pt x="0" y="636076"/>
                    <a:pt x="0" y="567496"/>
                  </a:cubicBezTo>
                  <a:lnTo>
                    <a:pt x="0" y="124460"/>
                  </a:lnTo>
                  <a:cubicBezTo>
                    <a:pt x="0" y="55880"/>
                    <a:pt x="55880" y="0"/>
                    <a:pt x="124460" y="0"/>
                  </a:cubicBezTo>
                  <a:lnTo>
                    <a:pt x="3188844" y="0"/>
                  </a:lnTo>
                  <a:cubicBezTo>
                    <a:pt x="3257424" y="0"/>
                    <a:pt x="3313304" y="55880"/>
                    <a:pt x="3313304" y="124460"/>
                  </a:cubicBezTo>
                  <a:lnTo>
                    <a:pt x="3313304" y="567496"/>
                  </a:lnTo>
                  <a:cubicBezTo>
                    <a:pt x="3313304" y="636076"/>
                    <a:pt x="3257424" y="691956"/>
                    <a:pt x="3188844" y="691956"/>
                  </a:cubicBezTo>
                  <a:close/>
                </a:path>
              </a:pathLst>
            </a:custGeom>
            <a:solidFill>
              <a:srgbClr val="ACC7E6"/>
            </a:solidFill>
          </p:spPr>
        </p:sp>
      </p:grpSp>
      <p:grpSp>
        <p:nvGrpSpPr>
          <p:cNvPr name="Group 6" id="6"/>
          <p:cNvGrpSpPr/>
          <p:nvPr/>
        </p:nvGrpSpPr>
        <p:grpSpPr>
          <a:xfrm rot="0">
            <a:off x="4937451" y="4740629"/>
            <a:ext cx="8836561" cy="1851127"/>
            <a:chOff x="0" y="0"/>
            <a:chExt cx="3313304" cy="694087"/>
          </a:xfrm>
        </p:grpSpPr>
        <p:sp>
          <p:nvSpPr>
            <p:cNvPr name="Freeform 7" id="7"/>
            <p:cNvSpPr/>
            <p:nvPr/>
          </p:nvSpPr>
          <p:spPr>
            <a:xfrm flipH="false" flipV="false" rot="0">
              <a:off x="0" y="0"/>
              <a:ext cx="3313304" cy="694087"/>
            </a:xfrm>
            <a:custGeom>
              <a:avLst/>
              <a:gdLst/>
              <a:ahLst/>
              <a:cxnLst/>
              <a:rect r="r" b="b" t="t" l="l"/>
              <a:pathLst>
                <a:path h="694087" w="3313304">
                  <a:moveTo>
                    <a:pt x="3188844" y="694087"/>
                  </a:moveTo>
                  <a:lnTo>
                    <a:pt x="124460" y="694087"/>
                  </a:lnTo>
                  <a:cubicBezTo>
                    <a:pt x="55880" y="694087"/>
                    <a:pt x="0" y="638207"/>
                    <a:pt x="0" y="569627"/>
                  </a:cubicBezTo>
                  <a:lnTo>
                    <a:pt x="0" y="124460"/>
                  </a:lnTo>
                  <a:cubicBezTo>
                    <a:pt x="0" y="55880"/>
                    <a:pt x="55880" y="0"/>
                    <a:pt x="124460" y="0"/>
                  </a:cubicBezTo>
                  <a:lnTo>
                    <a:pt x="3188844" y="0"/>
                  </a:lnTo>
                  <a:cubicBezTo>
                    <a:pt x="3257424" y="0"/>
                    <a:pt x="3313304" y="55880"/>
                    <a:pt x="3313304" y="124460"/>
                  </a:cubicBezTo>
                  <a:lnTo>
                    <a:pt x="3313304" y="569627"/>
                  </a:lnTo>
                  <a:cubicBezTo>
                    <a:pt x="3313304" y="638207"/>
                    <a:pt x="3257424" y="694087"/>
                    <a:pt x="3188844" y="694087"/>
                  </a:cubicBezTo>
                  <a:close/>
                </a:path>
              </a:pathLst>
            </a:custGeom>
            <a:solidFill>
              <a:srgbClr val="ACC7E6"/>
            </a:solidFill>
          </p:spPr>
        </p:sp>
      </p:grpSp>
      <p:grpSp>
        <p:nvGrpSpPr>
          <p:cNvPr name="Group 8" id="8"/>
          <p:cNvGrpSpPr/>
          <p:nvPr/>
        </p:nvGrpSpPr>
        <p:grpSpPr>
          <a:xfrm rot="0">
            <a:off x="4937451" y="7115181"/>
            <a:ext cx="8836561" cy="1886400"/>
            <a:chOff x="0" y="0"/>
            <a:chExt cx="3313304" cy="707313"/>
          </a:xfrm>
        </p:grpSpPr>
        <p:sp>
          <p:nvSpPr>
            <p:cNvPr name="Freeform 9" id="9"/>
            <p:cNvSpPr/>
            <p:nvPr/>
          </p:nvSpPr>
          <p:spPr>
            <a:xfrm flipH="false" flipV="false" rot="0">
              <a:off x="0" y="0"/>
              <a:ext cx="3313304" cy="707313"/>
            </a:xfrm>
            <a:custGeom>
              <a:avLst/>
              <a:gdLst/>
              <a:ahLst/>
              <a:cxnLst/>
              <a:rect r="r" b="b" t="t" l="l"/>
              <a:pathLst>
                <a:path h="707313" w="3313304">
                  <a:moveTo>
                    <a:pt x="3188844" y="707313"/>
                  </a:moveTo>
                  <a:lnTo>
                    <a:pt x="124460" y="707313"/>
                  </a:lnTo>
                  <a:cubicBezTo>
                    <a:pt x="55880" y="707313"/>
                    <a:pt x="0" y="651433"/>
                    <a:pt x="0" y="582853"/>
                  </a:cubicBezTo>
                  <a:lnTo>
                    <a:pt x="0" y="124460"/>
                  </a:lnTo>
                  <a:cubicBezTo>
                    <a:pt x="0" y="55880"/>
                    <a:pt x="55880" y="0"/>
                    <a:pt x="124460" y="0"/>
                  </a:cubicBezTo>
                  <a:lnTo>
                    <a:pt x="3188844" y="0"/>
                  </a:lnTo>
                  <a:cubicBezTo>
                    <a:pt x="3257424" y="0"/>
                    <a:pt x="3313304" y="55880"/>
                    <a:pt x="3313304" y="124460"/>
                  </a:cubicBezTo>
                  <a:lnTo>
                    <a:pt x="3313304" y="582853"/>
                  </a:lnTo>
                  <a:cubicBezTo>
                    <a:pt x="3313304" y="651433"/>
                    <a:pt x="3257424" y="707313"/>
                    <a:pt x="3188844" y="707313"/>
                  </a:cubicBezTo>
                  <a:close/>
                </a:path>
              </a:pathLst>
            </a:custGeom>
            <a:solidFill>
              <a:srgbClr val="ACC7E6"/>
            </a:solidFill>
          </p:spPr>
        </p:sp>
      </p:grpSp>
      <p:sp>
        <p:nvSpPr>
          <p:cNvPr name="Freeform 10" id="10"/>
          <p:cNvSpPr/>
          <p:nvPr/>
        </p:nvSpPr>
        <p:spPr>
          <a:xfrm flipH="false" flipV="false" rot="0">
            <a:off x="3390940" y="2587703"/>
            <a:ext cx="1285023" cy="1328501"/>
          </a:xfrm>
          <a:custGeom>
            <a:avLst/>
            <a:gdLst/>
            <a:ahLst/>
            <a:cxnLst/>
            <a:rect r="r" b="b" t="t" l="l"/>
            <a:pathLst>
              <a:path h="1328501" w="1285023">
                <a:moveTo>
                  <a:pt x="0" y="0"/>
                </a:moveTo>
                <a:lnTo>
                  <a:pt x="1285023" y="0"/>
                </a:lnTo>
                <a:lnTo>
                  <a:pt x="1285023" y="1328501"/>
                </a:lnTo>
                <a:lnTo>
                  <a:pt x="0" y="132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957414" y="349169"/>
            <a:ext cx="14373171" cy="1397161"/>
          </a:xfrm>
          <a:prstGeom prst="rect">
            <a:avLst/>
          </a:prstGeom>
        </p:spPr>
        <p:txBody>
          <a:bodyPr anchor="t" rtlCol="false" tIns="0" lIns="0" bIns="0" rIns="0">
            <a:spAutoFit/>
          </a:bodyPr>
          <a:lstStyle/>
          <a:p>
            <a:pPr algn="ctr">
              <a:lnSpc>
                <a:spcPts val="5526"/>
              </a:lnSpc>
            </a:pPr>
            <a:r>
              <a:rPr lang="en-US" b="true" sz="4890">
                <a:solidFill>
                  <a:srgbClr val="000000"/>
                </a:solidFill>
                <a:latin typeface="Open Sans Bold"/>
                <a:ea typeface="Open Sans Bold"/>
                <a:cs typeface="Open Sans Bold"/>
                <a:sym typeface="Open Sans Bold"/>
              </a:rPr>
              <a:t>ANALYSIS AVERAGE HANDLE TIME VS AGENT TONE, CALL REASON, AND CUSTOMER TONE</a:t>
            </a:r>
          </a:p>
        </p:txBody>
      </p:sp>
      <p:sp>
        <p:nvSpPr>
          <p:cNvPr name="TextBox 12" id="12"/>
          <p:cNvSpPr txBox="true"/>
          <p:nvPr/>
        </p:nvSpPr>
        <p:spPr>
          <a:xfrm rot="0">
            <a:off x="5160572" y="2627068"/>
            <a:ext cx="7966856" cy="1437286"/>
          </a:xfrm>
          <a:prstGeom prst="rect">
            <a:avLst/>
          </a:prstGeom>
        </p:spPr>
        <p:txBody>
          <a:bodyPr anchor="t" rtlCol="false" tIns="0" lIns="0" bIns="0" rIns="0">
            <a:spAutoFit/>
          </a:bodyPr>
          <a:lstStyle/>
          <a:p>
            <a:pPr algn="l" marL="0" indent="0" lvl="0">
              <a:lnSpc>
                <a:spcPts val="2295"/>
              </a:lnSpc>
              <a:spcBef>
                <a:spcPct val="0"/>
              </a:spcBef>
            </a:pPr>
            <a:r>
              <a:rPr lang="en-US" b="true" sz="2031" spc="-40">
                <a:solidFill>
                  <a:srgbClr val="000000"/>
                </a:solidFill>
                <a:latin typeface="Open Sans Bold"/>
                <a:ea typeface="Open Sans Bold"/>
                <a:cs typeface="Open Sans Bold"/>
                <a:sym typeface="Open Sans Bold"/>
              </a:rPr>
              <a:t>Ave</a:t>
            </a:r>
            <a:r>
              <a:rPr lang="en-US" b="true" sz="2031" spc="-40" u="none">
                <a:solidFill>
                  <a:srgbClr val="000000"/>
                </a:solidFill>
                <a:latin typeface="Open Sans Bold"/>
                <a:ea typeface="Open Sans Bold"/>
                <a:cs typeface="Open Sans Bold"/>
                <a:sym typeface="Open Sans Bold"/>
              </a:rPr>
              <a:t>rage Handle Time vs Agent Tone</a:t>
            </a:r>
          </a:p>
          <a:p>
            <a:pPr algn="l" marL="438621" indent="-219310" lvl="1">
              <a:lnSpc>
                <a:spcPts val="2295"/>
              </a:lnSpc>
              <a:spcBef>
                <a:spcPct val="0"/>
              </a:spcBef>
              <a:buFont typeface="Arial"/>
              <a:buChar char="•"/>
            </a:pPr>
            <a:r>
              <a:rPr lang="en-US" b="true" sz="2031" u="none">
                <a:solidFill>
                  <a:srgbClr val="000000"/>
                </a:solidFill>
                <a:latin typeface="Open Sans Bold"/>
                <a:ea typeface="Open Sans Bold"/>
                <a:cs typeface="Open Sans Bold"/>
                <a:sym typeface="Open Sans Bold"/>
              </a:rPr>
              <a:t>Average Handle Time was closely related to agent tone.</a:t>
            </a:r>
          </a:p>
          <a:p>
            <a:pPr algn="l" marL="438621" indent="-219310" lvl="1">
              <a:lnSpc>
                <a:spcPts val="2295"/>
              </a:lnSpc>
              <a:spcBef>
                <a:spcPct val="0"/>
              </a:spcBef>
              <a:buFont typeface="Arial"/>
              <a:buChar char="•"/>
            </a:pPr>
            <a:r>
              <a:rPr lang="en-US" b="true" sz="2031" u="none">
                <a:solidFill>
                  <a:srgbClr val="000000"/>
                </a:solidFill>
                <a:latin typeface="Open Sans Bold"/>
                <a:ea typeface="Open Sans Bold"/>
                <a:cs typeface="Open Sans Bold"/>
                <a:sym typeface="Open Sans Bold"/>
              </a:rPr>
              <a:t>Agents with different tones showed variations in how long it took to handle calls.</a:t>
            </a:r>
          </a:p>
          <a:p>
            <a:pPr algn="l" marL="0" indent="0" lvl="0">
              <a:lnSpc>
                <a:spcPts val="2295"/>
              </a:lnSpc>
              <a:spcBef>
                <a:spcPct val="0"/>
              </a:spcBef>
            </a:pPr>
          </a:p>
        </p:txBody>
      </p:sp>
      <p:sp>
        <p:nvSpPr>
          <p:cNvPr name="TextBox 13" id="13"/>
          <p:cNvSpPr txBox="true"/>
          <p:nvPr/>
        </p:nvSpPr>
        <p:spPr>
          <a:xfrm rot="0">
            <a:off x="5229753" y="4976070"/>
            <a:ext cx="7828495" cy="1769105"/>
          </a:xfrm>
          <a:prstGeom prst="rect">
            <a:avLst/>
          </a:prstGeom>
        </p:spPr>
        <p:txBody>
          <a:bodyPr anchor="t" rtlCol="false" tIns="0" lIns="0" bIns="0" rIns="0">
            <a:spAutoFit/>
          </a:bodyPr>
          <a:lstStyle/>
          <a:p>
            <a:pPr algn="l" marL="0" indent="0" lvl="0">
              <a:lnSpc>
                <a:spcPts val="2332"/>
              </a:lnSpc>
              <a:spcBef>
                <a:spcPct val="0"/>
              </a:spcBef>
            </a:pPr>
            <a:r>
              <a:rPr lang="en-US" b="true" sz="2064" spc="-41">
                <a:solidFill>
                  <a:srgbClr val="000000"/>
                </a:solidFill>
                <a:latin typeface="Open Sans Bold"/>
                <a:ea typeface="Open Sans Bold"/>
                <a:cs typeface="Open Sans Bold"/>
                <a:sym typeface="Open Sans Bold"/>
              </a:rPr>
              <a:t>Average Handle </a:t>
            </a:r>
            <a:r>
              <a:rPr lang="en-US" b="true" sz="2064" spc="-41" u="none">
                <a:solidFill>
                  <a:srgbClr val="000000"/>
                </a:solidFill>
                <a:latin typeface="Open Sans Bold"/>
                <a:ea typeface="Open Sans Bold"/>
                <a:cs typeface="Open Sans Bold"/>
                <a:sym typeface="Open Sans Bold"/>
              </a:rPr>
              <a:t>Time vs Call Reason</a:t>
            </a:r>
          </a:p>
          <a:p>
            <a:pPr algn="l" marL="445736" indent="-222868" lvl="1">
              <a:lnSpc>
                <a:spcPts val="2332"/>
              </a:lnSpc>
              <a:spcBef>
                <a:spcPct val="0"/>
              </a:spcBef>
              <a:buFont typeface="Arial"/>
              <a:buChar char="•"/>
            </a:pPr>
            <a:r>
              <a:rPr lang="en-US" b="true" sz="2064" u="none">
                <a:solidFill>
                  <a:srgbClr val="000000"/>
                </a:solidFill>
                <a:latin typeface="Open Sans Bold"/>
                <a:ea typeface="Open Sans Bold"/>
                <a:cs typeface="Open Sans Bold"/>
                <a:sym typeface="Open Sans Bold"/>
              </a:rPr>
              <a:t>Average Handle Time showed correlation with call reasons.</a:t>
            </a:r>
          </a:p>
          <a:p>
            <a:pPr algn="l" marL="445736" indent="-222868" lvl="1">
              <a:lnSpc>
                <a:spcPts val="2332"/>
              </a:lnSpc>
              <a:spcBef>
                <a:spcPct val="0"/>
              </a:spcBef>
              <a:buFont typeface="Arial"/>
              <a:buChar char="•"/>
            </a:pPr>
            <a:r>
              <a:rPr lang="en-US" b="true" sz="2064" u="none">
                <a:solidFill>
                  <a:srgbClr val="000000"/>
                </a:solidFill>
                <a:latin typeface="Open Sans Bold"/>
                <a:ea typeface="Open Sans Bold"/>
                <a:cs typeface="Open Sans Bold"/>
                <a:sym typeface="Open Sans Bold"/>
              </a:rPr>
              <a:t>Certain call reasons resulted in longer handling times, suggesting more complex issues.</a:t>
            </a:r>
          </a:p>
          <a:p>
            <a:pPr algn="l" marL="0" indent="0" lvl="0">
              <a:lnSpc>
                <a:spcPts val="2332"/>
              </a:lnSpc>
              <a:spcBef>
                <a:spcPct val="0"/>
              </a:spcBef>
            </a:pPr>
          </a:p>
        </p:txBody>
      </p:sp>
      <p:sp>
        <p:nvSpPr>
          <p:cNvPr name="TextBox 14" id="14"/>
          <p:cNvSpPr txBox="true"/>
          <p:nvPr/>
        </p:nvSpPr>
        <p:spPr>
          <a:xfrm rot="0">
            <a:off x="5160572" y="7278575"/>
            <a:ext cx="7131514" cy="1723006"/>
          </a:xfrm>
          <a:prstGeom prst="rect">
            <a:avLst/>
          </a:prstGeom>
        </p:spPr>
        <p:txBody>
          <a:bodyPr anchor="t" rtlCol="false" tIns="0" lIns="0" bIns="0" rIns="0">
            <a:spAutoFit/>
          </a:bodyPr>
          <a:lstStyle/>
          <a:p>
            <a:pPr algn="l" marL="0" indent="0" lvl="0">
              <a:lnSpc>
                <a:spcPts val="2291"/>
              </a:lnSpc>
              <a:spcBef>
                <a:spcPct val="0"/>
              </a:spcBef>
            </a:pPr>
            <a:r>
              <a:rPr lang="en-US" b="true" sz="2028" spc="-40" u="none">
                <a:solidFill>
                  <a:srgbClr val="000000"/>
                </a:solidFill>
                <a:latin typeface="Open Sans Bold"/>
                <a:ea typeface="Open Sans Bold"/>
                <a:cs typeface="Open Sans Bold"/>
                <a:sym typeface="Open Sans Bold"/>
              </a:rPr>
              <a:t>Average Handle Time vs Customer Tone</a:t>
            </a:r>
          </a:p>
          <a:p>
            <a:pPr algn="l" marL="437903" indent="-218952" lvl="1">
              <a:lnSpc>
                <a:spcPts val="2291"/>
              </a:lnSpc>
              <a:spcBef>
                <a:spcPct val="0"/>
              </a:spcBef>
              <a:buFont typeface="Arial"/>
              <a:buChar char="•"/>
            </a:pPr>
            <a:r>
              <a:rPr lang="en-US" b="true" sz="2028" u="none">
                <a:solidFill>
                  <a:srgbClr val="000000"/>
                </a:solidFill>
                <a:latin typeface="Open Sans Bold"/>
                <a:ea typeface="Open Sans Bold"/>
                <a:cs typeface="Open Sans Bold"/>
                <a:sym typeface="Open Sans Bold"/>
              </a:rPr>
              <a:t>Average Handle Time didn’t show a strong relation with customer tone.</a:t>
            </a:r>
          </a:p>
          <a:p>
            <a:pPr algn="l" marL="437903" indent="-218952" lvl="1">
              <a:lnSpc>
                <a:spcPts val="2291"/>
              </a:lnSpc>
              <a:spcBef>
                <a:spcPct val="0"/>
              </a:spcBef>
              <a:buFont typeface="Arial"/>
              <a:buChar char="•"/>
            </a:pPr>
            <a:r>
              <a:rPr lang="en-US" b="true" sz="2028" u="none">
                <a:solidFill>
                  <a:srgbClr val="000000"/>
                </a:solidFill>
                <a:latin typeface="Open Sans Bold"/>
                <a:ea typeface="Open Sans Bold"/>
                <a:cs typeface="Open Sans Bold"/>
                <a:sym typeface="Open Sans Bold"/>
              </a:rPr>
              <a:t>Customer tone appeared to have minimal impact on how quickly calls were resolved.</a:t>
            </a:r>
          </a:p>
          <a:p>
            <a:pPr algn="l" marL="0" indent="0" lvl="0">
              <a:lnSpc>
                <a:spcPts val="2291"/>
              </a:lnSpc>
              <a:spcBef>
                <a:spcPct val="0"/>
              </a:spcBef>
            </a:pPr>
          </a:p>
        </p:txBody>
      </p:sp>
      <p:sp>
        <p:nvSpPr>
          <p:cNvPr name="Freeform 15" id="15"/>
          <p:cNvSpPr/>
          <p:nvPr/>
        </p:nvSpPr>
        <p:spPr>
          <a:xfrm flipH="false" flipV="false" rot="0">
            <a:off x="3390940" y="4957020"/>
            <a:ext cx="1285023" cy="1328501"/>
          </a:xfrm>
          <a:custGeom>
            <a:avLst/>
            <a:gdLst/>
            <a:ahLst/>
            <a:cxnLst/>
            <a:rect r="r" b="b" t="t" l="l"/>
            <a:pathLst>
              <a:path h="1328501" w="1285023">
                <a:moveTo>
                  <a:pt x="0" y="0"/>
                </a:moveTo>
                <a:lnTo>
                  <a:pt x="1285023" y="0"/>
                </a:lnTo>
                <a:lnTo>
                  <a:pt x="1285023" y="1328501"/>
                </a:lnTo>
                <a:lnTo>
                  <a:pt x="0" y="132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3390940" y="7326337"/>
            <a:ext cx="1285023" cy="1328501"/>
          </a:xfrm>
          <a:custGeom>
            <a:avLst/>
            <a:gdLst/>
            <a:ahLst/>
            <a:cxnLst/>
            <a:rect r="r" b="b" t="t" l="l"/>
            <a:pathLst>
              <a:path h="1328501" w="1285023">
                <a:moveTo>
                  <a:pt x="0" y="0"/>
                </a:moveTo>
                <a:lnTo>
                  <a:pt x="1285023" y="0"/>
                </a:lnTo>
                <a:lnTo>
                  <a:pt x="1285023" y="1328501"/>
                </a:lnTo>
                <a:lnTo>
                  <a:pt x="0" y="132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grpSp>
        <p:nvGrpSpPr>
          <p:cNvPr name="Group 18" id="18"/>
          <p:cNvGrpSpPr/>
          <p:nvPr/>
        </p:nvGrpSpPr>
        <p:grpSpPr>
          <a:xfrm rot="0">
            <a:off x="488343" y="-989670"/>
            <a:ext cx="1080715" cy="2956684"/>
            <a:chOff x="0" y="0"/>
            <a:chExt cx="284633" cy="778715"/>
          </a:xfrm>
        </p:grpSpPr>
        <p:sp>
          <p:nvSpPr>
            <p:cNvPr name="Freeform 19" id="19"/>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20" id="20"/>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529352" y="9803843"/>
            <a:ext cx="19346704" cy="821917"/>
            <a:chOff x="0" y="0"/>
            <a:chExt cx="5095428" cy="216472"/>
          </a:xfrm>
        </p:grpSpPr>
        <p:sp>
          <p:nvSpPr>
            <p:cNvPr name="Freeform 22" id="22"/>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23" id="23"/>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5431" y="-840897"/>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2"/>
            <a:stretch>
              <a:fillRect l="0" t="0" r="0" b="0"/>
            </a:stretch>
          </a:blipFill>
        </p:spPr>
      </p:sp>
      <p:sp>
        <p:nvSpPr>
          <p:cNvPr name="Freeform 6" id="6"/>
          <p:cNvSpPr/>
          <p:nvPr/>
        </p:nvSpPr>
        <p:spPr>
          <a:xfrm flipH="false" flipV="false" rot="0">
            <a:off x="2507895" y="7304044"/>
            <a:ext cx="5047425" cy="2254710"/>
          </a:xfrm>
          <a:custGeom>
            <a:avLst/>
            <a:gdLst/>
            <a:ahLst/>
            <a:cxnLst/>
            <a:rect r="r" b="b" t="t" l="l"/>
            <a:pathLst>
              <a:path h="2254710" w="5047425">
                <a:moveTo>
                  <a:pt x="0" y="0"/>
                </a:moveTo>
                <a:lnTo>
                  <a:pt x="5047425" y="0"/>
                </a:lnTo>
                <a:lnTo>
                  <a:pt x="5047425" y="2254709"/>
                </a:lnTo>
                <a:lnTo>
                  <a:pt x="0" y="2254709"/>
                </a:lnTo>
                <a:lnTo>
                  <a:pt x="0" y="0"/>
                </a:lnTo>
                <a:close/>
              </a:path>
            </a:pathLst>
          </a:custGeom>
          <a:blipFill>
            <a:blip r:embed="rId3"/>
            <a:stretch>
              <a:fillRect l="-1914" t="0" r="-1914" b="0"/>
            </a:stretch>
          </a:blipFill>
        </p:spPr>
      </p:sp>
      <p:sp>
        <p:nvSpPr>
          <p:cNvPr name="Freeform 7" id="7"/>
          <p:cNvSpPr/>
          <p:nvPr/>
        </p:nvSpPr>
        <p:spPr>
          <a:xfrm flipH="false" flipV="false" rot="0">
            <a:off x="0" y="1603442"/>
            <a:ext cx="8906959" cy="5455512"/>
          </a:xfrm>
          <a:custGeom>
            <a:avLst/>
            <a:gdLst/>
            <a:ahLst/>
            <a:cxnLst/>
            <a:rect r="r" b="b" t="t" l="l"/>
            <a:pathLst>
              <a:path h="5455512" w="8906959">
                <a:moveTo>
                  <a:pt x="0" y="0"/>
                </a:moveTo>
                <a:lnTo>
                  <a:pt x="8906959" y="0"/>
                </a:lnTo>
                <a:lnTo>
                  <a:pt x="8906959" y="5455512"/>
                </a:lnTo>
                <a:lnTo>
                  <a:pt x="0" y="5455512"/>
                </a:lnTo>
                <a:lnTo>
                  <a:pt x="0" y="0"/>
                </a:lnTo>
                <a:close/>
              </a:path>
            </a:pathLst>
          </a:custGeom>
          <a:blipFill>
            <a:blip r:embed="rId4"/>
            <a:stretch>
              <a:fillRect l="0" t="0" r="0" b="0"/>
            </a:stretch>
          </a:blipFill>
        </p:spPr>
      </p:sp>
      <p:sp>
        <p:nvSpPr>
          <p:cNvPr name="Freeform 8" id="8"/>
          <p:cNvSpPr/>
          <p:nvPr/>
        </p:nvSpPr>
        <p:spPr>
          <a:xfrm flipH="false" flipV="false" rot="0">
            <a:off x="8906959" y="1785573"/>
            <a:ext cx="9024945" cy="5426248"/>
          </a:xfrm>
          <a:custGeom>
            <a:avLst/>
            <a:gdLst/>
            <a:ahLst/>
            <a:cxnLst/>
            <a:rect r="r" b="b" t="t" l="l"/>
            <a:pathLst>
              <a:path h="5426248" w="9024945">
                <a:moveTo>
                  <a:pt x="0" y="0"/>
                </a:moveTo>
                <a:lnTo>
                  <a:pt x="9024944" y="0"/>
                </a:lnTo>
                <a:lnTo>
                  <a:pt x="9024944" y="5426248"/>
                </a:lnTo>
                <a:lnTo>
                  <a:pt x="0" y="5426248"/>
                </a:lnTo>
                <a:lnTo>
                  <a:pt x="0" y="0"/>
                </a:lnTo>
                <a:close/>
              </a:path>
            </a:pathLst>
          </a:custGeom>
          <a:blipFill>
            <a:blip r:embed="rId5"/>
            <a:stretch>
              <a:fillRect l="0" t="0" r="0" b="0"/>
            </a:stretch>
          </a:blipFill>
        </p:spPr>
      </p:sp>
      <p:sp>
        <p:nvSpPr>
          <p:cNvPr name="Freeform 9" id="9"/>
          <p:cNvSpPr/>
          <p:nvPr/>
        </p:nvSpPr>
        <p:spPr>
          <a:xfrm flipH="false" flipV="false" rot="0">
            <a:off x="12030554" y="7338906"/>
            <a:ext cx="5228746" cy="2337853"/>
          </a:xfrm>
          <a:custGeom>
            <a:avLst/>
            <a:gdLst/>
            <a:ahLst/>
            <a:cxnLst/>
            <a:rect r="r" b="b" t="t" l="l"/>
            <a:pathLst>
              <a:path h="2337853" w="5228746">
                <a:moveTo>
                  <a:pt x="0" y="0"/>
                </a:moveTo>
                <a:lnTo>
                  <a:pt x="5228746" y="0"/>
                </a:lnTo>
                <a:lnTo>
                  <a:pt x="5228746" y="2337852"/>
                </a:lnTo>
                <a:lnTo>
                  <a:pt x="0" y="2337852"/>
                </a:lnTo>
                <a:lnTo>
                  <a:pt x="0" y="0"/>
                </a:lnTo>
                <a:close/>
              </a:path>
            </a:pathLst>
          </a:custGeom>
          <a:blipFill>
            <a:blip r:embed="rId6"/>
            <a:stretch>
              <a:fillRect l="0" t="0" r="0" b="0"/>
            </a:stretch>
          </a:blipFill>
        </p:spPr>
      </p:sp>
      <p:sp>
        <p:nvSpPr>
          <p:cNvPr name="TextBox 10" id="10"/>
          <p:cNvSpPr txBox="true"/>
          <p:nvPr/>
        </p:nvSpPr>
        <p:spPr>
          <a:xfrm rot="0">
            <a:off x="1797465" y="542195"/>
            <a:ext cx="14693070" cy="877760"/>
          </a:xfrm>
          <a:prstGeom prst="rect">
            <a:avLst/>
          </a:prstGeom>
        </p:spPr>
        <p:txBody>
          <a:bodyPr anchor="t" rtlCol="false" tIns="0" lIns="0" bIns="0" rIns="0">
            <a:spAutoFit/>
          </a:bodyPr>
          <a:lstStyle/>
          <a:p>
            <a:pPr algn="ctr">
              <a:lnSpc>
                <a:spcPts val="7269"/>
              </a:lnSpc>
            </a:pPr>
            <a:r>
              <a:rPr lang="en-US" b="true" sz="5192">
                <a:solidFill>
                  <a:srgbClr val="000000"/>
                </a:solidFill>
                <a:latin typeface="Century Gothic Paneuropean Bold"/>
                <a:ea typeface="Century Gothic Paneuropean Bold"/>
                <a:cs typeface="Century Gothic Paneuropean Bold"/>
                <a:sym typeface="Century Gothic Paneuropean Bold"/>
              </a:rPr>
              <a:t>HANDLE TIME BY AGENT AND CUSTOMER TONE</a:t>
            </a:r>
          </a:p>
        </p:txBody>
      </p:sp>
      <p:grpSp>
        <p:nvGrpSpPr>
          <p:cNvPr name="Group 11" id="11"/>
          <p:cNvGrpSpPr/>
          <p:nvPr/>
        </p:nvGrpSpPr>
        <p:grpSpPr>
          <a:xfrm rot="0">
            <a:off x="-529352" y="9803843"/>
            <a:ext cx="19346704" cy="821917"/>
            <a:chOff x="0" y="0"/>
            <a:chExt cx="5095428" cy="216472"/>
          </a:xfrm>
        </p:grpSpPr>
        <p:sp>
          <p:nvSpPr>
            <p:cNvPr name="Freeform 12" id="12"/>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13" id="13"/>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5431" y="-840897"/>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2"/>
            <a:stretch>
              <a:fillRect l="0" t="0" r="0" b="0"/>
            </a:stretch>
          </a:blipFill>
        </p:spPr>
      </p:sp>
      <p:sp>
        <p:nvSpPr>
          <p:cNvPr name="Freeform 6" id="6"/>
          <p:cNvSpPr/>
          <p:nvPr/>
        </p:nvSpPr>
        <p:spPr>
          <a:xfrm flipH="false" flipV="false" rot="0">
            <a:off x="2001061" y="7249498"/>
            <a:ext cx="5497975" cy="2457620"/>
          </a:xfrm>
          <a:custGeom>
            <a:avLst/>
            <a:gdLst/>
            <a:ahLst/>
            <a:cxnLst/>
            <a:rect r="r" b="b" t="t" l="l"/>
            <a:pathLst>
              <a:path h="2457620" w="5497975">
                <a:moveTo>
                  <a:pt x="0" y="0"/>
                </a:moveTo>
                <a:lnTo>
                  <a:pt x="5497975" y="0"/>
                </a:lnTo>
                <a:lnTo>
                  <a:pt x="5497975" y="2457619"/>
                </a:lnTo>
                <a:lnTo>
                  <a:pt x="0" y="2457619"/>
                </a:lnTo>
                <a:lnTo>
                  <a:pt x="0" y="0"/>
                </a:lnTo>
                <a:close/>
              </a:path>
            </a:pathLst>
          </a:custGeom>
          <a:blipFill>
            <a:blip r:embed="rId3"/>
            <a:stretch>
              <a:fillRect l="0" t="0" r="0" b="0"/>
            </a:stretch>
          </a:blipFill>
        </p:spPr>
      </p:sp>
      <p:sp>
        <p:nvSpPr>
          <p:cNvPr name="Freeform 7" id="7"/>
          <p:cNvSpPr/>
          <p:nvPr/>
        </p:nvSpPr>
        <p:spPr>
          <a:xfrm flipH="false" flipV="false" rot="0">
            <a:off x="11542484" y="7249498"/>
            <a:ext cx="5673159" cy="2408789"/>
          </a:xfrm>
          <a:custGeom>
            <a:avLst/>
            <a:gdLst/>
            <a:ahLst/>
            <a:cxnLst/>
            <a:rect r="r" b="b" t="t" l="l"/>
            <a:pathLst>
              <a:path h="2408789" w="5673159">
                <a:moveTo>
                  <a:pt x="0" y="0"/>
                </a:moveTo>
                <a:lnTo>
                  <a:pt x="5673159" y="0"/>
                </a:lnTo>
                <a:lnTo>
                  <a:pt x="5673159" y="2408788"/>
                </a:lnTo>
                <a:lnTo>
                  <a:pt x="0" y="2408788"/>
                </a:lnTo>
                <a:lnTo>
                  <a:pt x="0" y="0"/>
                </a:lnTo>
                <a:close/>
              </a:path>
            </a:pathLst>
          </a:custGeom>
          <a:blipFill>
            <a:blip r:embed="rId4"/>
            <a:stretch>
              <a:fillRect l="0" t="0" r="0" b="0"/>
            </a:stretch>
          </a:blipFill>
        </p:spPr>
      </p:sp>
      <p:sp>
        <p:nvSpPr>
          <p:cNvPr name="Freeform 8" id="8"/>
          <p:cNvSpPr/>
          <p:nvPr/>
        </p:nvSpPr>
        <p:spPr>
          <a:xfrm flipH="false" flipV="false" rot="0">
            <a:off x="356097" y="1503241"/>
            <a:ext cx="8787903" cy="5382591"/>
          </a:xfrm>
          <a:custGeom>
            <a:avLst/>
            <a:gdLst/>
            <a:ahLst/>
            <a:cxnLst/>
            <a:rect r="r" b="b" t="t" l="l"/>
            <a:pathLst>
              <a:path h="5382591" w="8787903">
                <a:moveTo>
                  <a:pt x="0" y="0"/>
                </a:moveTo>
                <a:lnTo>
                  <a:pt x="8787903" y="0"/>
                </a:lnTo>
                <a:lnTo>
                  <a:pt x="8787903" y="5382590"/>
                </a:lnTo>
                <a:lnTo>
                  <a:pt x="0" y="5382590"/>
                </a:lnTo>
                <a:lnTo>
                  <a:pt x="0" y="0"/>
                </a:lnTo>
                <a:close/>
              </a:path>
            </a:pathLst>
          </a:custGeom>
          <a:blipFill>
            <a:blip r:embed="rId5"/>
            <a:stretch>
              <a:fillRect l="0" t="0" r="0" b="0"/>
            </a:stretch>
          </a:blipFill>
        </p:spPr>
      </p:sp>
      <p:sp>
        <p:nvSpPr>
          <p:cNvPr name="Freeform 9" id="9"/>
          <p:cNvSpPr/>
          <p:nvPr/>
        </p:nvSpPr>
        <p:spPr>
          <a:xfrm flipH="false" flipV="false" rot="0">
            <a:off x="9144000" y="1503241"/>
            <a:ext cx="9144000" cy="5600700"/>
          </a:xfrm>
          <a:custGeom>
            <a:avLst/>
            <a:gdLst/>
            <a:ahLst/>
            <a:cxnLst/>
            <a:rect r="r" b="b" t="t" l="l"/>
            <a:pathLst>
              <a:path h="5600700" w="9144000">
                <a:moveTo>
                  <a:pt x="0" y="0"/>
                </a:moveTo>
                <a:lnTo>
                  <a:pt x="9144000" y="0"/>
                </a:lnTo>
                <a:lnTo>
                  <a:pt x="9144000" y="5600700"/>
                </a:lnTo>
                <a:lnTo>
                  <a:pt x="0" y="5600700"/>
                </a:lnTo>
                <a:lnTo>
                  <a:pt x="0" y="0"/>
                </a:lnTo>
                <a:close/>
              </a:path>
            </a:pathLst>
          </a:custGeom>
          <a:blipFill>
            <a:blip r:embed="rId6"/>
            <a:stretch>
              <a:fillRect l="0" t="0" r="0" b="0"/>
            </a:stretch>
          </a:blipFill>
        </p:spPr>
      </p:sp>
      <p:sp>
        <p:nvSpPr>
          <p:cNvPr name="TextBox 10" id="10"/>
          <p:cNvSpPr txBox="true"/>
          <p:nvPr/>
        </p:nvSpPr>
        <p:spPr>
          <a:xfrm rot="0">
            <a:off x="1543424" y="562198"/>
            <a:ext cx="15201151" cy="837754"/>
          </a:xfrm>
          <a:prstGeom prst="rect">
            <a:avLst/>
          </a:prstGeom>
        </p:spPr>
        <p:txBody>
          <a:bodyPr anchor="t" rtlCol="false" tIns="0" lIns="0" bIns="0" rIns="0">
            <a:spAutoFit/>
          </a:bodyPr>
          <a:lstStyle/>
          <a:p>
            <a:pPr algn="ctr">
              <a:lnSpc>
                <a:spcPts val="6849"/>
              </a:lnSpc>
            </a:pPr>
            <a:r>
              <a:rPr lang="en-US" b="true" sz="4892">
                <a:solidFill>
                  <a:srgbClr val="000000"/>
                </a:solidFill>
                <a:latin typeface="Century Gothic Paneuropean Bold"/>
                <a:ea typeface="Century Gothic Paneuropean Bold"/>
                <a:cs typeface="Century Gothic Paneuropean Bold"/>
                <a:sym typeface="Century Gothic Paneuropean Bold"/>
              </a:rPr>
              <a:t>SPEED TO ANSWER BY AGENT AND CUSTOMER TONE</a:t>
            </a:r>
          </a:p>
        </p:txBody>
      </p:sp>
      <p:grpSp>
        <p:nvGrpSpPr>
          <p:cNvPr name="Group 11" id="11"/>
          <p:cNvGrpSpPr/>
          <p:nvPr/>
        </p:nvGrpSpPr>
        <p:grpSpPr>
          <a:xfrm rot="0">
            <a:off x="-529352" y="9803843"/>
            <a:ext cx="19346704" cy="821917"/>
            <a:chOff x="0" y="0"/>
            <a:chExt cx="5095428" cy="216472"/>
          </a:xfrm>
        </p:grpSpPr>
        <p:sp>
          <p:nvSpPr>
            <p:cNvPr name="Freeform 12" id="12"/>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13" id="13"/>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849458" y="315987"/>
            <a:ext cx="12589085" cy="1349225"/>
          </a:xfrm>
          <a:prstGeom prst="rect">
            <a:avLst/>
          </a:prstGeom>
        </p:spPr>
        <p:txBody>
          <a:bodyPr anchor="t" rtlCol="false" tIns="0" lIns="0" bIns="0" rIns="0">
            <a:spAutoFit/>
          </a:bodyPr>
          <a:lstStyle/>
          <a:p>
            <a:pPr algn="ctr" marL="0" indent="0" lvl="0">
              <a:lnSpc>
                <a:spcPts val="5433"/>
              </a:lnSpc>
              <a:spcBef>
                <a:spcPct val="0"/>
              </a:spcBef>
            </a:pPr>
            <a:r>
              <a:rPr lang="en-US" sz="3880">
                <a:solidFill>
                  <a:srgbClr val="000000"/>
                </a:solidFill>
                <a:latin typeface="Open Sans Extra Bold"/>
                <a:ea typeface="Open Sans Extra Bold"/>
                <a:cs typeface="Open Sans Extra Bold"/>
                <a:sym typeface="Open Sans Extra Bold"/>
              </a:rPr>
              <a:t>ANALYSIS OF AVERAGE SILENCE PERCENTAGE VS HANDLE TIME AND AGENT TONE</a:t>
            </a:r>
          </a:p>
        </p:txBody>
      </p:sp>
      <p:sp>
        <p:nvSpPr>
          <p:cNvPr name="Freeform 3" id="3"/>
          <p:cNvSpPr/>
          <p:nvPr/>
        </p:nvSpPr>
        <p:spPr>
          <a:xfrm flipH="false" flipV="false" rot="0">
            <a:off x="2302957" y="1996435"/>
            <a:ext cx="1585789" cy="1585789"/>
          </a:xfrm>
          <a:custGeom>
            <a:avLst/>
            <a:gdLst/>
            <a:ahLst/>
            <a:cxnLst/>
            <a:rect r="r" b="b" t="t" l="l"/>
            <a:pathLst>
              <a:path h="1585789" w="1585789">
                <a:moveTo>
                  <a:pt x="0" y="0"/>
                </a:moveTo>
                <a:lnTo>
                  <a:pt x="1585788" y="0"/>
                </a:lnTo>
                <a:lnTo>
                  <a:pt x="1585788" y="1585788"/>
                </a:lnTo>
                <a:lnTo>
                  <a:pt x="0" y="15857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4610545" y="2171617"/>
            <a:ext cx="13033948" cy="1178274"/>
          </a:xfrm>
          <a:prstGeom prst="rect">
            <a:avLst/>
          </a:prstGeom>
        </p:spPr>
        <p:txBody>
          <a:bodyPr anchor="t" rtlCol="false" tIns="0" lIns="0" bIns="0" rIns="0">
            <a:spAutoFit/>
          </a:bodyPr>
          <a:lstStyle/>
          <a:p>
            <a:pPr algn="l">
              <a:lnSpc>
                <a:spcPts val="3090"/>
              </a:lnSpc>
            </a:pPr>
            <a:r>
              <a:rPr lang="en-US" sz="2207" spc="-44">
                <a:solidFill>
                  <a:srgbClr val="145DA0"/>
                </a:solidFill>
                <a:latin typeface="Poppins"/>
                <a:ea typeface="Poppins"/>
                <a:cs typeface="Poppins"/>
                <a:sym typeface="Poppins"/>
              </a:rPr>
              <a:t>Average Handle Time vs Average Silence Percentage</a:t>
            </a:r>
          </a:p>
          <a:p>
            <a:pPr algn="l" marL="476535" indent="-238267" lvl="1">
              <a:lnSpc>
                <a:spcPts val="3090"/>
              </a:lnSpc>
              <a:buFont typeface="Arial"/>
              <a:buChar char="•"/>
            </a:pPr>
            <a:r>
              <a:rPr lang="en-US" sz="2207" spc="-44">
                <a:solidFill>
                  <a:srgbClr val="145DA0"/>
                </a:solidFill>
                <a:latin typeface="Poppins"/>
                <a:ea typeface="Poppins"/>
                <a:cs typeface="Poppins"/>
                <a:sym typeface="Poppins"/>
              </a:rPr>
              <a:t>Average Handle Time was below 3000 for most of the calls.</a:t>
            </a:r>
          </a:p>
          <a:p>
            <a:pPr algn="l" marL="476535" indent="-238267" lvl="1">
              <a:lnSpc>
                <a:spcPts val="3090"/>
              </a:lnSpc>
              <a:buFont typeface="Arial"/>
              <a:buChar char="•"/>
            </a:pPr>
            <a:r>
              <a:rPr lang="en-US" sz="2207" spc="-44" strike="noStrike" u="none">
                <a:solidFill>
                  <a:srgbClr val="145DA0"/>
                </a:solidFill>
                <a:latin typeface="Poppins"/>
                <a:ea typeface="Poppins"/>
                <a:cs typeface="Poppins"/>
                <a:sym typeface="Poppins"/>
              </a:rPr>
              <a:t>Variations in silence percentage among agents impacted their call handling times.</a:t>
            </a:r>
          </a:p>
        </p:txBody>
      </p:sp>
      <p:sp>
        <p:nvSpPr>
          <p:cNvPr name="TextBox 5" id="5"/>
          <p:cNvSpPr txBox="true"/>
          <p:nvPr/>
        </p:nvSpPr>
        <p:spPr>
          <a:xfrm rot="0">
            <a:off x="2464466" y="2280700"/>
            <a:ext cx="1262769" cy="912482"/>
          </a:xfrm>
          <a:prstGeom prst="rect">
            <a:avLst/>
          </a:prstGeom>
        </p:spPr>
        <p:txBody>
          <a:bodyPr anchor="t" rtlCol="false" tIns="0" lIns="0" bIns="0" rIns="0">
            <a:spAutoFit/>
          </a:bodyPr>
          <a:lstStyle/>
          <a:p>
            <a:pPr algn="ctr" marL="0" indent="0" lvl="0">
              <a:lnSpc>
                <a:spcPts val="7457"/>
              </a:lnSpc>
              <a:spcBef>
                <a:spcPct val="0"/>
              </a:spcBef>
            </a:pPr>
            <a:r>
              <a:rPr lang="en-US" sz="5326">
                <a:solidFill>
                  <a:srgbClr val="FDFDFD"/>
                </a:solidFill>
                <a:latin typeface="Open Sans Extra Bold"/>
                <a:ea typeface="Open Sans Extra Bold"/>
                <a:cs typeface="Open Sans Extra Bold"/>
                <a:sym typeface="Open Sans Extra Bold"/>
              </a:rPr>
              <a:t>01</a:t>
            </a:r>
          </a:p>
        </p:txBody>
      </p:sp>
      <p:sp>
        <p:nvSpPr>
          <p:cNvPr name="Freeform 6" id="6"/>
          <p:cNvSpPr/>
          <p:nvPr/>
        </p:nvSpPr>
        <p:spPr>
          <a:xfrm flipH="false" flipV="false" rot="0">
            <a:off x="2302957" y="4168946"/>
            <a:ext cx="1585789" cy="1585789"/>
          </a:xfrm>
          <a:custGeom>
            <a:avLst/>
            <a:gdLst/>
            <a:ahLst/>
            <a:cxnLst/>
            <a:rect r="r" b="b" t="t" l="l"/>
            <a:pathLst>
              <a:path h="1585789" w="1585789">
                <a:moveTo>
                  <a:pt x="0" y="0"/>
                </a:moveTo>
                <a:lnTo>
                  <a:pt x="1585788" y="0"/>
                </a:lnTo>
                <a:lnTo>
                  <a:pt x="1585788" y="1585788"/>
                </a:lnTo>
                <a:lnTo>
                  <a:pt x="0" y="15857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7" id="7"/>
          <p:cNvSpPr txBox="true"/>
          <p:nvPr/>
        </p:nvSpPr>
        <p:spPr>
          <a:xfrm rot="0">
            <a:off x="4610545" y="3721366"/>
            <a:ext cx="12648755" cy="3925042"/>
          </a:xfrm>
          <a:prstGeom prst="rect">
            <a:avLst/>
          </a:prstGeom>
        </p:spPr>
        <p:txBody>
          <a:bodyPr anchor="t" rtlCol="false" tIns="0" lIns="0" bIns="0" rIns="0">
            <a:spAutoFit/>
          </a:bodyPr>
          <a:lstStyle/>
          <a:p>
            <a:pPr algn="l">
              <a:lnSpc>
                <a:spcPts val="3090"/>
              </a:lnSpc>
            </a:pPr>
            <a:r>
              <a:rPr lang="en-US" sz="2207" spc="-44">
                <a:solidFill>
                  <a:srgbClr val="145DA0"/>
                </a:solidFill>
                <a:latin typeface="Poppins"/>
                <a:ea typeface="Poppins"/>
                <a:cs typeface="Poppins"/>
                <a:sym typeface="Poppins"/>
              </a:rPr>
              <a:t>Average Silence Percentage vs. Agent Tone</a:t>
            </a:r>
          </a:p>
          <a:p>
            <a:pPr algn="l" marL="476535" indent="-238267" lvl="1">
              <a:lnSpc>
                <a:spcPts val="3090"/>
              </a:lnSpc>
              <a:buFont typeface="Arial"/>
              <a:buChar char="•"/>
            </a:pPr>
            <a:r>
              <a:rPr lang="en-US" sz="2207" spc="-44">
                <a:solidFill>
                  <a:srgbClr val="145DA0"/>
                </a:solidFill>
                <a:latin typeface="Poppins"/>
                <a:ea typeface="Poppins"/>
                <a:cs typeface="Poppins"/>
                <a:sym typeface="Poppins"/>
              </a:rPr>
              <a:t>Angry Agents (19.01%): Lower silence percentage indicates quick responses, which may compromise service quality.</a:t>
            </a:r>
          </a:p>
          <a:p>
            <a:pPr algn="l" marL="476535" indent="-238267" lvl="1">
              <a:lnSpc>
                <a:spcPts val="3090"/>
              </a:lnSpc>
              <a:buFont typeface="Arial"/>
              <a:buChar char="•"/>
            </a:pPr>
            <a:r>
              <a:rPr lang="en-US" sz="2207" spc="-44">
                <a:solidFill>
                  <a:srgbClr val="145DA0"/>
                </a:solidFill>
                <a:latin typeface="Poppins"/>
                <a:ea typeface="Poppins"/>
                <a:cs typeface="Poppins"/>
                <a:sym typeface="Poppins"/>
              </a:rPr>
              <a:t>Calm Agents (29.14%): Higher silence percentage suggests thoughtful responses, allowing pauses for reflection.</a:t>
            </a:r>
          </a:p>
          <a:p>
            <a:pPr algn="l" marL="476535" indent="-238267" lvl="1">
              <a:lnSpc>
                <a:spcPts val="3090"/>
              </a:lnSpc>
              <a:buFont typeface="Arial"/>
              <a:buChar char="•"/>
            </a:pPr>
            <a:r>
              <a:rPr lang="en-US" sz="2207" spc="-44">
                <a:solidFill>
                  <a:srgbClr val="145DA0"/>
                </a:solidFill>
                <a:latin typeface="Poppins"/>
                <a:ea typeface="Poppins"/>
                <a:cs typeface="Poppins"/>
                <a:sym typeface="Poppins"/>
              </a:rPr>
              <a:t>Frustrated Agents (25.13%): Longer pauses may indicate difficulty managing the call, affecting efficiency.</a:t>
            </a:r>
          </a:p>
          <a:p>
            <a:pPr algn="l" marL="476535" indent="-238267" lvl="1">
              <a:lnSpc>
                <a:spcPts val="3090"/>
              </a:lnSpc>
              <a:buFont typeface="Arial"/>
              <a:buChar char="•"/>
            </a:pPr>
            <a:r>
              <a:rPr lang="en-US" sz="2207" spc="-44">
                <a:solidFill>
                  <a:srgbClr val="145DA0"/>
                </a:solidFill>
                <a:latin typeface="Poppins"/>
                <a:ea typeface="Poppins"/>
                <a:cs typeface="Poppins"/>
                <a:sym typeface="Poppins"/>
              </a:rPr>
              <a:t>Neutral Agents (28.60%): Moderate silence reflects a balanced interaction approach.</a:t>
            </a:r>
          </a:p>
          <a:p>
            <a:pPr algn="l" marL="476535" indent="-238267" lvl="1">
              <a:lnSpc>
                <a:spcPts val="3090"/>
              </a:lnSpc>
              <a:buFont typeface="Arial"/>
              <a:buChar char="•"/>
            </a:pPr>
            <a:r>
              <a:rPr lang="en-US" sz="2207" spc="-44">
                <a:solidFill>
                  <a:srgbClr val="145DA0"/>
                </a:solidFill>
                <a:latin typeface="Poppins"/>
                <a:ea typeface="Poppins"/>
                <a:cs typeface="Poppins"/>
                <a:sym typeface="Poppins"/>
              </a:rPr>
              <a:t>Polite Agents (25.66%): Measured pauses contribute to respectful dialogue while addressing customer needs.</a:t>
            </a:r>
          </a:p>
        </p:txBody>
      </p:sp>
      <p:sp>
        <p:nvSpPr>
          <p:cNvPr name="TextBox 8" id="8"/>
          <p:cNvSpPr txBox="true"/>
          <p:nvPr/>
        </p:nvSpPr>
        <p:spPr>
          <a:xfrm rot="0">
            <a:off x="2464466" y="4453212"/>
            <a:ext cx="1262769" cy="912482"/>
          </a:xfrm>
          <a:prstGeom prst="rect">
            <a:avLst/>
          </a:prstGeom>
        </p:spPr>
        <p:txBody>
          <a:bodyPr anchor="t" rtlCol="false" tIns="0" lIns="0" bIns="0" rIns="0">
            <a:spAutoFit/>
          </a:bodyPr>
          <a:lstStyle/>
          <a:p>
            <a:pPr algn="ctr" marL="0" indent="0" lvl="0">
              <a:lnSpc>
                <a:spcPts val="7457"/>
              </a:lnSpc>
              <a:spcBef>
                <a:spcPct val="0"/>
              </a:spcBef>
            </a:pPr>
            <a:r>
              <a:rPr lang="en-US" sz="5326">
                <a:solidFill>
                  <a:srgbClr val="FDFDFD"/>
                </a:solidFill>
                <a:latin typeface="Open Sans Extra Bold"/>
                <a:ea typeface="Open Sans Extra Bold"/>
                <a:cs typeface="Open Sans Extra Bold"/>
                <a:sym typeface="Open Sans Extra Bold"/>
              </a:rPr>
              <a:t>02</a:t>
            </a:r>
          </a:p>
        </p:txBody>
      </p:sp>
      <p:sp>
        <p:nvSpPr>
          <p:cNvPr name="TextBox 9" id="9"/>
          <p:cNvSpPr txBox="true"/>
          <p:nvPr/>
        </p:nvSpPr>
        <p:spPr>
          <a:xfrm rot="0">
            <a:off x="647606" y="7849191"/>
            <a:ext cx="17640394" cy="2497100"/>
          </a:xfrm>
          <a:prstGeom prst="rect">
            <a:avLst/>
          </a:prstGeom>
        </p:spPr>
        <p:txBody>
          <a:bodyPr anchor="t" rtlCol="false" tIns="0" lIns="0" bIns="0" rIns="0">
            <a:spAutoFit/>
          </a:bodyPr>
          <a:lstStyle/>
          <a:p>
            <a:pPr algn="l">
              <a:lnSpc>
                <a:spcPts val="2539"/>
              </a:lnSpc>
            </a:pPr>
            <a:r>
              <a:rPr lang="en-US" sz="1813" b="true">
                <a:solidFill>
                  <a:srgbClr val="000000"/>
                </a:solidFill>
                <a:latin typeface="Canva Sans Bold"/>
                <a:ea typeface="Canva Sans Bold"/>
                <a:cs typeface="Canva Sans Bold"/>
                <a:sym typeface="Canva Sans Bold"/>
              </a:rPr>
              <a:t>Conclusions</a:t>
            </a:r>
          </a:p>
          <a:p>
            <a:pPr algn="l" marL="391642" indent="-195821" lvl="1">
              <a:lnSpc>
                <a:spcPts val="2539"/>
              </a:lnSpc>
              <a:buAutoNum type="arabicPeriod" startAt="1"/>
            </a:pPr>
            <a:r>
              <a:rPr lang="en-US" b="true" sz="1813">
                <a:solidFill>
                  <a:srgbClr val="000000"/>
                </a:solidFill>
                <a:latin typeface="Canva Sans Bold"/>
                <a:ea typeface="Canva Sans Bold"/>
                <a:cs typeface="Canva Sans Bold"/>
                <a:sym typeface="Canva Sans Bold"/>
              </a:rPr>
              <a:t>Impact of </a:t>
            </a:r>
            <a:r>
              <a:rPr lang="en-US" b="true" sz="1813">
                <a:solidFill>
                  <a:srgbClr val="000000"/>
                </a:solidFill>
                <a:latin typeface="Canva Sans Bold"/>
                <a:ea typeface="Canva Sans Bold"/>
                <a:cs typeface="Canva Sans Bold"/>
                <a:sym typeface="Canva Sans Bold"/>
              </a:rPr>
              <a:t>Agent Tone: Agent tone affects silence percentages; angry agents exhibit lower silence, resulting in rapid responses that may compromise quality.</a:t>
            </a:r>
          </a:p>
          <a:p>
            <a:pPr algn="l" marL="391642" indent="-195821" lvl="1">
              <a:lnSpc>
                <a:spcPts val="2539"/>
              </a:lnSpc>
              <a:buAutoNum type="arabicPeriod" startAt="1"/>
            </a:pPr>
            <a:r>
              <a:rPr lang="en-US" b="true" sz="1813">
                <a:solidFill>
                  <a:srgbClr val="000000"/>
                </a:solidFill>
                <a:latin typeface="Canva Sans Bold"/>
                <a:ea typeface="Canva Sans Bold"/>
                <a:cs typeface="Canva Sans Bold"/>
                <a:sym typeface="Canva Sans Bold"/>
              </a:rPr>
              <a:t>Training Opportunities: Targeted training can encourage agents to adopt calm and polite tones, improving communication and customer satisfaction.</a:t>
            </a:r>
          </a:p>
          <a:p>
            <a:pPr algn="l" marL="391642" indent="-195821" lvl="1">
              <a:lnSpc>
                <a:spcPts val="2539"/>
              </a:lnSpc>
              <a:buAutoNum type="arabicPeriod" startAt="1"/>
            </a:pPr>
            <a:r>
              <a:rPr lang="en-US" b="true" sz="1813">
                <a:solidFill>
                  <a:srgbClr val="000000"/>
                </a:solidFill>
                <a:latin typeface="Canva Sans Bold"/>
                <a:ea typeface="Canva Sans Bold"/>
                <a:cs typeface="Canva Sans Bold"/>
                <a:sym typeface="Canva Sans Bold"/>
              </a:rPr>
              <a:t>Enhanced Engagement Strategies: Understanding the link between agent tone and silence can help optimize interactions and call handling.</a:t>
            </a:r>
          </a:p>
          <a:p>
            <a:pPr algn="l" marL="391642" indent="-195821" lvl="1">
              <a:lnSpc>
                <a:spcPts val="2539"/>
              </a:lnSpc>
              <a:buAutoNum type="arabicPeriod" startAt="1"/>
            </a:pPr>
            <a:r>
              <a:rPr lang="en-US" b="true" sz="1813">
                <a:solidFill>
                  <a:srgbClr val="000000"/>
                </a:solidFill>
                <a:latin typeface="Canva Sans Bold"/>
                <a:ea typeface="Canva Sans Bold"/>
                <a:cs typeface="Canva Sans Bold"/>
                <a:sym typeface="Canva Sans Bold"/>
              </a:rPr>
              <a:t>Performance Monitoring: Regular monitoring of average handle time (AHT) and silence percentages provides insights into agent performance and identifies those needing additional support.</a:t>
            </a:r>
          </a:p>
          <a:p>
            <a:pPr algn="l">
              <a:lnSpc>
                <a:spcPts val="2539"/>
              </a:lnSpc>
            </a:pPr>
          </a:p>
        </p:txBody>
      </p:sp>
      <p:sp>
        <p:nvSpPr>
          <p:cNvPr name="Freeform 10" id="10"/>
          <p:cNvSpPr/>
          <p:nvPr/>
        </p:nvSpPr>
        <p:spPr>
          <a:xfrm flipH="false" flipV="false" rot="0">
            <a:off x="16637047" y="-180385"/>
            <a:ext cx="1650953" cy="1653019"/>
          </a:xfrm>
          <a:custGeom>
            <a:avLst/>
            <a:gdLst/>
            <a:ahLst/>
            <a:cxnLst/>
            <a:rect r="r" b="b" t="t" l="l"/>
            <a:pathLst>
              <a:path h="1653019" w="1650953">
                <a:moveTo>
                  <a:pt x="0" y="0"/>
                </a:moveTo>
                <a:lnTo>
                  <a:pt x="1650953" y="0"/>
                </a:lnTo>
                <a:lnTo>
                  <a:pt x="1650953" y="1653020"/>
                </a:lnTo>
                <a:lnTo>
                  <a:pt x="0" y="1653020"/>
                </a:lnTo>
                <a:lnTo>
                  <a:pt x="0" y="0"/>
                </a:lnTo>
                <a:close/>
              </a:path>
            </a:pathLst>
          </a:custGeom>
          <a:blipFill>
            <a:blip r:embed="rId4"/>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529352" y="9803843"/>
            <a:ext cx="19346704" cy="821917"/>
            <a:chOff x="0" y="0"/>
            <a:chExt cx="5095428" cy="216472"/>
          </a:xfrm>
        </p:grpSpPr>
        <p:sp>
          <p:nvSpPr>
            <p:cNvPr name="Freeform 15" id="15"/>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16" id="16"/>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143500"/>
            <a:ext cx="16230600" cy="5040705"/>
          </a:xfrm>
          <a:custGeom>
            <a:avLst/>
            <a:gdLst/>
            <a:ahLst/>
            <a:cxnLst/>
            <a:rect r="r" b="b" t="t" l="l"/>
            <a:pathLst>
              <a:path h="5040705" w="16230600">
                <a:moveTo>
                  <a:pt x="0" y="0"/>
                </a:moveTo>
                <a:lnTo>
                  <a:pt x="16230600" y="0"/>
                </a:lnTo>
                <a:lnTo>
                  <a:pt x="16230600" y="5040705"/>
                </a:lnTo>
                <a:lnTo>
                  <a:pt x="0" y="5040705"/>
                </a:lnTo>
                <a:lnTo>
                  <a:pt x="0" y="0"/>
                </a:lnTo>
                <a:close/>
              </a:path>
            </a:pathLst>
          </a:custGeom>
          <a:blipFill>
            <a:blip r:embed="rId2"/>
            <a:stretch>
              <a:fillRect l="0" t="0" r="-997" b="0"/>
            </a:stretch>
          </a:blipFill>
          <a:ln w="38100" cap="sq">
            <a:solidFill>
              <a:srgbClr val="000000"/>
            </a:solidFill>
            <a:prstDash val="solid"/>
            <a:miter/>
          </a:ln>
        </p:spPr>
      </p:sp>
      <p:sp>
        <p:nvSpPr>
          <p:cNvPr name="Freeform 3" id="3"/>
          <p:cNvSpPr/>
          <p:nvPr/>
        </p:nvSpPr>
        <p:spPr>
          <a:xfrm flipH="false" flipV="false" rot="0">
            <a:off x="4969920" y="318501"/>
            <a:ext cx="7597451" cy="4712343"/>
          </a:xfrm>
          <a:custGeom>
            <a:avLst/>
            <a:gdLst/>
            <a:ahLst/>
            <a:cxnLst/>
            <a:rect r="r" b="b" t="t" l="l"/>
            <a:pathLst>
              <a:path h="4712343" w="7597451">
                <a:moveTo>
                  <a:pt x="0" y="0"/>
                </a:moveTo>
                <a:lnTo>
                  <a:pt x="7597451" y="0"/>
                </a:lnTo>
                <a:lnTo>
                  <a:pt x="7597451" y="4712343"/>
                </a:lnTo>
                <a:lnTo>
                  <a:pt x="0" y="4712343"/>
                </a:lnTo>
                <a:lnTo>
                  <a:pt x="0" y="0"/>
                </a:lnTo>
                <a:close/>
              </a:path>
            </a:pathLst>
          </a:custGeom>
          <a:blipFill>
            <a:blip r:embed="rId3"/>
            <a:stretch>
              <a:fillRect l="0" t="0" r="0" b="0"/>
            </a:stretch>
          </a:blipFill>
          <a:ln w="38100" cap="sq">
            <a:solidFill>
              <a:srgbClr val="000000"/>
            </a:solid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7434483" y="3085173"/>
            <a:ext cx="4518707" cy="3939865"/>
          </a:xfrm>
          <a:custGeom>
            <a:avLst/>
            <a:gdLst/>
            <a:ahLst/>
            <a:cxnLst/>
            <a:rect r="r" b="b" t="t" l="l"/>
            <a:pathLst>
              <a:path h="3939865" w="4518707">
                <a:moveTo>
                  <a:pt x="4518708" y="0"/>
                </a:moveTo>
                <a:lnTo>
                  <a:pt x="0" y="0"/>
                </a:lnTo>
                <a:lnTo>
                  <a:pt x="0" y="3939864"/>
                </a:lnTo>
                <a:lnTo>
                  <a:pt x="4518708" y="3939864"/>
                </a:lnTo>
                <a:lnTo>
                  <a:pt x="451870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8343" y="-989670"/>
            <a:ext cx="1080715" cy="2956684"/>
            <a:chOff x="0" y="0"/>
            <a:chExt cx="284633" cy="778715"/>
          </a:xfrm>
        </p:grpSpPr>
        <p:sp>
          <p:nvSpPr>
            <p:cNvPr name="Freeform 8" id="8"/>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9" id="9"/>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455848" y="3085173"/>
            <a:ext cx="13554912" cy="4695991"/>
            <a:chOff x="0" y="0"/>
            <a:chExt cx="3042735" cy="1054131"/>
          </a:xfrm>
        </p:grpSpPr>
        <p:sp>
          <p:nvSpPr>
            <p:cNvPr name="Freeform 11" id="11"/>
            <p:cNvSpPr/>
            <p:nvPr/>
          </p:nvSpPr>
          <p:spPr>
            <a:xfrm flipH="false" flipV="false" rot="0">
              <a:off x="0" y="0"/>
              <a:ext cx="3042735" cy="1054131"/>
            </a:xfrm>
            <a:custGeom>
              <a:avLst/>
              <a:gdLst/>
              <a:ahLst/>
              <a:cxnLst/>
              <a:rect r="r" b="b" t="t" l="l"/>
              <a:pathLst>
                <a:path h="1054131" w="3042735">
                  <a:moveTo>
                    <a:pt x="0" y="0"/>
                  </a:moveTo>
                  <a:lnTo>
                    <a:pt x="3042735" y="0"/>
                  </a:lnTo>
                  <a:lnTo>
                    <a:pt x="3042735" y="1054131"/>
                  </a:lnTo>
                  <a:lnTo>
                    <a:pt x="0" y="1054131"/>
                  </a:lnTo>
                  <a:close/>
                </a:path>
              </a:pathLst>
            </a:custGeom>
            <a:solidFill>
              <a:srgbClr val="00569E"/>
            </a:solidFill>
            <a:ln cap="sq">
              <a:noFill/>
              <a:prstDash val="solid"/>
              <a:miter/>
            </a:ln>
          </p:spPr>
        </p:sp>
        <p:sp>
          <p:nvSpPr>
            <p:cNvPr name="TextBox 12" id="12"/>
            <p:cNvSpPr txBox="true"/>
            <p:nvPr/>
          </p:nvSpPr>
          <p:spPr>
            <a:xfrm>
              <a:off x="0" y="-38100"/>
              <a:ext cx="3042735" cy="109223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3" id="13"/>
          <p:cNvSpPr txBox="true"/>
          <p:nvPr/>
        </p:nvSpPr>
        <p:spPr>
          <a:xfrm rot="0">
            <a:off x="4245512" y="457200"/>
            <a:ext cx="9796976" cy="1028700"/>
          </a:xfrm>
          <a:prstGeom prst="rect">
            <a:avLst/>
          </a:prstGeom>
        </p:spPr>
        <p:txBody>
          <a:bodyPr anchor="t" rtlCol="false" tIns="0" lIns="0" bIns="0" rIns="0">
            <a:spAutoFit/>
          </a:bodyPr>
          <a:lstStyle/>
          <a:p>
            <a:pPr algn="ctr" marL="0" indent="0" lvl="0">
              <a:lnSpc>
                <a:spcPts val="8400"/>
              </a:lnSpc>
              <a:spcBef>
                <a:spcPct val="0"/>
              </a:spcBef>
            </a:pPr>
            <a:r>
              <a:rPr lang="en-US" sz="6000">
                <a:solidFill>
                  <a:srgbClr val="000000"/>
                </a:solidFill>
                <a:latin typeface="Open Sans Extra Bold"/>
                <a:ea typeface="Open Sans Extra Bold"/>
                <a:cs typeface="Open Sans Extra Bold"/>
                <a:sym typeface="Open Sans Extra Bold"/>
              </a:rPr>
              <a:t>PROBLEM STATEMENT</a:t>
            </a:r>
          </a:p>
        </p:txBody>
      </p:sp>
      <p:sp>
        <p:nvSpPr>
          <p:cNvPr name="TextBox 14" id="14"/>
          <p:cNvSpPr txBox="true"/>
          <p:nvPr/>
        </p:nvSpPr>
        <p:spPr>
          <a:xfrm rot="0">
            <a:off x="3313903" y="3404566"/>
            <a:ext cx="12313106" cy="4376597"/>
          </a:xfrm>
          <a:prstGeom prst="rect">
            <a:avLst/>
          </a:prstGeom>
        </p:spPr>
        <p:txBody>
          <a:bodyPr anchor="t" rtlCol="false" tIns="0" lIns="0" bIns="0" rIns="0">
            <a:spAutoFit/>
          </a:bodyPr>
          <a:lstStyle/>
          <a:p>
            <a:pPr algn="ctr">
              <a:lnSpc>
                <a:spcPts val="3858"/>
              </a:lnSpc>
            </a:pPr>
            <a:r>
              <a:rPr lang="en-US" sz="2755" spc="-55">
                <a:solidFill>
                  <a:srgbClr val="FDFDFD"/>
                </a:solidFill>
                <a:latin typeface="Poppins"/>
                <a:ea typeface="Poppins"/>
                <a:cs typeface="Poppins"/>
                <a:sym typeface="Poppins"/>
              </a:rPr>
              <a:t>As United Airlines strives to provide world-class customer service, optimizing call center operations is essential. We face challenges in improving key metrics like Average Handle Time (AHT) and Average Speed to Answer (AST).</a:t>
            </a:r>
          </a:p>
          <a:p>
            <a:pPr algn="ctr">
              <a:lnSpc>
                <a:spcPts val="3858"/>
              </a:lnSpc>
            </a:pPr>
            <a:r>
              <a:rPr lang="en-US" sz="2755" spc="-55">
                <a:solidFill>
                  <a:srgbClr val="FDFDFD"/>
                </a:solidFill>
                <a:latin typeface="Poppins"/>
                <a:ea typeface="Poppins"/>
                <a:cs typeface="Poppins"/>
                <a:sym typeface="Poppins"/>
              </a:rPr>
              <a:t>Your task is to analyze existing call center data to identify inefficiencies, determine the causes of prolonged AHT and AST, and suggest strategies to enhance customer satisfaction, reduce escalations, and improve overall operational efficiency.</a:t>
            </a:r>
          </a:p>
          <a:p>
            <a:pPr algn="ctr">
              <a:lnSpc>
                <a:spcPts val="3858"/>
              </a:lnSpc>
              <a:spcBef>
                <a:spcPct val="0"/>
              </a:spcBef>
            </a:pPr>
          </a:p>
        </p:txBody>
      </p:sp>
      <p:sp>
        <p:nvSpPr>
          <p:cNvPr name="Freeform 15" id="15"/>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849458" y="315987"/>
            <a:ext cx="12589085" cy="1349225"/>
          </a:xfrm>
          <a:prstGeom prst="rect">
            <a:avLst/>
          </a:prstGeom>
        </p:spPr>
        <p:txBody>
          <a:bodyPr anchor="t" rtlCol="false" tIns="0" lIns="0" bIns="0" rIns="0">
            <a:spAutoFit/>
          </a:bodyPr>
          <a:lstStyle/>
          <a:p>
            <a:pPr algn="ctr" marL="0" indent="0" lvl="0">
              <a:lnSpc>
                <a:spcPts val="5433"/>
              </a:lnSpc>
              <a:spcBef>
                <a:spcPct val="0"/>
              </a:spcBef>
            </a:pPr>
            <a:r>
              <a:rPr lang="en-US" sz="3880">
                <a:solidFill>
                  <a:srgbClr val="000000"/>
                </a:solidFill>
                <a:latin typeface="Open Sans Extra Bold"/>
                <a:ea typeface="Open Sans Extra Bold"/>
                <a:cs typeface="Open Sans Extra Bold"/>
                <a:sym typeface="Open Sans Extra Bold"/>
              </a:rPr>
              <a:t>ANALYSIS OF AVERAGE SILENCE PERCENTAGE VS CALL REASON AND CUSTOMER TONE</a:t>
            </a:r>
          </a:p>
        </p:txBody>
      </p:sp>
      <p:sp>
        <p:nvSpPr>
          <p:cNvPr name="Freeform 3" id="3"/>
          <p:cNvSpPr/>
          <p:nvPr/>
        </p:nvSpPr>
        <p:spPr>
          <a:xfrm flipH="false" flipV="false" rot="0">
            <a:off x="2302957" y="1996435"/>
            <a:ext cx="1585789" cy="1585789"/>
          </a:xfrm>
          <a:custGeom>
            <a:avLst/>
            <a:gdLst/>
            <a:ahLst/>
            <a:cxnLst/>
            <a:rect r="r" b="b" t="t" l="l"/>
            <a:pathLst>
              <a:path h="1585789" w="1585789">
                <a:moveTo>
                  <a:pt x="0" y="0"/>
                </a:moveTo>
                <a:lnTo>
                  <a:pt x="1585788" y="0"/>
                </a:lnTo>
                <a:lnTo>
                  <a:pt x="1585788" y="1585788"/>
                </a:lnTo>
                <a:lnTo>
                  <a:pt x="0" y="15857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4225352" y="2177850"/>
            <a:ext cx="13033948" cy="3532647"/>
          </a:xfrm>
          <a:prstGeom prst="rect">
            <a:avLst/>
          </a:prstGeom>
        </p:spPr>
        <p:txBody>
          <a:bodyPr anchor="t" rtlCol="false" tIns="0" lIns="0" bIns="0" rIns="0">
            <a:spAutoFit/>
          </a:bodyPr>
          <a:lstStyle/>
          <a:p>
            <a:pPr algn="l">
              <a:lnSpc>
                <a:spcPts val="3090"/>
              </a:lnSpc>
            </a:pPr>
            <a:r>
              <a:rPr lang="en-US" sz="2207" spc="-44">
                <a:solidFill>
                  <a:srgbClr val="145DA0"/>
                </a:solidFill>
                <a:latin typeface="Poppins"/>
                <a:ea typeface="Poppins"/>
                <a:cs typeface="Poppins"/>
                <a:sym typeface="Poppins"/>
              </a:rPr>
              <a:t>Analysis of Average Silence Percentage vs. Primary Call Reason</a:t>
            </a:r>
          </a:p>
          <a:p>
            <a:pPr algn="l" marL="476535" indent="-238267" lvl="1">
              <a:lnSpc>
                <a:spcPts val="3090"/>
              </a:lnSpc>
              <a:buFont typeface="Arial"/>
              <a:buChar char="•"/>
            </a:pPr>
            <a:r>
              <a:rPr lang="en-US" sz="2207" spc="-44">
                <a:solidFill>
                  <a:srgbClr val="145DA0"/>
                </a:solidFill>
                <a:latin typeface="Poppins"/>
                <a:ea typeface="Poppins"/>
                <a:cs typeface="Poppins"/>
                <a:sym typeface="Poppins"/>
              </a:rPr>
              <a:t>Complex Issues Lead to Higher Silence Percentages: Calls regarding communications (30.36%) and irregular operations (30.94%) showed the highest silence percentages, indicating more complex discussions.</a:t>
            </a:r>
          </a:p>
          <a:p>
            <a:pPr algn="l" marL="476535" indent="-238267" lvl="1">
              <a:lnSpc>
                <a:spcPts val="3090"/>
              </a:lnSpc>
              <a:buFont typeface="Arial"/>
              <a:buChar char="•"/>
            </a:pPr>
            <a:r>
              <a:rPr lang="en-US" sz="2207" spc="-44">
                <a:solidFill>
                  <a:srgbClr val="145DA0"/>
                </a:solidFill>
                <a:latin typeface="Poppins"/>
                <a:ea typeface="Poppins"/>
                <a:cs typeface="Poppins"/>
                <a:sym typeface="Poppins"/>
              </a:rPr>
              <a:t>Lower Silence with Simpler Issues: Calls rel</a:t>
            </a:r>
            <a:r>
              <a:rPr lang="en-US" sz="2207" spc="-44" strike="noStrike" u="none">
                <a:solidFill>
                  <a:srgbClr val="145DA0"/>
                </a:solidFill>
                <a:latin typeface="Poppins"/>
                <a:ea typeface="Poppins"/>
                <a:cs typeface="Poppins"/>
                <a:sym typeface="Poppins"/>
              </a:rPr>
              <a:t>ated to disability (24.86%) and unaccompanied minor (24.25%) had lower silence percentages, suggesting they are more straightforward.</a:t>
            </a:r>
          </a:p>
          <a:p>
            <a:pPr algn="l" marL="476535" indent="-238267" lvl="1">
              <a:lnSpc>
                <a:spcPts val="3090"/>
              </a:lnSpc>
              <a:buFont typeface="Arial"/>
              <a:buChar char="•"/>
            </a:pPr>
            <a:r>
              <a:rPr lang="en-US" sz="2207" spc="-44" strike="noStrike" u="none">
                <a:solidFill>
                  <a:srgbClr val="145DA0"/>
                </a:solidFill>
                <a:latin typeface="Poppins"/>
                <a:ea typeface="Poppins"/>
                <a:cs typeface="Poppins"/>
                <a:sym typeface="Poppins"/>
              </a:rPr>
              <a:t>Mid-Range Silence Percentages: Call reasons like booking (26.09%) and checkout (29.23%) exhibited mid-range silence percentages, reflecting varying degrees of complexity and idle time potential.</a:t>
            </a:r>
          </a:p>
        </p:txBody>
      </p:sp>
      <p:sp>
        <p:nvSpPr>
          <p:cNvPr name="TextBox 5" id="5"/>
          <p:cNvSpPr txBox="true"/>
          <p:nvPr/>
        </p:nvSpPr>
        <p:spPr>
          <a:xfrm rot="0">
            <a:off x="2464466" y="2280700"/>
            <a:ext cx="1262769" cy="912482"/>
          </a:xfrm>
          <a:prstGeom prst="rect">
            <a:avLst/>
          </a:prstGeom>
        </p:spPr>
        <p:txBody>
          <a:bodyPr anchor="t" rtlCol="false" tIns="0" lIns="0" bIns="0" rIns="0">
            <a:spAutoFit/>
          </a:bodyPr>
          <a:lstStyle/>
          <a:p>
            <a:pPr algn="ctr" marL="0" indent="0" lvl="0">
              <a:lnSpc>
                <a:spcPts val="7457"/>
              </a:lnSpc>
              <a:spcBef>
                <a:spcPct val="0"/>
              </a:spcBef>
            </a:pPr>
            <a:r>
              <a:rPr lang="en-US" sz="5326">
                <a:solidFill>
                  <a:srgbClr val="FDFDFD"/>
                </a:solidFill>
                <a:latin typeface="Open Sans Extra Bold"/>
                <a:ea typeface="Open Sans Extra Bold"/>
                <a:cs typeface="Open Sans Extra Bold"/>
                <a:sym typeface="Open Sans Extra Bold"/>
              </a:rPr>
              <a:t>01</a:t>
            </a:r>
          </a:p>
        </p:txBody>
      </p:sp>
      <p:sp>
        <p:nvSpPr>
          <p:cNvPr name="Freeform 6" id="6"/>
          <p:cNvSpPr/>
          <p:nvPr/>
        </p:nvSpPr>
        <p:spPr>
          <a:xfrm flipH="false" flipV="false" rot="0">
            <a:off x="2141447" y="5388945"/>
            <a:ext cx="1585789" cy="1585789"/>
          </a:xfrm>
          <a:custGeom>
            <a:avLst/>
            <a:gdLst/>
            <a:ahLst/>
            <a:cxnLst/>
            <a:rect r="r" b="b" t="t" l="l"/>
            <a:pathLst>
              <a:path h="1585789" w="1585789">
                <a:moveTo>
                  <a:pt x="0" y="0"/>
                </a:moveTo>
                <a:lnTo>
                  <a:pt x="1585788" y="0"/>
                </a:lnTo>
                <a:lnTo>
                  <a:pt x="1585788" y="1585788"/>
                </a:lnTo>
                <a:lnTo>
                  <a:pt x="0" y="15857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7" id="7"/>
          <p:cNvSpPr txBox="true"/>
          <p:nvPr/>
        </p:nvSpPr>
        <p:spPr>
          <a:xfrm rot="0">
            <a:off x="4225352" y="5980222"/>
            <a:ext cx="12648755" cy="1178274"/>
          </a:xfrm>
          <a:prstGeom prst="rect">
            <a:avLst/>
          </a:prstGeom>
        </p:spPr>
        <p:txBody>
          <a:bodyPr anchor="t" rtlCol="false" tIns="0" lIns="0" bIns="0" rIns="0">
            <a:spAutoFit/>
          </a:bodyPr>
          <a:lstStyle/>
          <a:p>
            <a:pPr algn="l">
              <a:lnSpc>
                <a:spcPts val="3090"/>
              </a:lnSpc>
            </a:pPr>
            <a:r>
              <a:rPr lang="en-US" sz="2207" spc="-44">
                <a:solidFill>
                  <a:srgbClr val="145DA0"/>
                </a:solidFill>
                <a:latin typeface="Poppins"/>
                <a:ea typeface="Poppins"/>
                <a:cs typeface="Poppins"/>
                <a:sym typeface="Poppins"/>
              </a:rPr>
              <a:t>Average Silence Percentage vs. Customer Tone</a:t>
            </a:r>
          </a:p>
          <a:p>
            <a:pPr algn="l" marL="476535" indent="-238267" lvl="1">
              <a:lnSpc>
                <a:spcPts val="3090"/>
              </a:lnSpc>
              <a:buFont typeface="Arial"/>
              <a:buChar char="•"/>
            </a:pPr>
            <a:r>
              <a:rPr lang="en-US" sz="2207" spc="-44">
                <a:solidFill>
                  <a:srgbClr val="145DA0"/>
                </a:solidFill>
                <a:latin typeface="Poppins"/>
                <a:ea typeface="Poppins"/>
                <a:cs typeface="Poppins"/>
                <a:sym typeface="Poppins"/>
              </a:rPr>
              <a:t>Customer tone does not significantly impact the average silence percentage during calls, as silence percentages are consistent across different tones.</a:t>
            </a:r>
          </a:p>
        </p:txBody>
      </p:sp>
      <p:sp>
        <p:nvSpPr>
          <p:cNvPr name="TextBox 8" id="8"/>
          <p:cNvSpPr txBox="true"/>
          <p:nvPr/>
        </p:nvSpPr>
        <p:spPr>
          <a:xfrm rot="0">
            <a:off x="2302957" y="5673210"/>
            <a:ext cx="1262769" cy="912482"/>
          </a:xfrm>
          <a:prstGeom prst="rect">
            <a:avLst/>
          </a:prstGeom>
        </p:spPr>
        <p:txBody>
          <a:bodyPr anchor="t" rtlCol="false" tIns="0" lIns="0" bIns="0" rIns="0">
            <a:spAutoFit/>
          </a:bodyPr>
          <a:lstStyle/>
          <a:p>
            <a:pPr algn="ctr" marL="0" indent="0" lvl="0">
              <a:lnSpc>
                <a:spcPts val="7457"/>
              </a:lnSpc>
              <a:spcBef>
                <a:spcPct val="0"/>
              </a:spcBef>
            </a:pPr>
            <a:r>
              <a:rPr lang="en-US" sz="5326">
                <a:solidFill>
                  <a:srgbClr val="FDFDFD"/>
                </a:solidFill>
                <a:latin typeface="Open Sans Extra Bold"/>
                <a:ea typeface="Open Sans Extra Bold"/>
                <a:cs typeface="Open Sans Extra Bold"/>
                <a:sym typeface="Open Sans Extra Bold"/>
              </a:rPr>
              <a:t>02</a:t>
            </a:r>
          </a:p>
        </p:txBody>
      </p:sp>
      <p:sp>
        <p:nvSpPr>
          <p:cNvPr name="TextBox 9" id="9"/>
          <p:cNvSpPr txBox="true"/>
          <p:nvPr/>
        </p:nvSpPr>
        <p:spPr>
          <a:xfrm rot="0">
            <a:off x="323803" y="7320420"/>
            <a:ext cx="17640394" cy="2811425"/>
          </a:xfrm>
          <a:prstGeom prst="rect">
            <a:avLst/>
          </a:prstGeom>
        </p:spPr>
        <p:txBody>
          <a:bodyPr anchor="t" rtlCol="false" tIns="0" lIns="0" bIns="0" rIns="0">
            <a:spAutoFit/>
          </a:bodyPr>
          <a:lstStyle/>
          <a:p>
            <a:pPr algn="l">
              <a:lnSpc>
                <a:spcPts val="2539"/>
              </a:lnSpc>
            </a:pPr>
            <a:r>
              <a:rPr lang="en-US" sz="1813" b="true">
                <a:solidFill>
                  <a:srgbClr val="000000"/>
                </a:solidFill>
                <a:latin typeface="Canva Sans Bold"/>
                <a:ea typeface="Canva Sans Bold"/>
                <a:cs typeface="Canva Sans Bold"/>
                <a:sym typeface="Canva Sans Bold"/>
              </a:rPr>
              <a:t>Conclusions</a:t>
            </a:r>
          </a:p>
          <a:p>
            <a:pPr algn="l" marL="391642" indent="-195821" lvl="1">
              <a:lnSpc>
                <a:spcPts val="2539"/>
              </a:lnSpc>
              <a:buFont typeface="Arial"/>
              <a:buChar char="•"/>
            </a:pPr>
            <a:r>
              <a:rPr lang="en-US" b="true" sz="1813">
                <a:solidFill>
                  <a:srgbClr val="000000"/>
                </a:solidFill>
                <a:latin typeface="Canva Sans Bold"/>
                <a:ea typeface="Canva Sans Bold"/>
                <a:cs typeface="Canva Sans Bold"/>
                <a:sym typeface="Canva Sans Bold"/>
              </a:rPr>
              <a:t>C</a:t>
            </a:r>
            <a:r>
              <a:rPr lang="en-US" b="true" sz="1813">
                <a:solidFill>
                  <a:srgbClr val="000000"/>
                </a:solidFill>
                <a:latin typeface="Canva Sans Bold"/>
                <a:ea typeface="Canva Sans Bold"/>
                <a:cs typeface="Canva Sans Bold"/>
                <a:sym typeface="Canva Sans Bold"/>
              </a:rPr>
              <a:t>all Compl</a:t>
            </a:r>
            <a:r>
              <a:rPr lang="en-US" b="true" sz="1813">
                <a:solidFill>
                  <a:srgbClr val="000000"/>
                </a:solidFill>
                <a:latin typeface="Canva Sans Bold"/>
                <a:ea typeface="Canva Sans Bold"/>
                <a:cs typeface="Canva Sans Bold"/>
                <a:sym typeface="Canva Sans Bold"/>
              </a:rPr>
              <a:t>exity Influence: Primary call reasons affect silence percentages; complex issues lead to longer silences, while simpler inquiries require less idle time.</a:t>
            </a:r>
          </a:p>
          <a:p>
            <a:pPr algn="l" marL="391642" indent="-195821" lvl="1">
              <a:lnSpc>
                <a:spcPts val="2539"/>
              </a:lnSpc>
              <a:buFont typeface="Arial"/>
              <a:buChar char="•"/>
            </a:pPr>
            <a:r>
              <a:rPr lang="en-US" b="true" sz="1813">
                <a:solidFill>
                  <a:srgbClr val="000000"/>
                </a:solidFill>
                <a:latin typeface="Canva Sans Bold"/>
                <a:ea typeface="Canva Sans Bold"/>
                <a:cs typeface="Canva Sans Bold"/>
                <a:sym typeface="Canva Sans Bold"/>
              </a:rPr>
              <a:t>Training Insights: Understanding which call reasons result in higher silence can help train agents to handle complex situations more efficiently, reducing wait times.</a:t>
            </a:r>
          </a:p>
          <a:p>
            <a:pPr algn="l" marL="391642" indent="-195821" lvl="1">
              <a:lnSpc>
                <a:spcPts val="2539"/>
              </a:lnSpc>
              <a:buFont typeface="Arial"/>
              <a:buChar char="•"/>
            </a:pPr>
            <a:r>
              <a:rPr lang="en-US" b="true" sz="1813">
                <a:solidFill>
                  <a:srgbClr val="000000"/>
                </a:solidFill>
                <a:latin typeface="Canva Sans Bold"/>
                <a:ea typeface="Canva Sans Bold"/>
                <a:cs typeface="Canva Sans Bold"/>
                <a:sym typeface="Canva Sans Bold"/>
              </a:rPr>
              <a:t>Recommendations for Future Analysis: Break down call handling processes by reason to identify best practices and optimize responses.</a:t>
            </a:r>
          </a:p>
          <a:p>
            <a:pPr algn="l" marL="391642" indent="-195821" lvl="1">
              <a:lnSpc>
                <a:spcPts val="2539"/>
              </a:lnSpc>
              <a:buFont typeface="Arial"/>
              <a:buChar char="•"/>
            </a:pPr>
            <a:r>
              <a:rPr lang="en-US" b="true" sz="1813">
                <a:solidFill>
                  <a:srgbClr val="000000"/>
                </a:solidFill>
                <a:latin typeface="Canva Sans Bold"/>
                <a:ea typeface="Canva Sans Bold"/>
                <a:cs typeface="Canva Sans Bold"/>
                <a:sym typeface="Canva Sans Bold"/>
              </a:rPr>
              <a:t>Customer Tone Impact: Customer tone does not significantly affect silence percentages; silence remains consistent across tones.</a:t>
            </a:r>
          </a:p>
          <a:p>
            <a:pPr algn="l" marL="391642" indent="-195821" lvl="1">
              <a:lnSpc>
                <a:spcPts val="2539"/>
              </a:lnSpc>
              <a:buFont typeface="Arial"/>
              <a:buChar char="•"/>
            </a:pPr>
            <a:r>
              <a:rPr lang="en-US" b="true" sz="1813">
                <a:solidFill>
                  <a:srgbClr val="000000"/>
                </a:solidFill>
                <a:latin typeface="Canva Sans Bold"/>
                <a:ea typeface="Canva Sans Bold"/>
                <a:cs typeface="Canva Sans Bold"/>
                <a:sym typeface="Canva Sans Bold"/>
              </a:rPr>
              <a:t>Exploration of Other Factors: Investigate factors like call complexity and customer issues to better explain silence and handling time variations.</a:t>
            </a:r>
          </a:p>
          <a:p>
            <a:pPr algn="l">
              <a:lnSpc>
                <a:spcPts val="2539"/>
              </a:lnSpc>
            </a:pPr>
          </a:p>
        </p:txBody>
      </p:sp>
      <p:sp>
        <p:nvSpPr>
          <p:cNvPr name="Freeform 10" id="10"/>
          <p:cNvSpPr/>
          <p:nvPr/>
        </p:nvSpPr>
        <p:spPr>
          <a:xfrm flipH="false" flipV="false" rot="0">
            <a:off x="16637047" y="-180385"/>
            <a:ext cx="1650953" cy="1653019"/>
          </a:xfrm>
          <a:custGeom>
            <a:avLst/>
            <a:gdLst/>
            <a:ahLst/>
            <a:cxnLst/>
            <a:rect r="r" b="b" t="t" l="l"/>
            <a:pathLst>
              <a:path h="1653019" w="1650953">
                <a:moveTo>
                  <a:pt x="0" y="0"/>
                </a:moveTo>
                <a:lnTo>
                  <a:pt x="1650953" y="0"/>
                </a:lnTo>
                <a:lnTo>
                  <a:pt x="1650953" y="1653020"/>
                </a:lnTo>
                <a:lnTo>
                  <a:pt x="0" y="1653020"/>
                </a:lnTo>
                <a:lnTo>
                  <a:pt x="0" y="0"/>
                </a:lnTo>
                <a:close/>
              </a:path>
            </a:pathLst>
          </a:custGeom>
          <a:blipFill>
            <a:blip r:embed="rId4"/>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529352" y="9803843"/>
            <a:ext cx="19346704" cy="821917"/>
            <a:chOff x="0" y="0"/>
            <a:chExt cx="5095428" cy="216472"/>
          </a:xfrm>
        </p:grpSpPr>
        <p:sp>
          <p:nvSpPr>
            <p:cNvPr name="Freeform 15" id="15"/>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16" id="16"/>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1650" y="299104"/>
            <a:ext cx="9107715" cy="5794784"/>
          </a:xfrm>
          <a:custGeom>
            <a:avLst/>
            <a:gdLst/>
            <a:ahLst/>
            <a:cxnLst/>
            <a:rect r="r" b="b" t="t" l="l"/>
            <a:pathLst>
              <a:path h="5794784" w="9107715">
                <a:moveTo>
                  <a:pt x="0" y="0"/>
                </a:moveTo>
                <a:lnTo>
                  <a:pt x="9107714" y="0"/>
                </a:lnTo>
                <a:lnTo>
                  <a:pt x="9107714" y="5794783"/>
                </a:lnTo>
                <a:lnTo>
                  <a:pt x="0" y="5794783"/>
                </a:lnTo>
                <a:lnTo>
                  <a:pt x="0" y="0"/>
                </a:lnTo>
                <a:close/>
              </a:path>
            </a:pathLst>
          </a:custGeom>
          <a:blipFill>
            <a:blip r:embed="rId2"/>
            <a:stretch>
              <a:fillRect l="0" t="0" r="0" b="0"/>
            </a:stretch>
          </a:blipFill>
          <a:ln w="38100" cap="sq">
            <a:solidFill>
              <a:srgbClr val="000000"/>
            </a:solidFill>
            <a:prstDash val="solid"/>
            <a:miter/>
          </a:ln>
        </p:spPr>
      </p:sp>
      <p:sp>
        <p:nvSpPr>
          <p:cNvPr name="Freeform 3" id="3"/>
          <p:cNvSpPr/>
          <p:nvPr/>
        </p:nvSpPr>
        <p:spPr>
          <a:xfrm flipH="false" flipV="false" rot="0">
            <a:off x="9643996" y="4707752"/>
            <a:ext cx="8090819" cy="5018356"/>
          </a:xfrm>
          <a:custGeom>
            <a:avLst/>
            <a:gdLst/>
            <a:ahLst/>
            <a:cxnLst/>
            <a:rect r="r" b="b" t="t" l="l"/>
            <a:pathLst>
              <a:path h="5018356" w="8090819">
                <a:moveTo>
                  <a:pt x="0" y="0"/>
                </a:moveTo>
                <a:lnTo>
                  <a:pt x="8090819" y="0"/>
                </a:lnTo>
                <a:lnTo>
                  <a:pt x="8090819" y="5018355"/>
                </a:lnTo>
                <a:lnTo>
                  <a:pt x="0" y="5018355"/>
                </a:lnTo>
                <a:lnTo>
                  <a:pt x="0" y="0"/>
                </a:lnTo>
                <a:close/>
              </a:path>
            </a:pathLst>
          </a:custGeom>
          <a:blipFill>
            <a:blip r:embed="rId3"/>
            <a:stretch>
              <a:fillRect l="0" t="0" r="0" b="0"/>
            </a:stretch>
          </a:blipFill>
          <a:ln w="38100" cap="sq">
            <a:solidFill>
              <a:srgbClr val="000000"/>
            </a:solidFill>
            <a:prstDash val="solid"/>
            <a:miter/>
          </a:ln>
        </p:spPr>
      </p:sp>
      <p:sp>
        <p:nvSpPr>
          <p:cNvPr name="Freeform 4" id="4"/>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84190" y="2656032"/>
            <a:ext cx="342273" cy="373607"/>
            <a:chOff x="0" y="0"/>
            <a:chExt cx="744632" cy="812800"/>
          </a:xfrm>
        </p:grpSpPr>
        <p:sp>
          <p:nvSpPr>
            <p:cNvPr name="Freeform 3" id="3"/>
            <p:cNvSpPr/>
            <p:nvPr/>
          </p:nvSpPr>
          <p:spPr>
            <a:xfrm flipH="false" flipV="false" rot="0">
              <a:off x="0" y="0"/>
              <a:ext cx="744632" cy="812800"/>
            </a:xfrm>
            <a:custGeom>
              <a:avLst/>
              <a:gdLst/>
              <a:ahLst/>
              <a:cxnLst/>
              <a:rect r="r" b="b" t="t" l="l"/>
              <a:pathLst>
                <a:path h="812800" w="744632">
                  <a:moveTo>
                    <a:pt x="372316" y="0"/>
                  </a:moveTo>
                  <a:cubicBezTo>
                    <a:pt x="166692" y="0"/>
                    <a:pt x="0" y="181951"/>
                    <a:pt x="0" y="406400"/>
                  </a:cubicBezTo>
                  <a:cubicBezTo>
                    <a:pt x="0" y="630849"/>
                    <a:pt x="166692" y="812800"/>
                    <a:pt x="372316" y="812800"/>
                  </a:cubicBezTo>
                  <a:cubicBezTo>
                    <a:pt x="577940" y="812800"/>
                    <a:pt x="744632" y="630849"/>
                    <a:pt x="744632" y="406400"/>
                  </a:cubicBezTo>
                  <a:cubicBezTo>
                    <a:pt x="744632" y="181951"/>
                    <a:pt x="577940" y="0"/>
                    <a:pt x="372316" y="0"/>
                  </a:cubicBezTo>
                  <a:close/>
                </a:path>
              </a:pathLst>
            </a:custGeom>
            <a:solidFill>
              <a:srgbClr val="FDFDFD"/>
            </a:solidFill>
            <a:ln w="38100" cap="sq">
              <a:solidFill>
                <a:srgbClr val="00569E"/>
              </a:solidFill>
              <a:prstDash val="solid"/>
              <a:miter/>
            </a:ln>
          </p:spPr>
        </p:sp>
        <p:sp>
          <p:nvSpPr>
            <p:cNvPr name="TextBox 4" id="4"/>
            <p:cNvSpPr txBox="true"/>
            <p:nvPr/>
          </p:nvSpPr>
          <p:spPr>
            <a:xfrm>
              <a:off x="69809" y="28575"/>
              <a:ext cx="605014" cy="708025"/>
            </a:xfrm>
            <a:prstGeom prst="rect">
              <a:avLst/>
            </a:prstGeom>
          </p:spPr>
          <p:txBody>
            <a:bodyPr anchor="ctr" rtlCol="false" tIns="0" lIns="0" bIns="0" rIns="0"/>
            <a:lstStyle/>
            <a:p>
              <a:pPr algn="ctr">
                <a:lnSpc>
                  <a:spcPts val="3640"/>
                </a:lnSpc>
              </a:pPr>
            </a:p>
          </p:txBody>
        </p:sp>
      </p:grpSp>
      <p:grpSp>
        <p:nvGrpSpPr>
          <p:cNvPr name="Group 5" id="5"/>
          <p:cNvGrpSpPr/>
          <p:nvPr/>
        </p:nvGrpSpPr>
        <p:grpSpPr>
          <a:xfrm rot="0">
            <a:off x="7059674" y="4180490"/>
            <a:ext cx="342273" cy="373607"/>
            <a:chOff x="0" y="0"/>
            <a:chExt cx="744632" cy="812800"/>
          </a:xfrm>
        </p:grpSpPr>
        <p:sp>
          <p:nvSpPr>
            <p:cNvPr name="Freeform 6" id="6"/>
            <p:cNvSpPr/>
            <p:nvPr/>
          </p:nvSpPr>
          <p:spPr>
            <a:xfrm flipH="false" flipV="false" rot="0">
              <a:off x="0" y="0"/>
              <a:ext cx="744632" cy="812800"/>
            </a:xfrm>
            <a:custGeom>
              <a:avLst/>
              <a:gdLst/>
              <a:ahLst/>
              <a:cxnLst/>
              <a:rect r="r" b="b" t="t" l="l"/>
              <a:pathLst>
                <a:path h="812800" w="744632">
                  <a:moveTo>
                    <a:pt x="372316" y="0"/>
                  </a:moveTo>
                  <a:cubicBezTo>
                    <a:pt x="166692" y="0"/>
                    <a:pt x="0" y="181951"/>
                    <a:pt x="0" y="406400"/>
                  </a:cubicBezTo>
                  <a:cubicBezTo>
                    <a:pt x="0" y="630849"/>
                    <a:pt x="166692" y="812800"/>
                    <a:pt x="372316" y="812800"/>
                  </a:cubicBezTo>
                  <a:cubicBezTo>
                    <a:pt x="577940" y="812800"/>
                    <a:pt x="744632" y="630849"/>
                    <a:pt x="744632" y="406400"/>
                  </a:cubicBezTo>
                  <a:cubicBezTo>
                    <a:pt x="744632" y="181951"/>
                    <a:pt x="577940" y="0"/>
                    <a:pt x="372316" y="0"/>
                  </a:cubicBezTo>
                  <a:close/>
                </a:path>
              </a:pathLst>
            </a:custGeom>
            <a:solidFill>
              <a:srgbClr val="FDFDFD"/>
            </a:solidFill>
            <a:ln w="38100" cap="sq">
              <a:solidFill>
                <a:srgbClr val="00569E"/>
              </a:solidFill>
              <a:prstDash val="solid"/>
              <a:miter/>
            </a:ln>
          </p:spPr>
        </p:sp>
        <p:sp>
          <p:nvSpPr>
            <p:cNvPr name="TextBox 7" id="7"/>
            <p:cNvSpPr txBox="true"/>
            <p:nvPr/>
          </p:nvSpPr>
          <p:spPr>
            <a:xfrm>
              <a:off x="69809" y="28575"/>
              <a:ext cx="605014" cy="708025"/>
            </a:xfrm>
            <a:prstGeom prst="rect">
              <a:avLst/>
            </a:prstGeom>
          </p:spPr>
          <p:txBody>
            <a:bodyPr anchor="ctr" rtlCol="false" tIns="0" lIns="0" bIns="0" rIns="0"/>
            <a:lstStyle/>
            <a:p>
              <a:pPr algn="ctr">
                <a:lnSpc>
                  <a:spcPts val="3640"/>
                </a:lnSpc>
              </a:pPr>
            </a:p>
          </p:txBody>
        </p:sp>
      </p:grpSp>
      <p:grpSp>
        <p:nvGrpSpPr>
          <p:cNvPr name="Group 8" id="8"/>
          <p:cNvGrpSpPr/>
          <p:nvPr/>
        </p:nvGrpSpPr>
        <p:grpSpPr>
          <a:xfrm rot="0">
            <a:off x="6686067" y="7343763"/>
            <a:ext cx="373607" cy="3736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0" id="10"/>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1" id="11"/>
          <p:cNvGrpSpPr/>
          <p:nvPr/>
        </p:nvGrpSpPr>
        <p:grpSpPr>
          <a:xfrm rot="0">
            <a:off x="7054312" y="5760481"/>
            <a:ext cx="342273" cy="373607"/>
            <a:chOff x="0" y="0"/>
            <a:chExt cx="744632" cy="812800"/>
          </a:xfrm>
        </p:grpSpPr>
        <p:sp>
          <p:nvSpPr>
            <p:cNvPr name="Freeform 12" id="12"/>
            <p:cNvSpPr/>
            <p:nvPr/>
          </p:nvSpPr>
          <p:spPr>
            <a:xfrm flipH="false" flipV="false" rot="0">
              <a:off x="0" y="0"/>
              <a:ext cx="744632" cy="812800"/>
            </a:xfrm>
            <a:custGeom>
              <a:avLst/>
              <a:gdLst/>
              <a:ahLst/>
              <a:cxnLst/>
              <a:rect r="r" b="b" t="t" l="l"/>
              <a:pathLst>
                <a:path h="812800" w="744632">
                  <a:moveTo>
                    <a:pt x="372316" y="0"/>
                  </a:moveTo>
                  <a:cubicBezTo>
                    <a:pt x="166692" y="0"/>
                    <a:pt x="0" y="181951"/>
                    <a:pt x="0" y="406400"/>
                  </a:cubicBezTo>
                  <a:cubicBezTo>
                    <a:pt x="0" y="630849"/>
                    <a:pt x="166692" y="812800"/>
                    <a:pt x="372316" y="812800"/>
                  </a:cubicBezTo>
                  <a:cubicBezTo>
                    <a:pt x="577940" y="812800"/>
                    <a:pt x="744632" y="630849"/>
                    <a:pt x="744632" y="406400"/>
                  </a:cubicBezTo>
                  <a:cubicBezTo>
                    <a:pt x="744632" y="181951"/>
                    <a:pt x="577940" y="0"/>
                    <a:pt x="372316" y="0"/>
                  </a:cubicBezTo>
                  <a:close/>
                </a:path>
              </a:pathLst>
            </a:custGeom>
            <a:solidFill>
              <a:srgbClr val="FDFDFD"/>
            </a:solidFill>
            <a:ln w="38100" cap="sq">
              <a:solidFill>
                <a:srgbClr val="00569E"/>
              </a:solidFill>
              <a:prstDash val="solid"/>
              <a:miter/>
            </a:ln>
          </p:spPr>
        </p:sp>
        <p:sp>
          <p:nvSpPr>
            <p:cNvPr name="TextBox 13" id="13"/>
            <p:cNvSpPr txBox="true"/>
            <p:nvPr/>
          </p:nvSpPr>
          <p:spPr>
            <a:xfrm>
              <a:off x="69809" y="28575"/>
              <a:ext cx="605014" cy="708025"/>
            </a:xfrm>
            <a:prstGeom prst="rect">
              <a:avLst/>
            </a:prstGeom>
          </p:spPr>
          <p:txBody>
            <a:bodyPr anchor="ctr" rtlCol="false" tIns="0" lIns="0" bIns="0" rIns="0"/>
            <a:lstStyle/>
            <a:p>
              <a:pPr algn="ctr">
                <a:lnSpc>
                  <a:spcPts val="3640"/>
                </a:lnSpc>
              </a:pPr>
            </a:p>
          </p:txBody>
        </p:sp>
      </p:grpSp>
      <p:grpSp>
        <p:nvGrpSpPr>
          <p:cNvPr name="Group 14" id="14"/>
          <p:cNvGrpSpPr/>
          <p:nvPr/>
        </p:nvGrpSpPr>
        <p:grpSpPr>
          <a:xfrm rot="0">
            <a:off x="444806" y="1967015"/>
            <a:ext cx="9668897" cy="6806789"/>
            <a:chOff x="0" y="0"/>
            <a:chExt cx="1274767" cy="897421"/>
          </a:xfrm>
        </p:grpSpPr>
        <p:sp>
          <p:nvSpPr>
            <p:cNvPr name="Freeform 15" id="15"/>
            <p:cNvSpPr/>
            <p:nvPr/>
          </p:nvSpPr>
          <p:spPr>
            <a:xfrm flipH="false" flipV="false" rot="0">
              <a:off x="0" y="0"/>
              <a:ext cx="1274767" cy="897421"/>
            </a:xfrm>
            <a:custGeom>
              <a:avLst/>
              <a:gdLst/>
              <a:ahLst/>
              <a:cxnLst/>
              <a:rect r="r" b="b" t="t" l="l"/>
              <a:pathLst>
                <a:path h="897421" w="1274767">
                  <a:moveTo>
                    <a:pt x="0" y="0"/>
                  </a:moveTo>
                  <a:lnTo>
                    <a:pt x="1274767" y="0"/>
                  </a:lnTo>
                  <a:lnTo>
                    <a:pt x="1274767" y="897421"/>
                  </a:lnTo>
                  <a:lnTo>
                    <a:pt x="0" y="897421"/>
                  </a:lnTo>
                  <a:close/>
                </a:path>
              </a:pathLst>
            </a:custGeom>
            <a:blipFill>
              <a:blip r:embed="rId2"/>
              <a:stretch>
                <a:fillRect l="-284" t="0" r="-284" b="0"/>
              </a:stretch>
            </a:blipFill>
            <a:ln w="38100" cap="sq">
              <a:solidFill>
                <a:srgbClr val="000000"/>
              </a:solidFill>
              <a:prstDash val="solid"/>
              <a:miter/>
            </a:ln>
          </p:spPr>
        </p:sp>
      </p:grpSp>
      <p:sp>
        <p:nvSpPr>
          <p:cNvPr name="TextBox 16" id="16"/>
          <p:cNvSpPr txBox="true"/>
          <p:nvPr/>
        </p:nvSpPr>
        <p:spPr>
          <a:xfrm rot="0">
            <a:off x="3139572" y="286738"/>
            <a:ext cx="12008856" cy="1398200"/>
          </a:xfrm>
          <a:prstGeom prst="rect">
            <a:avLst/>
          </a:prstGeom>
        </p:spPr>
        <p:txBody>
          <a:bodyPr anchor="t" rtlCol="false" tIns="0" lIns="0" bIns="0" rIns="0">
            <a:spAutoFit/>
          </a:bodyPr>
          <a:lstStyle/>
          <a:p>
            <a:pPr algn="ctr" marL="0" indent="0" lvl="0">
              <a:lnSpc>
                <a:spcPts val="5601"/>
              </a:lnSpc>
              <a:spcBef>
                <a:spcPct val="0"/>
              </a:spcBef>
            </a:pPr>
            <a:r>
              <a:rPr lang="en-US" sz="4001">
                <a:solidFill>
                  <a:srgbClr val="000000"/>
                </a:solidFill>
                <a:latin typeface="Open Sans Extra Bold"/>
                <a:ea typeface="Open Sans Extra Bold"/>
                <a:cs typeface="Open Sans Extra Bold"/>
                <a:sym typeface="Open Sans Extra Bold"/>
              </a:rPr>
              <a:t>ANALYSIS OF AGENT TONE VS CUSTOMER TONE</a:t>
            </a:r>
          </a:p>
        </p:txBody>
      </p:sp>
      <p:sp>
        <p:nvSpPr>
          <p:cNvPr name="TextBox 17" id="17"/>
          <p:cNvSpPr txBox="true"/>
          <p:nvPr/>
        </p:nvSpPr>
        <p:spPr>
          <a:xfrm rot="0">
            <a:off x="10113703" y="1901675"/>
            <a:ext cx="7665087" cy="7760148"/>
          </a:xfrm>
          <a:prstGeom prst="rect">
            <a:avLst/>
          </a:prstGeom>
        </p:spPr>
        <p:txBody>
          <a:bodyPr anchor="t" rtlCol="false" tIns="0" lIns="0" bIns="0" rIns="0">
            <a:spAutoFit/>
          </a:bodyPr>
          <a:lstStyle/>
          <a:p>
            <a:pPr algn="l" marL="427994" indent="-213997" lvl="1">
              <a:lnSpc>
                <a:spcPts val="2775"/>
              </a:lnSpc>
              <a:buAutoNum type="arabicPeriod" startAt="1"/>
            </a:pPr>
            <a:r>
              <a:rPr lang="en-US" b="true" sz="1982" spc="-39">
                <a:solidFill>
                  <a:srgbClr val="145DA0"/>
                </a:solidFill>
                <a:latin typeface="Poppins Bold"/>
                <a:ea typeface="Poppins Bold"/>
                <a:cs typeface="Poppins Bold"/>
                <a:sym typeface="Poppins Bold"/>
              </a:rPr>
              <a:t>Dominance of Neutral and Calm Tones:</a:t>
            </a:r>
          </a:p>
          <a:p>
            <a:pPr algn="l" marL="855987" indent="-285329" lvl="2">
              <a:lnSpc>
                <a:spcPts val="2775"/>
              </a:lnSpc>
              <a:buFont typeface="Arial"/>
              <a:buChar char="⚬"/>
            </a:pPr>
            <a:r>
              <a:rPr lang="en-US" sz="1982" spc="-39">
                <a:solidFill>
                  <a:srgbClr val="145DA0"/>
                </a:solidFill>
                <a:latin typeface="Poppins"/>
                <a:ea typeface="Poppins"/>
                <a:cs typeface="Poppins"/>
                <a:sym typeface="Poppins"/>
              </a:rPr>
              <a:t>The highest frequency of interactions is in the neutral tone, followed by calm tones for both agents and customers.</a:t>
            </a:r>
          </a:p>
          <a:p>
            <a:pPr algn="l" marL="855987" indent="-285329" lvl="2">
              <a:lnSpc>
                <a:spcPts val="2775"/>
              </a:lnSpc>
              <a:buFont typeface="Arial"/>
              <a:buChar char="⚬"/>
            </a:pPr>
            <a:r>
              <a:rPr lang="en-US" sz="1982" spc="-39">
                <a:solidFill>
                  <a:srgbClr val="145DA0"/>
                </a:solidFill>
                <a:latin typeface="Poppins"/>
                <a:ea typeface="Poppins"/>
                <a:cs typeface="Poppins"/>
                <a:sym typeface="Poppins"/>
              </a:rPr>
              <a:t>When agents use a neutral tone, it often corresponds to customers also using a neutral tone (frequency: 8659).</a:t>
            </a:r>
          </a:p>
          <a:p>
            <a:pPr algn="l" marL="855987" indent="-285329" lvl="2">
              <a:lnSpc>
                <a:spcPts val="2775"/>
              </a:lnSpc>
              <a:buFont typeface="Arial"/>
              <a:buChar char="⚬"/>
            </a:pPr>
            <a:r>
              <a:rPr lang="en-US" sz="1982" spc="-39">
                <a:solidFill>
                  <a:srgbClr val="145DA0"/>
                </a:solidFill>
                <a:latin typeface="Poppins"/>
                <a:ea typeface="Poppins"/>
                <a:cs typeface="Poppins"/>
                <a:sym typeface="Poppins"/>
              </a:rPr>
              <a:t>Similarly, when agents are calm, the customer tends to be calm too (highest in this row with a frequency of 4963).</a:t>
            </a:r>
          </a:p>
          <a:p>
            <a:pPr algn="l" marL="427994" indent="-213997" lvl="1">
              <a:lnSpc>
                <a:spcPts val="2775"/>
              </a:lnSpc>
              <a:buAutoNum type="arabicPeriod" startAt="1"/>
            </a:pPr>
            <a:r>
              <a:rPr lang="en-US" b="true" sz="1982" spc="-39">
                <a:solidFill>
                  <a:srgbClr val="145DA0"/>
                </a:solidFill>
                <a:latin typeface="Poppins Bold"/>
                <a:ea typeface="Poppins Bold"/>
                <a:cs typeface="Poppins Bold"/>
                <a:sym typeface="Poppins Bold"/>
              </a:rPr>
              <a:t>Low Occurrences of Extreme Emotions:</a:t>
            </a:r>
          </a:p>
          <a:p>
            <a:pPr algn="l" marL="855987" indent="-285329" lvl="2">
              <a:lnSpc>
                <a:spcPts val="2775"/>
              </a:lnSpc>
              <a:buFont typeface="Arial"/>
              <a:buChar char="⚬"/>
            </a:pPr>
            <a:r>
              <a:rPr lang="en-US" sz="1982" spc="-39">
                <a:solidFill>
                  <a:srgbClr val="145DA0"/>
                </a:solidFill>
                <a:latin typeface="Poppins"/>
                <a:ea typeface="Poppins"/>
                <a:cs typeface="Poppins"/>
                <a:sym typeface="Poppins"/>
              </a:rPr>
              <a:t>Angry and polite tones are used far less frequently compared to other tones.</a:t>
            </a:r>
          </a:p>
          <a:p>
            <a:pPr algn="l" marL="855987" indent="-285329" lvl="2">
              <a:lnSpc>
                <a:spcPts val="2775"/>
              </a:lnSpc>
              <a:buFont typeface="Arial"/>
              <a:buChar char="⚬"/>
            </a:pPr>
            <a:r>
              <a:rPr lang="en-US" sz="1982" spc="-39">
                <a:solidFill>
                  <a:srgbClr val="145DA0"/>
                </a:solidFill>
                <a:latin typeface="Poppins"/>
                <a:ea typeface="Poppins"/>
                <a:cs typeface="Poppins"/>
                <a:sym typeface="Poppins"/>
              </a:rPr>
              <a:t>The lowest interaction frequencies are between polite agents and various customer tones, suggesting polite tones are rarely observed.</a:t>
            </a:r>
          </a:p>
          <a:p>
            <a:pPr algn="l" marL="427994" indent="-213997" lvl="1">
              <a:lnSpc>
                <a:spcPts val="2775"/>
              </a:lnSpc>
              <a:buAutoNum type="arabicPeriod" startAt="1"/>
            </a:pPr>
            <a:r>
              <a:rPr lang="en-US" b="true" sz="1982" spc="-39">
                <a:solidFill>
                  <a:srgbClr val="145DA0"/>
                </a:solidFill>
                <a:latin typeface="Poppins Bold"/>
                <a:ea typeface="Poppins Bold"/>
                <a:cs typeface="Poppins Bold"/>
                <a:sym typeface="Poppins Bold"/>
              </a:rPr>
              <a:t>Customer Neutral Tone Matches Multiple Agent Tones:</a:t>
            </a:r>
          </a:p>
          <a:p>
            <a:pPr algn="l" marL="855987" indent="-285329" lvl="2">
              <a:lnSpc>
                <a:spcPts val="2775"/>
              </a:lnSpc>
              <a:buFont typeface="Arial"/>
              <a:buChar char="⚬"/>
            </a:pPr>
            <a:r>
              <a:rPr lang="en-US" sz="1982" spc="-39">
                <a:solidFill>
                  <a:srgbClr val="145DA0"/>
                </a:solidFill>
                <a:latin typeface="Poppins"/>
                <a:ea typeface="Poppins"/>
                <a:cs typeface="Poppins"/>
                <a:sym typeface="Poppins"/>
              </a:rPr>
              <a:t>While customers often show a neutral tone, agents might respond with various tones, not strictly mirroring the customer’s tone.</a:t>
            </a:r>
          </a:p>
          <a:p>
            <a:pPr algn="l">
              <a:lnSpc>
                <a:spcPts val="2775"/>
              </a:lnSpc>
            </a:pPr>
          </a:p>
          <a:p>
            <a:pPr algn="l">
              <a:lnSpc>
                <a:spcPts val="2775"/>
              </a:lnSpc>
            </a:pPr>
            <a:r>
              <a:rPr lang="en-US" sz="1982" spc="-39">
                <a:solidFill>
                  <a:srgbClr val="145DA0"/>
                </a:solidFill>
                <a:latin typeface="Poppins"/>
                <a:ea typeface="Poppins"/>
                <a:cs typeface="Poppins"/>
                <a:sym typeface="Poppins"/>
              </a:rPr>
              <a:t>This indicates that in customer service settings, keeping interactions neutral or calm is the prevalent strategy.</a:t>
            </a:r>
          </a:p>
        </p:txBody>
      </p:sp>
      <p:sp>
        <p:nvSpPr>
          <p:cNvPr name="Freeform 18" id="18"/>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3"/>
            <a:stretch>
              <a:fillRect l="0" t="0" r="0" b="0"/>
            </a:stretch>
          </a:blipFill>
        </p:spPr>
      </p:sp>
      <p:grpSp>
        <p:nvGrpSpPr>
          <p:cNvPr name="Group 19" id="19"/>
          <p:cNvGrpSpPr/>
          <p:nvPr/>
        </p:nvGrpSpPr>
        <p:grpSpPr>
          <a:xfrm rot="0">
            <a:off x="488343" y="-989670"/>
            <a:ext cx="1080715" cy="2956684"/>
            <a:chOff x="0" y="0"/>
            <a:chExt cx="284633" cy="778715"/>
          </a:xfrm>
        </p:grpSpPr>
        <p:sp>
          <p:nvSpPr>
            <p:cNvPr name="Freeform 20" id="20"/>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21" id="21"/>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0">
            <a:off x="-529352" y="9803843"/>
            <a:ext cx="19346704" cy="821917"/>
            <a:chOff x="0" y="0"/>
            <a:chExt cx="5095428" cy="216472"/>
          </a:xfrm>
        </p:grpSpPr>
        <p:sp>
          <p:nvSpPr>
            <p:cNvPr name="Freeform 23" id="2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24" id="2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32871" y="7422461"/>
            <a:ext cx="4751260" cy="475126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CC7E6"/>
            </a:solidFill>
          </p:spPr>
        </p:sp>
      </p:grpSp>
      <p:grpSp>
        <p:nvGrpSpPr>
          <p:cNvPr name="Group 4" id="4"/>
          <p:cNvGrpSpPr/>
          <p:nvPr/>
        </p:nvGrpSpPr>
        <p:grpSpPr>
          <a:xfrm rot="0">
            <a:off x="4937451" y="2190337"/>
            <a:ext cx="9937148" cy="2264542"/>
            <a:chOff x="0" y="0"/>
            <a:chExt cx="3725973" cy="849099"/>
          </a:xfrm>
        </p:grpSpPr>
        <p:sp>
          <p:nvSpPr>
            <p:cNvPr name="Freeform 5" id="5"/>
            <p:cNvSpPr/>
            <p:nvPr/>
          </p:nvSpPr>
          <p:spPr>
            <a:xfrm flipH="false" flipV="false" rot="0">
              <a:off x="0" y="0"/>
              <a:ext cx="3725973" cy="849099"/>
            </a:xfrm>
            <a:custGeom>
              <a:avLst/>
              <a:gdLst/>
              <a:ahLst/>
              <a:cxnLst/>
              <a:rect r="r" b="b" t="t" l="l"/>
              <a:pathLst>
                <a:path h="849099" w="3725973">
                  <a:moveTo>
                    <a:pt x="3601513" y="849099"/>
                  </a:moveTo>
                  <a:lnTo>
                    <a:pt x="124460" y="849099"/>
                  </a:lnTo>
                  <a:cubicBezTo>
                    <a:pt x="55880" y="849099"/>
                    <a:pt x="0" y="793219"/>
                    <a:pt x="0" y="724639"/>
                  </a:cubicBezTo>
                  <a:lnTo>
                    <a:pt x="0" y="124460"/>
                  </a:lnTo>
                  <a:cubicBezTo>
                    <a:pt x="0" y="55880"/>
                    <a:pt x="55880" y="0"/>
                    <a:pt x="124460" y="0"/>
                  </a:cubicBezTo>
                  <a:lnTo>
                    <a:pt x="3601514" y="0"/>
                  </a:lnTo>
                  <a:cubicBezTo>
                    <a:pt x="3670093" y="0"/>
                    <a:pt x="3725973" y="55880"/>
                    <a:pt x="3725973" y="124460"/>
                  </a:cubicBezTo>
                  <a:lnTo>
                    <a:pt x="3725973" y="724639"/>
                  </a:lnTo>
                  <a:cubicBezTo>
                    <a:pt x="3725973" y="793219"/>
                    <a:pt x="3670093" y="849099"/>
                    <a:pt x="3601514" y="849099"/>
                  </a:cubicBezTo>
                  <a:close/>
                </a:path>
              </a:pathLst>
            </a:custGeom>
            <a:solidFill>
              <a:srgbClr val="ACC7E6"/>
            </a:solidFill>
          </p:spPr>
        </p:sp>
      </p:grpSp>
      <p:grpSp>
        <p:nvGrpSpPr>
          <p:cNvPr name="Group 6" id="6"/>
          <p:cNvGrpSpPr/>
          <p:nvPr/>
        </p:nvGrpSpPr>
        <p:grpSpPr>
          <a:xfrm rot="0">
            <a:off x="4937451" y="4740629"/>
            <a:ext cx="9937148" cy="2299512"/>
            <a:chOff x="0" y="0"/>
            <a:chExt cx="3725973" cy="862211"/>
          </a:xfrm>
        </p:grpSpPr>
        <p:sp>
          <p:nvSpPr>
            <p:cNvPr name="Freeform 7" id="7"/>
            <p:cNvSpPr/>
            <p:nvPr/>
          </p:nvSpPr>
          <p:spPr>
            <a:xfrm flipH="false" flipV="false" rot="0">
              <a:off x="0" y="0"/>
              <a:ext cx="3725973" cy="862212"/>
            </a:xfrm>
            <a:custGeom>
              <a:avLst/>
              <a:gdLst/>
              <a:ahLst/>
              <a:cxnLst/>
              <a:rect r="r" b="b" t="t" l="l"/>
              <a:pathLst>
                <a:path h="862212" w="3725973">
                  <a:moveTo>
                    <a:pt x="3601513" y="862211"/>
                  </a:moveTo>
                  <a:lnTo>
                    <a:pt x="124460" y="862211"/>
                  </a:lnTo>
                  <a:cubicBezTo>
                    <a:pt x="55880" y="862211"/>
                    <a:pt x="0" y="806331"/>
                    <a:pt x="0" y="737751"/>
                  </a:cubicBezTo>
                  <a:lnTo>
                    <a:pt x="0" y="124460"/>
                  </a:lnTo>
                  <a:cubicBezTo>
                    <a:pt x="0" y="55880"/>
                    <a:pt x="55880" y="0"/>
                    <a:pt x="124460" y="0"/>
                  </a:cubicBezTo>
                  <a:lnTo>
                    <a:pt x="3601514" y="0"/>
                  </a:lnTo>
                  <a:cubicBezTo>
                    <a:pt x="3670093" y="0"/>
                    <a:pt x="3725973" y="55880"/>
                    <a:pt x="3725973" y="124460"/>
                  </a:cubicBezTo>
                  <a:lnTo>
                    <a:pt x="3725973" y="737751"/>
                  </a:lnTo>
                  <a:cubicBezTo>
                    <a:pt x="3725973" y="806331"/>
                    <a:pt x="3670093" y="862212"/>
                    <a:pt x="3601514" y="862212"/>
                  </a:cubicBezTo>
                  <a:close/>
                </a:path>
              </a:pathLst>
            </a:custGeom>
            <a:solidFill>
              <a:srgbClr val="ACC7E6"/>
            </a:solidFill>
          </p:spPr>
        </p:sp>
      </p:grpSp>
      <p:grpSp>
        <p:nvGrpSpPr>
          <p:cNvPr name="Group 8" id="8"/>
          <p:cNvGrpSpPr/>
          <p:nvPr/>
        </p:nvGrpSpPr>
        <p:grpSpPr>
          <a:xfrm rot="0">
            <a:off x="4948681" y="7325892"/>
            <a:ext cx="9937148" cy="2143119"/>
            <a:chOff x="0" y="0"/>
            <a:chExt cx="3725973" cy="803571"/>
          </a:xfrm>
        </p:grpSpPr>
        <p:sp>
          <p:nvSpPr>
            <p:cNvPr name="Freeform 9" id="9"/>
            <p:cNvSpPr/>
            <p:nvPr/>
          </p:nvSpPr>
          <p:spPr>
            <a:xfrm flipH="false" flipV="false" rot="0">
              <a:off x="0" y="0"/>
              <a:ext cx="3725973" cy="803571"/>
            </a:xfrm>
            <a:custGeom>
              <a:avLst/>
              <a:gdLst/>
              <a:ahLst/>
              <a:cxnLst/>
              <a:rect r="r" b="b" t="t" l="l"/>
              <a:pathLst>
                <a:path h="803571" w="3725973">
                  <a:moveTo>
                    <a:pt x="3601513" y="803571"/>
                  </a:moveTo>
                  <a:lnTo>
                    <a:pt x="124460" y="803571"/>
                  </a:lnTo>
                  <a:cubicBezTo>
                    <a:pt x="55880" y="803571"/>
                    <a:pt x="0" y="747691"/>
                    <a:pt x="0" y="679111"/>
                  </a:cubicBezTo>
                  <a:lnTo>
                    <a:pt x="0" y="124460"/>
                  </a:lnTo>
                  <a:cubicBezTo>
                    <a:pt x="0" y="55880"/>
                    <a:pt x="55880" y="0"/>
                    <a:pt x="124460" y="0"/>
                  </a:cubicBezTo>
                  <a:lnTo>
                    <a:pt x="3601514" y="0"/>
                  </a:lnTo>
                  <a:cubicBezTo>
                    <a:pt x="3670093" y="0"/>
                    <a:pt x="3725973" y="55880"/>
                    <a:pt x="3725973" y="124460"/>
                  </a:cubicBezTo>
                  <a:lnTo>
                    <a:pt x="3725973" y="679111"/>
                  </a:lnTo>
                  <a:cubicBezTo>
                    <a:pt x="3725973" y="747691"/>
                    <a:pt x="3670093" y="803571"/>
                    <a:pt x="3601514" y="803571"/>
                  </a:cubicBezTo>
                  <a:close/>
                </a:path>
              </a:pathLst>
            </a:custGeom>
            <a:solidFill>
              <a:srgbClr val="ACC7E6"/>
            </a:solidFill>
          </p:spPr>
        </p:sp>
      </p:grpSp>
      <p:sp>
        <p:nvSpPr>
          <p:cNvPr name="Freeform 10" id="10"/>
          <p:cNvSpPr/>
          <p:nvPr/>
        </p:nvSpPr>
        <p:spPr>
          <a:xfrm flipH="false" flipV="false" rot="0">
            <a:off x="3390940" y="2406728"/>
            <a:ext cx="1285023" cy="1328501"/>
          </a:xfrm>
          <a:custGeom>
            <a:avLst/>
            <a:gdLst/>
            <a:ahLst/>
            <a:cxnLst/>
            <a:rect r="r" b="b" t="t" l="l"/>
            <a:pathLst>
              <a:path h="1328501" w="1285023">
                <a:moveTo>
                  <a:pt x="0" y="0"/>
                </a:moveTo>
                <a:lnTo>
                  <a:pt x="1285023" y="0"/>
                </a:lnTo>
                <a:lnTo>
                  <a:pt x="1285023" y="1328501"/>
                </a:lnTo>
                <a:lnTo>
                  <a:pt x="0" y="132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653833" y="448779"/>
            <a:ext cx="14489452" cy="1197942"/>
          </a:xfrm>
          <a:prstGeom prst="rect">
            <a:avLst/>
          </a:prstGeom>
        </p:spPr>
        <p:txBody>
          <a:bodyPr anchor="t" rtlCol="false" tIns="0" lIns="0" bIns="0" rIns="0">
            <a:spAutoFit/>
          </a:bodyPr>
          <a:lstStyle/>
          <a:p>
            <a:pPr algn="ctr">
              <a:lnSpc>
                <a:spcPts val="4759"/>
              </a:lnSpc>
            </a:pPr>
            <a:r>
              <a:rPr lang="en-US" b="true" sz="4211">
                <a:solidFill>
                  <a:srgbClr val="000000"/>
                </a:solidFill>
                <a:latin typeface="Open Sans Bold"/>
                <a:ea typeface="Open Sans Bold"/>
                <a:cs typeface="Open Sans Bold"/>
                <a:sym typeface="Open Sans Bold"/>
              </a:rPr>
              <a:t>ANALYSIS OF CALL TRANSCRIPTS AND OPTIMIZING SELF-SERVICE OPTIONS TO REDUCE AGENT WORKLOAD</a:t>
            </a:r>
          </a:p>
        </p:txBody>
      </p:sp>
      <p:sp>
        <p:nvSpPr>
          <p:cNvPr name="TextBox 12" id="12"/>
          <p:cNvSpPr txBox="true"/>
          <p:nvPr/>
        </p:nvSpPr>
        <p:spPr>
          <a:xfrm rot="0">
            <a:off x="5160572" y="2446093"/>
            <a:ext cx="9269592" cy="2008786"/>
          </a:xfrm>
          <a:prstGeom prst="rect">
            <a:avLst/>
          </a:prstGeom>
        </p:spPr>
        <p:txBody>
          <a:bodyPr anchor="t" rtlCol="false" tIns="0" lIns="0" bIns="0" rIns="0">
            <a:spAutoFit/>
          </a:bodyPr>
          <a:lstStyle/>
          <a:p>
            <a:pPr algn="l" marL="0" indent="0" lvl="0">
              <a:lnSpc>
                <a:spcPts val="2295"/>
              </a:lnSpc>
              <a:spcBef>
                <a:spcPct val="0"/>
              </a:spcBef>
            </a:pPr>
            <a:r>
              <a:rPr lang="en-US" b="true" sz="2031" spc="-40">
                <a:solidFill>
                  <a:srgbClr val="000000"/>
                </a:solidFill>
                <a:latin typeface="Open Sans Bold"/>
                <a:ea typeface="Open Sans Bold"/>
                <a:cs typeface="Open Sans Bold"/>
                <a:sym typeface="Open Sans Bold"/>
              </a:rPr>
              <a:t>Cur</a:t>
            </a:r>
            <a:r>
              <a:rPr lang="en-US" b="true" sz="2031" spc="-40" u="none">
                <a:solidFill>
                  <a:srgbClr val="000000"/>
                </a:solidFill>
                <a:latin typeface="Open Sans Bold"/>
                <a:ea typeface="Open Sans Bold"/>
                <a:cs typeface="Open Sans Bold"/>
                <a:sym typeface="Open Sans Bold"/>
              </a:rPr>
              <a:t>rent Situation:</a:t>
            </a:r>
          </a:p>
          <a:p>
            <a:pPr algn="l" marL="438621" indent="-219310" lvl="1">
              <a:lnSpc>
                <a:spcPts val="2295"/>
              </a:lnSpc>
              <a:spcBef>
                <a:spcPct val="0"/>
              </a:spcBef>
              <a:buFont typeface="Arial"/>
              <a:buChar char="•"/>
            </a:pPr>
            <a:r>
              <a:rPr lang="en-US" b="true" sz="2031" spc="-40" u="none">
                <a:solidFill>
                  <a:srgbClr val="000000"/>
                </a:solidFill>
                <a:latin typeface="Open Sans Bold"/>
                <a:ea typeface="Open Sans Bold"/>
                <a:cs typeface="Open Sans Bold"/>
                <a:sym typeface="Open Sans Bold"/>
              </a:rPr>
              <a:t>High volume of agent calls are related to issues that could potentially be resolved via automated self-service options.</a:t>
            </a:r>
          </a:p>
          <a:p>
            <a:pPr algn="l" marL="438621" indent="-219310" lvl="1">
              <a:lnSpc>
                <a:spcPts val="2295"/>
              </a:lnSpc>
              <a:spcBef>
                <a:spcPct val="0"/>
              </a:spcBef>
              <a:buFont typeface="Arial"/>
              <a:buChar char="•"/>
            </a:pPr>
            <a:r>
              <a:rPr lang="en-US" b="true" sz="2031" spc="-40" u="none">
                <a:solidFill>
                  <a:srgbClr val="000000"/>
                </a:solidFill>
                <a:latin typeface="Open Sans Bold"/>
                <a:ea typeface="Open Sans Bold"/>
                <a:cs typeface="Open Sans Bold"/>
                <a:sym typeface="Open Sans Bold"/>
              </a:rPr>
              <a:t>Top call cate</a:t>
            </a:r>
            <a:r>
              <a:rPr lang="en-US" b="true" sz="2031" spc="-40" u="none">
                <a:solidFill>
                  <a:srgbClr val="000000"/>
                </a:solidFill>
                <a:latin typeface="Open Sans Bold"/>
                <a:ea typeface="Open Sans Bold"/>
                <a:cs typeface="Open Sans Bold"/>
                <a:sym typeface="Open Sans Bold"/>
              </a:rPr>
              <a:t>gories include "IRROPS" (Irregular Operations), "Seating," "Upgrade," and "Mileage Plus", accounting for a large percentage of the total call volume.</a:t>
            </a:r>
          </a:p>
          <a:p>
            <a:pPr algn="l" marL="0" indent="0" lvl="0">
              <a:lnSpc>
                <a:spcPts val="2295"/>
              </a:lnSpc>
              <a:spcBef>
                <a:spcPct val="0"/>
              </a:spcBef>
            </a:pPr>
          </a:p>
        </p:txBody>
      </p:sp>
      <p:sp>
        <p:nvSpPr>
          <p:cNvPr name="TextBox 13" id="13"/>
          <p:cNvSpPr txBox="true"/>
          <p:nvPr/>
        </p:nvSpPr>
        <p:spPr>
          <a:xfrm rot="0">
            <a:off x="5229753" y="4976070"/>
            <a:ext cx="9644846" cy="2064072"/>
          </a:xfrm>
          <a:prstGeom prst="rect">
            <a:avLst/>
          </a:prstGeom>
        </p:spPr>
        <p:txBody>
          <a:bodyPr anchor="t" rtlCol="false" tIns="0" lIns="0" bIns="0" rIns="0">
            <a:spAutoFit/>
          </a:bodyPr>
          <a:lstStyle/>
          <a:p>
            <a:pPr algn="l" marL="0" indent="0" lvl="0">
              <a:lnSpc>
                <a:spcPts val="2332"/>
              </a:lnSpc>
              <a:spcBef>
                <a:spcPct val="0"/>
              </a:spcBef>
            </a:pPr>
            <a:r>
              <a:rPr lang="en-US" b="true" sz="2064" spc="-41">
                <a:solidFill>
                  <a:srgbClr val="000000"/>
                </a:solidFill>
                <a:latin typeface="Open Sans Bold"/>
                <a:ea typeface="Open Sans Bold"/>
                <a:cs typeface="Open Sans Bold"/>
                <a:sym typeface="Open Sans Bold"/>
              </a:rPr>
              <a:t>Key Find</a:t>
            </a:r>
            <a:r>
              <a:rPr lang="en-US" b="true" sz="2064" spc="-41" u="none">
                <a:solidFill>
                  <a:srgbClr val="000000"/>
                </a:solidFill>
                <a:latin typeface="Open Sans Bold"/>
                <a:ea typeface="Open Sans Bold"/>
                <a:cs typeface="Open Sans Bold"/>
                <a:sym typeface="Open Sans Bold"/>
              </a:rPr>
              <a:t>ings from Transcript Analysis:</a:t>
            </a:r>
          </a:p>
          <a:p>
            <a:pPr algn="l" marL="445736" indent="-222868" lvl="1">
              <a:lnSpc>
                <a:spcPts val="2332"/>
              </a:lnSpc>
              <a:spcBef>
                <a:spcPct val="0"/>
              </a:spcBef>
              <a:buFont typeface="Arial"/>
              <a:buChar char="•"/>
            </a:pPr>
            <a:r>
              <a:rPr lang="en-US" b="true" sz="2064" spc="-41" u="none">
                <a:solidFill>
                  <a:srgbClr val="000000"/>
                </a:solidFill>
                <a:latin typeface="Open Sans Bold"/>
                <a:ea typeface="Open Sans Bold"/>
                <a:cs typeface="Open Sans Bold"/>
                <a:sym typeface="Open Sans Bold"/>
              </a:rPr>
              <a:t>Frequent use of terms like “flight,” “change,” “help,” and “agent” indicates customers are often seeking help for flight adjustments and loyalty program queries.</a:t>
            </a:r>
          </a:p>
          <a:p>
            <a:pPr algn="l" marL="445736" indent="-222868" lvl="1">
              <a:lnSpc>
                <a:spcPts val="2332"/>
              </a:lnSpc>
              <a:spcBef>
                <a:spcPct val="0"/>
              </a:spcBef>
              <a:buFont typeface="Arial"/>
              <a:buChar char="•"/>
            </a:pPr>
            <a:r>
              <a:rPr lang="en-US" b="true" sz="2064" spc="-41" u="none">
                <a:solidFill>
                  <a:srgbClr val="000000"/>
                </a:solidFill>
                <a:latin typeface="Open Sans Bold"/>
                <a:ea typeface="Open Sans Bold"/>
                <a:cs typeface="Open Sans Bold"/>
                <a:sym typeface="Open Sans Bold"/>
              </a:rPr>
              <a:t>A significant numb</a:t>
            </a:r>
            <a:r>
              <a:rPr lang="en-US" b="true" sz="2064" spc="-41" u="none">
                <a:solidFill>
                  <a:srgbClr val="000000"/>
                </a:solidFill>
                <a:latin typeface="Open Sans Bold"/>
                <a:ea typeface="Open Sans Bold"/>
                <a:cs typeface="Open Sans Bold"/>
                <a:sym typeface="Open Sans Bold"/>
              </a:rPr>
              <a:t>er of calls are for routine inquiries or updates (e.g., seating preferences, flight changes, cancellations).</a:t>
            </a:r>
          </a:p>
          <a:p>
            <a:pPr algn="l" marL="0" indent="0" lvl="0">
              <a:lnSpc>
                <a:spcPts val="2332"/>
              </a:lnSpc>
              <a:spcBef>
                <a:spcPct val="0"/>
              </a:spcBef>
            </a:pPr>
          </a:p>
        </p:txBody>
      </p:sp>
      <p:sp>
        <p:nvSpPr>
          <p:cNvPr name="TextBox 14" id="14"/>
          <p:cNvSpPr txBox="true"/>
          <p:nvPr/>
        </p:nvSpPr>
        <p:spPr>
          <a:xfrm rot="0">
            <a:off x="5171802" y="7489285"/>
            <a:ext cx="9714027" cy="2008756"/>
          </a:xfrm>
          <a:prstGeom prst="rect">
            <a:avLst/>
          </a:prstGeom>
        </p:spPr>
        <p:txBody>
          <a:bodyPr anchor="t" rtlCol="false" tIns="0" lIns="0" bIns="0" rIns="0">
            <a:spAutoFit/>
          </a:bodyPr>
          <a:lstStyle/>
          <a:p>
            <a:pPr algn="l" marL="0" indent="0" lvl="0">
              <a:lnSpc>
                <a:spcPts val="2291"/>
              </a:lnSpc>
              <a:spcBef>
                <a:spcPct val="0"/>
              </a:spcBef>
            </a:pPr>
            <a:r>
              <a:rPr lang="en-US" b="true" sz="2028" spc="-40">
                <a:solidFill>
                  <a:srgbClr val="000000"/>
                </a:solidFill>
                <a:latin typeface="Open Sans Bold"/>
                <a:ea typeface="Open Sans Bold"/>
                <a:cs typeface="Open Sans Bold"/>
                <a:sym typeface="Open Sans Bold"/>
              </a:rPr>
              <a:t>Suppo</a:t>
            </a:r>
            <a:r>
              <a:rPr lang="en-US" b="true" sz="2028" spc="-40" u="none">
                <a:solidFill>
                  <a:srgbClr val="000000"/>
                </a:solidFill>
                <a:latin typeface="Open Sans Bold"/>
                <a:ea typeface="Open Sans Bold"/>
                <a:cs typeface="Open Sans Bold"/>
                <a:sym typeface="Open Sans Bold"/>
              </a:rPr>
              <a:t>rting Data:</a:t>
            </a:r>
          </a:p>
          <a:p>
            <a:pPr algn="l" marL="437903" indent="-218952" lvl="1">
              <a:lnSpc>
                <a:spcPts val="2291"/>
              </a:lnSpc>
              <a:spcBef>
                <a:spcPct val="0"/>
              </a:spcBef>
              <a:buFont typeface="Arial"/>
              <a:buChar char="•"/>
            </a:pPr>
            <a:r>
              <a:rPr lang="en-US" b="true" sz="2028" spc="-40" u="none">
                <a:solidFill>
                  <a:srgbClr val="000000"/>
                </a:solidFill>
                <a:latin typeface="Open Sans Bold"/>
                <a:ea typeface="Open Sans Bold"/>
                <a:cs typeface="Open Sans Bold"/>
                <a:sym typeface="Open Sans Bold"/>
              </a:rPr>
              <a:t>"IRROPS" and "Voluntary Change" are the most frequent call reasons, accounting for a combined 25%+ of total call volume.</a:t>
            </a:r>
          </a:p>
          <a:p>
            <a:pPr algn="l" marL="437903" indent="-218952" lvl="1">
              <a:lnSpc>
                <a:spcPts val="2291"/>
              </a:lnSpc>
              <a:spcBef>
                <a:spcPct val="0"/>
              </a:spcBef>
              <a:buFont typeface="Arial"/>
              <a:buChar char="•"/>
            </a:pPr>
            <a:r>
              <a:rPr lang="en-US" b="true" sz="2028" spc="-40" u="none">
                <a:solidFill>
                  <a:srgbClr val="000000"/>
                </a:solidFill>
                <a:latin typeface="Open Sans Bold"/>
                <a:ea typeface="Open Sans Bold"/>
                <a:cs typeface="Open Sans Bold"/>
                <a:sym typeface="Open Sans Bold"/>
              </a:rPr>
              <a:t>Text analysis shows that terms related to "change" and "agent" are prominent, reinforcing the need for streamlined automated change handling.</a:t>
            </a:r>
          </a:p>
          <a:p>
            <a:pPr algn="l" marL="0" indent="0" lvl="0">
              <a:lnSpc>
                <a:spcPts val="2291"/>
              </a:lnSpc>
              <a:spcBef>
                <a:spcPct val="0"/>
              </a:spcBef>
            </a:pPr>
          </a:p>
        </p:txBody>
      </p:sp>
      <p:sp>
        <p:nvSpPr>
          <p:cNvPr name="Freeform 15" id="15"/>
          <p:cNvSpPr/>
          <p:nvPr/>
        </p:nvSpPr>
        <p:spPr>
          <a:xfrm flipH="false" flipV="false" rot="0">
            <a:off x="3390940" y="4957020"/>
            <a:ext cx="1285023" cy="1328501"/>
          </a:xfrm>
          <a:custGeom>
            <a:avLst/>
            <a:gdLst/>
            <a:ahLst/>
            <a:cxnLst/>
            <a:rect r="r" b="b" t="t" l="l"/>
            <a:pathLst>
              <a:path h="1328501" w="1285023">
                <a:moveTo>
                  <a:pt x="0" y="0"/>
                </a:moveTo>
                <a:lnTo>
                  <a:pt x="1285023" y="0"/>
                </a:lnTo>
                <a:lnTo>
                  <a:pt x="1285023" y="1328501"/>
                </a:lnTo>
                <a:lnTo>
                  <a:pt x="0" y="132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3402171" y="7537048"/>
            <a:ext cx="1285023" cy="1328501"/>
          </a:xfrm>
          <a:custGeom>
            <a:avLst/>
            <a:gdLst/>
            <a:ahLst/>
            <a:cxnLst/>
            <a:rect r="r" b="b" t="t" l="l"/>
            <a:pathLst>
              <a:path h="1328501" w="1285023">
                <a:moveTo>
                  <a:pt x="0" y="0"/>
                </a:moveTo>
                <a:lnTo>
                  <a:pt x="1285023" y="0"/>
                </a:lnTo>
                <a:lnTo>
                  <a:pt x="1285023" y="1328501"/>
                </a:lnTo>
                <a:lnTo>
                  <a:pt x="0" y="132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grpSp>
        <p:nvGrpSpPr>
          <p:cNvPr name="Group 18" id="18"/>
          <p:cNvGrpSpPr/>
          <p:nvPr/>
        </p:nvGrpSpPr>
        <p:grpSpPr>
          <a:xfrm rot="0">
            <a:off x="488343" y="-989670"/>
            <a:ext cx="1080715" cy="2956684"/>
            <a:chOff x="0" y="0"/>
            <a:chExt cx="284633" cy="778715"/>
          </a:xfrm>
        </p:grpSpPr>
        <p:sp>
          <p:nvSpPr>
            <p:cNvPr name="Freeform 19" id="19"/>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20" id="20"/>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529352" y="9803843"/>
            <a:ext cx="19346704" cy="821917"/>
            <a:chOff x="0" y="0"/>
            <a:chExt cx="5095428" cy="216472"/>
          </a:xfrm>
        </p:grpSpPr>
        <p:sp>
          <p:nvSpPr>
            <p:cNvPr name="Freeform 22" id="22"/>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23" id="23"/>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88343" y="-989670"/>
            <a:ext cx="1080715" cy="2956684"/>
            <a:chOff x="0" y="0"/>
            <a:chExt cx="284633" cy="778715"/>
          </a:xfrm>
        </p:grpSpPr>
        <p:sp>
          <p:nvSpPr>
            <p:cNvPr name="Freeform 6" id="6"/>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7" id="7"/>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2"/>
            <a:stretch>
              <a:fillRect l="0" t="0" r="0" b="0"/>
            </a:stretch>
          </a:blipFill>
        </p:spPr>
      </p:sp>
      <p:sp>
        <p:nvSpPr>
          <p:cNvPr name="Freeform 9" id="9"/>
          <p:cNvSpPr/>
          <p:nvPr/>
        </p:nvSpPr>
        <p:spPr>
          <a:xfrm flipH="false" flipV="false" rot="0">
            <a:off x="7279289" y="2316739"/>
            <a:ext cx="10570463" cy="6564673"/>
          </a:xfrm>
          <a:custGeom>
            <a:avLst/>
            <a:gdLst/>
            <a:ahLst/>
            <a:cxnLst/>
            <a:rect r="r" b="b" t="t" l="l"/>
            <a:pathLst>
              <a:path h="6564673" w="10570463">
                <a:moveTo>
                  <a:pt x="0" y="0"/>
                </a:moveTo>
                <a:lnTo>
                  <a:pt x="10570463" y="0"/>
                </a:lnTo>
                <a:lnTo>
                  <a:pt x="10570463" y="6564673"/>
                </a:lnTo>
                <a:lnTo>
                  <a:pt x="0" y="6564673"/>
                </a:lnTo>
                <a:lnTo>
                  <a:pt x="0" y="0"/>
                </a:lnTo>
                <a:close/>
              </a:path>
            </a:pathLst>
          </a:custGeom>
          <a:blipFill>
            <a:blip r:embed="rId3"/>
            <a:stretch>
              <a:fillRect l="0" t="0" r="0" b="0"/>
            </a:stretch>
          </a:blipFill>
        </p:spPr>
      </p:sp>
      <p:sp>
        <p:nvSpPr>
          <p:cNvPr name="Freeform 10" id="10"/>
          <p:cNvSpPr/>
          <p:nvPr/>
        </p:nvSpPr>
        <p:spPr>
          <a:xfrm flipH="false" flipV="false" rot="0">
            <a:off x="8913015" y="8824307"/>
            <a:ext cx="7994047" cy="867986"/>
          </a:xfrm>
          <a:custGeom>
            <a:avLst/>
            <a:gdLst/>
            <a:ahLst/>
            <a:cxnLst/>
            <a:rect r="r" b="b" t="t" l="l"/>
            <a:pathLst>
              <a:path h="867986" w="7994047">
                <a:moveTo>
                  <a:pt x="0" y="0"/>
                </a:moveTo>
                <a:lnTo>
                  <a:pt x="7994047" y="0"/>
                </a:lnTo>
                <a:lnTo>
                  <a:pt x="7994047" y="867986"/>
                </a:lnTo>
                <a:lnTo>
                  <a:pt x="0" y="867986"/>
                </a:lnTo>
                <a:lnTo>
                  <a:pt x="0" y="0"/>
                </a:lnTo>
                <a:close/>
              </a:path>
            </a:pathLst>
          </a:custGeom>
          <a:blipFill>
            <a:blip r:embed="rId4"/>
            <a:stretch>
              <a:fillRect l="0" t="0" r="0" b="0"/>
            </a:stretch>
          </a:blipFill>
        </p:spPr>
      </p:sp>
      <p:sp>
        <p:nvSpPr>
          <p:cNvPr name="TextBox 11" id="11"/>
          <p:cNvSpPr txBox="true"/>
          <p:nvPr/>
        </p:nvSpPr>
        <p:spPr>
          <a:xfrm rot="0">
            <a:off x="2065766" y="413747"/>
            <a:ext cx="14156467" cy="1172757"/>
          </a:xfrm>
          <a:prstGeom prst="rect">
            <a:avLst/>
          </a:prstGeom>
        </p:spPr>
        <p:txBody>
          <a:bodyPr anchor="t" rtlCol="false" tIns="0" lIns="0" bIns="0" rIns="0">
            <a:spAutoFit/>
          </a:bodyPr>
          <a:lstStyle/>
          <a:p>
            <a:pPr algn="ctr">
              <a:lnSpc>
                <a:spcPts val="4756"/>
              </a:lnSpc>
            </a:pPr>
            <a:r>
              <a:rPr lang="en-US" b="true" sz="3397">
                <a:solidFill>
                  <a:srgbClr val="000000"/>
                </a:solidFill>
                <a:latin typeface="Century Gothic Paneuropean Bold"/>
                <a:ea typeface="Century Gothic Paneuropean Bold"/>
                <a:cs typeface="Century Gothic Paneuropean Bold"/>
                <a:sym typeface="Century Gothic Paneuropean Bold"/>
              </a:rPr>
              <a:t> PERCENTAGE DIFFERENCE BETWEEN THE AVERAGE HANDLING TIME FOR THE MOST FREQUENT AND LEAST FREQUENT CALL REASONS</a:t>
            </a:r>
          </a:p>
        </p:txBody>
      </p:sp>
      <p:sp>
        <p:nvSpPr>
          <p:cNvPr name="TextBox 12" id="12"/>
          <p:cNvSpPr txBox="true"/>
          <p:nvPr/>
        </p:nvSpPr>
        <p:spPr>
          <a:xfrm rot="0">
            <a:off x="488343" y="3323690"/>
            <a:ext cx="6335554" cy="2715895"/>
          </a:xfrm>
          <a:prstGeom prst="rect">
            <a:avLst/>
          </a:prstGeom>
        </p:spPr>
        <p:txBody>
          <a:bodyPr anchor="t" rtlCol="false" tIns="0" lIns="0" bIns="0" rIns="0">
            <a:spAutoFit/>
          </a:bodyPr>
          <a:lstStyle/>
          <a:p>
            <a:pPr algn="l" marL="474978" indent="-237489" lvl="1">
              <a:lnSpc>
                <a:spcPts val="3079"/>
              </a:lnSpc>
              <a:buFont typeface="Arial"/>
              <a:buChar char="•"/>
            </a:pPr>
            <a:r>
              <a:rPr lang="en-US" sz="2199">
                <a:solidFill>
                  <a:srgbClr val="000000"/>
                </a:solidFill>
                <a:latin typeface="Open Sans"/>
                <a:ea typeface="Open Sans"/>
                <a:cs typeface="Open Sans"/>
                <a:sym typeface="Open Sans"/>
              </a:rPr>
              <a:t>Most Frequent Call Reason:</a:t>
            </a:r>
          </a:p>
          <a:p>
            <a:pPr algn="l">
              <a:lnSpc>
                <a:spcPts val="3079"/>
              </a:lnSpc>
            </a:pPr>
            <a:r>
              <a:rPr lang="en-US" sz="2199">
                <a:solidFill>
                  <a:srgbClr val="000000"/>
                </a:solidFill>
                <a:latin typeface="Open Sans"/>
                <a:ea typeface="Open Sans"/>
                <a:cs typeface="Open Sans"/>
                <a:sym typeface="Open Sans"/>
              </a:rPr>
              <a:t>- </a:t>
            </a:r>
            <a:r>
              <a:rPr lang="en-US" sz="2199">
                <a:solidFill>
                  <a:srgbClr val="000000"/>
                </a:solidFill>
                <a:latin typeface="Open Sans"/>
                <a:ea typeface="Open Sans"/>
                <a:cs typeface="Open Sans"/>
                <a:sym typeface="Open Sans"/>
              </a:rPr>
              <a:t>IRROPS</a:t>
            </a:r>
          </a:p>
          <a:p>
            <a:pPr algn="l">
              <a:lnSpc>
                <a:spcPts val="3079"/>
              </a:lnSpc>
            </a:pPr>
            <a:r>
              <a:rPr lang="en-US" sz="2199">
                <a:solidFill>
                  <a:srgbClr val="000000"/>
                </a:solidFill>
                <a:latin typeface="Open Sans"/>
                <a:ea typeface="Open Sans"/>
                <a:cs typeface="Open Sans"/>
                <a:sym typeface="Open Sans"/>
              </a:rPr>
              <a:t>- </a:t>
            </a:r>
            <a:r>
              <a:rPr lang="en-US" sz="2199">
                <a:solidFill>
                  <a:srgbClr val="000000"/>
                </a:solidFill>
                <a:latin typeface="Open Sans"/>
                <a:ea typeface="Open Sans"/>
                <a:cs typeface="Open Sans"/>
                <a:sym typeface="Open Sans"/>
              </a:rPr>
              <a:t>Average Handling Time (AHT): 1,145.67 seconds</a:t>
            </a:r>
          </a:p>
          <a:p>
            <a:pPr algn="l" marL="474978" indent="-237489" lvl="1">
              <a:lnSpc>
                <a:spcPts val="3079"/>
              </a:lnSpc>
              <a:buFont typeface="Arial"/>
              <a:buChar char="•"/>
            </a:pPr>
            <a:r>
              <a:rPr lang="en-US" sz="2199">
                <a:solidFill>
                  <a:srgbClr val="000000"/>
                </a:solidFill>
                <a:latin typeface="Open Sans"/>
                <a:ea typeface="Open Sans"/>
                <a:cs typeface="Open Sans"/>
                <a:sym typeface="Open Sans"/>
              </a:rPr>
              <a:t>Least Frequent Call Reason:</a:t>
            </a:r>
          </a:p>
          <a:p>
            <a:pPr algn="l">
              <a:lnSpc>
                <a:spcPts val="3079"/>
              </a:lnSpc>
            </a:pPr>
            <a:r>
              <a:rPr lang="en-US" sz="2199">
                <a:solidFill>
                  <a:srgbClr val="000000"/>
                </a:solidFill>
                <a:latin typeface="Open Sans"/>
                <a:ea typeface="Open Sans"/>
                <a:cs typeface="Open Sans"/>
                <a:sym typeface="Open Sans"/>
              </a:rPr>
              <a:t>- </a:t>
            </a:r>
            <a:r>
              <a:rPr lang="en-US" sz="2199">
                <a:solidFill>
                  <a:srgbClr val="000000"/>
                </a:solidFill>
                <a:latin typeface="Open Sans"/>
                <a:ea typeface="Open Sans"/>
                <a:cs typeface="Open Sans"/>
                <a:sym typeface="Open Sans"/>
              </a:rPr>
              <a:t>Unaccompanied Minor</a:t>
            </a:r>
          </a:p>
          <a:p>
            <a:pPr algn="l">
              <a:lnSpc>
                <a:spcPts val="3079"/>
              </a:lnSpc>
            </a:pPr>
            <a:r>
              <a:rPr lang="en-US" sz="2199">
                <a:solidFill>
                  <a:srgbClr val="000000"/>
                </a:solidFill>
                <a:latin typeface="Open Sans"/>
                <a:ea typeface="Open Sans"/>
                <a:cs typeface="Open Sans"/>
                <a:sym typeface="Open Sans"/>
              </a:rPr>
              <a:t>- </a:t>
            </a:r>
            <a:r>
              <a:rPr lang="en-US" sz="2199">
                <a:solidFill>
                  <a:srgbClr val="000000"/>
                </a:solidFill>
                <a:latin typeface="Open Sans"/>
                <a:ea typeface="Open Sans"/>
                <a:cs typeface="Open Sans"/>
                <a:sym typeface="Open Sans"/>
              </a:rPr>
              <a:t>Average Handling Time (AHT): 900.00 seconds</a:t>
            </a:r>
          </a:p>
          <a:p>
            <a:pPr algn="l">
              <a:lnSpc>
                <a:spcPts val="3079"/>
              </a:lnSpc>
            </a:pPr>
          </a:p>
        </p:txBody>
      </p:sp>
      <p:grpSp>
        <p:nvGrpSpPr>
          <p:cNvPr name="Group 13" id="13"/>
          <p:cNvGrpSpPr/>
          <p:nvPr/>
        </p:nvGrpSpPr>
        <p:grpSpPr>
          <a:xfrm rot="0">
            <a:off x="8314372" y="2626042"/>
            <a:ext cx="3053715" cy="300038"/>
            <a:chOff x="0" y="0"/>
            <a:chExt cx="4071620" cy="400050"/>
          </a:xfrm>
        </p:grpSpPr>
        <p:sp>
          <p:nvSpPr>
            <p:cNvPr name="Freeform 14" id="14"/>
            <p:cNvSpPr/>
            <p:nvPr/>
          </p:nvSpPr>
          <p:spPr>
            <a:xfrm flipH="false" flipV="false" rot="0">
              <a:off x="49530" y="43180"/>
              <a:ext cx="3972560" cy="308610"/>
            </a:xfrm>
            <a:custGeom>
              <a:avLst/>
              <a:gdLst/>
              <a:ahLst/>
              <a:cxnLst/>
              <a:rect r="r" b="b" t="t" l="l"/>
              <a:pathLst>
                <a:path h="308610" w="3972560">
                  <a:moveTo>
                    <a:pt x="119380" y="85090"/>
                  </a:moveTo>
                  <a:cubicBezTo>
                    <a:pt x="474980" y="59690"/>
                    <a:pt x="537210" y="26670"/>
                    <a:pt x="585470" y="19050"/>
                  </a:cubicBezTo>
                  <a:cubicBezTo>
                    <a:pt x="617220" y="13970"/>
                    <a:pt x="638810" y="13970"/>
                    <a:pt x="665480" y="17780"/>
                  </a:cubicBezTo>
                  <a:cubicBezTo>
                    <a:pt x="692150" y="21590"/>
                    <a:pt x="718820" y="29210"/>
                    <a:pt x="744220" y="40640"/>
                  </a:cubicBezTo>
                  <a:cubicBezTo>
                    <a:pt x="772160" y="53340"/>
                    <a:pt x="814070" y="67310"/>
                    <a:pt x="825500" y="92710"/>
                  </a:cubicBezTo>
                  <a:cubicBezTo>
                    <a:pt x="836930" y="121920"/>
                    <a:pt x="819150" y="187960"/>
                    <a:pt x="798830" y="213360"/>
                  </a:cubicBezTo>
                  <a:cubicBezTo>
                    <a:pt x="781050" y="234950"/>
                    <a:pt x="749300" y="238760"/>
                    <a:pt x="722630" y="246380"/>
                  </a:cubicBezTo>
                  <a:cubicBezTo>
                    <a:pt x="694690" y="256540"/>
                    <a:pt x="674370" y="260350"/>
                    <a:pt x="632460" y="265430"/>
                  </a:cubicBezTo>
                  <a:cubicBezTo>
                    <a:pt x="544830" y="278130"/>
                    <a:pt x="294640" y="307340"/>
                    <a:pt x="210820" y="293370"/>
                  </a:cubicBezTo>
                  <a:cubicBezTo>
                    <a:pt x="175260" y="288290"/>
                    <a:pt x="156210" y="279400"/>
                    <a:pt x="135890" y="262890"/>
                  </a:cubicBezTo>
                  <a:cubicBezTo>
                    <a:pt x="114300" y="246380"/>
                    <a:pt x="88900" y="194310"/>
                    <a:pt x="85090" y="195580"/>
                  </a:cubicBezTo>
                  <a:cubicBezTo>
                    <a:pt x="82550" y="196850"/>
                    <a:pt x="96520" y="224790"/>
                    <a:pt x="91440" y="228600"/>
                  </a:cubicBezTo>
                  <a:cubicBezTo>
                    <a:pt x="85090" y="233680"/>
                    <a:pt x="45720" y="217170"/>
                    <a:pt x="31750" y="205740"/>
                  </a:cubicBezTo>
                  <a:cubicBezTo>
                    <a:pt x="19050" y="195580"/>
                    <a:pt x="11430" y="182880"/>
                    <a:pt x="7620" y="170180"/>
                  </a:cubicBezTo>
                  <a:cubicBezTo>
                    <a:pt x="2540" y="156210"/>
                    <a:pt x="0" y="140970"/>
                    <a:pt x="1270" y="127000"/>
                  </a:cubicBezTo>
                  <a:cubicBezTo>
                    <a:pt x="3810" y="113030"/>
                    <a:pt x="8890" y="97790"/>
                    <a:pt x="17780" y="86360"/>
                  </a:cubicBezTo>
                  <a:cubicBezTo>
                    <a:pt x="25400" y="74930"/>
                    <a:pt x="31750" y="66040"/>
                    <a:pt x="49530" y="57150"/>
                  </a:cubicBezTo>
                  <a:cubicBezTo>
                    <a:pt x="88900" y="38100"/>
                    <a:pt x="182880" y="27940"/>
                    <a:pt x="270510" y="19050"/>
                  </a:cubicBezTo>
                  <a:cubicBezTo>
                    <a:pt x="397510" y="6350"/>
                    <a:pt x="605790" y="0"/>
                    <a:pt x="741680" y="7620"/>
                  </a:cubicBezTo>
                  <a:cubicBezTo>
                    <a:pt x="847090" y="13970"/>
                    <a:pt x="957580" y="48260"/>
                    <a:pt x="1021080" y="45720"/>
                  </a:cubicBezTo>
                  <a:cubicBezTo>
                    <a:pt x="1055370" y="45720"/>
                    <a:pt x="1071880" y="30480"/>
                    <a:pt x="1099820" y="30480"/>
                  </a:cubicBezTo>
                  <a:cubicBezTo>
                    <a:pt x="1135380" y="30480"/>
                    <a:pt x="1167130" y="48260"/>
                    <a:pt x="1217930" y="54610"/>
                  </a:cubicBezTo>
                  <a:cubicBezTo>
                    <a:pt x="1311910" y="67310"/>
                    <a:pt x="1508760" y="63500"/>
                    <a:pt x="1616710" y="81280"/>
                  </a:cubicBezTo>
                  <a:cubicBezTo>
                    <a:pt x="1692910" y="92710"/>
                    <a:pt x="1758950" y="133350"/>
                    <a:pt x="1807210" y="130810"/>
                  </a:cubicBezTo>
                  <a:cubicBezTo>
                    <a:pt x="1838960" y="129540"/>
                    <a:pt x="1851660" y="107950"/>
                    <a:pt x="1883410" y="104140"/>
                  </a:cubicBezTo>
                  <a:cubicBezTo>
                    <a:pt x="1930400" y="97790"/>
                    <a:pt x="1987550" y="118110"/>
                    <a:pt x="2066290" y="120650"/>
                  </a:cubicBezTo>
                  <a:cubicBezTo>
                    <a:pt x="2204720" y="124460"/>
                    <a:pt x="2466340" y="102870"/>
                    <a:pt x="2646680" y="102870"/>
                  </a:cubicBezTo>
                  <a:cubicBezTo>
                    <a:pt x="2805430" y="104140"/>
                    <a:pt x="2952750" y="123190"/>
                    <a:pt x="3091180" y="119380"/>
                  </a:cubicBezTo>
                  <a:cubicBezTo>
                    <a:pt x="3214370" y="115570"/>
                    <a:pt x="3333750" y="92710"/>
                    <a:pt x="3439160" y="87630"/>
                  </a:cubicBezTo>
                  <a:cubicBezTo>
                    <a:pt x="3526790" y="82550"/>
                    <a:pt x="3620770" y="81280"/>
                    <a:pt x="3680460" y="86360"/>
                  </a:cubicBezTo>
                  <a:cubicBezTo>
                    <a:pt x="3717290" y="90170"/>
                    <a:pt x="3736340" y="101600"/>
                    <a:pt x="3768090" y="102870"/>
                  </a:cubicBezTo>
                  <a:cubicBezTo>
                    <a:pt x="3802380" y="105410"/>
                    <a:pt x="3848100" y="90170"/>
                    <a:pt x="3877310" y="93980"/>
                  </a:cubicBezTo>
                  <a:cubicBezTo>
                    <a:pt x="3900170" y="97790"/>
                    <a:pt x="3919220" y="101600"/>
                    <a:pt x="3934460" y="113030"/>
                  </a:cubicBezTo>
                  <a:cubicBezTo>
                    <a:pt x="3948430" y="124460"/>
                    <a:pt x="3962400" y="147320"/>
                    <a:pt x="3967480" y="162560"/>
                  </a:cubicBezTo>
                  <a:cubicBezTo>
                    <a:pt x="3971290" y="172720"/>
                    <a:pt x="3972560" y="181610"/>
                    <a:pt x="3970020" y="193040"/>
                  </a:cubicBezTo>
                  <a:cubicBezTo>
                    <a:pt x="3968750" y="208280"/>
                    <a:pt x="3961130" y="233680"/>
                    <a:pt x="3948430" y="247650"/>
                  </a:cubicBezTo>
                  <a:cubicBezTo>
                    <a:pt x="3937000" y="261620"/>
                    <a:pt x="3912870" y="273050"/>
                    <a:pt x="3897630" y="278130"/>
                  </a:cubicBezTo>
                  <a:cubicBezTo>
                    <a:pt x="3887470" y="281940"/>
                    <a:pt x="3878580" y="281940"/>
                    <a:pt x="3867150" y="279400"/>
                  </a:cubicBezTo>
                  <a:cubicBezTo>
                    <a:pt x="3851910" y="276860"/>
                    <a:pt x="3827780" y="267970"/>
                    <a:pt x="3813810" y="255270"/>
                  </a:cubicBezTo>
                  <a:cubicBezTo>
                    <a:pt x="3799840" y="242570"/>
                    <a:pt x="3789680" y="220980"/>
                    <a:pt x="3785870" y="201930"/>
                  </a:cubicBezTo>
                  <a:cubicBezTo>
                    <a:pt x="3783330" y="184150"/>
                    <a:pt x="3789680" y="158750"/>
                    <a:pt x="3796030" y="143510"/>
                  </a:cubicBezTo>
                  <a:cubicBezTo>
                    <a:pt x="3799840" y="133350"/>
                    <a:pt x="3804920" y="127000"/>
                    <a:pt x="3813810" y="119380"/>
                  </a:cubicBezTo>
                  <a:cubicBezTo>
                    <a:pt x="3826510" y="110490"/>
                    <a:pt x="3849370" y="96520"/>
                    <a:pt x="3868420" y="95250"/>
                  </a:cubicBezTo>
                  <a:cubicBezTo>
                    <a:pt x="3886200" y="92710"/>
                    <a:pt x="3910330" y="97790"/>
                    <a:pt x="3925570" y="107950"/>
                  </a:cubicBezTo>
                  <a:cubicBezTo>
                    <a:pt x="3942080" y="118110"/>
                    <a:pt x="3957320" y="135890"/>
                    <a:pt x="3963670" y="153670"/>
                  </a:cubicBezTo>
                  <a:cubicBezTo>
                    <a:pt x="3971290" y="170180"/>
                    <a:pt x="3972560" y="194310"/>
                    <a:pt x="3967480" y="212090"/>
                  </a:cubicBezTo>
                  <a:cubicBezTo>
                    <a:pt x="3962400" y="229870"/>
                    <a:pt x="3945890" y="250190"/>
                    <a:pt x="3934460" y="261620"/>
                  </a:cubicBezTo>
                  <a:cubicBezTo>
                    <a:pt x="3925570" y="269240"/>
                    <a:pt x="3923030" y="271780"/>
                    <a:pt x="3907790" y="275590"/>
                  </a:cubicBezTo>
                  <a:cubicBezTo>
                    <a:pt x="3850640" y="288290"/>
                    <a:pt x="3610610" y="257810"/>
                    <a:pt x="3468370" y="264160"/>
                  </a:cubicBezTo>
                  <a:cubicBezTo>
                    <a:pt x="3336290" y="269240"/>
                    <a:pt x="3205480" y="302260"/>
                    <a:pt x="3083560" y="304800"/>
                  </a:cubicBezTo>
                  <a:cubicBezTo>
                    <a:pt x="2971800" y="308610"/>
                    <a:pt x="2889250" y="289560"/>
                    <a:pt x="2764790" y="288290"/>
                  </a:cubicBezTo>
                  <a:cubicBezTo>
                    <a:pt x="2585720" y="285750"/>
                    <a:pt x="2294890" y="307340"/>
                    <a:pt x="2112010" y="304800"/>
                  </a:cubicBezTo>
                  <a:cubicBezTo>
                    <a:pt x="1979930" y="302260"/>
                    <a:pt x="1915160" y="298450"/>
                    <a:pt x="1770380" y="287020"/>
                  </a:cubicBezTo>
                  <a:cubicBezTo>
                    <a:pt x="1520190" y="269240"/>
                    <a:pt x="1014730" y="194310"/>
                    <a:pt x="741680" y="184150"/>
                  </a:cubicBezTo>
                  <a:cubicBezTo>
                    <a:pt x="562610" y="177800"/>
                    <a:pt x="414020" y="186690"/>
                    <a:pt x="293370" y="198120"/>
                  </a:cubicBezTo>
                  <a:cubicBezTo>
                    <a:pt x="213360" y="204470"/>
                    <a:pt x="133350" y="229870"/>
                    <a:pt x="91440" y="228600"/>
                  </a:cubicBezTo>
                  <a:cubicBezTo>
                    <a:pt x="72390" y="227330"/>
                    <a:pt x="62230" y="224790"/>
                    <a:pt x="49530" y="218440"/>
                  </a:cubicBezTo>
                  <a:cubicBezTo>
                    <a:pt x="36830" y="210820"/>
                    <a:pt x="25400" y="201930"/>
                    <a:pt x="16510" y="189230"/>
                  </a:cubicBezTo>
                  <a:cubicBezTo>
                    <a:pt x="7620" y="172720"/>
                    <a:pt x="0" y="146050"/>
                    <a:pt x="1270" y="127000"/>
                  </a:cubicBezTo>
                  <a:cubicBezTo>
                    <a:pt x="3810" y="106680"/>
                    <a:pt x="19050" y="82550"/>
                    <a:pt x="31750" y="69850"/>
                  </a:cubicBezTo>
                  <a:cubicBezTo>
                    <a:pt x="41910" y="59690"/>
                    <a:pt x="55880" y="53340"/>
                    <a:pt x="69850" y="49530"/>
                  </a:cubicBezTo>
                  <a:cubicBezTo>
                    <a:pt x="85090" y="45720"/>
                    <a:pt x="99060" y="45720"/>
                    <a:pt x="116840" y="46990"/>
                  </a:cubicBezTo>
                  <a:cubicBezTo>
                    <a:pt x="140970" y="48260"/>
                    <a:pt x="172720" y="49530"/>
                    <a:pt x="196850" y="59690"/>
                  </a:cubicBezTo>
                  <a:cubicBezTo>
                    <a:pt x="222250" y="71120"/>
                    <a:pt x="236220" y="105410"/>
                    <a:pt x="266700" y="114300"/>
                  </a:cubicBezTo>
                  <a:cubicBezTo>
                    <a:pt x="308610" y="125730"/>
                    <a:pt x="383540" y="93980"/>
                    <a:pt x="440690" y="90170"/>
                  </a:cubicBezTo>
                  <a:cubicBezTo>
                    <a:pt x="495300" y="86360"/>
                    <a:pt x="557530" y="82550"/>
                    <a:pt x="600710" y="90170"/>
                  </a:cubicBezTo>
                  <a:cubicBezTo>
                    <a:pt x="631190" y="95250"/>
                    <a:pt x="662940" y="99060"/>
                    <a:pt x="675640" y="116840"/>
                  </a:cubicBezTo>
                  <a:cubicBezTo>
                    <a:pt x="687070" y="134620"/>
                    <a:pt x="687070" y="186690"/>
                    <a:pt x="674370" y="196850"/>
                  </a:cubicBezTo>
                  <a:cubicBezTo>
                    <a:pt x="660400" y="207010"/>
                    <a:pt x="619760" y="170180"/>
                    <a:pt x="593090" y="173990"/>
                  </a:cubicBezTo>
                  <a:cubicBezTo>
                    <a:pt x="562610" y="176530"/>
                    <a:pt x="533400" y="212090"/>
                    <a:pt x="501650" y="223520"/>
                  </a:cubicBezTo>
                  <a:cubicBezTo>
                    <a:pt x="472440" y="233680"/>
                    <a:pt x="448310" y="234950"/>
                    <a:pt x="407670" y="237490"/>
                  </a:cubicBezTo>
                  <a:cubicBezTo>
                    <a:pt x="337820" y="243840"/>
                    <a:pt x="175260" y="250190"/>
                    <a:pt x="119380" y="240030"/>
                  </a:cubicBezTo>
                  <a:cubicBezTo>
                    <a:pt x="93980" y="236220"/>
                    <a:pt x="80010" y="232410"/>
                    <a:pt x="67310" y="220980"/>
                  </a:cubicBezTo>
                  <a:cubicBezTo>
                    <a:pt x="54610" y="209550"/>
                    <a:pt x="43180" y="189230"/>
                    <a:pt x="41910" y="171450"/>
                  </a:cubicBezTo>
                  <a:cubicBezTo>
                    <a:pt x="39370" y="154940"/>
                    <a:pt x="43180" y="132080"/>
                    <a:pt x="54610" y="118110"/>
                  </a:cubicBezTo>
                  <a:cubicBezTo>
                    <a:pt x="67310" y="101600"/>
                    <a:pt x="119380" y="85090"/>
                    <a:pt x="119380" y="85090"/>
                  </a:cubicBezTo>
                </a:path>
              </a:pathLst>
            </a:custGeom>
            <a:solidFill>
              <a:srgbClr val="FFFFFF"/>
            </a:solidFill>
            <a:ln cap="sq">
              <a:noFill/>
              <a:prstDash val="solid"/>
              <a:miter/>
            </a:ln>
          </p:spPr>
        </p:sp>
      </p:grpSp>
      <p:grpSp>
        <p:nvGrpSpPr>
          <p:cNvPr name="Group 15" id="15"/>
          <p:cNvGrpSpPr/>
          <p:nvPr/>
        </p:nvGrpSpPr>
        <p:grpSpPr>
          <a:xfrm rot="0">
            <a:off x="11107102" y="2679383"/>
            <a:ext cx="2298383" cy="244792"/>
            <a:chOff x="0" y="0"/>
            <a:chExt cx="3064510" cy="326390"/>
          </a:xfrm>
        </p:grpSpPr>
        <p:sp>
          <p:nvSpPr>
            <p:cNvPr name="Freeform 16" id="16"/>
            <p:cNvSpPr/>
            <p:nvPr/>
          </p:nvSpPr>
          <p:spPr>
            <a:xfrm flipH="false" flipV="false" rot="0">
              <a:off x="49530" y="36830"/>
              <a:ext cx="2970530" cy="251460"/>
            </a:xfrm>
            <a:custGeom>
              <a:avLst/>
              <a:gdLst/>
              <a:ahLst/>
              <a:cxnLst/>
              <a:rect r="r" b="b" t="t" l="l"/>
              <a:pathLst>
                <a:path h="251460" w="2970530">
                  <a:moveTo>
                    <a:pt x="80010" y="60960"/>
                  </a:moveTo>
                  <a:cubicBezTo>
                    <a:pt x="904240" y="31750"/>
                    <a:pt x="1076960" y="29210"/>
                    <a:pt x="1224280" y="33020"/>
                  </a:cubicBezTo>
                  <a:cubicBezTo>
                    <a:pt x="1343660" y="35560"/>
                    <a:pt x="1443990" y="52070"/>
                    <a:pt x="1545590" y="48260"/>
                  </a:cubicBezTo>
                  <a:cubicBezTo>
                    <a:pt x="1639570" y="45720"/>
                    <a:pt x="1714500" y="21590"/>
                    <a:pt x="1814830" y="15240"/>
                  </a:cubicBezTo>
                  <a:cubicBezTo>
                    <a:pt x="1938020" y="7620"/>
                    <a:pt x="2117090" y="0"/>
                    <a:pt x="2231390" y="13970"/>
                  </a:cubicBezTo>
                  <a:cubicBezTo>
                    <a:pt x="2315210" y="24130"/>
                    <a:pt x="2388870" y="66040"/>
                    <a:pt x="2443480" y="67310"/>
                  </a:cubicBezTo>
                  <a:cubicBezTo>
                    <a:pt x="2476500" y="67310"/>
                    <a:pt x="2487930" y="50800"/>
                    <a:pt x="2526030" y="48260"/>
                  </a:cubicBezTo>
                  <a:cubicBezTo>
                    <a:pt x="2606040" y="40640"/>
                    <a:pt x="2835910" y="29210"/>
                    <a:pt x="2905760" y="60960"/>
                  </a:cubicBezTo>
                  <a:cubicBezTo>
                    <a:pt x="2937510" y="74930"/>
                    <a:pt x="2956560" y="100330"/>
                    <a:pt x="2964180" y="123190"/>
                  </a:cubicBezTo>
                  <a:cubicBezTo>
                    <a:pt x="2970530" y="140970"/>
                    <a:pt x="2967990" y="163830"/>
                    <a:pt x="2961640" y="181610"/>
                  </a:cubicBezTo>
                  <a:cubicBezTo>
                    <a:pt x="2954020" y="198120"/>
                    <a:pt x="2938780" y="217170"/>
                    <a:pt x="2923540" y="226060"/>
                  </a:cubicBezTo>
                  <a:cubicBezTo>
                    <a:pt x="2907030" y="236220"/>
                    <a:pt x="2884170" y="241300"/>
                    <a:pt x="2866390" y="238760"/>
                  </a:cubicBezTo>
                  <a:cubicBezTo>
                    <a:pt x="2847340" y="236220"/>
                    <a:pt x="2825750" y="228600"/>
                    <a:pt x="2813050" y="214630"/>
                  </a:cubicBezTo>
                  <a:cubicBezTo>
                    <a:pt x="2796540" y="196850"/>
                    <a:pt x="2783840" y="156210"/>
                    <a:pt x="2785110" y="133350"/>
                  </a:cubicBezTo>
                  <a:cubicBezTo>
                    <a:pt x="2787650" y="113030"/>
                    <a:pt x="2799080" y="93980"/>
                    <a:pt x="2813050" y="81280"/>
                  </a:cubicBezTo>
                  <a:cubicBezTo>
                    <a:pt x="2825750" y="68580"/>
                    <a:pt x="2846070" y="57150"/>
                    <a:pt x="2866390" y="55880"/>
                  </a:cubicBezTo>
                  <a:cubicBezTo>
                    <a:pt x="2889250" y="55880"/>
                    <a:pt x="2929890" y="68580"/>
                    <a:pt x="2946400" y="87630"/>
                  </a:cubicBezTo>
                  <a:cubicBezTo>
                    <a:pt x="2961640" y="107950"/>
                    <a:pt x="2969260" y="148590"/>
                    <a:pt x="2964180" y="172720"/>
                  </a:cubicBezTo>
                  <a:cubicBezTo>
                    <a:pt x="2960370" y="191770"/>
                    <a:pt x="2946400" y="209550"/>
                    <a:pt x="2931160" y="220980"/>
                  </a:cubicBezTo>
                  <a:cubicBezTo>
                    <a:pt x="2917190" y="232410"/>
                    <a:pt x="2904490" y="234950"/>
                    <a:pt x="2876550" y="238760"/>
                  </a:cubicBezTo>
                  <a:cubicBezTo>
                    <a:pt x="2795270" y="251460"/>
                    <a:pt x="2515870" y="241300"/>
                    <a:pt x="2397760" y="229870"/>
                  </a:cubicBezTo>
                  <a:cubicBezTo>
                    <a:pt x="2327910" y="222250"/>
                    <a:pt x="2299970" y="204470"/>
                    <a:pt x="2231390" y="198120"/>
                  </a:cubicBezTo>
                  <a:cubicBezTo>
                    <a:pt x="2127250" y="186690"/>
                    <a:pt x="1943100" y="180340"/>
                    <a:pt x="1827530" y="189230"/>
                  </a:cubicBezTo>
                  <a:cubicBezTo>
                    <a:pt x="1737360" y="195580"/>
                    <a:pt x="1671320" y="222250"/>
                    <a:pt x="1590040" y="229870"/>
                  </a:cubicBezTo>
                  <a:cubicBezTo>
                    <a:pt x="1504950" y="236220"/>
                    <a:pt x="1390650" y="233680"/>
                    <a:pt x="1327150" y="228600"/>
                  </a:cubicBezTo>
                  <a:cubicBezTo>
                    <a:pt x="1291590" y="224790"/>
                    <a:pt x="1287780" y="217170"/>
                    <a:pt x="1243330" y="213360"/>
                  </a:cubicBezTo>
                  <a:cubicBezTo>
                    <a:pt x="1079500" y="198120"/>
                    <a:pt x="214630" y="241300"/>
                    <a:pt x="80010" y="217170"/>
                  </a:cubicBezTo>
                  <a:cubicBezTo>
                    <a:pt x="49530" y="212090"/>
                    <a:pt x="40640" y="209550"/>
                    <a:pt x="27940" y="198120"/>
                  </a:cubicBezTo>
                  <a:cubicBezTo>
                    <a:pt x="15240" y="186690"/>
                    <a:pt x="3810" y="166370"/>
                    <a:pt x="1270" y="148590"/>
                  </a:cubicBezTo>
                  <a:cubicBezTo>
                    <a:pt x="0" y="132080"/>
                    <a:pt x="3810" y="109220"/>
                    <a:pt x="15240" y="95250"/>
                  </a:cubicBezTo>
                  <a:cubicBezTo>
                    <a:pt x="27940" y="78740"/>
                    <a:pt x="80010" y="60960"/>
                    <a:pt x="80010" y="60960"/>
                  </a:cubicBezTo>
                </a:path>
              </a:pathLst>
            </a:custGeom>
            <a:solidFill>
              <a:srgbClr val="FFFFFF"/>
            </a:solidFill>
            <a:ln cap="sq">
              <a:noFill/>
              <a:prstDash val="solid"/>
              <a:miter/>
            </a:ln>
          </p:spPr>
        </p:sp>
      </p:grpSp>
      <p:grpSp>
        <p:nvGrpSpPr>
          <p:cNvPr name="Group 17" id="17"/>
          <p:cNvGrpSpPr/>
          <p:nvPr/>
        </p:nvGrpSpPr>
        <p:grpSpPr>
          <a:xfrm rot="0">
            <a:off x="13204507" y="2687002"/>
            <a:ext cx="2303145" cy="236220"/>
            <a:chOff x="0" y="0"/>
            <a:chExt cx="3070860" cy="314960"/>
          </a:xfrm>
        </p:grpSpPr>
        <p:sp>
          <p:nvSpPr>
            <p:cNvPr name="Freeform 18" id="18"/>
            <p:cNvSpPr/>
            <p:nvPr/>
          </p:nvSpPr>
          <p:spPr>
            <a:xfrm flipH="false" flipV="false" rot="0">
              <a:off x="50800" y="34290"/>
              <a:ext cx="2975610" cy="248920"/>
            </a:xfrm>
            <a:custGeom>
              <a:avLst/>
              <a:gdLst/>
              <a:ahLst/>
              <a:cxnLst/>
              <a:rect r="r" b="b" t="t" l="l"/>
              <a:pathLst>
                <a:path h="248920" w="2975610">
                  <a:moveTo>
                    <a:pt x="71120" y="62230"/>
                  </a:moveTo>
                  <a:cubicBezTo>
                    <a:pt x="537210" y="29210"/>
                    <a:pt x="1306830" y="12700"/>
                    <a:pt x="1586230" y="16510"/>
                  </a:cubicBezTo>
                  <a:cubicBezTo>
                    <a:pt x="1718310" y="19050"/>
                    <a:pt x="1809750" y="22860"/>
                    <a:pt x="1878330" y="31750"/>
                  </a:cubicBezTo>
                  <a:cubicBezTo>
                    <a:pt x="1916430" y="35560"/>
                    <a:pt x="1921510" y="44450"/>
                    <a:pt x="1965960" y="49530"/>
                  </a:cubicBezTo>
                  <a:cubicBezTo>
                    <a:pt x="2104390" y="62230"/>
                    <a:pt x="2796540" y="0"/>
                    <a:pt x="2823210" y="40640"/>
                  </a:cubicBezTo>
                  <a:cubicBezTo>
                    <a:pt x="2828290" y="48260"/>
                    <a:pt x="2806700" y="66040"/>
                    <a:pt x="2810510" y="69850"/>
                  </a:cubicBezTo>
                  <a:cubicBezTo>
                    <a:pt x="2815590" y="74930"/>
                    <a:pt x="2861310" y="31750"/>
                    <a:pt x="2886710" y="33020"/>
                  </a:cubicBezTo>
                  <a:cubicBezTo>
                    <a:pt x="2912110" y="34290"/>
                    <a:pt x="2946400" y="54610"/>
                    <a:pt x="2960370" y="76200"/>
                  </a:cubicBezTo>
                  <a:cubicBezTo>
                    <a:pt x="2973070" y="96520"/>
                    <a:pt x="2975610" y="137160"/>
                    <a:pt x="2965450" y="160020"/>
                  </a:cubicBezTo>
                  <a:cubicBezTo>
                    <a:pt x="2955290" y="182880"/>
                    <a:pt x="2923540" y="208280"/>
                    <a:pt x="2898140" y="213360"/>
                  </a:cubicBezTo>
                  <a:cubicBezTo>
                    <a:pt x="2874010" y="217170"/>
                    <a:pt x="2834640" y="204470"/>
                    <a:pt x="2818130" y="186690"/>
                  </a:cubicBezTo>
                  <a:cubicBezTo>
                    <a:pt x="2800350" y="168910"/>
                    <a:pt x="2788920" y="129540"/>
                    <a:pt x="2794000" y="105410"/>
                  </a:cubicBezTo>
                  <a:cubicBezTo>
                    <a:pt x="2799080" y="80010"/>
                    <a:pt x="2825750" y="49530"/>
                    <a:pt x="2848610" y="39370"/>
                  </a:cubicBezTo>
                  <a:cubicBezTo>
                    <a:pt x="2871470" y="30480"/>
                    <a:pt x="2912110" y="36830"/>
                    <a:pt x="2932430" y="48260"/>
                  </a:cubicBezTo>
                  <a:cubicBezTo>
                    <a:pt x="2950210" y="57150"/>
                    <a:pt x="2962910" y="76200"/>
                    <a:pt x="2967990" y="93980"/>
                  </a:cubicBezTo>
                  <a:cubicBezTo>
                    <a:pt x="2974340" y="110490"/>
                    <a:pt x="2973070" y="135890"/>
                    <a:pt x="2969260" y="151130"/>
                  </a:cubicBezTo>
                  <a:cubicBezTo>
                    <a:pt x="2966720" y="162560"/>
                    <a:pt x="2965450" y="168910"/>
                    <a:pt x="2955290" y="177800"/>
                  </a:cubicBezTo>
                  <a:cubicBezTo>
                    <a:pt x="2934970" y="195580"/>
                    <a:pt x="2887980" y="210820"/>
                    <a:pt x="2823210" y="222250"/>
                  </a:cubicBezTo>
                  <a:cubicBezTo>
                    <a:pt x="2665730" y="248920"/>
                    <a:pt x="2167890" y="241300"/>
                    <a:pt x="1991360" y="229870"/>
                  </a:cubicBezTo>
                  <a:cubicBezTo>
                    <a:pt x="1908810" y="224790"/>
                    <a:pt x="1875790" y="210820"/>
                    <a:pt x="1809750" y="205740"/>
                  </a:cubicBezTo>
                  <a:cubicBezTo>
                    <a:pt x="1733550" y="199390"/>
                    <a:pt x="1659890" y="196850"/>
                    <a:pt x="1558290" y="196850"/>
                  </a:cubicBezTo>
                  <a:cubicBezTo>
                    <a:pt x="1404620" y="195580"/>
                    <a:pt x="1178560" y="210820"/>
                    <a:pt x="979170" y="212090"/>
                  </a:cubicBezTo>
                  <a:cubicBezTo>
                    <a:pt x="764540" y="212090"/>
                    <a:pt x="477520" y="193040"/>
                    <a:pt x="309880" y="198120"/>
                  </a:cubicBezTo>
                  <a:cubicBezTo>
                    <a:pt x="208280" y="200660"/>
                    <a:pt x="115570" y="228600"/>
                    <a:pt x="66040" y="217170"/>
                  </a:cubicBezTo>
                  <a:cubicBezTo>
                    <a:pt x="43180" y="212090"/>
                    <a:pt x="29210" y="203200"/>
                    <a:pt x="17780" y="190500"/>
                  </a:cubicBezTo>
                  <a:cubicBezTo>
                    <a:pt x="7620" y="176530"/>
                    <a:pt x="0" y="154940"/>
                    <a:pt x="0" y="137160"/>
                  </a:cubicBezTo>
                  <a:cubicBezTo>
                    <a:pt x="1270" y="120650"/>
                    <a:pt x="8890" y="99060"/>
                    <a:pt x="21590" y="86360"/>
                  </a:cubicBezTo>
                  <a:cubicBezTo>
                    <a:pt x="33020" y="73660"/>
                    <a:pt x="71120" y="62230"/>
                    <a:pt x="71120" y="62230"/>
                  </a:cubicBezTo>
                </a:path>
              </a:pathLst>
            </a:custGeom>
            <a:solidFill>
              <a:srgbClr val="FFFFFF"/>
            </a:solidFill>
            <a:ln cap="sq">
              <a:noFill/>
              <a:prstDash val="solid"/>
              <a:miter/>
            </a:ln>
          </p:spPr>
        </p:sp>
      </p:grpSp>
      <p:grpSp>
        <p:nvGrpSpPr>
          <p:cNvPr name="Group 19" id="19"/>
          <p:cNvGrpSpPr/>
          <p:nvPr/>
        </p:nvGrpSpPr>
        <p:grpSpPr>
          <a:xfrm rot="0">
            <a:off x="15272385" y="2611755"/>
            <a:ext cx="2629852" cy="299085"/>
            <a:chOff x="0" y="0"/>
            <a:chExt cx="3506470" cy="398780"/>
          </a:xfrm>
        </p:grpSpPr>
        <p:sp>
          <p:nvSpPr>
            <p:cNvPr name="Freeform 20" id="20"/>
            <p:cNvSpPr/>
            <p:nvPr/>
          </p:nvSpPr>
          <p:spPr>
            <a:xfrm flipH="false" flipV="false" rot="0">
              <a:off x="46990" y="45720"/>
              <a:ext cx="3409950" cy="304800"/>
            </a:xfrm>
            <a:custGeom>
              <a:avLst/>
              <a:gdLst/>
              <a:ahLst/>
              <a:cxnLst/>
              <a:rect r="r" b="b" t="t" l="l"/>
              <a:pathLst>
                <a:path h="304800" w="3409950">
                  <a:moveTo>
                    <a:pt x="69850" y="134620"/>
                  </a:moveTo>
                  <a:cubicBezTo>
                    <a:pt x="226060" y="125730"/>
                    <a:pt x="238760" y="139700"/>
                    <a:pt x="287020" y="142240"/>
                  </a:cubicBezTo>
                  <a:cubicBezTo>
                    <a:pt x="435610" y="151130"/>
                    <a:pt x="854710" y="85090"/>
                    <a:pt x="1216660" y="68580"/>
                  </a:cubicBezTo>
                  <a:cubicBezTo>
                    <a:pt x="1719580" y="44450"/>
                    <a:pt x="2682240" y="57150"/>
                    <a:pt x="3027680" y="39370"/>
                  </a:cubicBezTo>
                  <a:cubicBezTo>
                    <a:pt x="3166110" y="31750"/>
                    <a:pt x="3263900" y="8890"/>
                    <a:pt x="3317240" y="13970"/>
                  </a:cubicBezTo>
                  <a:cubicBezTo>
                    <a:pt x="3337560" y="15240"/>
                    <a:pt x="3347720" y="17780"/>
                    <a:pt x="3359150" y="24130"/>
                  </a:cubicBezTo>
                  <a:cubicBezTo>
                    <a:pt x="3371850" y="30480"/>
                    <a:pt x="3384550" y="39370"/>
                    <a:pt x="3392170" y="53340"/>
                  </a:cubicBezTo>
                  <a:cubicBezTo>
                    <a:pt x="3402330" y="68580"/>
                    <a:pt x="3408680" y="96520"/>
                    <a:pt x="3407410" y="115570"/>
                  </a:cubicBezTo>
                  <a:cubicBezTo>
                    <a:pt x="3406140" y="130810"/>
                    <a:pt x="3399790" y="144780"/>
                    <a:pt x="3392170" y="156210"/>
                  </a:cubicBezTo>
                  <a:cubicBezTo>
                    <a:pt x="3384550" y="167640"/>
                    <a:pt x="3371850" y="177800"/>
                    <a:pt x="3359150" y="185420"/>
                  </a:cubicBezTo>
                  <a:cubicBezTo>
                    <a:pt x="3347720" y="191770"/>
                    <a:pt x="3336290" y="193040"/>
                    <a:pt x="3317240" y="195580"/>
                  </a:cubicBezTo>
                  <a:cubicBezTo>
                    <a:pt x="3276600" y="199390"/>
                    <a:pt x="3129280" y="205740"/>
                    <a:pt x="3122930" y="186690"/>
                  </a:cubicBezTo>
                  <a:cubicBezTo>
                    <a:pt x="3119120" y="173990"/>
                    <a:pt x="3186430" y="148590"/>
                    <a:pt x="3190240" y="127000"/>
                  </a:cubicBezTo>
                  <a:cubicBezTo>
                    <a:pt x="3194050" y="106680"/>
                    <a:pt x="3145790" y="77470"/>
                    <a:pt x="3150870" y="60960"/>
                  </a:cubicBezTo>
                  <a:cubicBezTo>
                    <a:pt x="3155950" y="44450"/>
                    <a:pt x="3202940" y="30480"/>
                    <a:pt x="3224530" y="29210"/>
                  </a:cubicBezTo>
                  <a:cubicBezTo>
                    <a:pt x="3241040" y="27940"/>
                    <a:pt x="3255010" y="33020"/>
                    <a:pt x="3267710" y="39370"/>
                  </a:cubicBezTo>
                  <a:cubicBezTo>
                    <a:pt x="3280410" y="46990"/>
                    <a:pt x="3291840" y="57150"/>
                    <a:pt x="3300730" y="68580"/>
                  </a:cubicBezTo>
                  <a:cubicBezTo>
                    <a:pt x="3308350" y="80010"/>
                    <a:pt x="3313430" y="95250"/>
                    <a:pt x="3315970" y="110490"/>
                  </a:cubicBezTo>
                  <a:cubicBezTo>
                    <a:pt x="3317240" y="124460"/>
                    <a:pt x="3317240" y="139700"/>
                    <a:pt x="3310890" y="153670"/>
                  </a:cubicBezTo>
                  <a:cubicBezTo>
                    <a:pt x="3303270" y="170180"/>
                    <a:pt x="3282950" y="193040"/>
                    <a:pt x="3267710" y="201930"/>
                  </a:cubicBezTo>
                  <a:cubicBezTo>
                    <a:pt x="3253740" y="209550"/>
                    <a:pt x="3239770" y="217170"/>
                    <a:pt x="3224530" y="212090"/>
                  </a:cubicBezTo>
                  <a:cubicBezTo>
                    <a:pt x="3197860" y="203200"/>
                    <a:pt x="3134360" y="132080"/>
                    <a:pt x="3135630" y="99060"/>
                  </a:cubicBezTo>
                  <a:cubicBezTo>
                    <a:pt x="3136900" y="74930"/>
                    <a:pt x="3171190" y="45720"/>
                    <a:pt x="3192780" y="35560"/>
                  </a:cubicBezTo>
                  <a:cubicBezTo>
                    <a:pt x="3210560" y="26670"/>
                    <a:pt x="3233420" y="27940"/>
                    <a:pt x="3251200" y="33020"/>
                  </a:cubicBezTo>
                  <a:cubicBezTo>
                    <a:pt x="3268980" y="38100"/>
                    <a:pt x="3288030" y="50800"/>
                    <a:pt x="3298190" y="67310"/>
                  </a:cubicBezTo>
                  <a:cubicBezTo>
                    <a:pt x="3310890" y="87630"/>
                    <a:pt x="3319780" y="128270"/>
                    <a:pt x="3310890" y="152400"/>
                  </a:cubicBezTo>
                  <a:cubicBezTo>
                    <a:pt x="3302000" y="176530"/>
                    <a:pt x="3271520" y="203200"/>
                    <a:pt x="3247390" y="209550"/>
                  </a:cubicBezTo>
                  <a:cubicBezTo>
                    <a:pt x="3223260" y="215900"/>
                    <a:pt x="3182620" y="205740"/>
                    <a:pt x="3163570" y="189230"/>
                  </a:cubicBezTo>
                  <a:cubicBezTo>
                    <a:pt x="3144520" y="172720"/>
                    <a:pt x="3130550" y="134620"/>
                    <a:pt x="3134360" y="109220"/>
                  </a:cubicBezTo>
                  <a:cubicBezTo>
                    <a:pt x="3136900" y="83820"/>
                    <a:pt x="3161030" y="50800"/>
                    <a:pt x="3183890" y="39370"/>
                  </a:cubicBezTo>
                  <a:cubicBezTo>
                    <a:pt x="3206750" y="27940"/>
                    <a:pt x="3247390" y="29210"/>
                    <a:pt x="3268980" y="40640"/>
                  </a:cubicBezTo>
                  <a:cubicBezTo>
                    <a:pt x="3291840" y="53340"/>
                    <a:pt x="3318510" y="110490"/>
                    <a:pt x="3315970" y="113030"/>
                  </a:cubicBezTo>
                  <a:cubicBezTo>
                    <a:pt x="3312160" y="115570"/>
                    <a:pt x="3220720" y="35560"/>
                    <a:pt x="3224530" y="29210"/>
                  </a:cubicBezTo>
                  <a:cubicBezTo>
                    <a:pt x="3227070" y="25400"/>
                    <a:pt x="3270250" y="40640"/>
                    <a:pt x="3285490" y="52070"/>
                  </a:cubicBezTo>
                  <a:cubicBezTo>
                    <a:pt x="3296920" y="62230"/>
                    <a:pt x="3305810" y="74930"/>
                    <a:pt x="3310890" y="88900"/>
                  </a:cubicBezTo>
                  <a:cubicBezTo>
                    <a:pt x="3315970" y="101600"/>
                    <a:pt x="3317240" y="118110"/>
                    <a:pt x="3315970" y="132080"/>
                  </a:cubicBezTo>
                  <a:cubicBezTo>
                    <a:pt x="3313430" y="146050"/>
                    <a:pt x="3308350" y="161290"/>
                    <a:pt x="3299460" y="172720"/>
                  </a:cubicBezTo>
                  <a:cubicBezTo>
                    <a:pt x="3291840" y="184150"/>
                    <a:pt x="3282950" y="193040"/>
                    <a:pt x="3267710" y="201930"/>
                  </a:cubicBezTo>
                  <a:cubicBezTo>
                    <a:pt x="3241040" y="217170"/>
                    <a:pt x="3186430" y="234950"/>
                    <a:pt x="3152140" y="237490"/>
                  </a:cubicBezTo>
                  <a:cubicBezTo>
                    <a:pt x="3124200" y="240030"/>
                    <a:pt x="3096260" y="238760"/>
                    <a:pt x="3074670" y="227330"/>
                  </a:cubicBezTo>
                  <a:cubicBezTo>
                    <a:pt x="3053080" y="214630"/>
                    <a:pt x="3032760" y="187960"/>
                    <a:pt x="3025140" y="161290"/>
                  </a:cubicBezTo>
                  <a:cubicBezTo>
                    <a:pt x="3014980" y="130810"/>
                    <a:pt x="3009900" y="76200"/>
                    <a:pt x="3027680" y="49530"/>
                  </a:cubicBezTo>
                  <a:cubicBezTo>
                    <a:pt x="3048000" y="21590"/>
                    <a:pt x="3112770" y="11430"/>
                    <a:pt x="3149600" y="5080"/>
                  </a:cubicBezTo>
                  <a:cubicBezTo>
                    <a:pt x="3178810" y="0"/>
                    <a:pt x="3201670" y="6350"/>
                    <a:pt x="3230880" y="7620"/>
                  </a:cubicBezTo>
                  <a:cubicBezTo>
                    <a:pt x="3265170" y="8890"/>
                    <a:pt x="3313430" y="8890"/>
                    <a:pt x="3338830" y="16510"/>
                  </a:cubicBezTo>
                  <a:cubicBezTo>
                    <a:pt x="3355340" y="21590"/>
                    <a:pt x="3366770" y="25400"/>
                    <a:pt x="3378200" y="36830"/>
                  </a:cubicBezTo>
                  <a:cubicBezTo>
                    <a:pt x="3390900" y="49530"/>
                    <a:pt x="3404870" y="73660"/>
                    <a:pt x="3407410" y="93980"/>
                  </a:cubicBezTo>
                  <a:cubicBezTo>
                    <a:pt x="3409950" y="113030"/>
                    <a:pt x="3403600" y="139700"/>
                    <a:pt x="3392170" y="156210"/>
                  </a:cubicBezTo>
                  <a:cubicBezTo>
                    <a:pt x="3380740" y="172720"/>
                    <a:pt x="3365500" y="182880"/>
                    <a:pt x="3338830" y="193040"/>
                  </a:cubicBezTo>
                  <a:cubicBezTo>
                    <a:pt x="3281680" y="213360"/>
                    <a:pt x="3163570" y="214630"/>
                    <a:pt x="3044190" y="219710"/>
                  </a:cubicBezTo>
                  <a:cubicBezTo>
                    <a:pt x="2860040" y="227330"/>
                    <a:pt x="2597150" y="214630"/>
                    <a:pt x="2336800" y="217170"/>
                  </a:cubicBezTo>
                  <a:cubicBezTo>
                    <a:pt x="2014220" y="220980"/>
                    <a:pt x="1596390" y="227330"/>
                    <a:pt x="1256030" y="242570"/>
                  </a:cubicBezTo>
                  <a:cubicBezTo>
                    <a:pt x="951230" y="256540"/>
                    <a:pt x="568960" y="304800"/>
                    <a:pt x="388620" y="302260"/>
                  </a:cubicBezTo>
                  <a:cubicBezTo>
                    <a:pt x="306070" y="300990"/>
                    <a:pt x="265430" y="285750"/>
                    <a:pt x="209550" y="284480"/>
                  </a:cubicBezTo>
                  <a:cubicBezTo>
                    <a:pt x="160020" y="283210"/>
                    <a:pt x="101600" y="294640"/>
                    <a:pt x="71120" y="289560"/>
                  </a:cubicBezTo>
                  <a:cubicBezTo>
                    <a:pt x="54610" y="287020"/>
                    <a:pt x="45720" y="284480"/>
                    <a:pt x="35560" y="276860"/>
                  </a:cubicBezTo>
                  <a:cubicBezTo>
                    <a:pt x="22860" y="266700"/>
                    <a:pt x="8890" y="246380"/>
                    <a:pt x="3810" y="231140"/>
                  </a:cubicBezTo>
                  <a:cubicBezTo>
                    <a:pt x="0" y="218440"/>
                    <a:pt x="0" y="205740"/>
                    <a:pt x="3810" y="194310"/>
                  </a:cubicBezTo>
                  <a:cubicBezTo>
                    <a:pt x="8890" y="179070"/>
                    <a:pt x="22860" y="157480"/>
                    <a:pt x="35560" y="148590"/>
                  </a:cubicBezTo>
                  <a:cubicBezTo>
                    <a:pt x="45720" y="139700"/>
                    <a:pt x="69850" y="134620"/>
                    <a:pt x="69850" y="134620"/>
                  </a:cubicBezTo>
                </a:path>
              </a:pathLst>
            </a:custGeom>
            <a:solidFill>
              <a:srgbClr val="FFFFFF"/>
            </a:solidFill>
            <a:ln cap="sq">
              <a:noFill/>
              <a:prstDash val="solid"/>
              <a:miter/>
            </a:ln>
          </p:spPr>
        </p:sp>
      </p:gr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8343" y="-989670"/>
            <a:ext cx="1080715" cy="2956684"/>
            <a:chOff x="0" y="0"/>
            <a:chExt cx="284633" cy="778715"/>
          </a:xfrm>
        </p:grpSpPr>
        <p:sp>
          <p:nvSpPr>
            <p:cNvPr name="Freeform 8" id="8"/>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9" id="9"/>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sp>
        <p:nvSpPr>
          <p:cNvPr name="Freeform 11" id="11"/>
          <p:cNvSpPr/>
          <p:nvPr/>
        </p:nvSpPr>
        <p:spPr>
          <a:xfrm flipH="false" flipV="false" rot="0">
            <a:off x="3574127" y="1967015"/>
            <a:ext cx="10027154" cy="6918737"/>
          </a:xfrm>
          <a:custGeom>
            <a:avLst/>
            <a:gdLst/>
            <a:ahLst/>
            <a:cxnLst/>
            <a:rect r="r" b="b" t="t" l="l"/>
            <a:pathLst>
              <a:path h="6918737" w="10027154">
                <a:moveTo>
                  <a:pt x="0" y="0"/>
                </a:moveTo>
                <a:lnTo>
                  <a:pt x="10027155" y="0"/>
                </a:lnTo>
                <a:lnTo>
                  <a:pt x="10027155" y="6918736"/>
                </a:lnTo>
                <a:lnTo>
                  <a:pt x="0" y="6918736"/>
                </a:lnTo>
                <a:lnTo>
                  <a:pt x="0" y="0"/>
                </a:lnTo>
                <a:close/>
              </a:path>
            </a:pathLst>
          </a:custGeom>
          <a:blipFill>
            <a:blip r:embed="rId5"/>
            <a:stretch>
              <a:fillRect l="0" t="0" r="0" b="0"/>
            </a:stretch>
          </a:blipFill>
        </p:spPr>
      </p:sp>
      <p:sp>
        <p:nvSpPr>
          <p:cNvPr name="TextBox 12" id="12"/>
          <p:cNvSpPr txBox="true"/>
          <p:nvPr/>
        </p:nvSpPr>
        <p:spPr>
          <a:xfrm rot="0">
            <a:off x="4073476" y="515266"/>
            <a:ext cx="10141047" cy="922093"/>
          </a:xfrm>
          <a:prstGeom prst="rect">
            <a:avLst/>
          </a:prstGeom>
        </p:spPr>
        <p:txBody>
          <a:bodyPr anchor="t" rtlCol="false" tIns="0" lIns="0" bIns="0" rIns="0">
            <a:spAutoFit/>
          </a:bodyPr>
          <a:lstStyle/>
          <a:p>
            <a:pPr algn="ctr">
              <a:lnSpc>
                <a:spcPts val="7564"/>
              </a:lnSpc>
            </a:pPr>
            <a:r>
              <a:rPr lang="en-US" b="true" sz="5403">
                <a:solidFill>
                  <a:srgbClr val="000000"/>
                </a:solidFill>
                <a:latin typeface="Century Gothic Paneuropean Bold"/>
                <a:ea typeface="Century Gothic Paneuropean Bold"/>
                <a:cs typeface="Century Gothic Paneuropean Bold"/>
                <a:sym typeface="Century Gothic Paneuropean Bold"/>
              </a:rPr>
              <a:t>SELF-SOLVABLE CALL REASONS</a:t>
            </a:r>
          </a:p>
        </p:txBody>
      </p:sp>
      <p:sp>
        <p:nvSpPr>
          <p:cNvPr name="TextBox 13" id="13"/>
          <p:cNvSpPr txBox="true"/>
          <p:nvPr/>
        </p:nvSpPr>
        <p:spPr>
          <a:xfrm rot="0">
            <a:off x="5586353" y="9041130"/>
            <a:ext cx="7115294" cy="396240"/>
          </a:xfrm>
          <a:prstGeom prst="rect">
            <a:avLst/>
          </a:prstGeom>
        </p:spPr>
        <p:txBody>
          <a:bodyPr anchor="t" rtlCol="false" tIns="0" lIns="0" bIns="0" rIns="0">
            <a:spAutoFit/>
          </a:bodyPr>
          <a:lstStyle/>
          <a:p>
            <a:pPr algn="ctr">
              <a:lnSpc>
                <a:spcPts val="3359"/>
              </a:lnSpc>
              <a:spcBef>
                <a:spcPct val="0"/>
              </a:spcBef>
            </a:pPr>
            <a:r>
              <a:rPr lang="en-US" b="true" sz="2399">
                <a:solidFill>
                  <a:srgbClr val="000000"/>
                </a:solidFill>
                <a:latin typeface="Open Sans Bold"/>
                <a:ea typeface="Open Sans Bold"/>
                <a:cs typeface="Open Sans Bold"/>
                <a:sym typeface="Open Sans Bold"/>
              </a:rPr>
              <a:t> 17.82% of all calls are potentially self-solvable.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719436" y="312657"/>
            <a:ext cx="10524737" cy="936625"/>
          </a:xfrm>
          <a:prstGeom prst="rect">
            <a:avLst/>
          </a:prstGeom>
        </p:spPr>
        <p:txBody>
          <a:bodyPr anchor="t" rtlCol="false" tIns="0" lIns="0" bIns="0" rIns="0">
            <a:spAutoFit/>
          </a:bodyPr>
          <a:lstStyle/>
          <a:p>
            <a:pPr algn="ctr">
              <a:lnSpc>
                <a:spcPts val="7699"/>
              </a:lnSpc>
            </a:pPr>
            <a:r>
              <a:rPr lang="en-US" b="true" sz="5499">
                <a:solidFill>
                  <a:srgbClr val="000000"/>
                </a:solidFill>
                <a:latin typeface="Century Gothic Paneuropean Bold"/>
                <a:ea typeface="Century Gothic Paneuropean Bold"/>
                <a:cs typeface="Century Gothic Paneuropean Bold"/>
                <a:sym typeface="Century Gothic Paneuropean Bold"/>
              </a:rPr>
              <a:t>PROPOSED IVR IMPROVEMENTS</a:t>
            </a:r>
          </a:p>
        </p:txBody>
      </p:sp>
      <p:sp>
        <p:nvSpPr>
          <p:cNvPr name="Freeform 6" id="6"/>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488343" y="-989670"/>
            <a:ext cx="1080715" cy="2956684"/>
            <a:chOff x="0" y="0"/>
            <a:chExt cx="284633" cy="778715"/>
          </a:xfrm>
        </p:grpSpPr>
        <p:sp>
          <p:nvSpPr>
            <p:cNvPr name="Freeform 9" id="9"/>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0" id="10"/>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sp>
        <p:nvSpPr>
          <p:cNvPr name="TextBox 12" id="12"/>
          <p:cNvSpPr txBox="true"/>
          <p:nvPr/>
        </p:nvSpPr>
        <p:spPr>
          <a:xfrm rot="0">
            <a:off x="1406861" y="1510459"/>
            <a:ext cx="16718943" cy="8359108"/>
          </a:xfrm>
          <a:prstGeom prst="rect">
            <a:avLst/>
          </a:prstGeom>
        </p:spPr>
        <p:txBody>
          <a:bodyPr anchor="t" rtlCol="false" tIns="0" lIns="0" bIns="0" rIns="0">
            <a:spAutoFit/>
          </a:bodyPr>
          <a:lstStyle/>
          <a:p>
            <a:pPr algn="l">
              <a:lnSpc>
                <a:spcPts val="3361"/>
              </a:lnSpc>
            </a:pPr>
            <a:r>
              <a:rPr lang="en-US" sz="2401" b="true">
                <a:solidFill>
                  <a:srgbClr val="000000"/>
                </a:solidFill>
                <a:latin typeface="Open Sans Bold"/>
                <a:ea typeface="Open Sans Bold"/>
                <a:cs typeface="Open Sans Bold"/>
                <a:sym typeface="Open Sans Bold"/>
              </a:rPr>
              <a:t>1. Expand IVR Capabilities</a:t>
            </a:r>
          </a:p>
          <a:p>
            <a:pPr algn="l" marL="518430" indent="-259215" lvl="1">
              <a:lnSpc>
                <a:spcPts val="3361"/>
              </a:lnSpc>
              <a:buFont typeface="Arial"/>
              <a:buChar char="•"/>
            </a:pPr>
            <a:r>
              <a:rPr lang="en-US" sz="2401">
                <a:solidFill>
                  <a:srgbClr val="000000"/>
                </a:solidFill>
                <a:latin typeface="Open Sans"/>
                <a:ea typeface="Open Sans"/>
                <a:cs typeface="Open Sans"/>
                <a:sym typeface="Open Sans"/>
              </a:rPr>
              <a:t>Booking:  Enable customers to manage their bookings through IVR.</a:t>
            </a:r>
          </a:p>
          <a:p>
            <a:pPr algn="l" marL="1036861" indent="-345620" lvl="2">
              <a:lnSpc>
                <a:spcPts val="3361"/>
              </a:lnSpc>
              <a:buFont typeface="Arial"/>
              <a:buChar char="⚬"/>
            </a:pPr>
            <a:r>
              <a:rPr lang="en-US" sz="2401">
                <a:solidFill>
                  <a:srgbClr val="000000"/>
                </a:solidFill>
                <a:latin typeface="Open Sans"/>
                <a:ea typeface="Open Sans"/>
                <a:cs typeface="Open Sans"/>
                <a:sym typeface="Open Sans"/>
              </a:rPr>
              <a:t>Key Features:</a:t>
            </a:r>
          </a:p>
          <a:p>
            <a:pPr algn="l" marL="1555291" indent="-388823" lvl="3">
              <a:lnSpc>
                <a:spcPts val="3361"/>
              </a:lnSpc>
              <a:buFont typeface="Arial"/>
              <a:buChar char="￭"/>
            </a:pPr>
            <a:r>
              <a:rPr lang="en-US" sz="2401">
                <a:solidFill>
                  <a:srgbClr val="000000"/>
                </a:solidFill>
                <a:latin typeface="Open Sans"/>
                <a:ea typeface="Open Sans"/>
                <a:cs typeface="Open Sans"/>
                <a:sym typeface="Open Sans"/>
              </a:rPr>
              <a:t>Make, Modify, or Cancel: Customers can complete booking actions without needing an agent.</a:t>
            </a:r>
          </a:p>
          <a:p>
            <a:pPr algn="l" marL="1555291" indent="-388823" lvl="3">
              <a:lnSpc>
                <a:spcPts val="3361"/>
              </a:lnSpc>
              <a:buFont typeface="Arial"/>
              <a:buChar char="￭"/>
            </a:pPr>
            <a:r>
              <a:rPr lang="en-US" sz="2401">
                <a:solidFill>
                  <a:srgbClr val="000000"/>
                </a:solidFill>
                <a:latin typeface="Open Sans"/>
                <a:ea typeface="Open Sans"/>
                <a:cs typeface="Open Sans"/>
                <a:sym typeface="Open Sans"/>
              </a:rPr>
              <a:t>Confirmation: Automatic confirmation messages sent post-transaction.</a:t>
            </a:r>
          </a:p>
          <a:p>
            <a:pPr algn="l" marL="1555291" indent="-388823" lvl="3">
              <a:lnSpc>
                <a:spcPts val="3361"/>
              </a:lnSpc>
              <a:buFont typeface="Arial"/>
              <a:buChar char="￭"/>
            </a:pPr>
            <a:r>
              <a:rPr lang="en-US" sz="2401">
                <a:solidFill>
                  <a:srgbClr val="000000"/>
                </a:solidFill>
                <a:latin typeface="Open Sans"/>
                <a:ea typeface="Open Sans"/>
                <a:cs typeface="Open Sans"/>
                <a:sym typeface="Open Sans"/>
              </a:rPr>
              <a:t>Example Prompt: "Press 1 to make a new booking, 2 to modify an existing booking, or 3 to cancel."</a:t>
            </a:r>
          </a:p>
          <a:p>
            <a:pPr algn="l">
              <a:lnSpc>
                <a:spcPts val="3361"/>
              </a:lnSpc>
            </a:pPr>
          </a:p>
          <a:p>
            <a:pPr algn="l" marL="518430" indent="-259215" lvl="1">
              <a:lnSpc>
                <a:spcPts val="3361"/>
              </a:lnSpc>
              <a:buFont typeface="Arial"/>
              <a:buChar char="•"/>
            </a:pPr>
            <a:r>
              <a:rPr lang="en-US" sz="2401">
                <a:solidFill>
                  <a:srgbClr val="000000"/>
                </a:solidFill>
                <a:latin typeface="Open Sans"/>
                <a:ea typeface="Open Sans"/>
                <a:cs typeface="Open Sans"/>
                <a:sym typeface="Open Sans"/>
              </a:rPr>
              <a:t>Upgrade: Facilitate ticket upgrades and service enhancements via IVR.</a:t>
            </a:r>
          </a:p>
          <a:p>
            <a:pPr algn="l" marL="1036861" indent="-345620" lvl="2">
              <a:lnSpc>
                <a:spcPts val="3361"/>
              </a:lnSpc>
              <a:buFont typeface="Arial"/>
              <a:buChar char="⚬"/>
            </a:pPr>
            <a:r>
              <a:rPr lang="en-US" sz="2401">
                <a:solidFill>
                  <a:srgbClr val="000000"/>
                </a:solidFill>
                <a:latin typeface="Open Sans"/>
                <a:ea typeface="Open Sans"/>
                <a:cs typeface="Open Sans"/>
                <a:sym typeface="Open Sans"/>
              </a:rPr>
              <a:t>Key Features:</a:t>
            </a:r>
          </a:p>
          <a:p>
            <a:pPr algn="l" marL="1555291" indent="-388823" lvl="3">
              <a:lnSpc>
                <a:spcPts val="3361"/>
              </a:lnSpc>
              <a:buFont typeface="Arial"/>
              <a:buChar char="￭"/>
            </a:pPr>
            <a:r>
              <a:rPr lang="en-US" sz="2401">
                <a:solidFill>
                  <a:srgbClr val="000000"/>
                </a:solidFill>
                <a:latin typeface="Open Sans"/>
                <a:ea typeface="Open Sans"/>
                <a:cs typeface="Open Sans"/>
                <a:sym typeface="Open Sans"/>
              </a:rPr>
              <a:t>Options and Prompts: Clearly present upgrade choices (e.g., first class, extra baggage).</a:t>
            </a:r>
          </a:p>
          <a:p>
            <a:pPr algn="l" marL="1555291" indent="-388823" lvl="3">
              <a:lnSpc>
                <a:spcPts val="3361"/>
              </a:lnSpc>
              <a:buFont typeface="Arial"/>
              <a:buChar char="￭"/>
            </a:pPr>
            <a:r>
              <a:rPr lang="en-US" sz="2401">
                <a:solidFill>
                  <a:srgbClr val="000000"/>
                </a:solidFill>
                <a:latin typeface="Open Sans"/>
                <a:ea typeface="Open Sans"/>
                <a:cs typeface="Open Sans"/>
                <a:sym typeface="Open Sans"/>
              </a:rPr>
              <a:t>Instant Confirmation: Customers receive immediate confirmation of their upgrades.</a:t>
            </a:r>
          </a:p>
          <a:p>
            <a:pPr algn="l" marL="1555291" indent="-388823" lvl="3">
              <a:lnSpc>
                <a:spcPts val="3361"/>
              </a:lnSpc>
              <a:buFont typeface="Arial"/>
              <a:buChar char="￭"/>
            </a:pPr>
            <a:r>
              <a:rPr lang="en-US" sz="2401">
                <a:solidFill>
                  <a:srgbClr val="000000"/>
                </a:solidFill>
                <a:latin typeface="Open Sans"/>
                <a:ea typeface="Open Sans"/>
                <a:cs typeface="Open Sans"/>
                <a:sym typeface="Open Sans"/>
              </a:rPr>
              <a:t>Example Prompt: "Press 1 to upgrade your ticket, or 2 for more service options."</a:t>
            </a:r>
          </a:p>
          <a:p>
            <a:pPr algn="l">
              <a:lnSpc>
                <a:spcPts val="3361"/>
              </a:lnSpc>
            </a:pPr>
          </a:p>
          <a:p>
            <a:pPr algn="l" marL="518430" indent="-259215" lvl="1">
              <a:lnSpc>
                <a:spcPts val="3361"/>
              </a:lnSpc>
              <a:buFont typeface="Arial"/>
              <a:buChar char="•"/>
            </a:pPr>
            <a:r>
              <a:rPr lang="en-US" sz="2401">
                <a:solidFill>
                  <a:srgbClr val="000000"/>
                </a:solidFill>
                <a:latin typeface="Open Sans"/>
                <a:ea typeface="Open Sans"/>
                <a:cs typeface="Open Sans"/>
                <a:sym typeface="Open Sans"/>
              </a:rPr>
              <a:t>Seating:   Allow customers to select or change their seats easily.</a:t>
            </a:r>
          </a:p>
          <a:p>
            <a:pPr algn="l" marL="1036861" indent="-345620" lvl="2">
              <a:lnSpc>
                <a:spcPts val="3361"/>
              </a:lnSpc>
              <a:buFont typeface="Arial"/>
              <a:buChar char="⚬"/>
            </a:pPr>
            <a:r>
              <a:rPr lang="en-US" sz="2401">
                <a:solidFill>
                  <a:srgbClr val="000000"/>
                </a:solidFill>
                <a:latin typeface="Open Sans"/>
                <a:ea typeface="Open Sans"/>
                <a:cs typeface="Open Sans"/>
                <a:sym typeface="Open Sans"/>
              </a:rPr>
              <a:t>Key Features:</a:t>
            </a:r>
          </a:p>
          <a:p>
            <a:pPr algn="l" marL="1555291" indent="-388823" lvl="3">
              <a:lnSpc>
                <a:spcPts val="3361"/>
              </a:lnSpc>
              <a:buFont typeface="Arial"/>
              <a:buChar char="￭"/>
            </a:pPr>
            <a:r>
              <a:rPr lang="en-US" sz="2401">
                <a:solidFill>
                  <a:srgbClr val="000000"/>
                </a:solidFill>
                <a:latin typeface="Open Sans"/>
                <a:ea typeface="Open Sans"/>
                <a:cs typeface="Open Sans"/>
                <a:sym typeface="Open Sans"/>
              </a:rPr>
              <a:t>Seat Selection: Present seat availability and allow customers to choose.</a:t>
            </a:r>
          </a:p>
          <a:p>
            <a:pPr algn="l" marL="1555291" indent="-388823" lvl="3">
              <a:lnSpc>
                <a:spcPts val="3361"/>
              </a:lnSpc>
              <a:buFont typeface="Arial"/>
              <a:buChar char="￭"/>
            </a:pPr>
            <a:r>
              <a:rPr lang="en-US" sz="2401">
                <a:solidFill>
                  <a:srgbClr val="000000"/>
                </a:solidFill>
                <a:latin typeface="Open Sans"/>
                <a:ea typeface="Open Sans"/>
                <a:cs typeface="Open Sans"/>
                <a:sym typeface="Open Sans"/>
              </a:rPr>
              <a:t>Visuals: Offer a digital seat map via SMS or email post-selection.</a:t>
            </a:r>
          </a:p>
          <a:p>
            <a:pPr algn="l" marL="1555291" indent="-388823" lvl="3">
              <a:lnSpc>
                <a:spcPts val="3361"/>
              </a:lnSpc>
              <a:buFont typeface="Arial"/>
              <a:buChar char="￭"/>
            </a:pPr>
            <a:r>
              <a:rPr lang="en-US" sz="2401">
                <a:solidFill>
                  <a:srgbClr val="000000"/>
                </a:solidFill>
                <a:latin typeface="Open Sans"/>
                <a:ea typeface="Open Sans"/>
                <a:cs typeface="Open Sans"/>
                <a:sym typeface="Open Sans"/>
              </a:rPr>
              <a:t>Example Prompt: "Press 1 to select a seat from available options, or 2 to change your existing seat."</a:t>
            </a:r>
          </a:p>
          <a:p>
            <a:pPr algn="l">
              <a:lnSpc>
                <a:spcPts val="3361"/>
              </a:lnSpc>
            </a:pPr>
          </a:p>
          <a:p>
            <a:pPr algn="l">
              <a:lnSpc>
                <a:spcPts val="3361"/>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947762" y="508000"/>
            <a:ext cx="10392476" cy="936625"/>
          </a:xfrm>
          <a:prstGeom prst="rect">
            <a:avLst/>
          </a:prstGeom>
        </p:spPr>
        <p:txBody>
          <a:bodyPr anchor="t" rtlCol="false" tIns="0" lIns="0" bIns="0" rIns="0">
            <a:spAutoFit/>
          </a:bodyPr>
          <a:lstStyle/>
          <a:p>
            <a:pPr algn="ctr">
              <a:lnSpc>
                <a:spcPts val="7699"/>
              </a:lnSpc>
            </a:pPr>
            <a:r>
              <a:rPr lang="en-US" b="true" sz="5499">
                <a:solidFill>
                  <a:srgbClr val="000000"/>
                </a:solidFill>
                <a:latin typeface="Century Gothic Paneuropean Bold"/>
                <a:ea typeface="Century Gothic Paneuropean Bold"/>
                <a:cs typeface="Century Gothic Paneuropean Bold"/>
                <a:sym typeface="Century Gothic Paneuropean Bold"/>
              </a:rPr>
              <a:t>PROPOSED IVR IMPROVEMENTS</a:t>
            </a:r>
          </a:p>
        </p:txBody>
      </p:sp>
      <p:sp>
        <p:nvSpPr>
          <p:cNvPr name="Freeform 6" id="6"/>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488343" y="-989670"/>
            <a:ext cx="1080715" cy="2956684"/>
            <a:chOff x="0" y="0"/>
            <a:chExt cx="284633" cy="778715"/>
          </a:xfrm>
        </p:grpSpPr>
        <p:sp>
          <p:nvSpPr>
            <p:cNvPr name="Freeform 9" id="9"/>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0" id="10"/>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sp>
        <p:nvSpPr>
          <p:cNvPr name="TextBox 12" id="12"/>
          <p:cNvSpPr txBox="true"/>
          <p:nvPr/>
        </p:nvSpPr>
        <p:spPr>
          <a:xfrm rot="0">
            <a:off x="1569057" y="1573546"/>
            <a:ext cx="14823213" cy="7101808"/>
          </a:xfrm>
          <a:prstGeom prst="rect">
            <a:avLst/>
          </a:prstGeom>
        </p:spPr>
        <p:txBody>
          <a:bodyPr anchor="t" rtlCol="false" tIns="0" lIns="0" bIns="0" rIns="0">
            <a:spAutoFit/>
          </a:bodyPr>
          <a:lstStyle/>
          <a:p>
            <a:pPr algn="l">
              <a:lnSpc>
                <a:spcPts val="3361"/>
              </a:lnSpc>
            </a:pPr>
            <a:r>
              <a:rPr lang="en-US" sz="2401" b="true">
                <a:solidFill>
                  <a:srgbClr val="000000"/>
                </a:solidFill>
                <a:latin typeface="Open Sans Bold"/>
                <a:ea typeface="Open Sans Bold"/>
                <a:cs typeface="Open Sans Bold"/>
                <a:sym typeface="Open Sans Bold"/>
              </a:rPr>
              <a:t>2. Implement Self-Service Menus</a:t>
            </a:r>
          </a:p>
          <a:p>
            <a:pPr algn="l">
              <a:lnSpc>
                <a:spcPts val="3361"/>
              </a:lnSpc>
            </a:pPr>
          </a:p>
          <a:p>
            <a:pPr algn="l" marL="518430" indent="-259215" lvl="1">
              <a:lnSpc>
                <a:spcPts val="3361"/>
              </a:lnSpc>
              <a:buFont typeface="Arial"/>
              <a:buChar char="•"/>
            </a:pPr>
            <a:r>
              <a:rPr lang="en-US" sz="2401">
                <a:solidFill>
                  <a:srgbClr val="000000"/>
                </a:solidFill>
                <a:latin typeface="Open Sans"/>
                <a:ea typeface="Open Sans"/>
                <a:cs typeface="Open Sans"/>
                <a:sym typeface="Open Sans"/>
              </a:rPr>
              <a:t>Des</a:t>
            </a:r>
            <a:r>
              <a:rPr lang="en-US" sz="2401">
                <a:solidFill>
                  <a:srgbClr val="000000"/>
                </a:solidFill>
                <a:latin typeface="Open Sans"/>
                <a:ea typeface="Open Sans"/>
                <a:cs typeface="Open Sans"/>
                <a:sym typeface="Open Sans"/>
              </a:rPr>
              <a:t>ign User-Friendly Menus:</a:t>
            </a:r>
          </a:p>
          <a:p>
            <a:pPr algn="l" marL="1036861" indent="-345620" lvl="2">
              <a:lnSpc>
                <a:spcPts val="3361"/>
              </a:lnSpc>
              <a:buFont typeface="Arial"/>
              <a:buChar char="⚬"/>
            </a:pPr>
            <a:r>
              <a:rPr lang="en-US" sz="2401">
                <a:solidFill>
                  <a:srgbClr val="000000"/>
                </a:solidFill>
                <a:latin typeface="Open Sans"/>
                <a:ea typeface="Open Sans"/>
                <a:cs typeface="Open Sans"/>
                <a:sym typeface="Open Sans"/>
              </a:rPr>
              <a:t>Intuitive Structure: Ensure menus are logically organized and easy to navigate.</a:t>
            </a:r>
          </a:p>
          <a:p>
            <a:pPr algn="l" marL="1036861" indent="-345620" lvl="2">
              <a:lnSpc>
                <a:spcPts val="3361"/>
              </a:lnSpc>
              <a:buFont typeface="Arial"/>
              <a:buChar char="⚬"/>
            </a:pPr>
            <a:r>
              <a:rPr lang="en-US" sz="2401">
                <a:solidFill>
                  <a:srgbClr val="000000"/>
                </a:solidFill>
                <a:latin typeface="Open Sans"/>
                <a:ea typeface="Open Sans"/>
                <a:cs typeface="Open Sans"/>
                <a:sym typeface="Open Sans"/>
              </a:rPr>
              <a:t>Comprehensive Coverage: Include all self-solvable issues (e.g., check flight status, baggage info).</a:t>
            </a:r>
          </a:p>
          <a:p>
            <a:pPr algn="l" marL="1036861" indent="-345620" lvl="2">
              <a:lnSpc>
                <a:spcPts val="3361"/>
              </a:lnSpc>
              <a:buFont typeface="Arial"/>
              <a:buChar char="⚬"/>
            </a:pPr>
            <a:r>
              <a:rPr lang="en-US" sz="2401">
                <a:solidFill>
                  <a:srgbClr val="000000"/>
                </a:solidFill>
                <a:latin typeface="Open Sans"/>
                <a:ea typeface="Open Sans"/>
                <a:cs typeface="Open Sans"/>
                <a:sym typeface="Open Sans"/>
              </a:rPr>
              <a:t>Example Prompt: "For baggage inquiries, press 1; for flight status, press 2."</a:t>
            </a:r>
          </a:p>
          <a:p>
            <a:pPr algn="l">
              <a:lnSpc>
                <a:spcPts val="3361"/>
              </a:lnSpc>
            </a:pPr>
          </a:p>
          <a:p>
            <a:pPr algn="l" marL="518430" indent="-259215" lvl="1">
              <a:lnSpc>
                <a:spcPts val="3361"/>
              </a:lnSpc>
              <a:buFont typeface="Arial"/>
              <a:buChar char="•"/>
            </a:pPr>
            <a:r>
              <a:rPr lang="en-US" sz="2401">
                <a:solidFill>
                  <a:srgbClr val="000000"/>
                </a:solidFill>
                <a:latin typeface="Open Sans"/>
                <a:ea typeface="Open Sans"/>
                <a:cs typeface="Open Sans"/>
                <a:sym typeface="Open Sans"/>
              </a:rPr>
              <a:t>P</a:t>
            </a:r>
            <a:r>
              <a:rPr lang="en-US" sz="2401">
                <a:solidFill>
                  <a:srgbClr val="000000"/>
                </a:solidFill>
                <a:latin typeface="Open Sans"/>
                <a:ea typeface="Open Sans"/>
                <a:cs typeface="Open Sans"/>
                <a:sym typeface="Open Sans"/>
              </a:rPr>
              <a:t>ersonalization:</a:t>
            </a:r>
          </a:p>
          <a:p>
            <a:pPr algn="l" marL="1036861" indent="-345620" lvl="2">
              <a:lnSpc>
                <a:spcPts val="3361"/>
              </a:lnSpc>
              <a:buFont typeface="Arial"/>
              <a:buChar char="⚬"/>
            </a:pPr>
            <a:r>
              <a:rPr lang="en-US" sz="2401">
                <a:solidFill>
                  <a:srgbClr val="000000"/>
                </a:solidFill>
                <a:latin typeface="Open Sans"/>
                <a:ea typeface="Open Sans"/>
                <a:cs typeface="Open Sans"/>
                <a:sym typeface="Open Sans"/>
              </a:rPr>
              <a:t>Data Utilization: Leverage customer data (e.g., loyalty status) to customize IVR options.</a:t>
            </a:r>
          </a:p>
          <a:p>
            <a:pPr algn="l" marL="1036861" indent="-345620" lvl="2">
              <a:lnSpc>
                <a:spcPts val="3361"/>
              </a:lnSpc>
              <a:buFont typeface="Arial"/>
              <a:buChar char="⚬"/>
            </a:pPr>
            <a:r>
              <a:rPr lang="en-US" sz="2401">
                <a:solidFill>
                  <a:srgbClr val="000000"/>
                </a:solidFill>
                <a:latin typeface="Open Sans"/>
                <a:ea typeface="Open Sans"/>
                <a:cs typeface="Open Sans"/>
                <a:sym typeface="Open Sans"/>
              </a:rPr>
              <a:t>Tailored Navigation: Provide shortcuts for frequent flyers or members of loyalty programs.</a:t>
            </a:r>
          </a:p>
          <a:p>
            <a:pPr algn="l" marL="1036861" indent="-345620" lvl="2">
              <a:lnSpc>
                <a:spcPts val="3361"/>
              </a:lnSpc>
              <a:buFont typeface="Arial"/>
              <a:buChar char="⚬"/>
            </a:pPr>
            <a:r>
              <a:rPr lang="en-US" sz="2401">
                <a:solidFill>
                  <a:srgbClr val="000000"/>
                </a:solidFill>
                <a:latin typeface="Open Sans"/>
                <a:ea typeface="Open Sans"/>
                <a:cs typeface="Open Sans"/>
                <a:sym typeface="Open Sans"/>
              </a:rPr>
              <a:t>Example Prompt: "Welcome back, [Customer Name]. Press 1 for your frequent flyer options.</a:t>
            </a:r>
          </a:p>
          <a:p>
            <a:pPr algn="l">
              <a:lnSpc>
                <a:spcPts val="3361"/>
              </a:lnSpc>
            </a:pPr>
          </a:p>
          <a:p>
            <a:pPr algn="l" marL="518430" indent="-259215" lvl="1">
              <a:lnSpc>
                <a:spcPts val="3361"/>
              </a:lnSpc>
              <a:buFont typeface="Arial"/>
              <a:buChar char="•"/>
            </a:pPr>
            <a:r>
              <a:rPr lang="en-US" sz="2401">
                <a:solidFill>
                  <a:srgbClr val="000000"/>
                </a:solidFill>
                <a:latin typeface="Open Sans"/>
                <a:ea typeface="Open Sans"/>
                <a:cs typeface="Open Sans"/>
                <a:sym typeface="Open Sans"/>
              </a:rPr>
              <a:t>Fe</a:t>
            </a:r>
            <a:r>
              <a:rPr lang="en-US" sz="2401">
                <a:solidFill>
                  <a:srgbClr val="000000"/>
                </a:solidFill>
                <a:latin typeface="Open Sans"/>
                <a:ea typeface="Open Sans"/>
                <a:cs typeface="Open Sans"/>
                <a:sym typeface="Open Sans"/>
              </a:rPr>
              <a:t>edback Loop:</a:t>
            </a:r>
          </a:p>
          <a:p>
            <a:pPr algn="l" marL="1036861" indent="-345620" lvl="2">
              <a:lnSpc>
                <a:spcPts val="3361"/>
              </a:lnSpc>
              <a:buFont typeface="Arial"/>
              <a:buChar char="⚬"/>
            </a:pPr>
            <a:r>
              <a:rPr lang="en-US" sz="2401">
                <a:solidFill>
                  <a:srgbClr val="000000"/>
                </a:solidFill>
                <a:latin typeface="Open Sans"/>
                <a:ea typeface="Open Sans"/>
                <a:cs typeface="Open Sans"/>
                <a:sym typeface="Open Sans"/>
              </a:rPr>
              <a:t>Continuous Improvement: Implement a feedback mechanism to gather user experiences.</a:t>
            </a:r>
          </a:p>
          <a:p>
            <a:pPr algn="l" marL="1036861" indent="-345620" lvl="2">
              <a:lnSpc>
                <a:spcPts val="3361"/>
              </a:lnSpc>
              <a:buFont typeface="Arial"/>
              <a:buChar char="⚬"/>
            </a:pPr>
            <a:r>
              <a:rPr lang="en-US" sz="2401">
                <a:solidFill>
                  <a:srgbClr val="000000"/>
                </a:solidFill>
                <a:latin typeface="Open Sans"/>
                <a:ea typeface="Open Sans"/>
                <a:cs typeface="Open Sans"/>
                <a:sym typeface="Open Sans"/>
              </a:rPr>
              <a:t>D</a:t>
            </a:r>
            <a:r>
              <a:rPr lang="en-US" sz="2401">
                <a:solidFill>
                  <a:srgbClr val="000000"/>
                </a:solidFill>
                <a:latin typeface="Open Sans"/>
                <a:ea typeface="Open Sans"/>
                <a:cs typeface="Open Sans"/>
                <a:sym typeface="Open Sans"/>
              </a:rPr>
              <a:t>ata Collection: Use customer feedback to enhance self-service offerings.</a:t>
            </a:r>
          </a:p>
          <a:p>
            <a:pPr algn="l" marL="1036861" indent="-345620" lvl="2">
              <a:lnSpc>
                <a:spcPts val="3361"/>
              </a:lnSpc>
              <a:buFont typeface="Arial"/>
              <a:buChar char="⚬"/>
            </a:pPr>
            <a:r>
              <a:rPr lang="en-US" sz="2401">
                <a:solidFill>
                  <a:srgbClr val="000000"/>
                </a:solidFill>
                <a:latin typeface="Open Sans"/>
                <a:ea typeface="Open Sans"/>
                <a:cs typeface="Open Sans"/>
                <a:sym typeface="Open Sans"/>
              </a:rPr>
              <a:t>Example Prompt: "After your interaction, please rate your experience from 1 to 5."</a:t>
            </a:r>
          </a:p>
          <a:p>
            <a:pPr algn="l">
              <a:lnSpc>
                <a:spcPts val="3361"/>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936740" y="508000"/>
            <a:ext cx="10414520" cy="936625"/>
          </a:xfrm>
          <a:prstGeom prst="rect">
            <a:avLst/>
          </a:prstGeom>
        </p:spPr>
        <p:txBody>
          <a:bodyPr anchor="t" rtlCol="false" tIns="0" lIns="0" bIns="0" rIns="0">
            <a:spAutoFit/>
          </a:bodyPr>
          <a:lstStyle/>
          <a:p>
            <a:pPr algn="ctr">
              <a:lnSpc>
                <a:spcPts val="7699"/>
              </a:lnSpc>
            </a:pPr>
            <a:r>
              <a:rPr lang="en-US" b="true" sz="5499">
                <a:solidFill>
                  <a:srgbClr val="000000"/>
                </a:solidFill>
                <a:latin typeface="Century Gothic Paneuropean Bold"/>
                <a:ea typeface="Century Gothic Paneuropean Bold"/>
                <a:cs typeface="Century Gothic Paneuropean Bold"/>
                <a:sym typeface="Century Gothic Paneuropean Bold"/>
              </a:rPr>
              <a:t>PROPOSED IVR IMPROVEMENTS</a:t>
            </a:r>
          </a:p>
        </p:txBody>
      </p:sp>
      <p:sp>
        <p:nvSpPr>
          <p:cNvPr name="Freeform 6" id="6"/>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488343" y="-989670"/>
            <a:ext cx="1080715" cy="2956684"/>
            <a:chOff x="0" y="0"/>
            <a:chExt cx="284633" cy="778715"/>
          </a:xfrm>
        </p:grpSpPr>
        <p:sp>
          <p:nvSpPr>
            <p:cNvPr name="Freeform 9" id="9"/>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0" id="10"/>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sp>
        <p:nvSpPr>
          <p:cNvPr name="TextBox 12" id="12"/>
          <p:cNvSpPr txBox="true"/>
          <p:nvPr/>
        </p:nvSpPr>
        <p:spPr>
          <a:xfrm rot="0">
            <a:off x="1569057" y="1928915"/>
            <a:ext cx="16718943" cy="5006308"/>
          </a:xfrm>
          <a:prstGeom prst="rect">
            <a:avLst/>
          </a:prstGeom>
        </p:spPr>
        <p:txBody>
          <a:bodyPr anchor="t" rtlCol="false" tIns="0" lIns="0" bIns="0" rIns="0">
            <a:spAutoFit/>
          </a:bodyPr>
          <a:lstStyle/>
          <a:p>
            <a:pPr algn="l">
              <a:lnSpc>
                <a:spcPts val="3361"/>
              </a:lnSpc>
            </a:pPr>
            <a:r>
              <a:rPr lang="en-US" sz="2401" b="true">
                <a:solidFill>
                  <a:srgbClr val="000000"/>
                </a:solidFill>
                <a:latin typeface="Open Sans Bold"/>
                <a:ea typeface="Open Sans Bold"/>
                <a:cs typeface="Open Sans Bold"/>
                <a:sym typeface="Open Sans Bold"/>
              </a:rPr>
              <a:t>3. Reduce Escalation Rates</a:t>
            </a:r>
          </a:p>
          <a:p>
            <a:pPr algn="l">
              <a:lnSpc>
                <a:spcPts val="3361"/>
              </a:lnSpc>
            </a:pPr>
          </a:p>
          <a:p>
            <a:pPr algn="l" marL="518430" indent="-259215" lvl="1">
              <a:lnSpc>
                <a:spcPts val="3361"/>
              </a:lnSpc>
              <a:buFont typeface="Arial"/>
              <a:buChar char="•"/>
            </a:pPr>
            <a:r>
              <a:rPr lang="en-US" sz="2401">
                <a:solidFill>
                  <a:srgbClr val="000000"/>
                </a:solidFill>
                <a:latin typeface="Open Sans"/>
                <a:ea typeface="Open Sans"/>
                <a:cs typeface="Open Sans"/>
                <a:sym typeface="Open Sans"/>
              </a:rPr>
              <a:t>Ident</a:t>
            </a:r>
            <a:r>
              <a:rPr lang="en-US" sz="2401">
                <a:solidFill>
                  <a:srgbClr val="000000"/>
                </a:solidFill>
                <a:latin typeface="Open Sans"/>
                <a:ea typeface="Open Sans"/>
                <a:cs typeface="Open Sans"/>
                <a:sym typeface="Open Sans"/>
              </a:rPr>
              <a:t>ify Common Escalations:</a:t>
            </a:r>
          </a:p>
          <a:p>
            <a:pPr algn="l" marL="1036861" indent="-345620" lvl="2">
              <a:lnSpc>
                <a:spcPts val="3361"/>
              </a:lnSpc>
              <a:buFont typeface="Arial"/>
              <a:buChar char="⚬"/>
            </a:pPr>
            <a:r>
              <a:rPr lang="en-US" sz="2401">
                <a:solidFill>
                  <a:srgbClr val="000000"/>
                </a:solidFill>
                <a:latin typeface="Open Sans"/>
                <a:ea typeface="Open Sans"/>
                <a:cs typeface="Open Sans"/>
                <a:sym typeface="Open Sans"/>
              </a:rPr>
              <a:t>Call</a:t>
            </a:r>
            <a:r>
              <a:rPr lang="en-US" sz="2401">
                <a:solidFill>
                  <a:srgbClr val="000000"/>
                </a:solidFill>
                <a:latin typeface="Open Sans"/>
                <a:ea typeface="Open Sans"/>
                <a:cs typeface="Open Sans"/>
                <a:sym typeface="Open Sans"/>
              </a:rPr>
              <a:t> Transcript Analysis: Regularly analyze transcripts to pinpoint frequent escalation issues.</a:t>
            </a:r>
          </a:p>
          <a:p>
            <a:pPr algn="l" marL="1036861" indent="-345620" lvl="2">
              <a:lnSpc>
                <a:spcPts val="3361"/>
              </a:lnSpc>
              <a:buFont typeface="Arial"/>
              <a:buChar char="⚬"/>
            </a:pPr>
            <a:r>
              <a:rPr lang="en-US" sz="2401">
                <a:solidFill>
                  <a:srgbClr val="000000"/>
                </a:solidFill>
                <a:latin typeface="Open Sans"/>
                <a:ea typeface="Open Sans"/>
                <a:cs typeface="Open Sans"/>
                <a:sym typeface="Open Sans"/>
              </a:rPr>
              <a:t>Root Cause Analysis: Investigate underlying problems causing unnecessary escalations.</a:t>
            </a:r>
          </a:p>
          <a:p>
            <a:pPr algn="l" marL="1036861" indent="-345620" lvl="2">
              <a:lnSpc>
                <a:spcPts val="3361"/>
              </a:lnSpc>
              <a:buFont typeface="Arial"/>
              <a:buChar char="⚬"/>
            </a:pPr>
            <a:r>
              <a:rPr lang="en-US" sz="2401">
                <a:solidFill>
                  <a:srgbClr val="000000"/>
                </a:solidFill>
                <a:latin typeface="Open Sans"/>
                <a:ea typeface="Open Sans"/>
                <a:cs typeface="Open Sans"/>
                <a:sym typeface="Open Sans"/>
              </a:rPr>
              <a:t>Key</a:t>
            </a:r>
            <a:r>
              <a:rPr lang="en-US" sz="2401">
                <a:solidFill>
                  <a:srgbClr val="000000"/>
                </a:solidFill>
                <a:latin typeface="Open Sans"/>
                <a:ea typeface="Open Sans"/>
                <a:cs typeface="Open Sans"/>
                <a:sym typeface="Open Sans"/>
              </a:rPr>
              <a:t> Metrics: Track the percentage of calls that escalate to an agent.</a:t>
            </a:r>
          </a:p>
          <a:p>
            <a:pPr algn="l">
              <a:lnSpc>
                <a:spcPts val="3361"/>
              </a:lnSpc>
            </a:pPr>
          </a:p>
          <a:p>
            <a:pPr algn="l" marL="518430" indent="-259215" lvl="1">
              <a:lnSpc>
                <a:spcPts val="3361"/>
              </a:lnSpc>
              <a:buFont typeface="Arial"/>
              <a:buChar char="•"/>
            </a:pPr>
            <a:r>
              <a:rPr lang="en-US" sz="2401">
                <a:solidFill>
                  <a:srgbClr val="000000"/>
                </a:solidFill>
                <a:latin typeface="Open Sans"/>
                <a:ea typeface="Open Sans"/>
                <a:cs typeface="Open Sans"/>
                <a:sym typeface="Open Sans"/>
              </a:rPr>
              <a:t>Automate Solutions:</a:t>
            </a:r>
          </a:p>
          <a:p>
            <a:pPr algn="l" marL="1036861" indent="-345620" lvl="2">
              <a:lnSpc>
                <a:spcPts val="3361"/>
              </a:lnSpc>
              <a:buFont typeface="Arial"/>
              <a:buChar char="⚬"/>
            </a:pPr>
            <a:r>
              <a:rPr lang="en-US" sz="2401">
                <a:solidFill>
                  <a:srgbClr val="000000"/>
                </a:solidFill>
                <a:latin typeface="Open Sans"/>
                <a:ea typeface="Open Sans"/>
                <a:cs typeface="Open Sans"/>
                <a:sym typeface="Open Sans"/>
              </a:rPr>
              <a:t>Integr</a:t>
            </a:r>
            <a:r>
              <a:rPr lang="en-US" sz="2401">
                <a:solidFill>
                  <a:srgbClr val="000000"/>
                </a:solidFill>
                <a:latin typeface="Open Sans"/>
                <a:ea typeface="Open Sans"/>
                <a:cs typeface="Open Sans"/>
                <a:sym typeface="Open Sans"/>
              </a:rPr>
              <a:t>ate Solutions into IVR: Provide automated responses for common issues identified.</a:t>
            </a:r>
          </a:p>
          <a:p>
            <a:pPr algn="l" marL="1036861" indent="-345620" lvl="2">
              <a:lnSpc>
                <a:spcPts val="3361"/>
              </a:lnSpc>
              <a:buFont typeface="Arial"/>
              <a:buChar char="⚬"/>
            </a:pPr>
            <a:r>
              <a:rPr lang="en-US" sz="2401">
                <a:solidFill>
                  <a:srgbClr val="000000"/>
                </a:solidFill>
                <a:latin typeface="Open Sans"/>
                <a:ea typeface="Open Sans"/>
                <a:cs typeface="Open Sans"/>
                <a:sym typeface="Open Sans"/>
              </a:rPr>
              <a:t>Pr</a:t>
            </a:r>
            <a:r>
              <a:rPr lang="en-US" sz="2401">
                <a:solidFill>
                  <a:srgbClr val="000000"/>
                </a:solidFill>
                <a:latin typeface="Open Sans"/>
                <a:ea typeface="Open Sans"/>
                <a:cs typeface="Open Sans"/>
                <a:sym typeface="Open Sans"/>
              </a:rPr>
              <a:t>oactive Assistance: Anticipate customer needs and offer solutions in advance.</a:t>
            </a:r>
          </a:p>
          <a:p>
            <a:pPr algn="l" marL="1036861" indent="-345620" lvl="2">
              <a:lnSpc>
                <a:spcPts val="3361"/>
              </a:lnSpc>
              <a:buFont typeface="Arial"/>
              <a:buChar char="⚬"/>
            </a:pPr>
            <a:r>
              <a:rPr lang="en-US" sz="2401">
                <a:solidFill>
                  <a:srgbClr val="000000"/>
                </a:solidFill>
                <a:latin typeface="Open Sans"/>
                <a:ea typeface="Open Sans"/>
                <a:cs typeface="Open Sans"/>
                <a:sym typeface="Open Sans"/>
              </a:rPr>
              <a:t>Example Prompt: "If you are calling about a lost bag, press 1 for self-service options."</a:t>
            </a:r>
          </a:p>
          <a:p>
            <a:pPr algn="l">
              <a:lnSpc>
                <a:spcPts val="3361"/>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248950" y="200026"/>
            <a:ext cx="9790101" cy="1571623"/>
          </a:xfrm>
          <a:prstGeom prst="rect">
            <a:avLst/>
          </a:prstGeom>
        </p:spPr>
        <p:txBody>
          <a:bodyPr anchor="t" rtlCol="false" tIns="0" lIns="0" bIns="0" rIns="0">
            <a:spAutoFit/>
          </a:bodyPr>
          <a:lstStyle/>
          <a:p>
            <a:pPr algn="ctr" marL="0" indent="0" lvl="0">
              <a:lnSpc>
                <a:spcPts val="6300"/>
              </a:lnSpc>
              <a:spcBef>
                <a:spcPct val="0"/>
              </a:spcBef>
            </a:pPr>
            <a:r>
              <a:rPr lang="en-US" sz="4500">
                <a:solidFill>
                  <a:srgbClr val="051D40"/>
                </a:solidFill>
                <a:latin typeface="Open Sans Extra Bold"/>
                <a:ea typeface="Open Sans Extra Bold"/>
                <a:cs typeface="Open Sans Extra Bold"/>
                <a:sym typeface="Open Sans Extra Bold"/>
              </a:rPr>
              <a:t>Additional Recommendations for IVR Implementation</a:t>
            </a:r>
          </a:p>
        </p:txBody>
      </p:sp>
      <p:sp>
        <p:nvSpPr>
          <p:cNvPr name="TextBox 3" id="3"/>
          <p:cNvSpPr txBox="true"/>
          <p:nvPr/>
        </p:nvSpPr>
        <p:spPr>
          <a:xfrm rot="0">
            <a:off x="1356994" y="7633897"/>
            <a:ext cx="9006427" cy="2120900"/>
          </a:xfrm>
          <a:prstGeom prst="rect">
            <a:avLst/>
          </a:prstGeom>
        </p:spPr>
        <p:txBody>
          <a:bodyPr anchor="t" rtlCol="false" tIns="0" lIns="0" bIns="0" rIns="0">
            <a:spAutoFit/>
          </a:bodyPr>
          <a:lstStyle/>
          <a:p>
            <a:pPr algn="l">
              <a:lnSpc>
                <a:spcPts val="2799"/>
              </a:lnSpc>
            </a:pPr>
            <a:r>
              <a:rPr lang="en-US" sz="1999" spc="-39" b="true">
                <a:solidFill>
                  <a:srgbClr val="051D40"/>
                </a:solidFill>
                <a:latin typeface="Poppins Bold"/>
                <a:ea typeface="Poppins Bold"/>
                <a:cs typeface="Poppins Bold"/>
                <a:sym typeface="Poppins Bold"/>
              </a:rPr>
              <a:t>Benefits of Implementing Enhanced Self-Service Options:</a:t>
            </a:r>
          </a:p>
          <a:p>
            <a:pPr algn="l" marL="431799" indent="-215899" lvl="1">
              <a:lnSpc>
                <a:spcPts val="2799"/>
              </a:lnSpc>
              <a:buFont typeface="Arial"/>
              <a:buChar char="•"/>
            </a:pPr>
            <a:r>
              <a:rPr lang="en-US" sz="1999" spc="-39">
                <a:solidFill>
                  <a:srgbClr val="051D40"/>
                </a:solidFill>
                <a:latin typeface="Poppins"/>
                <a:ea typeface="Poppins"/>
                <a:cs typeface="Poppins"/>
                <a:sym typeface="Poppins"/>
              </a:rPr>
              <a:t>Reduced Call Volume for agents, allowing them to focus on more complex cases.</a:t>
            </a:r>
          </a:p>
          <a:p>
            <a:pPr algn="l" marL="431799" indent="-215899" lvl="1">
              <a:lnSpc>
                <a:spcPts val="2799"/>
              </a:lnSpc>
              <a:buFont typeface="Arial"/>
              <a:buChar char="•"/>
            </a:pPr>
            <a:r>
              <a:rPr lang="en-US" sz="1999" spc="-39">
                <a:solidFill>
                  <a:srgbClr val="051D40"/>
                </a:solidFill>
                <a:latin typeface="Poppins"/>
                <a:ea typeface="Poppins"/>
                <a:cs typeface="Poppins"/>
                <a:sym typeface="Poppins"/>
              </a:rPr>
              <a:t>Improved customer satisfaction by enabling quicker resolution for common queries.</a:t>
            </a:r>
          </a:p>
          <a:p>
            <a:pPr algn="l" marL="431799" indent="-215899" lvl="1">
              <a:lnSpc>
                <a:spcPts val="2799"/>
              </a:lnSpc>
              <a:spcBef>
                <a:spcPct val="0"/>
              </a:spcBef>
              <a:buFont typeface="Arial"/>
              <a:buChar char="•"/>
            </a:pPr>
            <a:r>
              <a:rPr lang="en-US" sz="1999" spc="-39">
                <a:solidFill>
                  <a:srgbClr val="051D40"/>
                </a:solidFill>
                <a:latin typeface="Poppins"/>
                <a:ea typeface="Poppins"/>
                <a:cs typeface="Poppins"/>
                <a:sym typeface="Poppins"/>
              </a:rPr>
              <a:t>Decreased hold times and operational costs for the contact center.</a:t>
            </a:r>
          </a:p>
        </p:txBody>
      </p:sp>
      <p:sp>
        <p:nvSpPr>
          <p:cNvPr name="Freeform 4" id="4"/>
          <p:cNvSpPr/>
          <p:nvPr/>
        </p:nvSpPr>
        <p:spPr>
          <a:xfrm flipH="false" flipV="false" rot="0">
            <a:off x="2242059" y="6335261"/>
            <a:ext cx="11402164" cy="711357"/>
          </a:xfrm>
          <a:custGeom>
            <a:avLst/>
            <a:gdLst/>
            <a:ahLst/>
            <a:cxnLst/>
            <a:rect r="r" b="b" t="t" l="l"/>
            <a:pathLst>
              <a:path h="711357" w="11402164">
                <a:moveTo>
                  <a:pt x="0" y="0"/>
                </a:moveTo>
                <a:lnTo>
                  <a:pt x="11402164" y="0"/>
                </a:lnTo>
                <a:lnTo>
                  <a:pt x="11402164" y="711358"/>
                </a:lnTo>
                <a:lnTo>
                  <a:pt x="0" y="711358"/>
                </a:lnTo>
                <a:lnTo>
                  <a:pt x="0" y="0"/>
                </a:lnTo>
                <a:close/>
              </a:path>
            </a:pathLst>
          </a:custGeom>
          <a:blipFill>
            <a:blip r:embed="rId2"/>
            <a:stretch>
              <a:fillRect l="0" t="-216567" r="0" b="0"/>
            </a:stretch>
          </a:blipFill>
        </p:spPr>
      </p:sp>
      <p:grpSp>
        <p:nvGrpSpPr>
          <p:cNvPr name="Group 5" id="5"/>
          <p:cNvGrpSpPr/>
          <p:nvPr/>
        </p:nvGrpSpPr>
        <p:grpSpPr>
          <a:xfrm rot="0">
            <a:off x="1185927" y="2882076"/>
            <a:ext cx="16262900" cy="4522847"/>
            <a:chOff x="0" y="0"/>
            <a:chExt cx="4283233" cy="1191203"/>
          </a:xfrm>
        </p:grpSpPr>
        <p:sp>
          <p:nvSpPr>
            <p:cNvPr name="Freeform 6" id="6"/>
            <p:cNvSpPr/>
            <p:nvPr/>
          </p:nvSpPr>
          <p:spPr>
            <a:xfrm flipH="false" flipV="false" rot="0">
              <a:off x="0" y="0"/>
              <a:ext cx="4283233" cy="1191203"/>
            </a:xfrm>
            <a:custGeom>
              <a:avLst/>
              <a:gdLst/>
              <a:ahLst/>
              <a:cxnLst/>
              <a:rect r="r" b="b" t="t" l="l"/>
              <a:pathLst>
                <a:path h="1191203" w="4283233">
                  <a:moveTo>
                    <a:pt x="6665" y="0"/>
                  </a:moveTo>
                  <a:lnTo>
                    <a:pt x="4276568" y="0"/>
                  </a:lnTo>
                  <a:cubicBezTo>
                    <a:pt x="4278336" y="0"/>
                    <a:pt x="4280031" y="702"/>
                    <a:pt x="4281281" y="1952"/>
                  </a:cubicBezTo>
                  <a:cubicBezTo>
                    <a:pt x="4282531" y="3202"/>
                    <a:pt x="4283233" y="4897"/>
                    <a:pt x="4283233" y="6665"/>
                  </a:cubicBezTo>
                  <a:lnTo>
                    <a:pt x="4283233" y="1184538"/>
                  </a:lnTo>
                  <a:cubicBezTo>
                    <a:pt x="4283233" y="1186305"/>
                    <a:pt x="4282531" y="1188001"/>
                    <a:pt x="4281281" y="1189251"/>
                  </a:cubicBezTo>
                  <a:cubicBezTo>
                    <a:pt x="4280031" y="1190500"/>
                    <a:pt x="4278336" y="1191203"/>
                    <a:pt x="4276568" y="1191203"/>
                  </a:cubicBezTo>
                  <a:lnTo>
                    <a:pt x="6665" y="1191203"/>
                  </a:lnTo>
                  <a:cubicBezTo>
                    <a:pt x="4897" y="1191203"/>
                    <a:pt x="3202" y="1190500"/>
                    <a:pt x="1952" y="1189251"/>
                  </a:cubicBezTo>
                  <a:cubicBezTo>
                    <a:pt x="702" y="1188001"/>
                    <a:pt x="0" y="1186305"/>
                    <a:pt x="0" y="1184538"/>
                  </a:cubicBezTo>
                  <a:lnTo>
                    <a:pt x="0" y="6665"/>
                  </a:lnTo>
                  <a:cubicBezTo>
                    <a:pt x="0" y="4897"/>
                    <a:pt x="702" y="3202"/>
                    <a:pt x="1952" y="1952"/>
                  </a:cubicBezTo>
                  <a:cubicBezTo>
                    <a:pt x="3202" y="702"/>
                    <a:pt x="4897" y="0"/>
                    <a:pt x="6665" y="0"/>
                  </a:cubicBezTo>
                  <a:close/>
                </a:path>
              </a:pathLst>
            </a:custGeom>
            <a:solidFill>
              <a:srgbClr val="FAE7BC"/>
            </a:solidFill>
          </p:spPr>
        </p:sp>
        <p:sp>
          <p:nvSpPr>
            <p:cNvPr name="TextBox 7" id="7"/>
            <p:cNvSpPr txBox="true"/>
            <p:nvPr/>
          </p:nvSpPr>
          <p:spPr>
            <a:xfrm>
              <a:off x="0" y="-38100"/>
              <a:ext cx="4283233" cy="122930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473794" y="2499802"/>
            <a:ext cx="3352095" cy="1053752"/>
            <a:chOff x="0" y="0"/>
            <a:chExt cx="1225267" cy="385170"/>
          </a:xfrm>
        </p:grpSpPr>
        <p:sp>
          <p:nvSpPr>
            <p:cNvPr name="Freeform 9" id="9"/>
            <p:cNvSpPr/>
            <p:nvPr/>
          </p:nvSpPr>
          <p:spPr>
            <a:xfrm flipH="false" flipV="false" rot="0">
              <a:off x="0" y="0"/>
              <a:ext cx="1225267" cy="385170"/>
            </a:xfrm>
            <a:custGeom>
              <a:avLst/>
              <a:gdLst/>
              <a:ahLst/>
              <a:cxnLst/>
              <a:rect r="r" b="b" t="t" l="l"/>
              <a:pathLst>
                <a:path h="385170" w="1225267">
                  <a:moveTo>
                    <a:pt x="0" y="0"/>
                  </a:moveTo>
                  <a:lnTo>
                    <a:pt x="1225267" y="0"/>
                  </a:lnTo>
                  <a:lnTo>
                    <a:pt x="1225267" y="385170"/>
                  </a:lnTo>
                  <a:lnTo>
                    <a:pt x="0" y="385170"/>
                  </a:lnTo>
                  <a:close/>
                </a:path>
              </a:pathLst>
            </a:custGeom>
            <a:solidFill>
              <a:srgbClr val="0333A0"/>
            </a:solidFill>
            <a:ln cap="sq">
              <a:noFill/>
              <a:prstDash val="solid"/>
              <a:miter/>
            </a:ln>
          </p:spPr>
        </p:sp>
        <p:sp>
          <p:nvSpPr>
            <p:cNvPr name="TextBox 10" id="10"/>
            <p:cNvSpPr txBox="true"/>
            <p:nvPr/>
          </p:nvSpPr>
          <p:spPr>
            <a:xfrm>
              <a:off x="0" y="-66675"/>
              <a:ext cx="1225267" cy="451845"/>
            </a:xfrm>
            <a:prstGeom prst="rect">
              <a:avLst/>
            </a:prstGeom>
          </p:spPr>
          <p:txBody>
            <a:bodyPr anchor="ctr" rtlCol="false" tIns="0" lIns="0" bIns="0" rIns="0"/>
            <a:lstStyle/>
            <a:p>
              <a:pPr algn="ctr">
                <a:lnSpc>
                  <a:spcPts val="3480"/>
                </a:lnSpc>
                <a:spcBef>
                  <a:spcPct val="0"/>
                </a:spcBef>
              </a:pPr>
              <a:r>
                <a:rPr lang="en-US" b="true" sz="2486" strike="noStrike" u="none">
                  <a:solidFill>
                    <a:srgbClr val="FFFFFF"/>
                  </a:solidFill>
                  <a:latin typeface="Poppins Bold"/>
                  <a:ea typeface="Poppins Bold"/>
                  <a:cs typeface="Poppins Bold"/>
                  <a:sym typeface="Poppins Bold"/>
                </a:rPr>
                <a:t>Personalized Call Routing</a:t>
              </a:r>
            </a:p>
          </p:txBody>
        </p:sp>
      </p:grpSp>
      <p:grpSp>
        <p:nvGrpSpPr>
          <p:cNvPr name="Group 11" id="11"/>
          <p:cNvGrpSpPr/>
          <p:nvPr/>
        </p:nvGrpSpPr>
        <p:grpSpPr>
          <a:xfrm rot="0">
            <a:off x="5854589" y="2499802"/>
            <a:ext cx="3251174" cy="1053752"/>
            <a:chOff x="0" y="0"/>
            <a:chExt cx="1188378" cy="385170"/>
          </a:xfrm>
        </p:grpSpPr>
        <p:sp>
          <p:nvSpPr>
            <p:cNvPr name="Freeform 12" id="12"/>
            <p:cNvSpPr/>
            <p:nvPr/>
          </p:nvSpPr>
          <p:spPr>
            <a:xfrm flipH="false" flipV="false" rot="0">
              <a:off x="0" y="0"/>
              <a:ext cx="1188378" cy="385170"/>
            </a:xfrm>
            <a:custGeom>
              <a:avLst/>
              <a:gdLst/>
              <a:ahLst/>
              <a:cxnLst/>
              <a:rect r="r" b="b" t="t" l="l"/>
              <a:pathLst>
                <a:path h="385170" w="1188378">
                  <a:moveTo>
                    <a:pt x="0" y="0"/>
                  </a:moveTo>
                  <a:lnTo>
                    <a:pt x="1188378" y="0"/>
                  </a:lnTo>
                  <a:lnTo>
                    <a:pt x="1188378" y="385170"/>
                  </a:lnTo>
                  <a:lnTo>
                    <a:pt x="0" y="385170"/>
                  </a:lnTo>
                  <a:close/>
                </a:path>
              </a:pathLst>
            </a:custGeom>
            <a:solidFill>
              <a:srgbClr val="0333A0"/>
            </a:solidFill>
            <a:ln cap="sq">
              <a:noFill/>
              <a:prstDash val="solid"/>
              <a:miter/>
            </a:ln>
          </p:spPr>
        </p:sp>
        <p:sp>
          <p:nvSpPr>
            <p:cNvPr name="TextBox 13" id="13"/>
            <p:cNvSpPr txBox="true"/>
            <p:nvPr/>
          </p:nvSpPr>
          <p:spPr>
            <a:xfrm>
              <a:off x="0" y="-66675"/>
              <a:ext cx="1188378" cy="451845"/>
            </a:xfrm>
            <a:prstGeom prst="rect">
              <a:avLst/>
            </a:prstGeom>
          </p:spPr>
          <p:txBody>
            <a:bodyPr anchor="ctr" rtlCol="false" tIns="0" lIns="0" bIns="0" rIns="0"/>
            <a:lstStyle/>
            <a:p>
              <a:pPr algn="ctr" marL="0" indent="0" lvl="0">
                <a:lnSpc>
                  <a:spcPts val="3480"/>
                </a:lnSpc>
                <a:spcBef>
                  <a:spcPct val="0"/>
                </a:spcBef>
              </a:pPr>
              <a:r>
                <a:rPr lang="en-US" b="true" sz="2486">
                  <a:solidFill>
                    <a:srgbClr val="FFFFFF"/>
                  </a:solidFill>
                  <a:latin typeface="Poppins Bold"/>
                  <a:ea typeface="Poppins Bold"/>
                  <a:cs typeface="Poppins Bold"/>
                  <a:sym typeface="Poppins Bold"/>
                </a:rPr>
                <a:t>Voice Recognition Capabilities</a:t>
              </a:r>
            </a:p>
          </p:txBody>
        </p:sp>
      </p:grpSp>
      <p:grpSp>
        <p:nvGrpSpPr>
          <p:cNvPr name="Group 14" id="14"/>
          <p:cNvGrpSpPr/>
          <p:nvPr/>
        </p:nvGrpSpPr>
        <p:grpSpPr>
          <a:xfrm rot="0">
            <a:off x="13870727" y="2499802"/>
            <a:ext cx="3255610" cy="1053752"/>
            <a:chOff x="0" y="0"/>
            <a:chExt cx="1190000" cy="385170"/>
          </a:xfrm>
        </p:grpSpPr>
        <p:sp>
          <p:nvSpPr>
            <p:cNvPr name="Freeform 15" id="15"/>
            <p:cNvSpPr/>
            <p:nvPr/>
          </p:nvSpPr>
          <p:spPr>
            <a:xfrm flipH="false" flipV="false" rot="0">
              <a:off x="0" y="0"/>
              <a:ext cx="1190000" cy="385170"/>
            </a:xfrm>
            <a:custGeom>
              <a:avLst/>
              <a:gdLst/>
              <a:ahLst/>
              <a:cxnLst/>
              <a:rect r="r" b="b" t="t" l="l"/>
              <a:pathLst>
                <a:path h="385170" w="1190000">
                  <a:moveTo>
                    <a:pt x="0" y="0"/>
                  </a:moveTo>
                  <a:lnTo>
                    <a:pt x="1190000" y="0"/>
                  </a:lnTo>
                  <a:lnTo>
                    <a:pt x="1190000" y="385170"/>
                  </a:lnTo>
                  <a:lnTo>
                    <a:pt x="0" y="385170"/>
                  </a:lnTo>
                  <a:close/>
                </a:path>
              </a:pathLst>
            </a:custGeom>
            <a:solidFill>
              <a:srgbClr val="0333A0"/>
            </a:solidFill>
            <a:ln cap="sq">
              <a:noFill/>
              <a:prstDash val="solid"/>
              <a:miter/>
            </a:ln>
          </p:spPr>
        </p:sp>
        <p:sp>
          <p:nvSpPr>
            <p:cNvPr name="TextBox 16" id="16"/>
            <p:cNvSpPr txBox="true"/>
            <p:nvPr/>
          </p:nvSpPr>
          <p:spPr>
            <a:xfrm>
              <a:off x="0" y="-66675"/>
              <a:ext cx="1190000" cy="451845"/>
            </a:xfrm>
            <a:prstGeom prst="rect">
              <a:avLst/>
            </a:prstGeom>
          </p:spPr>
          <p:txBody>
            <a:bodyPr anchor="ctr" rtlCol="false" tIns="0" lIns="0" bIns="0" rIns="0"/>
            <a:lstStyle/>
            <a:p>
              <a:pPr algn="ctr">
                <a:lnSpc>
                  <a:spcPts val="3480"/>
                </a:lnSpc>
                <a:spcBef>
                  <a:spcPct val="0"/>
                </a:spcBef>
              </a:pPr>
              <a:r>
                <a:rPr lang="en-US" b="true" sz="2486">
                  <a:solidFill>
                    <a:srgbClr val="FFFFFF"/>
                  </a:solidFill>
                  <a:latin typeface="Poppins Bold"/>
                  <a:ea typeface="Poppins Bold"/>
                  <a:cs typeface="Poppins Bold"/>
                  <a:sym typeface="Poppins Bold"/>
                </a:rPr>
                <a:t>Self-Service Promotion</a:t>
              </a:r>
            </a:p>
          </p:txBody>
        </p:sp>
      </p:grpSp>
      <p:sp>
        <p:nvSpPr>
          <p:cNvPr name="TextBox 17" id="17"/>
          <p:cNvSpPr txBox="true"/>
          <p:nvPr/>
        </p:nvSpPr>
        <p:spPr>
          <a:xfrm rot="0">
            <a:off x="1473794" y="3691080"/>
            <a:ext cx="3603026" cy="3050739"/>
          </a:xfrm>
          <a:prstGeom prst="rect">
            <a:avLst/>
          </a:prstGeom>
        </p:spPr>
        <p:txBody>
          <a:bodyPr anchor="t" rtlCol="false" tIns="0" lIns="0" bIns="0" rIns="0">
            <a:spAutoFit/>
          </a:bodyPr>
          <a:lstStyle/>
          <a:p>
            <a:pPr algn="l" marL="381534" indent="-190767" lvl="1">
              <a:lnSpc>
                <a:spcPts val="2474"/>
              </a:lnSpc>
              <a:spcBef>
                <a:spcPct val="0"/>
              </a:spcBef>
              <a:buFont typeface="Arial"/>
              <a:buChar char="•"/>
            </a:pPr>
            <a:r>
              <a:rPr lang="en-US" sz="1767" spc="-35" strike="noStrike" u="none">
                <a:solidFill>
                  <a:srgbClr val="000000"/>
                </a:solidFill>
                <a:latin typeface="Poppins"/>
                <a:ea typeface="Poppins"/>
                <a:cs typeface="Poppins"/>
                <a:sym typeface="Poppins"/>
              </a:rPr>
              <a:t>Use caller data (e.g., Mileage Plus tier, recent booking history) to tailor the IVR menu options dynamically.</a:t>
            </a:r>
          </a:p>
          <a:p>
            <a:pPr algn="l" marL="381534" indent="-190767" lvl="1">
              <a:lnSpc>
                <a:spcPts val="2474"/>
              </a:lnSpc>
              <a:spcBef>
                <a:spcPct val="0"/>
              </a:spcBef>
              <a:buFont typeface="Arial"/>
              <a:buChar char="•"/>
            </a:pPr>
            <a:r>
              <a:rPr lang="en-US" sz="1767" spc="-35" strike="noStrike" u="none">
                <a:solidFill>
                  <a:srgbClr val="000000"/>
                </a:solidFill>
                <a:latin typeface="Poppins"/>
                <a:ea typeface="Poppins"/>
                <a:cs typeface="Poppins"/>
                <a:sym typeface="Poppins"/>
              </a:rPr>
              <a:t>Example: Frequent flyers may hear a personalized greeting and menu options relevant to loyalty program details or upgrades.</a:t>
            </a:r>
          </a:p>
          <a:p>
            <a:pPr algn="l" marL="0" indent="0" lvl="0">
              <a:lnSpc>
                <a:spcPts val="2474"/>
              </a:lnSpc>
              <a:spcBef>
                <a:spcPct val="0"/>
              </a:spcBef>
            </a:pPr>
          </a:p>
        </p:txBody>
      </p:sp>
      <p:sp>
        <p:nvSpPr>
          <p:cNvPr name="TextBox 18" id="18"/>
          <p:cNvSpPr txBox="true"/>
          <p:nvPr/>
        </p:nvSpPr>
        <p:spPr>
          <a:xfrm rot="0">
            <a:off x="5854589" y="3691080"/>
            <a:ext cx="3656882" cy="2441139"/>
          </a:xfrm>
          <a:prstGeom prst="rect">
            <a:avLst/>
          </a:prstGeom>
        </p:spPr>
        <p:txBody>
          <a:bodyPr anchor="t" rtlCol="false" tIns="0" lIns="0" bIns="0" rIns="0">
            <a:spAutoFit/>
          </a:bodyPr>
          <a:lstStyle/>
          <a:p>
            <a:pPr algn="l" marL="381534" indent="-190767" lvl="1">
              <a:lnSpc>
                <a:spcPts val="2474"/>
              </a:lnSpc>
              <a:spcBef>
                <a:spcPct val="0"/>
              </a:spcBef>
              <a:buFont typeface="Arial"/>
              <a:buChar char="•"/>
            </a:pPr>
            <a:r>
              <a:rPr lang="en-US" sz="1767" spc="-35">
                <a:solidFill>
                  <a:srgbClr val="000000"/>
                </a:solidFill>
                <a:latin typeface="Poppins"/>
                <a:ea typeface="Poppins"/>
                <a:cs typeface="Poppins"/>
                <a:sym typeface="Poppins"/>
              </a:rPr>
              <a:t>I</a:t>
            </a:r>
            <a:r>
              <a:rPr lang="en-US" sz="1767" spc="-35" strike="noStrike" u="none">
                <a:solidFill>
                  <a:srgbClr val="000000"/>
                </a:solidFill>
                <a:latin typeface="Poppins"/>
                <a:ea typeface="Poppins"/>
                <a:cs typeface="Poppins"/>
                <a:sym typeface="Poppins"/>
              </a:rPr>
              <a:t>mplement natural language processing (NLP) to allow customers to state their requests in their own words.</a:t>
            </a:r>
          </a:p>
          <a:p>
            <a:pPr algn="l" marL="381534" indent="-190767" lvl="1">
              <a:lnSpc>
                <a:spcPts val="2474"/>
              </a:lnSpc>
              <a:spcBef>
                <a:spcPct val="0"/>
              </a:spcBef>
              <a:buFont typeface="Arial"/>
              <a:buChar char="•"/>
            </a:pPr>
            <a:r>
              <a:rPr lang="en-US" sz="1767" spc="-35" strike="noStrike" u="none">
                <a:solidFill>
                  <a:srgbClr val="000000"/>
                </a:solidFill>
                <a:latin typeface="Poppins"/>
                <a:ea typeface="Poppins"/>
                <a:cs typeface="Poppins"/>
                <a:sym typeface="Poppins"/>
              </a:rPr>
              <a:t>Example: If a caller says, “I need to change my seat,” the system can directly route to the seat selection option.</a:t>
            </a:r>
          </a:p>
        </p:txBody>
      </p:sp>
      <p:sp>
        <p:nvSpPr>
          <p:cNvPr name="TextBox 19" id="19"/>
          <p:cNvSpPr txBox="true"/>
          <p:nvPr/>
        </p:nvSpPr>
        <p:spPr>
          <a:xfrm rot="0">
            <a:off x="9860440" y="3691080"/>
            <a:ext cx="3511383" cy="3355539"/>
          </a:xfrm>
          <a:prstGeom prst="rect">
            <a:avLst/>
          </a:prstGeom>
        </p:spPr>
        <p:txBody>
          <a:bodyPr anchor="t" rtlCol="false" tIns="0" lIns="0" bIns="0" rIns="0">
            <a:spAutoFit/>
          </a:bodyPr>
          <a:lstStyle/>
          <a:p>
            <a:pPr algn="l" marL="381534" indent="-190767" lvl="1">
              <a:lnSpc>
                <a:spcPts val="2474"/>
              </a:lnSpc>
              <a:spcBef>
                <a:spcPct val="0"/>
              </a:spcBef>
              <a:buFont typeface="Arial"/>
              <a:buChar char="•"/>
            </a:pPr>
            <a:r>
              <a:rPr lang="en-US" sz="1767" spc="-35">
                <a:solidFill>
                  <a:srgbClr val="000000"/>
                </a:solidFill>
                <a:latin typeface="Poppins"/>
                <a:ea typeface="Poppins"/>
                <a:cs typeface="Poppins"/>
                <a:sym typeface="Poppins"/>
              </a:rPr>
              <a:t>Send proactive text </a:t>
            </a:r>
            <a:r>
              <a:rPr lang="en-US" sz="1767" spc="-35" strike="noStrike" u="none">
                <a:solidFill>
                  <a:srgbClr val="000000"/>
                </a:solidFill>
                <a:latin typeface="Poppins"/>
                <a:ea typeface="Poppins"/>
                <a:cs typeface="Poppins"/>
                <a:sym typeface="Poppins"/>
              </a:rPr>
              <a:t>or email notifications for common scenarios like flight changes, cancellations, and seat upgrades, along with self-service links.</a:t>
            </a:r>
          </a:p>
          <a:p>
            <a:pPr algn="l" marL="381534" indent="-190767" lvl="1">
              <a:lnSpc>
                <a:spcPts val="2474"/>
              </a:lnSpc>
              <a:spcBef>
                <a:spcPct val="0"/>
              </a:spcBef>
              <a:buFont typeface="Arial"/>
              <a:buChar char="•"/>
            </a:pPr>
            <a:r>
              <a:rPr lang="en-US" sz="1767" spc="-35" strike="noStrike" u="none">
                <a:solidFill>
                  <a:srgbClr val="000000"/>
                </a:solidFill>
                <a:latin typeface="Poppins"/>
                <a:ea typeface="Poppins"/>
                <a:cs typeface="Poppins"/>
                <a:sym typeface="Poppins"/>
              </a:rPr>
              <a:t>Example: “Your flight has been rescheduled. Click here to choose a new option or call us and select option 2 for flight rescheduling.”</a:t>
            </a:r>
          </a:p>
        </p:txBody>
      </p:sp>
      <p:grpSp>
        <p:nvGrpSpPr>
          <p:cNvPr name="Group 20" id="20"/>
          <p:cNvGrpSpPr/>
          <p:nvPr/>
        </p:nvGrpSpPr>
        <p:grpSpPr>
          <a:xfrm rot="0">
            <a:off x="9860440" y="2499802"/>
            <a:ext cx="3255610" cy="1053752"/>
            <a:chOff x="0" y="0"/>
            <a:chExt cx="1190000" cy="385170"/>
          </a:xfrm>
        </p:grpSpPr>
        <p:sp>
          <p:nvSpPr>
            <p:cNvPr name="Freeform 21" id="21"/>
            <p:cNvSpPr/>
            <p:nvPr/>
          </p:nvSpPr>
          <p:spPr>
            <a:xfrm flipH="false" flipV="false" rot="0">
              <a:off x="0" y="0"/>
              <a:ext cx="1190000" cy="385170"/>
            </a:xfrm>
            <a:custGeom>
              <a:avLst/>
              <a:gdLst/>
              <a:ahLst/>
              <a:cxnLst/>
              <a:rect r="r" b="b" t="t" l="l"/>
              <a:pathLst>
                <a:path h="385170" w="1190000">
                  <a:moveTo>
                    <a:pt x="0" y="0"/>
                  </a:moveTo>
                  <a:lnTo>
                    <a:pt x="1190000" y="0"/>
                  </a:lnTo>
                  <a:lnTo>
                    <a:pt x="1190000" y="385170"/>
                  </a:lnTo>
                  <a:lnTo>
                    <a:pt x="0" y="385170"/>
                  </a:lnTo>
                  <a:close/>
                </a:path>
              </a:pathLst>
            </a:custGeom>
            <a:solidFill>
              <a:srgbClr val="0333A0"/>
            </a:solidFill>
            <a:ln cap="sq">
              <a:noFill/>
              <a:prstDash val="solid"/>
              <a:miter/>
            </a:ln>
          </p:spPr>
        </p:sp>
        <p:sp>
          <p:nvSpPr>
            <p:cNvPr name="TextBox 22" id="22"/>
            <p:cNvSpPr txBox="true"/>
            <p:nvPr/>
          </p:nvSpPr>
          <p:spPr>
            <a:xfrm>
              <a:off x="0" y="-66675"/>
              <a:ext cx="1190000" cy="451845"/>
            </a:xfrm>
            <a:prstGeom prst="rect">
              <a:avLst/>
            </a:prstGeom>
          </p:spPr>
          <p:txBody>
            <a:bodyPr anchor="ctr" rtlCol="false" tIns="0" lIns="0" bIns="0" rIns="0"/>
            <a:lstStyle/>
            <a:p>
              <a:pPr algn="ctr" marL="0" indent="0" lvl="0">
                <a:lnSpc>
                  <a:spcPts val="3480"/>
                </a:lnSpc>
                <a:spcBef>
                  <a:spcPct val="0"/>
                </a:spcBef>
              </a:pPr>
              <a:r>
                <a:rPr lang="en-US" b="true" sz="2486">
                  <a:solidFill>
                    <a:srgbClr val="FFFFFF"/>
                  </a:solidFill>
                  <a:latin typeface="Poppins Bold"/>
                  <a:ea typeface="Poppins Bold"/>
                  <a:cs typeface="Poppins Bold"/>
                  <a:sym typeface="Poppins Bold"/>
                </a:rPr>
                <a:t>Proactive Notifications</a:t>
              </a:r>
            </a:p>
          </p:txBody>
        </p:sp>
      </p:grpSp>
      <p:sp>
        <p:nvSpPr>
          <p:cNvPr name="TextBox 23" id="23"/>
          <p:cNvSpPr txBox="true"/>
          <p:nvPr/>
        </p:nvSpPr>
        <p:spPr>
          <a:xfrm rot="0">
            <a:off x="13870727" y="3640201"/>
            <a:ext cx="3388573" cy="3050739"/>
          </a:xfrm>
          <a:prstGeom prst="rect">
            <a:avLst/>
          </a:prstGeom>
        </p:spPr>
        <p:txBody>
          <a:bodyPr anchor="t" rtlCol="false" tIns="0" lIns="0" bIns="0" rIns="0">
            <a:spAutoFit/>
          </a:bodyPr>
          <a:lstStyle/>
          <a:p>
            <a:pPr algn="l" marL="381534" indent="-190767" lvl="1">
              <a:lnSpc>
                <a:spcPts val="2474"/>
              </a:lnSpc>
              <a:buFont typeface="Arial"/>
              <a:buChar char="•"/>
            </a:pPr>
            <a:r>
              <a:rPr lang="en-US" sz="1767" spc="-35">
                <a:solidFill>
                  <a:srgbClr val="000000"/>
                </a:solidFill>
                <a:latin typeface="Poppins"/>
                <a:ea typeface="Poppins"/>
                <a:cs typeface="Poppins"/>
                <a:sym typeface="Poppins"/>
              </a:rPr>
              <a:t>Use the IVR’s hold messages to inform customers about the self-service options.</a:t>
            </a:r>
          </a:p>
          <a:p>
            <a:pPr algn="l" marL="381534" indent="-190767" lvl="1">
              <a:lnSpc>
                <a:spcPts val="2474"/>
              </a:lnSpc>
              <a:spcBef>
                <a:spcPct val="0"/>
              </a:spcBef>
              <a:buFont typeface="Arial"/>
              <a:buChar char="•"/>
            </a:pPr>
            <a:r>
              <a:rPr lang="en-US" sz="1767" spc="-35">
                <a:solidFill>
                  <a:srgbClr val="000000"/>
                </a:solidFill>
                <a:latin typeface="Poppins"/>
                <a:ea typeface="Poppins"/>
                <a:cs typeface="Poppins"/>
                <a:sym typeface="Poppins"/>
              </a:rPr>
              <a:t>Example: “Did you know you can check your flight status and make changes without speaking to an agent? Use our self-service options to save time.”</a:t>
            </a:r>
          </a:p>
        </p:txBody>
      </p:sp>
      <p:grpSp>
        <p:nvGrpSpPr>
          <p:cNvPr name="Group 24" id="24"/>
          <p:cNvGrpSpPr/>
          <p:nvPr/>
        </p:nvGrpSpPr>
        <p:grpSpPr>
          <a:xfrm rot="0">
            <a:off x="488343" y="-989670"/>
            <a:ext cx="1080715" cy="2956684"/>
            <a:chOff x="0" y="0"/>
            <a:chExt cx="284633" cy="778715"/>
          </a:xfrm>
        </p:grpSpPr>
        <p:sp>
          <p:nvSpPr>
            <p:cNvPr name="Freeform 25" id="2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26" id="2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27" id="27"/>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3"/>
            <a:stretch>
              <a:fillRect l="0" t="0" r="0" b="0"/>
            </a:stretch>
          </a:blipFill>
        </p:spPr>
      </p:sp>
      <p:sp>
        <p:nvSpPr>
          <p:cNvPr name="Freeform 28" id="28"/>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false" rot="0">
            <a:off x="17448827" y="3085173"/>
            <a:ext cx="4518707" cy="3939865"/>
          </a:xfrm>
          <a:custGeom>
            <a:avLst/>
            <a:gdLst/>
            <a:ahLst/>
            <a:cxnLst/>
            <a:rect r="r" b="b" t="t" l="l"/>
            <a:pathLst>
              <a:path h="3939865" w="4518707">
                <a:moveTo>
                  <a:pt x="4518708" y="0"/>
                </a:moveTo>
                <a:lnTo>
                  <a:pt x="0" y="0"/>
                </a:lnTo>
                <a:lnTo>
                  <a:pt x="0" y="3939864"/>
                </a:lnTo>
                <a:lnTo>
                  <a:pt x="4518708" y="3939864"/>
                </a:lnTo>
                <a:lnTo>
                  <a:pt x="4518708"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0" id="30"/>
          <p:cNvGrpSpPr/>
          <p:nvPr/>
        </p:nvGrpSpPr>
        <p:grpSpPr>
          <a:xfrm rot="0">
            <a:off x="-529352" y="9803843"/>
            <a:ext cx="19346704" cy="821917"/>
            <a:chOff x="0" y="0"/>
            <a:chExt cx="5095428" cy="216472"/>
          </a:xfrm>
        </p:grpSpPr>
        <p:sp>
          <p:nvSpPr>
            <p:cNvPr name="Freeform 31" id="31"/>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32" id="32"/>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8343" y="-989670"/>
            <a:ext cx="1080715" cy="2956684"/>
            <a:chOff x="0" y="0"/>
            <a:chExt cx="284633" cy="778715"/>
          </a:xfrm>
        </p:grpSpPr>
        <p:sp>
          <p:nvSpPr>
            <p:cNvPr name="Freeform 8" id="8"/>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9" id="9"/>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grpSp>
        <p:nvGrpSpPr>
          <p:cNvPr name="Group 11" id="11"/>
          <p:cNvGrpSpPr/>
          <p:nvPr/>
        </p:nvGrpSpPr>
        <p:grpSpPr>
          <a:xfrm rot="0">
            <a:off x="2525731" y="4512102"/>
            <a:ext cx="13239961" cy="4746198"/>
            <a:chOff x="0" y="0"/>
            <a:chExt cx="3671702" cy="1316214"/>
          </a:xfrm>
        </p:grpSpPr>
        <p:sp>
          <p:nvSpPr>
            <p:cNvPr name="Freeform 12" id="12"/>
            <p:cNvSpPr/>
            <p:nvPr/>
          </p:nvSpPr>
          <p:spPr>
            <a:xfrm flipH="false" flipV="false" rot="0">
              <a:off x="0" y="0"/>
              <a:ext cx="3671702" cy="1316214"/>
            </a:xfrm>
            <a:custGeom>
              <a:avLst/>
              <a:gdLst/>
              <a:ahLst/>
              <a:cxnLst/>
              <a:rect r="r" b="b" t="t" l="l"/>
              <a:pathLst>
                <a:path h="1316214" w="3671702">
                  <a:moveTo>
                    <a:pt x="9941" y="0"/>
                  </a:moveTo>
                  <a:lnTo>
                    <a:pt x="3661762" y="0"/>
                  </a:lnTo>
                  <a:cubicBezTo>
                    <a:pt x="3664398" y="0"/>
                    <a:pt x="3666927" y="1047"/>
                    <a:pt x="3668791" y="2912"/>
                  </a:cubicBezTo>
                  <a:cubicBezTo>
                    <a:pt x="3670655" y="4776"/>
                    <a:pt x="3671702" y="7304"/>
                    <a:pt x="3671702" y="9941"/>
                  </a:cubicBezTo>
                  <a:lnTo>
                    <a:pt x="3671702" y="1306274"/>
                  </a:lnTo>
                  <a:cubicBezTo>
                    <a:pt x="3671702" y="1311764"/>
                    <a:pt x="3667252" y="1316214"/>
                    <a:pt x="3661762" y="1316214"/>
                  </a:cubicBezTo>
                  <a:lnTo>
                    <a:pt x="9941" y="1316214"/>
                  </a:lnTo>
                  <a:cubicBezTo>
                    <a:pt x="4451" y="1316214"/>
                    <a:pt x="0" y="1311764"/>
                    <a:pt x="0" y="1306274"/>
                  </a:cubicBezTo>
                  <a:lnTo>
                    <a:pt x="0" y="9941"/>
                  </a:lnTo>
                  <a:cubicBezTo>
                    <a:pt x="0" y="4451"/>
                    <a:pt x="4451" y="0"/>
                    <a:pt x="9941" y="0"/>
                  </a:cubicBezTo>
                  <a:close/>
                </a:path>
              </a:pathLst>
            </a:custGeom>
            <a:solidFill>
              <a:srgbClr val="FDFDFD"/>
            </a:solidFill>
          </p:spPr>
        </p:sp>
        <p:sp>
          <p:nvSpPr>
            <p:cNvPr name="TextBox 13" id="13"/>
            <p:cNvSpPr txBox="true"/>
            <p:nvPr/>
          </p:nvSpPr>
          <p:spPr>
            <a:xfrm>
              <a:off x="0" y="-38100"/>
              <a:ext cx="3671702" cy="135431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5599863" y="457200"/>
            <a:ext cx="6854084" cy="102870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Open Sans Extra Bold"/>
                <a:ea typeface="Open Sans Extra Bold"/>
                <a:cs typeface="Open Sans Extra Bold"/>
                <a:sym typeface="Open Sans Extra Bold"/>
              </a:rPr>
              <a:t>INTRODUCTION</a:t>
            </a:r>
          </a:p>
        </p:txBody>
      </p:sp>
      <p:sp>
        <p:nvSpPr>
          <p:cNvPr name="TextBox 15" id="15"/>
          <p:cNvSpPr txBox="true"/>
          <p:nvPr/>
        </p:nvSpPr>
        <p:spPr>
          <a:xfrm rot="0">
            <a:off x="1497893" y="2204216"/>
            <a:ext cx="15268693" cy="1764969"/>
          </a:xfrm>
          <a:prstGeom prst="rect">
            <a:avLst/>
          </a:prstGeom>
        </p:spPr>
        <p:txBody>
          <a:bodyPr anchor="t" rtlCol="false" tIns="0" lIns="0" bIns="0" rIns="0">
            <a:spAutoFit/>
          </a:bodyPr>
          <a:lstStyle/>
          <a:p>
            <a:pPr algn="l">
              <a:lnSpc>
                <a:spcPts val="3518"/>
              </a:lnSpc>
            </a:pPr>
            <a:r>
              <a:rPr lang="en-US" sz="2513" spc="-50">
                <a:solidFill>
                  <a:srgbClr val="000000"/>
                </a:solidFill>
                <a:latin typeface="Poppins"/>
                <a:ea typeface="Poppins"/>
                <a:cs typeface="Poppins"/>
                <a:sym typeface="Poppins"/>
              </a:rPr>
              <a:t>Effective performance optimization is crucial for call centers to enhance customer satisfaction and streamline operations. This analysis focuses on examining key performance metrics of call center data, enabling better decision-making and strategic planning. By leveraging advanced data techniques, the goal is to uncover actionable insights and trends.</a:t>
            </a:r>
          </a:p>
        </p:txBody>
      </p:sp>
      <p:sp>
        <p:nvSpPr>
          <p:cNvPr name="Freeform 16" id="16"/>
          <p:cNvSpPr/>
          <p:nvPr/>
        </p:nvSpPr>
        <p:spPr>
          <a:xfrm flipH="false" flipV="false" rot="0">
            <a:off x="8637161" y="4838697"/>
            <a:ext cx="1170573" cy="1170573"/>
          </a:xfrm>
          <a:custGeom>
            <a:avLst/>
            <a:gdLst/>
            <a:ahLst/>
            <a:cxnLst/>
            <a:rect r="r" b="b" t="t" l="l"/>
            <a:pathLst>
              <a:path h="1170573" w="1170573">
                <a:moveTo>
                  <a:pt x="0" y="0"/>
                </a:moveTo>
                <a:lnTo>
                  <a:pt x="1170573" y="0"/>
                </a:lnTo>
                <a:lnTo>
                  <a:pt x="1170573" y="1170573"/>
                </a:lnTo>
                <a:lnTo>
                  <a:pt x="0" y="1170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7" id="17"/>
          <p:cNvSpPr/>
          <p:nvPr/>
        </p:nvSpPr>
        <p:spPr>
          <a:xfrm flipH="false" flipV="false" rot="0">
            <a:off x="4040874" y="4739061"/>
            <a:ext cx="1023058" cy="1184593"/>
          </a:xfrm>
          <a:custGeom>
            <a:avLst/>
            <a:gdLst/>
            <a:ahLst/>
            <a:cxnLst/>
            <a:rect r="r" b="b" t="t" l="l"/>
            <a:pathLst>
              <a:path h="1184593" w="1023058">
                <a:moveTo>
                  <a:pt x="0" y="0"/>
                </a:moveTo>
                <a:lnTo>
                  <a:pt x="1023058" y="0"/>
                </a:lnTo>
                <a:lnTo>
                  <a:pt x="1023058" y="1184593"/>
                </a:lnTo>
                <a:lnTo>
                  <a:pt x="0" y="118459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8" id="18"/>
          <p:cNvSpPr/>
          <p:nvPr/>
        </p:nvSpPr>
        <p:spPr>
          <a:xfrm flipH="false" flipV="false" rot="0">
            <a:off x="12901475" y="4924313"/>
            <a:ext cx="1293266" cy="999342"/>
          </a:xfrm>
          <a:custGeom>
            <a:avLst/>
            <a:gdLst/>
            <a:ahLst/>
            <a:cxnLst/>
            <a:rect r="r" b="b" t="t" l="l"/>
            <a:pathLst>
              <a:path h="999342" w="1293266">
                <a:moveTo>
                  <a:pt x="0" y="0"/>
                </a:moveTo>
                <a:lnTo>
                  <a:pt x="1293266" y="0"/>
                </a:lnTo>
                <a:lnTo>
                  <a:pt x="1293266" y="999341"/>
                </a:lnTo>
                <a:lnTo>
                  <a:pt x="0" y="99934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19" id="19"/>
          <p:cNvSpPr txBox="true"/>
          <p:nvPr/>
        </p:nvSpPr>
        <p:spPr>
          <a:xfrm rot="0">
            <a:off x="2576150" y="6828051"/>
            <a:ext cx="3952506" cy="657847"/>
          </a:xfrm>
          <a:prstGeom prst="rect">
            <a:avLst/>
          </a:prstGeom>
        </p:spPr>
        <p:txBody>
          <a:bodyPr anchor="t" rtlCol="false" tIns="0" lIns="0" bIns="0" rIns="0">
            <a:spAutoFit/>
          </a:bodyPr>
          <a:lstStyle/>
          <a:p>
            <a:pPr algn="ctr">
              <a:lnSpc>
                <a:spcPts val="2624"/>
              </a:lnSpc>
            </a:pPr>
            <a:r>
              <a:rPr lang="en-US" sz="1874" spc="-37">
                <a:solidFill>
                  <a:srgbClr val="000000"/>
                </a:solidFill>
                <a:latin typeface="Poppins"/>
                <a:ea typeface="Poppins"/>
                <a:cs typeface="Poppins"/>
                <a:sym typeface="Poppins"/>
              </a:rPr>
              <a:t>To analyze call center data for performance optimization.</a:t>
            </a:r>
          </a:p>
        </p:txBody>
      </p:sp>
      <p:sp>
        <p:nvSpPr>
          <p:cNvPr name="AutoShape 20" id="20"/>
          <p:cNvSpPr/>
          <p:nvPr/>
        </p:nvSpPr>
        <p:spPr>
          <a:xfrm>
            <a:off x="6547706" y="4739061"/>
            <a:ext cx="0" cy="4188563"/>
          </a:xfrm>
          <a:prstGeom prst="line">
            <a:avLst/>
          </a:prstGeom>
          <a:ln cap="flat" w="38100">
            <a:solidFill>
              <a:srgbClr val="145DA0"/>
            </a:solidFill>
            <a:prstDash val="solid"/>
            <a:headEnd type="none" len="sm" w="sm"/>
            <a:tailEnd type="none" len="sm" w="sm"/>
          </a:ln>
        </p:spPr>
      </p:sp>
      <p:sp>
        <p:nvSpPr>
          <p:cNvPr name="TextBox 21" id="21"/>
          <p:cNvSpPr txBox="true"/>
          <p:nvPr/>
        </p:nvSpPr>
        <p:spPr>
          <a:xfrm rot="0">
            <a:off x="3437206" y="6241604"/>
            <a:ext cx="2230394" cy="435245"/>
          </a:xfrm>
          <a:prstGeom prst="rect">
            <a:avLst/>
          </a:prstGeom>
        </p:spPr>
        <p:txBody>
          <a:bodyPr anchor="t" rtlCol="false" tIns="0" lIns="0" bIns="0" rIns="0">
            <a:spAutoFit/>
          </a:bodyPr>
          <a:lstStyle/>
          <a:p>
            <a:pPr algn="ctr">
              <a:lnSpc>
                <a:spcPts val="3570"/>
              </a:lnSpc>
              <a:spcBef>
                <a:spcPct val="0"/>
              </a:spcBef>
            </a:pPr>
            <a:r>
              <a:rPr lang="en-US" sz="2550">
                <a:solidFill>
                  <a:srgbClr val="000000"/>
                </a:solidFill>
                <a:latin typeface="Open Sans Extra Bold"/>
                <a:ea typeface="Open Sans Extra Bold"/>
                <a:cs typeface="Open Sans Extra Bold"/>
                <a:sym typeface="Open Sans Extra Bold"/>
              </a:rPr>
              <a:t>Objective</a:t>
            </a:r>
          </a:p>
        </p:txBody>
      </p:sp>
      <p:sp>
        <p:nvSpPr>
          <p:cNvPr name="TextBox 22" id="22"/>
          <p:cNvSpPr txBox="true"/>
          <p:nvPr/>
        </p:nvSpPr>
        <p:spPr>
          <a:xfrm rot="0">
            <a:off x="7169459" y="6851704"/>
            <a:ext cx="3952506" cy="1954469"/>
          </a:xfrm>
          <a:prstGeom prst="rect">
            <a:avLst/>
          </a:prstGeom>
        </p:spPr>
        <p:txBody>
          <a:bodyPr anchor="t" rtlCol="false" tIns="0" lIns="0" bIns="0" rIns="0">
            <a:spAutoFit/>
          </a:bodyPr>
          <a:lstStyle/>
          <a:p>
            <a:pPr algn="ctr">
              <a:lnSpc>
                <a:spcPts val="2624"/>
              </a:lnSpc>
            </a:pPr>
            <a:r>
              <a:rPr lang="en-US" sz="1874" spc="-37">
                <a:solidFill>
                  <a:srgbClr val="000000"/>
                </a:solidFill>
                <a:latin typeface="Poppins"/>
                <a:ea typeface="Poppins"/>
                <a:cs typeface="Poppins"/>
                <a:sym typeface="Poppins"/>
              </a:rPr>
              <a:t>Average Handle Time (AHT), Average Sentiment, Call Reasons, Elite Level Code, Avergae Sentiment Score, Agent Tone, Customer Tone, Call Transcripts, Allocation time.</a:t>
            </a:r>
          </a:p>
        </p:txBody>
      </p:sp>
      <p:sp>
        <p:nvSpPr>
          <p:cNvPr name="TextBox 23" id="23"/>
          <p:cNvSpPr txBox="true"/>
          <p:nvPr/>
        </p:nvSpPr>
        <p:spPr>
          <a:xfrm rot="0">
            <a:off x="8030515" y="6265257"/>
            <a:ext cx="2230394" cy="435245"/>
          </a:xfrm>
          <a:prstGeom prst="rect">
            <a:avLst/>
          </a:prstGeom>
        </p:spPr>
        <p:txBody>
          <a:bodyPr anchor="t" rtlCol="false" tIns="0" lIns="0" bIns="0" rIns="0">
            <a:spAutoFit/>
          </a:bodyPr>
          <a:lstStyle/>
          <a:p>
            <a:pPr algn="ctr">
              <a:lnSpc>
                <a:spcPts val="3570"/>
              </a:lnSpc>
              <a:spcBef>
                <a:spcPct val="0"/>
              </a:spcBef>
            </a:pPr>
            <a:r>
              <a:rPr lang="en-US" sz="2550">
                <a:solidFill>
                  <a:srgbClr val="000000"/>
                </a:solidFill>
                <a:latin typeface="Open Sans Extra Bold"/>
                <a:ea typeface="Open Sans Extra Bold"/>
                <a:cs typeface="Open Sans Extra Bold"/>
                <a:sym typeface="Open Sans Extra Bold"/>
              </a:rPr>
              <a:t>Key Metrics</a:t>
            </a:r>
          </a:p>
        </p:txBody>
      </p:sp>
      <p:sp>
        <p:nvSpPr>
          <p:cNvPr name="TextBox 24" id="24"/>
          <p:cNvSpPr txBox="true"/>
          <p:nvPr/>
        </p:nvSpPr>
        <p:spPr>
          <a:xfrm rot="0">
            <a:off x="11592891" y="6851704"/>
            <a:ext cx="3952506" cy="982003"/>
          </a:xfrm>
          <a:prstGeom prst="rect">
            <a:avLst/>
          </a:prstGeom>
        </p:spPr>
        <p:txBody>
          <a:bodyPr anchor="t" rtlCol="false" tIns="0" lIns="0" bIns="0" rIns="0">
            <a:spAutoFit/>
          </a:bodyPr>
          <a:lstStyle/>
          <a:p>
            <a:pPr algn="ctr">
              <a:lnSpc>
                <a:spcPts val="2624"/>
              </a:lnSpc>
            </a:pPr>
            <a:r>
              <a:rPr lang="en-US" sz="1874" spc="-37">
                <a:solidFill>
                  <a:srgbClr val="000000"/>
                </a:solidFill>
                <a:latin typeface="Poppins"/>
                <a:ea typeface="Poppins"/>
                <a:cs typeface="Poppins"/>
                <a:sym typeface="Poppins"/>
              </a:rPr>
              <a:t>Data merging, preprocessing, and visualization, modelling, and evaluation.</a:t>
            </a:r>
          </a:p>
        </p:txBody>
      </p:sp>
      <p:sp>
        <p:nvSpPr>
          <p:cNvPr name="TextBox 25" id="25"/>
          <p:cNvSpPr txBox="true"/>
          <p:nvPr/>
        </p:nvSpPr>
        <p:spPr>
          <a:xfrm rot="0">
            <a:off x="12453947" y="6265257"/>
            <a:ext cx="2230394" cy="435245"/>
          </a:xfrm>
          <a:prstGeom prst="rect">
            <a:avLst/>
          </a:prstGeom>
        </p:spPr>
        <p:txBody>
          <a:bodyPr anchor="t" rtlCol="false" tIns="0" lIns="0" bIns="0" rIns="0">
            <a:spAutoFit/>
          </a:bodyPr>
          <a:lstStyle/>
          <a:p>
            <a:pPr algn="ctr">
              <a:lnSpc>
                <a:spcPts val="3570"/>
              </a:lnSpc>
              <a:spcBef>
                <a:spcPct val="0"/>
              </a:spcBef>
            </a:pPr>
            <a:r>
              <a:rPr lang="en-US" sz="2550">
                <a:solidFill>
                  <a:srgbClr val="000000"/>
                </a:solidFill>
                <a:latin typeface="Open Sans Extra Bold"/>
                <a:ea typeface="Open Sans Extra Bold"/>
                <a:cs typeface="Open Sans Extra Bold"/>
                <a:sym typeface="Open Sans Extra Bold"/>
              </a:rPr>
              <a:t>Method</a:t>
            </a:r>
          </a:p>
        </p:txBody>
      </p:sp>
      <p:sp>
        <p:nvSpPr>
          <p:cNvPr name="AutoShape 26" id="26"/>
          <p:cNvSpPr/>
          <p:nvPr/>
        </p:nvSpPr>
        <p:spPr>
          <a:xfrm>
            <a:off x="11354605" y="4739061"/>
            <a:ext cx="0" cy="4188563"/>
          </a:xfrm>
          <a:prstGeom prst="line">
            <a:avLst/>
          </a:prstGeom>
          <a:ln cap="flat" w="38100">
            <a:solidFill>
              <a:srgbClr val="145DA0"/>
            </a:solidFill>
            <a:prstDash val="solid"/>
            <a:headEnd type="none" len="sm" w="sm"/>
            <a:tailEnd type="none" len="sm" w="sm"/>
          </a:ln>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736644" y="495245"/>
            <a:ext cx="12814711" cy="962134"/>
          </a:xfrm>
          <a:prstGeom prst="rect">
            <a:avLst/>
          </a:prstGeom>
        </p:spPr>
        <p:txBody>
          <a:bodyPr anchor="t" rtlCol="false" tIns="0" lIns="0" bIns="0" rIns="0">
            <a:spAutoFit/>
          </a:bodyPr>
          <a:lstStyle/>
          <a:p>
            <a:pPr algn="ctr">
              <a:lnSpc>
                <a:spcPts val="7936"/>
              </a:lnSpc>
            </a:pPr>
            <a:r>
              <a:rPr lang="en-US" b="true" sz="5668">
                <a:solidFill>
                  <a:srgbClr val="000000"/>
                </a:solidFill>
                <a:latin typeface="Century Gothic Paneuropean Bold"/>
                <a:ea typeface="Century Gothic Paneuropean Bold"/>
                <a:cs typeface="Century Gothic Paneuropean Bold"/>
                <a:sym typeface="Century Gothic Paneuropean Bold"/>
              </a:rPr>
              <a:t>IMPACT OF IVR SYSTEM AUTOMATION</a:t>
            </a:r>
          </a:p>
        </p:txBody>
      </p:sp>
      <p:sp>
        <p:nvSpPr>
          <p:cNvPr name="Freeform 6" id="6"/>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8343" y="-989670"/>
            <a:ext cx="1080715" cy="2956684"/>
            <a:chOff x="0" y="0"/>
            <a:chExt cx="284633" cy="778715"/>
          </a:xfrm>
        </p:grpSpPr>
        <p:sp>
          <p:nvSpPr>
            <p:cNvPr name="Freeform 8" id="8"/>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9" id="9"/>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sp>
        <p:nvSpPr>
          <p:cNvPr name="TextBox 11" id="11"/>
          <p:cNvSpPr txBox="true"/>
          <p:nvPr/>
        </p:nvSpPr>
        <p:spPr>
          <a:xfrm rot="0">
            <a:off x="1032124" y="2270594"/>
            <a:ext cx="16589191" cy="6764656"/>
          </a:xfrm>
          <a:prstGeom prst="rect">
            <a:avLst/>
          </a:prstGeom>
        </p:spPr>
        <p:txBody>
          <a:bodyPr anchor="t" rtlCol="false" tIns="0" lIns="0" bIns="0" rIns="0">
            <a:spAutoFit/>
          </a:bodyPr>
          <a:lstStyle/>
          <a:p>
            <a:pPr algn="l" marL="518157" indent="-259078" lvl="1">
              <a:lnSpc>
                <a:spcPts val="3599"/>
              </a:lnSpc>
              <a:buFont typeface="Arial"/>
              <a:buChar char="•"/>
            </a:pPr>
            <a:r>
              <a:rPr lang="en-US" sz="2399" spc="139">
                <a:solidFill>
                  <a:srgbClr val="000000"/>
                </a:solidFill>
                <a:latin typeface="Open Sans"/>
                <a:ea typeface="Open Sans"/>
                <a:cs typeface="Open Sans"/>
                <a:sym typeface="Open Sans"/>
              </a:rPr>
              <a:t>Estimated AHT</a:t>
            </a:r>
            <a:r>
              <a:rPr lang="en-US" sz="2399" spc="139">
                <a:solidFill>
                  <a:srgbClr val="000000"/>
                </a:solidFill>
                <a:latin typeface="Open Sans"/>
                <a:ea typeface="Open Sans"/>
                <a:cs typeface="Open Sans"/>
                <a:sym typeface="Open Sans"/>
              </a:rPr>
              <a:t> Reduction: Automating self-solvable calls could reduce handle time by 12,382,320 seconds.</a:t>
            </a:r>
          </a:p>
          <a:p>
            <a:pPr algn="l" marL="518157" indent="-259078" lvl="1">
              <a:lnSpc>
                <a:spcPts val="3599"/>
              </a:lnSpc>
              <a:buFont typeface="Arial"/>
              <a:buChar char="•"/>
            </a:pPr>
            <a:r>
              <a:rPr lang="en-US" sz="2399" spc="62">
                <a:solidFill>
                  <a:srgbClr val="000000"/>
                </a:solidFill>
                <a:latin typeface="Open Sans"/>
                <a:ea typeface="Open Sans"/>
                <a:cs typeface="Open Sans"/>
                <a:sym typeface="Open Sans"/>
              </a:rPr>
              <a:t>Impact on Operational Efficiency: Significant reduction in agent workload, allowing for reallocation of resources.</a:t>
            </a:r>
          </a:p>
          <a:p>
            <a:pPr algn="l" marL="518157" indent="-259078" lvl="1">
              <a:lnSpc>
                <a:spcPts val="3599"/>
              </a:lnSpc>
              <a:buFont typeface="Arial"/>
              <a:buChar char="•"/>
            </a:pPr>
            <a:r>
              <a:rPr lang="en-US" sz="2399" spc="139">
                <a:solidFill>
                  <a:srgbClr val="000000"/>
                </a:solidFill>
                <a:latin typeface="Open Sans"/>
                <a:ea typeface="Open Sans"/>
                <a:cs typeface="Open Sans"/>
                <a:sym typeface="Open Sans"/>
              </a:rPr>
              <a:t>Estimated AST Improvement: Self-solvable calls currently have an Average Speed to Answer (AST) of 443 seconds.</a:t>
            </a:r>
          </a:p>
          <a:p>
            <a:pPr algn="l" marL="518157" indent="-259078" lvl="1">
              <a:lnSpc>
                <a:spcPts val="3599"/>
              </a:lnSpc>
              <a:buFont typeface="Arial"/>
              <a:buChar char="•"/>
            </a:pPr>
            <a:r>
              <a:rPr lang="en-US" sz="2399" spc="139">
                <a:solidFill>
                  <a:srgbClr val="000000"/>
                </a:solidFill>
                <a:latin typeface="Open Sans"/>
                <a:ea typeface="Open Sans"/>
                <a:cs typeface="Open Sans"/>
                <a:sym typeface="Open Sans"/>
              </a:rPr>
              <a:t>This AST is already close to the average, indicating potential for smoother customer experiences with automation.</a:t>
            </a:r>
          </a:p>
          <a:p>
            <a:pPr algn="l" marL="518157" indent="-259078" lvl="1">
              <a:lnSpc>
                <a:spcPts val="3599"/>
              </a:lnSpc>
              <a:buFont typeface="Arial"/>
              <a:buChar char="•"/>
            </a:pPr>
            <a:r>
              <a:rPr lang="en-US" sz="2399" spc="139">
                <a:solidFill>
                  <a:srgbClr val="000000"/>
                </a:solidFill>
                <a:latin typeface="Open Sans"/>
                <a:ea typeface="Open Sans"/>
                <a:cs typeface="Open Sans"/>
                <a:sym typeface="Open Sans"/>
              </a:rPr>
              <a:t>Enhanced Customer Experience: Automating self-service options allows customers to resolve issues quickly, resulting in a better overall experience and increased loyalty.</a:t>
            </a:r>
          </a:p>
          <a:p>
            <a:pPr algn="l" marL="518157" indent="-259078" lvl="1">
              <a:lnSpc>
                <a:spcPts val="3599"/>
              </a:lnSpc>
              <a:buFont typeface="Arial"/>
              <a:buChar char="•"/>
            </a:pPr>
            <a:r>
              <a:rPr lang="en-US" sz="2399" spc="139">
                <a:solidFill>
                  <a:srgbClr val="000000"/>
                </a:solidFill>
                <a:latin typeface="Open Sans"/>
                <a:ea typeface="Open Sans"/>
                <a:cs typeface="Open Sans"/>
                <a:sym typeface="Open Sans"/>
              </a:rPr>
              <a:t>Operational Efficiency: Reduced call volume for agents enables them to handle more complex inquiries, leading to higher productivity and decreased wait times for customers.</a:t>
            </a:r>
          </a:p>
          <a:p>
            <a:pPr algn="l" marL="518157" indent="-259078" lvl="1">
              <a:lnSpc>
                <a:spcPts val="3599"/>
              </a:lnSpc>
              <a:buFont typeface="Arial"/>
              <a:buChar char="•"/>
            </a:pPr>
            <a:r>
              <a:rPr lang="en-US" sz="2399" spc="139">
                <a:solidFill>
                  <a:srgbClr val="000000"/>
                </a:solidFill>
                <a:latin typeface="Open Sans"/>
                <a:ea typeface="Open Sans"/>
                <a:cs typeface="Open Sans"/>
                <a:sym typeface="Open Sans"/>
              </a:rPr>
              <a:t>Cost Savings: Lower operational costs associated with reduced handling times can lead to significant savings for the organization.</a:t>
            </a:r>
          </a:p>
          <a:p>
            <a:pPr algn="l">
              <a:lnSpc>
                <a:spcPts val="4199"/>
              </a:lnSpc>
            </a:pPr>
          </a:p>
        </p:txBody>
      </p:sp>
      <p:sp>
        <p:nvSpPr>
          <p:cNvPr name="Freeform 12" id="12"/>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85202" y="398067"/>
            <a:ext cx="15917597" cy="9490867"/>
          </a:xfrm>
          <a:custGeom>
            <a:avLst/>
            <a:gdLst/>
            <a:ahLst/>
            <a:cxnLst/>
            <a:rect r="r" b="b" t="t" l="l"/>
            <a:pathLst>
              <a:path h="9490867" w="15917597">
                <a:moveTo>
                  <a:pt x="0" y="0"/>
                </a:moveTo>
                <a:lnTo>
                  <a:pt x="15917596" y="0"/>
                </a:lnTo>
                <a:lnTo>
                  <a:pt x="15917596" y="9490866"/>
                </a:lnTo>
                <a:lnTo>
                  <a:pt x="0" y="9490866"/>
                </a:lnTo>
                <a:lnTo>
                  <a:pt x="0" y="0"/>
                </a:lnTo>
                <a:close/>
              </a:path>
            </a:pathLst>
          </a:custGeom>
          <a:blipFill>
            <a:blip r:embed="rId2"/>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442862" y="605580"/>
            <a:ext cx="13402276" cy="760516"/>
          </a:xfrm>
          <a:prstGeom prst="rect">
            <a:avLst/>
          </a:prstGeom>
        </p:spPr>
        <p:txBody>
          <a:bodyPr anchor="t" rtlCol="false" tIns="0" lIns="0" bIns="0" rIns="0">
            <a:spAutoFit/>
          </a:bodyPr>
          <a:lstStyle/>
          <a:p>
            <a:pPr algn="ctr">
              <a:lnSpc>
                <a:spcPts val="6283"/>
              </a:lnSpc>
            </a:pPr>
            <a:r>
              <a:rPr lang="en-US" b="true" sz="4488">
                <a:solidFill>
                  <a:srgbClr val="000000"/>
                </a:solidFill>
                <a:latin typeface="Century Gothic Paneuropean Bold"/>
                <a:ea typeface="Century Gothic Paneuropean Bold"/>
                <a:cs typeface="Century Gothic Paneuropean Bold"/>
                <a:sym typeface="Century Gothic Paneuropean Bold"/>
              </a:rPr>
              <a:t>APPROACH TO ANALYZE PRIMARY CALL REASONS</a:t>
            </a:r>
          </a:p>
        </p:txBody>
      </p:sp>
      <p:sp>
        <p:nvSpPr>
          <p:cNvPr name="Freeform 6" id="6"/>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488343" y="-989670"/>
            <a:ext cx="1080715" cy="2956684"/>
            <a:chOff x="0" y="0"/>
            <a:chExt cx="284633" cy="778715"/>
          </a:xfrm>
        </p:grpSpPr>
        <p:sp>
          <p:nvSpPr>
            <p:cNvPr name="Freeform 9" id="9"/>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0" id="10"/>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sp>
        <p:nvSpPr>
          <p:cNvPr name="TextBox 12" id="12"/>
          <p:cNvSpPr txBox="true"/>
          <p:nvPr/>
        </p:nvSpPr>
        <p:spPr>
          <a:xfrm rot="0">
            <a:off x="1357644" y="2256073"/>
            <a:ext cx="16313196" cy="6831330"/>
          </a:xfrm>
          <a:prstGeom prst="rect">
            <a:avLst/>
          </a:prstGeom>
        </p:spPr>
        <p:txBody>
          <a:bodyPr anchor="t" rtlCol="false" tIns="0" lIns="0" bIns="0" rIns="0">
            <a:spAutoFit/>
          </a:bodyPr>
          <a:lstStyle/>
          <a:p>
            <a:pPr algn="l">
              <a:lnSpc>
                <a:spcPts val="3919"/>
              </a:lnSpc>
            </a:pPr>
            <a:r>
              <a:rPr lang="en-US" sz="2799">
                <a:solidFill>
                  <a:srgbClr val="000000"/>
                </a:solidFill>
                <a:latin typeface="Open Sans"/>
                <a:ea typeface="Open Sans"/>
                <a:cs typeface="Open Sans"/>
                <a:sym typeface="Open Sans"/>
              </a:rPr>
              <a:t>Understanding the primary reasons for incoming calls is crucial for improving operational efficiency and enhancing customer service. Accurately categorizing these call reasons allows the call center to streamline processes, reduce manual tagging efforts, and direct customers to the appropriate resources.</a:t>
            </a:r>
          </a:p>
          <a:p>
            <a:pPr algn="l">
              <a:lnSpc>
                <a:spcPts val="3919"/>
              </a:lnSpc>
            </a:pPr>
            <a:r>
              <a:rPr lang="en-US" sz="2799" u="sng" b="true">
                <a:solidFill>
                  <a:srgbClr val="000000"/>
                </a:solidFill>
                <a:latin typeface="Open Sans Bold"/>
                <a:ea typeface="Open Sans Bold"/>
                <a:cs typeface="Open Sans Bold"/>
                <a:sym typeface="Open Sans Bold"/>
              </a:rPr>
              <a:t>Data Analysis Techniques</a:t>
            </a:r>
          </a:p>
          <a:p>
            <a:pPr algn="l" marL="604515" indent="-302257" lvl="1">
              <a:lnSpc>
                <a:spcPts val="3919"/>
              </a:lnSpc>
              <a:buAutoNum type="arabicPeriod" startAt="1"/>
            </a:pPr>
            <a:r>
              <a:rPr lang="en-US" sz="2799">
                <a:solidFill>
                  <a:srgbClr val="000000"/>
                </a:solidFill>
                <a:latin typeface="Open Sans"/>
                <a:ea typeface="Open Sans"/>
                <a:cs typeface="Open Sans"/>
                <a:sym typeface="Open Sans"/>
              </a:rPr>
              <a:t>Data Cleaning:</a:t>
            </a:r>
          </a:p>
          <a:p>
            <a:pPr algn="l" marL="1209029" indent="-403010" lvl="2">
              <a:lnSpc>
                <a:spcPts val="3919"/>
              </a:lnSpc>
              <a:buFont typeface="Arial"/>
              <a:buChar char="⚬"/>
            </a:pPr>
            <a:r>
              <a:rPr lang="en-US" sz="2799">
                <a:solidFill>
                  <a:srgbClr val="000000"/>
                </a:solidFill>
                <a:latin typeface="Open Sans"/>
                <a:ea typeface="Open Sans"/>
                <a:cs typeface="Open Sans"/>
                <a:sym typeface="Open Sans"/>
              </a:rPr>
              <a:t>Remove duplicates and handle missing values in key columns such as primary_call_reason.</a:t>
            </a:r>
          </a:p>
          <a:p>
            <a:pPr algn="l" marL="1209029" indent="-403010" lvl="2">
              <a:lnSpc>
                <a:spcPts val="3919"/>
              </a:lnSpc>
              <a:buFont typeface="Arial"/>
              <a:buChar char="⚬"/>
            </a:pPr>
            <a:r>
              <a:rPr lang="en-US" sz="2799">
                <a:solidFill>
                  <a:srgbClr val="000000"/>
                </a:solidFill>
                <a:latin typeface="Open Sans"/>
                <a:ea typeface="Open Sans"/>
                <a:cs typeface="Open Sans"/>
                <a:sym typeface="Open Sans"/>
              </a:rPr>
              <a:t>Standardize call reason text for consistency (e.g., converting to lowercase).</a:t>
            </a:r>
          </a:p>
          <a:p>
            <a:pPr algn="l" marL="604515" indent="-302257" lvl="1">
              <a:lnSpc>
                <a:spcPts val="3919"/>
              </a:lnSpc>
              <a:buAutoNum type="arabicPeriod" startAt="1"/>
            </a:pPr>
            <a:r>
              <a:rPr lang="en-US" sz="2799">
                <a:solidFill>
                  <a:srgbClr val="000000"/>
                </a:solidFill>
                <a:latin typeface="Open Sans"/>
                <a:ea typeface="Open Sans"/>
                <a:cs typeface="Open Sans"/>
                <a:sym typeface="Open Sans"/>
              </a:rPr>
              <a:t>Exploratory Data Analysis (EDA):</a:t>
            </a:r>
          </a:p>
          <a:p>
            <a:pPr algn="l" marL="1209029" indent="-403010" lvl="2">
              <a:lnSpc>
                <a:spcPts val="3919"/>
              </a:lnSpc>
              <a:buFont typeface="Arial"/>
              <a:buChar char="⚬"/>
            </a:pPr>
            <a:r>
              <a:rPr lang="en-US" sz="2799">
                <a:solidFill>
                  <a:srgbClr val="000000"/>
                </a:solidFill>
                <a:latin typeface="Open Sans"/>
                <a:ea typeface="Open Sans"/>
                <a:cs typeface="Open Sans"/>
                <a:sym typeface="Open Sans"/>
              </a:rPr>
              <a:t>Visualize the distribution of call reasons using bar charts to understand frequency and identify trends.</a:t>
            </a:r>
          </a:p>
          <a:p>
            <a:pPr algn="l" marL="1209029" indent="-403010" lvl="2">
              <a:lnSpc>
                <a:spcPts val="3919"/>
              </a:lnSpc>
              <a:buFont typeface="Arial"/>
              <a:buChar char="⚬"/>
            </a:pPr>
            <a:r>
              <a:rPr lang="en-US" sz="2799">
                <a:solidFill>
                  <a:srgbClr val="000000"/>
                </a:solidFill>
                <a:latin typeface="Open Sans"/>
                <a:ea typeface="Open Sans"/>
                <a:cs typeface="Open Sans"/>
                <a:sym typeface="Open Sans"/>
              </a:rPr>
              <a:t>Analyze call durations, sentiment scores, and agent performance to uncover potential correlations with call reasons.</a:t>
            </a:r>
          </a:p>
          <a:p>
            <a:pPr algn="l">
              <a:lnSpc>
                <a:spcPts val="3219"/>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725188" y="807590"/>
            <a:ext cx="14261967" cy="760516"/>
          </a:xfrm>
          <a:prstGeom prst="rect">
            <a:avLst/>
          </a:prstGeom>
        </p:spPr>
        <p:txBody>
          <a:bodyPr anchor="t" rtlCol="false" tIns="0" lIns="0" bIns="0" rIns="0">
            <a:spAutoFit/>
          </a:bodyPr>
          <a:lstStyle/>
          <a:p>
            <a:pPr algn="ctr">
              <a:lnSpc>
                <a:spcPts val="6283"/>
              </a:lnSpc>
            </a:pPr>
            <a:r>
              <a:rPr lang="en-US" b="true" sz="4488">
                <a:solidFill>
                  <a:srgbClr val="000000"/>
                </a:solidFill>
                <a:latin typeface="Century Gothic Paneuropean Bold"/>
                <a:ea typeface="Century Gothic Paneuropean Bold"/>
                <a:cs typeface="Century Gothic Paneuropean Bold"/>
                <a:sym typeface="Century Gothic Paneuropean Bold"/>
              </a:rPr>
              <a:t>APPROACH TO ANALYZE PRIMARY CALL REASONS</a:t>
            </a:r>
          </a:p>
        </p:txBody>
      </p:sp>
      <p:sp>
        <p:nvSpPr>
          <p:cNvPr name="Freeform 6" id="6"/>
          <p:cNvSpPr/>
          <p:nvPr/>
        </p:nvSpPr>
        <p:spPr>
          <a:xfrm flipH="true" flipV="false" rot="0">
            <a:off x="17465020" y="3317572"/>
            <a:ext cx="4518707" cy="3939865"/>
          </a:xfrm>
          <a:custGeom>
            <a:avLst/>
            <a:gdLst/>
            <a:ahLst/>
            <a:cxnLst/>
            <a:rect r="r" b="b" t="t" l="l"/>
            <a:pathLst>
              <a:path h="3939865" w="4518707">
                <a:moveTo>
                  <a:pt x="4518708" y="0"/>
                </a:moveTo>
                <a:lnTo>
                  <a:pt x="0" y="0"/>
                </a:lnTo>
                <a:lnTo>
                  <a:pt x="0" y="3939864"/>
                </a:lnTo>
                <a:lnTo>
                  <a:pt x="4518708" y="3939864"/>
                </a:lnTo>
                <a:lnTo>
                  <a:pt x="451870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488343" y="-989670"/>
            <a:ext cx="1080715" cy="2956684"/>
            <a:chOff x="0" y="0"/>
            <a:chExt cx="284633" cy="778715"/>
          </a:xfrm>
        </p:grpSpPr>
        <p:sp>
          <p:nvSpPr>
            <p:cNvPr name="Freeform 9" id="9"/>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0" id="10"/>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sp>
        <p:nvSpPr>
          <p:cNvPr name="TextBox 12" id="12"/>
          <p:cNvSpPr txBox="true"/>
          <p:nvPr/>
        </p:nvSpPr>
        <p:spPr>
          <a:xfrm rot="0">
            <a:off x="1028700" y="1815332"/>
            <a:ext cx="16889212" cy="7684135"/>
          </a:xfrm>
          <a:prstGeom prst="rect">
            <a:avLst/>
          </a:prstGeom>
        </p:spPr>
        <p:txBody>
          <a:bodyPr anchor="t" rtlCol="false" tIns="0" lIns="0" bIns="0" rIns="0">
            <a:spAutoFit/>
          </a:bodyPr>
          <a:lstStyle/>
          <a:p>
            <a:pPr algn="l">
              <a:lnSpc>
                <a:spcPts val="3639"/>
              </a:lnSpc>
            </a:pPr>
          </a:p>
          <a:p>
            <a:pPr algn="l">
              <a:lnSpc>
                <a:spcPts val="3639"/>
              </a:lnSpc>
            </a:pPr>
            <a:r>
              <a:rPr lang="en-US" sz="2599">
                <a:solidFill>
                  <a:srgbClr val="000000"/>
                </a:solidFill>
                <a:latin typeface="Open Sans"/>
                <a:ea typeface="Open Sans"/>
                <a:cs typeface="Open Sans"/>
                <a:sym typeface="Open Sans"/>
              </a:rPr>
              <a:t>3. Feature Identification:</a:t>
            </a:r>
          </a:p>
          <a:p>
            <a:pPr algn="l" marL="1122671" indent="-374224" lvl="2">
              <a:lnSpc>
                <a:spcPts val="3639"/>
              </a:lnSpc>
              <a:buFont typeface="Arial"/>
              <a:buChar char="⚬"/>
            </a:pPr>
            <a:r>
              <a:rPr lang="en-US" sz="2599">
                <a:solidFill>
                  <a:srgbClr val="000000"/>
                </a:solidFill>
                <a:latin typeface="Open Sans"/>
                <a:ea typeface="Open Sans"/>
                <a:cs typeface="Open Sans"/>
                <a:sym typeface="Open Sans"/>
              </a:rPr>
              <a:t>Extract features from the call_transcript using natural language processing (NLP) techniques, such as:</a:t>
            </a:r>
          </a:p>
          <a:p>
            <a:pPr algn="l" marL="1684007" indent="-421002" lvl="3">
              <a:lnSpc>
                <a:spcPts val="3639"/>
              </a:lnSpc>
              <a:buFont typeface="Arial"/>
              <a:buChar char="￭"/>
            </a:pPr>
            <a:r>
              <a:rPr lang="en-US" sz="2599">
                <a:solidFill>
                  <a:srgbClr val="000000"/>
                </a:solidFill>
                <a:latin typeface="Open Sans"/>
                <a:ea typeface="Open Sans"/>
                <a:cs typeface="Open Sans"/>
                <a:sym typeface="Open Sans"/>
              </a:rPr>
              <a:t>Tokenization to break down the text into words or phrases.</a:t>
            </a:r>
          </a:p>
          <a:p>
            <a:pPr algn="l" marL="1684007" indent="-421002" lvl="3">
              <a:lnSpc>
                <a:spcPts val="3639"/>
              </a:lnSpc>
              <a:buFont typeface="Arial"/>
              <a:buChar char="￭"/>
            </a:pPr>
            <a:r>
              <a:rPr lang="en-US" sz="2599">
                <a:solidFill>
                  <a:srgbClr val="000000"/>
                </a:solidFill>
                <a:latin typeface="Open Sans"/>
                <a:ea typeface="Open Sans"/>
                <a:cs typeface="Open Sans"/>
                <a:sym typeface="Open Sans"/>
              </a:rPr>
              <a:t>Sentiment analysis to derive emotional tone.</a:t>
            </a:r>
          </a:p>
          <a:p>
            <a:pPr algn="l" marL="1122671" indent="-374224" lvl="2">
              <a:lnSpc>
                <a:spcPts val="3639"/>
              </a:lnSpc>
              <a:buFont typeface="Arial"/>
              <a:buChar char="⚬"/>
            </a:pPr>
            <a:r>
              <a:rPr lang="en-US" sz="2599">
                <a:solidFill>
                  <a:srgbClr val="000000"/>
                </a:solidFill>
                <a:latin typeface="Open Sans"/>
                <a:ea typeface="Open Sans"/>
                <a:cs typeface="Open Sans"/>
                <a:sym typeface="Open Sans"/>
              </a:rPr>
              <a:t>Use the average_sentiment and silence_percent_average to gauge call quality and customer experience.</a:t>
            </a:r>
          </a:p>
          <a:p>
            <a:pPr algn="l">
              <a:lnSpc>
                <a:spcPts val="3639"/>
              </a:lnSpc>
            </a:pPr>
            <a:r>
              <a:rPr lang="en-US" sz="2599">
                <a:solidFill>
                  <a:srgbClr val="000000"/>
                </a:solidFill>
                <a:latin typeface="Open Sans"/>
                <a:ea typeface="Open Sans"/>
                <a:cs typeface="Open Sans"/>
                <a:sym typeface="Open Sans"/>
              </a:rPr>
              <a:t>4. </a:t>
            </a:r>
            <a:r>
              <a:rPr lang="en-US" sz="2599">
                <a:solidFill>
                  <a:srgbClr val="000000"/>
                </a:solidFill>
                <a:latin typeface="Open Sans"/>
                <a:ea typeface="Open Sans"/>
                <a:cs typeface="Open Sans"/>
                <a:sym typeface="Open Sans"/>
              </a:rPr>
              <a:t>Pattern Recognition:</a:t>
            </a:r>
          </a:p>
          <a:p>
            <a:pPr algn="l" marL="1122671" indent="-374224" lvl="2">
              <a:lnSpc>
                <a:spcPts val="3639"/>
              </a:lnSpc>
              <a:buFont typeface="Arial"/>
              <a:buChar char="⚬"/>
            </a:pPr>
            <a:r>
              <a:rPr lang="en-US" sz="2599">
                <a:solidFill>
                  <a:srgbClr val="000000"/>
                </a:solidFill>
                <a:latin typeface="Open Sans"/>
                <a:ea typeface="Open Sans"/>
                <a:cs typeface="Open Sans"/>
                <a:sym typeface="Open Sans"/>
              </a:rPr>
              <a:t>Cluster call reasons based on frequency and sentiment scores to identify common themes.</a:t>
            </a:r>
          </a:p>
          <a:p>
            <a:pPr algn="l" marL="1122671" indent="-374224" lvl="2">
              <a:lnSpc>
                <a:spcPts val="3639"/>
              </a:lnSpc>
              <a:buFont typeface="Arial"/>
              <a:buChar char="⚬"/>
            </a:pPr>
            <a:r>
              <a:rPr lang="en-US" sz="2599">
                <a:solidFill>
                  <a:srgbClr val="000000"/>
                </a:solidFill>
                <a:latin typeface="Open Sans"/>
                <a:ea typeface="Open Sans"/>
                <a:cs typeface="Open Sans"/>
                <a:sym typeface="Open Sans"/>
              </a:rPr>
              <a:t>Apply K-Means clustering to categorize calls and visualize results using the Elbow method to determine optimal clusters.</a:t>
            </a:r>
          </a:p>
          <a:p>
            <a:pPr algn="l">
              <a:lnSpc>
                <a:spcPts val="3639"/>
              </a:lnSpc>
            </a:pPr>
            <a:r>
              <a:rPr lang="en-US" sz="2599">
                <a:solidFill>
                  <a:srgbClr val="000000"/>
                </a:solidFill>
                <a:latin typeface="Open Sans"/>
                <a:ea typeface="Open Sans"/>
                <a:cs typeface="Open Sans"/>
                <a:sym typeface="Open Sans"/>
              </a:rPr>
              <a:t>5. </a:t>
            </a:r>
            <a:r>
              <a:rPr lang="en-US" sz="2599">
                <a:solidFill>
                  <a:srgbClr val="000000"/>
                </a:solidFill>
                <a:latin typeface="Open Sans"/>
                <a:ea typeface="Open Sans"/>
                <a:cs typeface="Open Sans"/>
                <a:sym typeface="Open Sans"/>
              </a:rPr>
              <a:t>Categorization Strategy:</a:t>
            </a:r>
          </a:p>
          <a:p>
            <a:pPr algn="l" marL="1122671" indent="-374224" lvl="2">
              <a:lnSpc>
                <a:spcPts val="3639"/>
              </a:lnSpc>
              <a:buFont typeface="Arial"/>
              <a:buChar char="⚬"/>
            </a:pPr>
            <a:r>
              <a:rPr lang="en-US" sz="2599">
                <a:solidFill>
                  <a:srgbClr val="000000"/>
                </a:solidFill>
                <a:latin typeface="Open Sans"/>
                <a:ea typeface="Open Sans"/>
                <a:cs typeface="Open Sans"/>
                <a:sym typeface="Open Sans"/>
              </a:rPr>
              <a:t>Develop rules to categorize call reasons further based on patterns observed (e.g., grouping by booking issues, upgrade requests, etc.).</a:t>
            </a:r>
          </a:p>
          <a:p>
            <a:pPr algn="l" marL="1122671" indent="-374224" lvl="2">
              <a:lnSpc>
                <a:spcPts val="3639"/>
              </a:lnSpc>
              <a:buFont typeface="Arial"/>
              <a:buChar char="⚬"/>
            </a:pPr>
            <a:r>
              <a:rPr lang="en-US" sz="2599">
                <a:solidFill>
                  <a:srgbClr val="000000"/>
                </a:solidFill>
                <a:latin typeface="Open Sans"/>
                <a:ea typeface="Open Sans"/>
                <a:cs typeface="Open Sans"/>
                <a:sym typeface="Open Sans"/>
              </a:rPr>
              <a:t>Create a decision tree structure or rule-based system to classify calls for more precise routing and reporting.</a:t>
            </a:r>
          </a:p>
          <a:p>
            <a:pPr algn="l">
              <a:lnSpc>
                <a:spcPts val="2939"/>
              </a:lnSpc>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28700"/>
            <a:ext cx="18288000" cy="7726680"/>
          </a:xfrm>
          <a:custGeom>
            <a:avLst/>
            <a:gdLst/>
            <a:ahLst/>
            <a:cxnLst/>
            <a:rect r="r" b="b" t="t" l="l"/>
            <a:pathLst>
              <a:path h="7726680" w="18288000">
                <a:moveTo>
                  <a:pt x="0" y="0"/>
                </a:moveTo>
                <a:lnTo>
                  <a:pt x="18288000" y="0"/>
                </a:lnTo>
                <a:lnTo>
                  <a:pt x="18288000" y="7726680"/>
                </a:lnTo>
                <a:lnTo>
                  <a:pt x="0" y="7726680"/>
                </a:lnTo>
                <a:lnTo>
                  <a:pt x="0" y="0"/>
                </a:lnTo>
                <a:close/>
              </a:path>
            </a:pathLst>
          </a:custGeom>
          <a:blipFill>
            <a:blip r:embed="rId2"/>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488343" y="-989670"/>
            <a:ext cx="1080715" cy="2956684"/>
            <a:chOff x="0" y="0"/>
            <a:chExt cx="284633" cy="778715"/>
          </a:xfrm>
        </p:grpSpPr>
        <p:sp>
          <p:nvSpPr>
            <p:cNvPr name="Freeform 7" id="7"/>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8" id="8"/>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sp>
        <p:nvSpPr>
          <p:cNvPr name="Freeform 10" id="10"/>
          <p:cNvSpPr/>
          <p:nvPr/>
        </p:nvSpPr>
        <p:spPr>
          <a:xfrm flipH="false" flipV="false" rot="0">
            <a:off x="1352964" y="1967015"/>
            <a:ext cx="4225178" cy="6785415"/>
          </a:xfrm>
          <a:custGeom>
            <a:avLst/>
            <a:gdLst/>
            <a:ahLst/>
            <a:cxnLst/>
            <a:rect r="r" b="b" t="t" l="l"/>
            <a:pathLst>
              <a:path h="6785415" w="4225178">
                <a:moveTo>
                  <a:pt x="0" y="0"/>
                </a:moveTo>
                <a:lnTo>
                  <a:pt x="4225177" y="0"/>
                </a:lnTo>
                <a:lnTo>
                  <a:pt x="4225177" y="6785415"/>
                </a:lnTo>
                <a:lnTo>
                  <a:pt x="0" y="6785415"/>
                </a:lnTo>
                <a:lnTo>
                  <a:pt x="0" y="0"/>
                </a:lnTo>
                <a:close/>
              </a:path>
            </a:pathLst>
          </a:custGeom>
          <a:blipFill>
            <a:blip r:embed="rId5"/>
            <a:stretch>
              <a:fillRect l="0" t="0" r="0" b="0"/>
            </a:stretch>
          </a:blipFill>
        </p:spPr>
      </p:sp>
      <p:sp>
        <p:nvSpPr>
          <p:cNvPr name="TextBox 11" id="11"/>
          <p:cNvSpPr txBox="true"/>
          <p:nvPr/>
        </p:nvSpPr>
        <p:spPr>
          <a:xfrm rot="0">
            <a:off x="3093141" y="605580"/>
            <a:ext cx="12101718" cy="760516"/>
          </a:xfrm>
          <a:prstGeom prst="rect">
            <a:avLst/>
          </a:prstGeom>
        </p:spPr>
        <p:txBody>
          <a:bodyPr anchor="t" rtlCol="false" tIns="0" lIns="0" bIns="0" rIns="0">
            <a:spAutoFit/>
          </a:bodyPr>
          <a:lstStyle/>
          <a:p>
            <a:pPr algn="ctr">
              <a:lnSpc>
                <a:spcPts val="6283"/>
              </a:lnSpc>
            </a:pPr>
            <a:r>
              <a:rPr lang="en-US" b="true" sz="4488">
                <a:solidFill>
                  <a:srgbClr val="000000"/>
                </a:solidFill>
                <a:latin typeface="Century Gothic Paneuropean Bold"/>
                <a:ea typeface="Century Gothic Paneuropean Bold"/>
                <a:cs typeface="Century Gothic Paneuropean Bold"/>
                <a:sym typeface="Century Gothic Paneuropean Bold"/>
              </a:rPr>
              <a:t>PREDICTING CALL REASONS FROM TEST.CSV</a:t>
            </a:r>
          </a:p>
        </p:txBody>
      </p:sp>
      <p:sp>
        <p:nvSpPr>
          <p:cNvPr name="TextBox 12" id="12"/>
          <p:cNvSpPr txBox="true"/>
          <p:nvPr/>
        </p:nvSpPr>
        <p:spPr>
          <a:xfrm rot="0">
            <a:off x="5901991" y="1603426"/>
            <a:ext cx="11430794" cy="7464967"/>
          </a:xfrm>
          <a:prstGeom prst="rect">
            <a:avLst/>
          </a:prstGeom>
        </p:spPr>
        <p:txBody>
          <a:bodyPr anchor="t" rtlCol="false" tIns="0" lIns="0" bIns="0" rIns="0">
            <a:spAutoFit/>
          </a:bodyPr>
          <a:lstStyle/>
          <a:p>
            <a:pPr algn="l">
              <a:lnSpc>
                <a:spcPts val="3339"/>
              </a:lnSpc>
            </a:pPr>
            <a:r>
              <a:rPr lang="en-US" sz="2385">
                <a:solidFill>
                  <a:srgbClr val="000000"/>
                </a:solidFill>
                <a:latin typeface="Open Sans"/>
                <a:ea typeface="Open Sans"/>
                <a:cs typeface="Open Sans"/>
                <a:sym typeface="Open Sans"/>
              </a:rPr>
              <a:t>1. Data Preprocessing:</a:t>
            </a:r>
          </a:p>
          <a:p>
            <a:pPr algn="l" marL="515033" indent="-257516" lvl="1">
              <a:lnSpc>
                <a:spcPts val="3339"/>
              </a:lnSpc>
              <a:buFont typeface="Arial"/>
              <a:buChar char="•"/>
            </a:pPr>
            <a:r>
              <a:rPr lang="en-US" sz="2385">
                <a:solidFill>
                  <a:srgbClr val="000000"/>
                </a:solidFill>
                <a:latin typeface="Open Sans"/>
                <a:ea typeface="Open Sans"/>
                <a:cs typeface="Open Sans"/>
                <a:sym typeface="Open Sans"/>
              </a:rPr>
              <a:t>Removed rows with missing target values.</a:t>
            </a:r>
          </a:p>
          <a:p>
            <a:pPr algn="l" marL="515033" indent="-257516" lvl="1">
              <a:lnSpc>
                <a:spcPts val="3339"/>
              </a:lnSpc>
              <a:buFont typeface="Arial"/>
              <a:buChar char="•"/>
            </a:pPr>
            <a:r>
              <a:rPr lang="en-US" sz="2385">
                <a:solidFill>
                  <a:srgbClr val="000000"/>
                </a:solidFill>
                <a:latin typeface="Open Sans"/>
                <a:ea typeface="Open Sans"/>
                <a:cs typeface="Open Sans"/>
                <a:sym typeface="Open Sans"/>
              </a:rPr>
              <a:t>Filled missing call transcripts with empty strings and replaced NaN or infinite values in numeric fields with their respective means.</a:t>
            </a:r>
          </a:p>
          <a:p>
            <a:pPr algn="l">
              <a:lnSpc>
                <a:spcPts val="3339"/>
              </a:lnSpc>
            </a:pPr>
            <a:r>
              <a:rPr lang="en-US" sz="2385">
                <a:solidFill>
                  <a:srgbClr val="000000"/>
                </a:solidFill>
                <a:latin typeface="Open Sans"/>
                <a:ea typeface="Open Sans"/>
                <a:cs typeface="Open Sans"/>
                <a:sym typeface="Open Sans"/>
              </a:rPr>
              <a:t>2. </a:t>
            </a:r>
            <a:r>
              <a:rPr lang="en-US" sz="2385">
                <a:solidFill>
                  <a:srgbClr val="000000"/>
                </a:solidFill>
                <a:latin typeface="Open Sans"/>
                <a:ea typeface="Open Sans"/>
                <a:cs typeface="Open Sans"/>
                <a:sym typeface="Open Sans"/>
              </a:rPr>
              <a:t>Text Feature Extraction:</a:t>
            </a:r>
          </a:p>
          <a:p>
            <a:pPr algn="l" marL="515033" indent="-257516" lvl="1">
              <a:lnSpc>
                <a:spcPts val="3339"/>
              </a:lnSpc>
              <a:buFont typeface="Arial"/>
              <a:buChar char="•"/>
            </a:pPr>
            <a:r>
              <a:rPr lang="en-US" sz="2385">
                <a:solidFill>
                  <a:srgbClr val="000000"/>
                </a:solidFill>
                <a:latin typeface="Open Sans"/>
                <a:ea typeface="Open Sans"/>
                <a:cs typeface="Open Sans"/>
                <a:sym typeface="Open Sans"/>
              </a:rPr>
              <a:t>Applied TF-IDF Vectorization to convert call transcripts into numerical features (limited to 500 features).</a:t>
            </a:r>
          </a:p>
          <a:p>
            <a:pPr algn="l" marL="515033" indent="-257516" lvl="1">
              <a:lnSpc>
                <a:spcPts val="3339"/>
              </a:lnSpc>
              <a:buFont typeface="Arial"/>
              <a:buChar char="•"/>
            </a:pPr>
            <a:r>
              <a:rPr lang="en-US" sz="2385">
                <a:solidFill>
                  <a:srgbClr val="000000"/>
                </a:solidFill>
                <a:latin typeface="Open Sans"/>
                <a:ea typeface="Open Sans"/>
                <a:cs typeface="Open Sans"/>
                <a:sym typeface="Open Sans"/>
              </a:rPr>
              <a:t>Modeling:</a:t>
            </a:r>
          </a:p>
          <a:p>
            <a:pPr algn="l" marL="515033" indent="-257516" lvl="1">
              <a:lnSpc>
                <a:spcPts val="3339"/>
              </a:lnSpc>
              <a:buFont typeface="Arial"/>
              <a:buChar char="•"/>
            </a:pPr>
            <a:r>
              <a:rPr lang="en-US" sz="2385">
                <a:solidFill>
                  <a:srgbClr val="000000"/>
                </a:solidFill>
                <a:latin typeface="Open Sans"/>
                <a:ea typeface="Open Sans"/>
                <a:cs typeface="Open Sans"/>
                <a:sym typeface="Open Sans"/>
              </a:rPr>
              <a:t>Split the dataset into training (80%) and validation (20%) sets.</a:t>
            </a:r>
          </a:p>
          <a:p>
            <a:pPr algn="l" marL="515033" indent="-257516" lvl="1">
              <a:lnSpc>
                <a:spcPts val="3339"/>
              </a:lnSpc>
              <a:buFont typeface="Arial"/>
              <a:buChar char="•"/>
            </a:pPr>
            <a:r>
              <a:rPr lang="en-US" sz="2385">
                <a:solidFill>
                  <a:srgbClr val="000000"/>
                </a:solidFill>
                <a:latin typeface="Open Sans"/>
                <a:ea typeface="Open Sans"/>
                <a:cs typeface="Open Sans"/>
                <a:sym typeface="Open Sans"/>
              </a:rPr>
              <a:t>Trained a Random Forest Classifier on the combined features (TF-IDF and numerical data).</a:t>
            </a:r>
          </a:p>
          <a:p>
            <a:pPr algn="l">
              <a:lnSpc>
                <a:spcPts val="3339"/>
              </a:lnSpc>
            </a:pPr>
            <a:r>
              <a:rPr lang="en-US" sz="2385">
                <a:solidFill>
                  <a:srgbClr val="000000"/>
                </a:solidFill>
                <a:latin typeface="Open Sans"/>
                <a:ea typeface="Open Sans"/>
                <a:cs typeface="Open Sans"/>
                <a:sym typeface="Open Sans"/>
              </a:rPr>
              <a:t>3. </a:t>
            </a:r>
            <a:r>
              <a:rPr lang="en-US" sz="2385">
                <a:solidFill>
                  <a:srgbClr val="000000"/>
                </a:solidFill>
                <a:latin typeface="Open Sans"/>
                <a:ea typeface="Open Sans"/>
                <a:cs typeface="Open Sans"/>
                <a:sym typeface="Open Sans"/>
              </a:rPr>
              <a:t>Model Evaluation:</a:t>
            </a:r>
          </a:p>
          <a:p>
            <a:pPr algn="l" marL="515033" indent="-257516" lvl="1">
              <a:lnSpc>
                <a:spcPts val="3339"/>
              </a:lnSpc>
              <a:buFont typeface="Arial"/>
              <a:buChar char="•"/>
            </a:pPr>
            <a:r>
              <a:rPr lang="en-US" sz="2385">
                <a:solidFill>
                  <a:srgbClr val="000000"/>
                </a:solidFill>
                <a:latin typeface="Open Sans"/>
                <a:ea typeface="Open Sans"/>
                <a:cs typeface="Open Sans"/>
                <a:sym typeface="Open Sans"/>
              </a:rPr>
              <a:t>Achieved Accuracy: X% (from the validation set).</a:t>
            </a:r>
          </a:p>
          <a:p>
            <a:pPr algn="l" marL="515033" indent="-257516" lvl="1">
              <a:lnSpc>
                <a:spcPts val="3339"/>
              </a:lnSpc>
              <a:buFont typeface="Arial"/>
              <a:buChar char="•"/>
            </a:pPr>
            <a:r>
              <a:rPr lang="en-US" sz="2385">
                <a:solidFill>
                  <a:srgbClr val="000000"/>
                </a:solidFill>
                <a:latin typeface="Open Sans"/>
                <a:ea typeface="Open Sans"/>
                <a:cs typeface="Open Sans"/>
                <a:sym typeface="Open Sans"/>
              </a:rPr>
              <a:t>Generated a detailed classification report to analyze model performance.</a:t>
            </a:r>
          </a:p>
          <a:p>
            <a:pPr algn="l">
              <a:lnSpc>
                <a:spcPts val="3339"/>
              </a:lnSpc>
            </a:pPr>
            <a:r>
              <a:rPr lang="en-US" sz="2385">
                <a:solidFill>
                  <a:srgbClr val="000000"/>
                </a:solidFill>
                <a:latin typeface="Open Sans"/>
                <a:ea typeface="Open Sans"/>
                <a:cs typeface="Open Sans"/>
                <a:sym typeface="Open Sans"/>
              </a:rPr>
              <a:t>4. </a:t>
            </a:r>
            <a:r>
              <a:rPr lang="en-US" sz="2385">
                <a:solidFill>
                  <a:srgbClr val="000000"/>
                </a:solidFill>
                <a:latin typeface="Open Sans"/>
                <a:ea typeface="Open Sans"/>
                <a:cs typeface="Open Sans"/>
                <a:sym typeface="Open Sans"/>
              </a:rPr>
              <a:t>Test Data Prediction:</a:t>
            </a:r>
          </a:p>
          <a:p>
            <a:pPr algn="l" marL="515033" indent="-257516" lvl="1">
              <a:lnSpc>
                <a:spcPts val="3339"/>
              </a:lnSpc>
              <a:buFont typeface="Arial"/>
              <a:buChar char="•"/>
            </a:pPr>
            <a:r>
              <a:rPr lang="en-US" sz="2385">
                <a:solidFill>
                  <a:srgbClr val="000000"/>
                </a:solidFill>
                <a:latin typeface="Open Sans"/>
                <a:ea typeface="Open Sans"/>
                <a:cs typeface="Open Sans"/>
                <a:sym typeface="Open Sans"/>
              </a:rPr>
              <a:t>Processed the test data similarly to predict call reasons.</a:t>
            </a:r>
          </a:p>
          <a:p>
            <a:pPr algn="l" marL="515033" indent="-257516" lvl="1">
              <a:lnSpc>
                <a:spcPts val="3339"/>
              </a:lnSpc>
              <a:buFont typeface="Arial"/>
              <a:buChar char="•"/>
            </a:pPr>
            <a:r>
              <a:rPr lang="en-US" sz="2385">
                <a:solidFill>
                  <a:srgbClr val="000000"/>
                </a:solidFill>
                <a:latin typeface="Open Sans"/>
                <a:ea typeface="Open Sans"/>
                <a:cs typeface="Open Sans"/>
                <a:sym typeface="Open Sans"/>
              </a:rPr>
              <a:t>Exported predictions to a CSV file for further analysis.</a:t>
            </a:r>
          </a:p>
          <a:p>
            <a:pPr algn="l">
              <a:lnSpc>
                <a:spcPts val="2697"/>
              </a:lnSpc>
            </a:pP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619993" y="275493"/>
            <a:ext cx="7048014" cy="1193991"/>
          </a:xfrm>
          <a:prstGeom prst="rect">
            <a:avLst/>
          </a:prstGeom>
        </p:spPr>
        <p:txBody>
          <a:bodyPr anchor="t" rtlCol="false" tIns="0" lIns="0" bIns="0" rIns="0">
            <a:spAutoFit/>
          </a:bodyPr>
          <a:lstStyle/>
          <a:p>
            <a:pPr algn="ctr">
              <a:lnSpc>
                <a:spcPts val="9789"/>
              </a:lnSpc>
            </a:pPr>
            <a:r>
              <a:rPr lang="en-US" b="true" sz="6992">
                <a:solidFill>
                  <a:srgbClr val="000000"/>
                </a:solidFill>
                <a:latin typeface="Century Gothic Paneuropean Bold"/>
                <a:ea typeface="Century Gothic Paneuropean Bold"/>
                <a:cs typeface="Century Gothic Paneuropean Bold"/>
                <a:sym typeface="Century Gothic Paneuropean Bold"/>
              </a:rPr>
              <a:t>CONCLUSION</a:t>
            </a:r>
          </a:p>
        </p:txBody>
      </p:sp>
      <p:sp>
        <p:nvSpPr>
          <p:cNvPr name="Freeform 6" id="6"/>
          <p:cNvSpPr/>
          <p:nvPr/>
        </p:nvSpPr>
        <p:spPr>
          <a:xfrm flipH="true" flipV="false" rot="0">
            <a:off x="1737753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488343" y="-989670"/>
            <a:ext cx="1080715" cy="2956684"/>
            <a:chOff x="0" y="0"/>
            <a:chExt cx="284633" cy="778715"/>
          </a:xfrm>
        </p:grpSpPr>
        <p:sp>
          <p:nvSpPr>
            <p:cNvPr name="Freeform 9" id="9"/>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0" id="10"/>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sp>
        <p:nvSpPr>
          <p:cNvPr name="TextBox 12" id="12"/>
          <p:cNvSpPr txBox="true"/>
          <p:nvPr/>
        </p:nvSpPr>
        <p:spPr>
          <a:xfrm rot="0">
            <a:off x="1357644" y="2265598"/>
            <a:ext cx="15696036" cy="7190105"/>
          </a:xfrm>
          <a:prstGeom prst="rect">
            <a:avLst/>
          </a:prstGeom>
        </p:spPr>
        <p:txBody>
          <a:bodyPr anchor="t" rtlCol="false" tIns="0" lIns="0" bIns="0" rIns="0">
            <a:spAutoFit/>
          </a:bodyPr>
          <a:lstStyle/>
          <a:p>
            <a:pPr algn="l" marL="496567" indent="-248284" lvl="1">
              <a:lnSpc>
                <a:spcPts val="3219"/>
              </a:lnSpc>
              <a:buFont typeface="Arial"/>
              <a:buChar char="•"/>
            </a:pPr>
            <a:r>
              <a:rPr lang="en-US" sz="2299">
                <a:solidFill>
                  <a:srgbClr val="000000"/>
                </a:solidFill>
                <a:latin typeface="Open Sans"/>
                <a:ea typeface="Open Sans"/>
                <a:cs typeface="Open Sans"/>
                <a:sym typeface="Open Sans"/>
              </a:rPr>
              <a:t>The analysis clearly demonstrates the significant potential of IVR system automation in reducing call center load and improving overall efficiency. By automating 17.82% of calls related to self-solvable issues like seating and booking, United Airlines can drastically reduce agent workload, leading to shorter Average Handling Times (AHT) and improved customer satisfaction.</a:t>
            </a:r>
          </a:p>
          <a:p>
            <a:pPr algn="l" marL="496567" indent="-248284" lvl="1">
              <a:lnSpc>
                <a:spcPts val="3219"/>
              </a:lnSpc>
              <a:buFont typeface="Arial"/>
              <a:buChar char="•"/>
            </a:pPr>
            <a:r>
              <a:rPr lang="en-US" b="true" sz="2299" u="sng">
                <a:solidFill>
                  <a:srgbClr val="000000"/>
                </a:solidFill>
                <a:latin typeface="Open Sans Bold"/>
                <a:ea typeface="Open Sans Bold"/>
                <a:cs typeface="Open Sans Bold"/>
                <a:sym typeface="Open Sans Bold"/>
              </a:rPr>
              <a:t>Key Insights:</a:t>
            </a:r>
          </a:p>
          <a:p>
            <a:pPr algn="l" marL="496567" indent="-248284" lvl="1">
              <a:lnSpc>
                <a:spcPts val="3219"/>
              </a:lnSpc>
              <a:buFont typeface="Arial"/>
              <a:buChar char="•"/>
            </a:pPr>
            <a:r>
              <a:rPr lang="en-US" sz="2299">
                <a:solidFill>
                  <a:srgbClr val="000000"/>
                </a:solidFill>
                <a:latin typeface="Open Sans"/>
                <a:ea typeface="Open Sans"/>
                <a:cs typeface="Open Sans"/>
                <a:sym typeface="Open Sans"/>
              </a:rPr>
              <a:t>Automating frequently recurring issues can reduce the Average Handling Time (AHT) by a considerable margin, driving agent productivity and reducing operational costs.</a:t>
            </a:r>
          </a:p>
          <a:p>
            <a:pPr algn="l" marL="496567" indent="-248284" lvl="1">
              <a:lnSpc>
                <a:spcPts val="3219"/>
              </a:lnSpc>
              <a:buFont typeface="Arial"/>
              <a:buChar char="•"/>
            </a:pPr>
            <a:r>
              <a:rPr lang="en-US" sz="2299">
                <a:solidFill>
                  <a:srgbClr val="000000"/>
                </a:solidFill>
                <a:latin typeface="Open Sans"/>
                <a:ea typeface="Open Sans"/>
                <a:cs typeface="Open Sans"/>
                <a:sym typeface="Open Sans"/>
              </a:rPr>
              <a:t>Calls related to IRROPS (Irregular Operations) and Seating Issues represent the most frequent and time-consuming call categories, highlighting opportunities for streamlining through automation.</a:t>
            </a:r>
          </a:p>
          <a:p>
            <a:pPr algn="l" marL="496567" indent="-248284" lvl="1">
              <a:lnSpc>
                <a:spcPts val="3219"/>
              </a:lnSpc>
              <a:buFont typeface="Arial"/>
              <a:buChar char="•"/>
            </a:pPr>
            <a:r>
              <a:rPr lang="en-US" sz="2299">
                <a:solidFill>
                  <a:srgbClr val="000000"/>
                </a:solidFill>
                <a:latin typeface="Open Sans"/>
                <a:ea typeface="Open Sans"/>
                <a:cs typeface="Open Sans"/>
                <a:sym typeface="Open Sans"/>
              </a:rPr>
              <a:t>Further refinement of the “Other” call category will provide better insights into hidden trends, enabling targeted improvements in customer service.</a:t>
            </a:r>
          </a:p>
          <a:p>
            <a:pPr algn="l" marL="496567" indent="-248284" lvl="1">
              <a:lnSpc>
                <a:spcPts val="3219"/>
              </a:lnSpc>
              <a:buFont typeface="Arial"/>
              <a:buChar char="•"/>
            </a:pPr>
            <a:r>
              <a:rPr lang="en-US" b="true" sz="2299" u="sng">
                <a:solidFill>
                  <a:srgbClr val="000000"/>
                </a:solidFill>
                <a:latin typeface="Open Sans Bold"/>
                <a:ea typeface="Open Sans Bold"/>
                <a:cs typeface="Open Sans Bold"/>
                <a:sym typeface="Open Sans Bold"/>
              </a:rPr>
              <a:t>Recommendations:</a:t>
            </a:r>
          </a:p>
          <a:p>
            <a:pPr algn="l" marL="496567" indent="-248284" lvl="1">
              <a:lnSpc>
                <a:spcPts val="3219"/>
              </a:lnSpc>
              <a:buFont typeface="Arial"/>
              <a:buChar char="•"/>
            </a:pPr>
            <a:r>
              <a:rPr lang="en-US" sz="2299">
                <a:solidFill>
                  <a:srgbClr val="000000"/>
                </a:solidFill>
                <a:latin typeface="Open Sans"/>
                <a:ea typeface="Open Sans"/>
                <a:cs typeface="Open Sans"/>
                <a:sym typeface="Open Sans"/>
              </a:rPr>
              <a:t>Enhance IVR Capabilities to handle frequently occurring issues like seating and booking without agent involvement, offering faster resolutions.</a:t>
            </a:r>
          </a:p>
          <a:p>
            <a:pPr algn="l" marL="496567" indent="-248284" lvl="1">
              <a:lnSpc>
                <a:spcPts val="3219"/>
              </a:lnSpc>
              <a:buFont typeface="Arial"/>
              <a:buChar char="•"/>
            </a:pPr>
            <a:r>
              <a:rPr lang="en-US" sz="2299">
                <a:solidFill>
                  <a:srgbClr val="000000"/>
                </a:solidFill>
                <a:latin typeface="Open Sans"/>
                <a:ea typeface="Open Sans"/>
                <a:cs typeface="Open Sans"/>
                <a:sym typeface="Open Sans"/>
              </a:rPr>
              <a:t>Refine Call Categorization to ensure more accurate tracking and analysis of call reasons, particularly for issues currently classified under "Other."</a:t>
            </a:r>
          </a:p>
          <a:p>
            <a:pPr algn="l" marL="496567" indent="-248284" lvl="1">
              <a:lnSpc>
                <a:spcPts val="3219"/>
              </a:lnSpc>
              <a:buFont typeface="Arial"/>
              <a:buChar char="•"/>
            </a:pPr>
            <a:r>
              <a:rPr lang="en-US" sz="2299">
                <a:solidFill>
                  <a:srgbClr val="000000"/>
                </a:solidFill>
                <a:latin typeface="Open Sans"/>
                <a:ea typeface="Open Sans"/>
                <a:cs typeface="Open Sans"/>
                <a:sym typeface="Open Sans"/>
              </a:rPr>
              <a:t>Improve Customer Experience through quicker resolutions and self-service options, which will boost customer satisfaction and loyalty.</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481" y="3692530"/>
            <a:ext cx="12387037" cy="2031703"/>
          </a:xfrm>
          <a:prstGeom prst="rect">
            <a:avLst/>
          </a:prstGeom>
        </p:spPr>
        <p:txBody>
          <a:bodyPr anchor="t" rtlCol="false" tIns="0" lIns="0" bIns="0" rIns="0">
            <a:spAutoFit/>
          </a:bodyPr>
          <a:lstStyle/>
          <a:p>
            <a:pPr algn="ctr">
              <a:lnSpc>
                <a:spcPts val="16641"/>
              </a:lnSpc>
            </a:pPr>
            <a:r>
              <a:rPr lang="en-US" b="true" sz="11886">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name="Group 3" id="3"/>
          <p:cNvGrpSpPr/>
          <p:nvPr/>
        </p:nvGrpSpPr>
        <p:grpSpPr>
          <a:xfrm rot="0">
            <a:off x="-529352" y="9803843"/>
            <a:ext cx="19346704" cy="821917"/>
            <a:chOff x="0" y="0"/>
            <a:chExt cx="5095428" cy="216472"/>
          </a:xfrm>
        </p:grpSpPr>
        <p:sp>
          <p:nvSpPr>
            <p:cNvPr name="Freeform 4" id="4"/>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5" id="5"/>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488343" y="-989670"/>
            <a:ext cx="1080715" cy="2956684"/>
            <a:chOff x="0" y="0"/>
            <a:chExt cx="284633" cy="778715"/>
          </a:xfrm>
        </p:grpSpPr>
        <p:sp>
          <p:nvSpPr>
            <p:cNvPr name="Freeform 9" id="9"/>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0" id="10"/>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91767" y="-1384144"/>
            <a:ext cx="1080715" cy="2956684"/>
            <a:chOff x="0" y="0"/>
            <a:chExt cx="284633" cy="778715"/>
          </a:xfrm>
        </p:grpSpPr>
        <p:sp>
          <p:nvSpPr>
            <p:cNvPr name="Freeform 8" id="8"/>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9" id="9"/>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sp>
        <p:nvSpPr>
          <p:cNvPr name="TextBox 11" id="11"/>
          <p:cNvSpPr txBox="true"/>
          <p:nvPr/>
        </p:nvSpPr>
        <p:spPr>
          <a:xfrm rot="0">
            <a:off x="1422030" y="1350382"/>
            <a:ext cx="16128227" cy="8210876"/>
          </a:xfrm>
          <a:prstGeom prst="rect">
            <a:avLst/>
          </a:prstGeom>
        </p:spPr>
        <p:txBody>
          <a:bodyPr anchor="t" rtlCol="false" tIns="0" lIns="0" bIns="0" rIns="0">
            <a:spAutoFit/>
          </a:bodyPr>
          <a:lstStyle/>
          <a:p>
            <a:pPr algn="l" marL="0" indent="0" lvl="0">
              <a:lnSpc>
                <a:spcPts val="3132"/>
              </a:lnSpc>
              <a:spcBef>
                <a:spcPct val="0"/>
              </a:spcBef>
            </a:pPr>
            <a:r>
              <a:rPr lang="en-US" b="true" sz="2237" spc="-44">
                <a:solidFill>
                  <a:srgbClr val="051D40"/>
                </a:solidFill>
                <a:latin typeface="Poppins Bold"/>
                <a:ea typeface="Poppins Bold"/>
                <a:cs typeface="Poppins Bold"/>
                <a:sym typeface="Poppins Bold"/>
              </a:rPr>
              <a:t>Explorat</a:t>
            </a:r>
            <a:r>
              <a:rPr lang="en-US" b="true" sz="2237" spc="-44" strike="noStrike" u="none">
                <a:solidFill>
                  <a:srgbClr val="051D40"/>
                </a:solidFill>
                <a:latin typeface="Poppins Bold"/>
                <a:ea typeface="Poppins Bold"/>
                <a:cs typeface="Poppins Bold"/>
                <a:sym typeface="Poppins Bold"/>
              </a:rPr>
              <a:t>ory Data Analysis (EDA):</a:t>
            </a:r>
          </a:p>
          <a:p>
            <a:pPr algn="l" marL="483004" indent="-241502" lvl="1">
              <a:lnSpc>
                <a:spcPts val="3132"/>
              </a:lnSpc>
              <a:spcBef>
                <a:spcPct val="0"/>
              </a:spcBef>
              <a:buFont typeface="Arial"/>
              <a:buChar char="•"/>
            </a:pPr>
            <a:r>
              <a:rPr lang="en-US" sz="2237" spc="-44" strike="noStrike" u="none">
                <a:solidFill>
                  <a:srgbClr val="051D40"/>
                </a:solidFill>
                <a:latin typeface="Poppins"/>
                <a:ea typeface="Poppins"/>
                <a:cs typeface="Poppins"/>
                <a:sym typeface="Poppins"/>
              </a:rPr>
              <a:t>Tool Used: Python</a:t>
            </a:r>
          </a:p>
          <a:p>
            <a:pPr algn="l" marL="483004" indent="-241502" lvl="1">
              <a:lnSpc>
                <a:spcPts val="3132"/>
              </a:lnSpc>
              <a:spcBef>
                <a:spcPct val="0"/>
              </a:spcBef>
              <a:buFont typeface="Arial"/>
              <a:buChar char="•"/>
            </a:pPr>
            <a:r>
              <a:rPr lang="en-US" sz="2237" spc="-44" strike="noStrike" u="none">
                <a:solidFill>
                  <a:srgbClr val="051D40"/>
                </a:solidFill>
                <a:latin typeface="Poppins"/>
                <a:ea typeface="Poppins"/>
                <a:cs typeface="Poppins"/>
                <a:sym typeface="Poppins"/>
              </a:rPr>
              <a:t>Libraries Utilized:</a:t>
            </a:r>
          </a:p>
          <a:p>
            <a:pPr algn="l" marL="966009" indent="-322003" lvl="2">
              <a:lnSpc>
                <a:spcPts val="3132"/>
              </a:lnSpc>
              <a:spcBef>
                <a:spcPct val="0"/>
              </a:spcBef>
              <a:buFont typeface="Arial"/>
              <a:buChar char="⚬"/>
            </a:pPr>
            <a:r>
              <a:rPr lang="en-US" sz="2237" spc="-44" strike="noStrike" u="none">
                <a:solidFill>
                  <a:srgbClr val="051D40"/>
                </a:solidFill>
                <a:latin typeface="Poppins"/>
                <a:ea typeface="Poppins"/>
                <a:cs typeface="Poppins"/>
                <a:sym typeface="Poppins"/>
              </a:rPr>
              <a:t>Pandas for data manipulation and cleaning, NumPy for numerical operations, Matplotlib and Seaborn for data visualization, NLTK for natural language processing tasks</a:t>
            </a:r>
          </a:p>
          <a:p>
            <a:pPr algn="l" marL="483004" indent="-241502" lvl="1">
              <a:lnSpc>
                <a:spcPts val="3132"/>
              </a:lnSpc>
              <a:spcBef>
                <a:spcPct val="0"/>
              </a:spcBef>
              <a:buFont typeface="Arial"/>
              <a:buChar char="•"/>
            </a:pPr>
            <a:r>
              <a:rPr lang="en-US" sz="2237" spc="-44" strike="noStrike" u="none">
                <a:solidFill>
                  <a:srgbClr val="051D40"/>
                </a:solidFill>
                <a:latin typeface="Poppins"/>
                <a:ea typeface="Poppins"/>
                <a:cs typeface="Poppins"/>
                <a:sym typeface="Poppins"/>
              </a:rPr>
              <a:t>Process:</a:t>
            </a:r>
          </a:p>
          <a:p>
            <a:pPr algn="l" marL="966009" indent="-322003" lvl="2">
              <a:lnSpc>
                <a:spcPts val="3132"/>
              </a:lnSpc>
              <a:spcBef>
                <a:spcPct val="0"/>
              </a:spcBef>
              <a:buFont typeface="Arial"/>
              <a:buChar char="⚬"/>
            </a:pPr>
            <a:r>
              <a:rPr lang="en-US" sz="2237" spc="-44" strike="noStrike" u="none">
                <a:solidFill>
                  <a:srgbClr val="051D40"/>
                </a:solidFill>
                <a:latin typeface="Poppins"/>
                <a:ea typeface="Poppins"/>
                <a:cs typeface="Poppins"/>
                <a:sym typeface="Poppins"/>
              </a:rPr>
              <a:t>Data Cleaning: Handled missing values and corrected data types.</a:t>
            </a:r>
          </a:p>
          <a:p>
            <a:pPr algn="l" marL="966009" indent="-322003" lvl="2">
              <a:lnSpc>
                <a:spcPts val="3132"/>
              </a:lnSpc>
              <a:spcBef>
                <a:spcPct val="0"/>
              </a:spcBef>
              <a:buFont typeface="Arial"/>
              <a:buChar char="⚬"/>
            </a:pPr>
            <a:r>
              <a:rPr lang="en-US" sz="2237" spc="-44" strike="noStrike" u="none">
                <a:solidFill>
                  <a:srgbClr val="051D40"/>
                </a:solidFill>
                <a:latin typeface="Poppins"/>
                <a:ea typeface="Poppins"/>
                <a:cs typeface="Poppins"/>
                <a:sym typeface="Poppins"/>
              </a:rPr>
              <a:t>Descriptive Statistics: Summarized key metrics (mean, median, variance) to understand data distribution.</a:t>
            </a:r>
          </a:p>
          <a:p>
            <a:pPr algn="l" marL="966009" indent="-322003" lvl="2">
              <a:lnSpc>
                <a:spcPts val="3132"/>
              </a:lnSpc>
              <a:spcBef>
                <a:spcPct val="0"/>
              </a:spcBef>
              <a:buFont typeface="Arial"/>
              <a:buChar char="⚬"/>
            </a:pPr>
            <a:r>
              <a:rPr lang="en-US" sz="2237" spc="-44" strike="noStrike" u="none">
                <a:solidFill>
                  <a:srgbClr val="051D40"/>
                </a:solidFill>
                <a:latin typeface="Poppins"/>
                <a:ea typeface="Poppins"/>
                <a:cs typeface="Poppins"/>
                <a:sym typeface="Poppins"/>
              </a:rPr>
              <a:t>Visualization: Created histograms, bar charts, box plots, and heatmaps to identify trends and correlations.</a:t>
            </a:r>
          </a:p>
          <a:p>
            <a:pPr algn="l">
              <a:lnSpc>
                <a:spcPts val="3132"/>
              </a:lnSpc>
              <a:spcBef>
                <a:spcPct val="0"/>
              </a:spcBef>
            </a:pPr>
          </a:p>
          <a:p>
            <a:pPr algn="l">
              <a:lnSpc>
                <a:spcPts val="3132"/>
              </a:lnSpc>
              <a:spcBef>
                <a:spcPct val="0"/>
              </a:spcBef>
            </a:pPr>
            <a:r>
              <a:rPr lang="en-US" b="true" sz="2237" spc="-44" strike="noStrike" u="none">
                <a:solidFill>
                  <a:srgbClr val="051D40"/>
                </a:solidFill>
                <a:latin typeface="Poppins Bold"/>
                <a:ea typeface="Poppins Bold"/>
                <a:cs typeface="Poppins Bold"/>
                <a:sym typeface="Poppins Bold"/>
              </a:rPr>
              <a:t>Feature Engineering:</a:t>
            </a:r>
          </a:p>
          <a:p>
            <a:pPr algn="l">
              <a:lnSpc>
                <a:spcPts val="3132"/>
              </a:lnSpc>
              <a:spcBef>
                <a:spcPct val="0"/>
              </a:spcBef>
            </a:pPr>
            <a:r>
              <a:rPr lang="en-US" sz="2237" spc="-44" strike="noStrike" u="none">
                <a:solidFill>
                  <a:srgbClr val="051D40"/>
                </a:solidFill>
                <a:latin typeface="Poppins"/>
                <a:ea typeface="Poppins"/>
                <a:cs typeface="Poppins"/>
                <a:sym typeface="Poppins"/>
              </a:rPr>
              <a:t>Purpose: Enhance model performance by creating new features from existing data.</a:t>
            </a:r>
          </a:p>
          <a:p>
            <a:pPr algn="l">
              <a:lnSpc>
                <a:spcPts val="3132"/>
              </a:lnSpc>
              <a:spcBef>
                <a:spcPct val="0"/>
              </a:spcBef>
            </a:pPr>
            <a:r>
              <a:rPr lang="en-US" sz="2237" spc="-44" strike="noStrike" u="none">
                <a:solidFill>
                  <a:srgbClr val="051D40"/>
                </a:solidFill>
                <a:latin typeface="Poppins"/>
                <a:ea typeface="Poppins"/>
                <a:cs typeface="Poppins"/>
                <a:sym typeface="Poppins"/>
              </a:rPr>
              <a:t>Techniques Used:</a:t>
            </a:r>
          </a:p>
          <a:p>
            <a:pPr algn="l" marL="483004" indent="-241502" lvl="1">
              <a:lnSpc>
                <a:spcPts val="3132"/>
              </a:lnSpc>
              <a:spcBef>
                <a:spcPct val="0"/>
              </a:spcBef>
              <a:buFont typeface="Arial"/>
              <a:buChar char="•"/>
            </a:pPr>
            <a:r>
              <a:rPr lang="en-US" sz="2237" spc="-44" strike="noStrike" u="none">
                <a:solidFill>
                  <a:srgbClr val="051D40"/>
                </a:solidFill>
                <a:latin typeface="Poppins"/>
                <a:ea typeface="Poppins"/>
                <a:cs typeface="Poppins"/>
                <a:sym typeface="Poppins"/>
              </a:rPr>
              <a:t>Categorical Encoding: One-hot encoding for categorical variables (e.g., agent tone, customer tone).</a:t>
            </a:r>
          </a:p>
          <a:p>
            <a:pPr algn="l" marL="483004" indent="-241502" lvl="1">
              <a:lnSpc>
                <a:spcPts val="3132"/>
              </a:lnSpc>
              <a:spcBef>
                <a:spcPct val="0"/>
              </a:spcBef>
              <a:buFont typeface="Arial"/>
              <a:buChar char="•"/>
            </a:pPr>
            <a:r>
              <a:rPr lang="en-US" sz="2237" spc="-44" strike="noStrike" u="none">
                <a:solidFill>
                  <a:srgbClr val="051D40"/>
                </a:solidFill>
                <a:latin typeface="Poppins"/>
                <a:ea typeface="Poppins"/>
                <a:cs typeface="Poppins"/>
                <a:sym typeface="Poppins"/>
              </a:rPr>
              <a:t>Time Features: Extracted time-based features from datetime columns (e.g., call duration, call time of day).</a:t>
            </a:r>
          </a:p>
          <a:p>
            <a:pPr algn="l">
              <a:lnSpc>
                <a:spcPts val="3132"/>
              </a:lnSpc>
              <a:spcBef>
                <a:spcPct val="0"/>
              </a:spcBef>
            </a:pPr>
          </a:p>
          <a:p>
            <a:pPr algn="l">
              <a:lnSpc>
                <a:spcPts val="3132"/>
              </a:lnSpc>
              <a:spcBef>
                <a:spcPct val="0"/>
              </a:spcBef>
            </a:pPr>
            <a:r>
              <a:rPr lang="en-US" b="true" sz="2237" spc="-44" strike="noStrike" u="none">
                <a:solidFill>
                  <a:srgbClr val="051D40"/>
                </a:solidFill>
                <a:latin typeface="Poppins Bold"/>
                <a:ea typeface="Poppins Bold"/>
                <a:cs typeface="Poppins Bold"/>
                <a:sym typeface="Poppins Bold"/>
              </a:rPr>
              <a:t>Analysis Techniques:</a:t>
            </a:r>
          </a:p>
          <a:p>
            <a:pPr algn="l" marL="483004" indent="-241502" lvl="1">
              <a:lnSpc>
                <a:spcPts val="3132"/>
              </a:lnSpc>
              <a:spcBef>
                <a:spcPct val="0"/>
              </a:spcBef>
              <a:buFont typeface="Arial"/>
              <a:buChar char="•"/>
            </a:pPr>
            <a:r>
              <a:rPr lang="en-US" sz="2237" spc="-44" strike="noStrike" u="none">
                <a:solidFill>
                  <a:srgbClr val="051D40"/>
                </a:solidFill>
                <a:latin typeface="Poppins"/>
                <a:ea typeface="Poppins"/>
                <a:cs typeface="Poppins"/>
                <a:sym typeface="Poppins"/>
              </a:rPr>
              <a:t>Correlation analysis to identify relationships between call characteristics and AHT/AST.</a:t>
            </a:r>
          </a:p>
          <a:p>
            <a:pPr algn="l" marL="483004" indent="-241502" lvl="1">
              <a:lnSpc>
                <a:spcPts val="3132"/>
              </a:lnSpc>
              <a:spcBef>
                <a:spcPct val="0"/>
              </a:spcBef>
              <a:buFont typeface="Arial"/>
              <a:buChar char="•"/>
            </a:pPr>
            <a:r>
              <a:rPr lang="en-US" sz="2237" spc="-44" strike="noStrike" u="none">
                <a:solidFill>
                  <a:srgbClr val="051D40"/>
                </a:solidFill>
                <a:latin typeface="Poppins"/>
                <a:ea typeface="Poppins"/>
                <a:cs typeface="Poppins"/>
                <a:sym typeface="Poppins"/>
              </a:rPr>
              <a:t>Regression analysis to model and predict AHT based on various features.</a:t>
            </a:r>
          </a:p>
          <a:p>
            <a:pPr algn="l" marL="483004" indent="-241502" lvl="1">
              <a:lnSpc>
                <a:spcPts val="3132"/>
              </a:lnSpc>
              <a:spcBef>
                <a:spcPct val="0"/>
              </a:spcBef>
              <a:buFont typeface="Arial"/>
              <a:buChar char="•"/>
            </a:pPr>
            <a:r>
              <a:rPr lang="en-US" sz="2237" spc="-44" strike="noStrike" u="none">
                <a:solidFill>
                  <a:srgbClr val="051D40"/>
                </a:solidFill>
                <a:latin typeface="Poppins"/>
                <a:ea typeface="Poppins"/>
                <a:cs typeface="Poppins"/>
                <a:sym typeface="Poppins"/>
              </a:rPr>
              <a:t>Machine Learning Algorithms: Implemented Random Forest for predictive modeling to assess factors influencing AHT, effectively handling complex feature interactions.</a:t>
            </a:r>
          </a:p>
        </p:txBody>
      </p:sp>
      <p:sp>
        <p:nvSpPr>
          <p:cNvPr name="TextBox 12" id="12"/>
          <p:cNvSpPr txBox="true"/>
          <p:nvPr/>
        </p:nvSpPr>
        <p:spPr>
          <a:xfrm rot="0">
            <a:off x="6310347" y="457200"/>
            <a:ext cx="6351592" cy="1028700"/>
          </a:xfrm>
          <a:prstGeom prst="rect">
            <a:avLst/>
          </a:prstGeom>
        </p:spPr>
        <p:txBody>
          <a:bodyPr anchor="t" rtlCol="false" tIns="0" lIns="0" bIns="0" rIns="0">
            <a:spAutoFit/>
          </a:bodyPr>
          <a:lstStyle/>
          <a:p>
            <a:pPr algn="ctr">
              <a:lnSpc>
                <a:spcPts val="8400"/>
              </a:lnSpc>
              <a:spcBef>
                <a:spcPct val="0"/>
              </a:spcBef>
            </a:pPr>
            <a:r>
              <a:rPr lang="en-US" sz="6000">
                <a:solidFill>
                  <a:srgbClr val="051D40"/>
                </a:solidFill>
                <a:latin typeface="Open Sans Extra Bold"/>
                <a:ea typeface="Open Sans Extra Bold"/>
                <a:cs typeface="Open Sans Extra Bold"/>
                <a:sym typeface="Open Sans Extra Bold"/>
              </a:rPr>
              <a:t>METHODOLOGY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88343" y="-989670"/>
            <a:ext cx="1080715" cy="2956684"/>
            <a:chOff x="0" y="0"/>
            <a:chExt cx="284633" cy="778715"/>
          </a:xfrm>
        </p:grpSpPr>
        <p:sp>
          <p:nvSpPr>
            <p:cNvPr name="Freeform 6" id="6"/>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7" id="7"/>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2"/>
            <a:stretch>
              <a:fillRect l="0" t="0" r="0" b="0"/>
            </a:stretch>
          </a:blipFill>
        </p:spPr>
      </p:sp>
      <p:sp>
        <p:nvSpPr>
          <p:cNvPr name="Freeform 9" id="9"/>
          <p:cNvSpPr/>
          <p:nvPr/>
        </p:nvSpPr>
        <p:spPr>
          <a:xfrm flipH="false" flipV="false" rot="0">
            <a:off x="6855539" y="2230429"/>
            <a:ext cx="11021676" cy="6902325"/>
          </a:xfrm>
          <a:custGeom>
            <a:avLst/>
            <a:gdLst/>
            <a:ahLst/>
            <a:cxnLst/>
            <a:rect r="r" b="b" t="t" l="l"/>
            <a:pathLst>
              <a:path h="6902325" w="11021676">
                <a:moveTo>
                  <a:pt x="0" y="0"/>
                </a:moveTo>
                <a:lnTo>
                  <a:pt x="11021676" y="0"/>
                </a:lnTo>
                <a:lnTo>
                  <a:pt x="11021676" y="6902325"/>
                </a:lnTo>
                <a:lnTo>
                  <a:pt x="0" y="6902325"/>
                </a:lnTo>
                <a:lnTo>
                  <a:pt x="0" y="0"/>
                </a:lnTo>
                <a:close/>
              </a:path>
            </a:pathLst>
          </a:custGeom>
          <a:blipFill>
            <a:blip r:embed="rId3"/>
            <a:stretch>
              <a:fillRect l="0" t="0" r="0" b="0"/>
            </a:stretch>
          </a:blipFill>
        </p:spPr>
      </p:sp>
      <p:sp>
        <p:nvSpPr>
          <p:cNvPr name="TextBox 10" id="10"/>
          <p:cNvSpPr txBox="true"/>
          <p:nvPr/>
        </p:nvSpPr>
        <p:spPr>
          <a:xfrm rot="0">
            <a:off x="2312391" y="457200"/>
            <a:ext cx="13663218" cy="1028700"/>
          </a:xfrm>
          <a:prstGeom prst="rect">
            <a:avLst/>
          </a:prstGeom>
        </p:spPr>
        <p:txBody>
          <a:bodyPr anchor="t" rtlCol="false" tIns="0" lIns="0" bIns="0" rIns="0">
            <a:spAutoFit/>
          </a:bodyPr>
          <a:lstStyle/>
          <a:p>
            <a:pPr algn="ctr">
              <a:lnSpc>
                <a:spcPts val="8400"/>
              </a:lnSpc>
            </a:pPr>
            <a:r>
              <a:rPr lang="en-US" b="true" sz="6000">
                <a:solidFill>
                  <a:srgbClr val="000000"/>
                </a:solidFill>
                <a:latin typeface="Century Gothic Paneuropean Bold"/>
                <a:ea typeface="Century Gothic Paneuropean Bold"/>
                <a:cs typeface="Century Gothic Paneuropean Bold"/>
                <a:sym typeface="Century Gothic Paneuropean Bold"/>
              </a:rPr>
              <a:t>OVERVIEW OF CALL CENTER METRICS</a:t>
            </a:r>
          </a:p>
        </p:txBody>
      </p:sp>
      <p:sp>
        <p:nvSpPr>
          <p:cNvPr name="TextBox 11" id="11"/>
          <p:cNvSpPr txBox="true"/>
          <p:nvPr/>
        </p:nvSpPr>
        <p:spPr>
          <a:xfrm rot="0">
            <a:off x="0" y="4352290"/>
            <a:ext cx="6673929" cy="1544320"/>
          </a:xfrm>
          <a:prstGeom prst="rect">
            <a:avLst/>
          </a:prstGeom>
        </p:spPr>
        <p:txBody>
          <a:bodyPr anchor="t" rtlCol="false" tIns="0" lIns="0" bIns="0" rIns="0">
            <a:spAutoFit/>
          </a:bodyPr>
          <a:lstStyle/>
          <a:p>
            <a:pPr algn="l" marL="474978" indent="-237489" lvl="1">
              <a:lnSpc>
                <a:spcPts val="3079"/>
              </a:lnSpc>
              <a:buFont typeface="Arial"/>
              <a:buChar char="•"/>
            </a:pPr>
            <a:r>
              <a:rPr lang="en-US" sz="2199">
                <a:solidFill>
                  <a:srgbClr val="000000"/>
                </a:solidFill>
                <a:latin typeface="Open Sans"/>
                <a:ea typeface="Open Sans"/>
                <a:cs typeface="Open Sans"/>
                <a:sym typeface="Open Sans"/>
              </a:rPr>
              <a:t>To</a:t>
            </a:r>
            <a:r>
              <a:rPr lang="en-US" sz="2199">
                <a:solidFill>
                  <a:srgbClr val="000000"/>
                </a:solidFill>
                <a:latin typeface="Open Sans"/>
                <a:ea typeface="Open Sans"/>
                <a:cs typeface="Open Sans"/>
                <a:sym typeface="Open Sans"/>
              </a:rPr>
              <a:t>tal Calls Analyzed: 71,810</a:t>
            </a:r>
          </a:p>
          <a:p>
            <a:pPr algn="l" marL="474978" indent="-237489" lvl="1">
              <a:lnSpc>
                <a:spcPts val="3079"/>
              </a:lnSpc>
              <a:buFont typeface="Arial"/>
              <a:buChar char="•"/>
            </a:pPr>
            <a:r>
              <a:rPr lang="en-US" sz="2199">
                <a:solidFill>
                  <a:srgbClr val="000000"/>
                </a:solidFill>
                <a:latin typeface="Open Sans"/>
                <a:ea typeface="Open Sans"/>
                <a:cs typeface="Open Sans"/>
                <a:sym typeface="Open Sans"/>
              </a:rPr>
              <a:t>Average Handle Time (AHT): 1,134.12 seconds</a:t>
            </a:r>
          </a:p>
          <a:p>
            <a:pPr algn="l" marL="474978" indent="-237489" lvl="1">
              <a:lnSpc>
                <a:spcPts val="3079"/>
              </a:lnSpc>
              <a:buFont typeface="Arial"/>
              <a:buChar char="•"/>
            </a:pPr>
            <a:r>
              <a:rPr lang="en-US" sz="2199">
                <a:solidFill>
                  <a:srgbClr val="000000"/>
                </a:solidFill>
                <a:latin typeface="Open Sans"/>
                <a:ea typeface="Open Sans"/>
                <a:cs typeface="Open Sans"/>
                <a:sym typeface="Open Sans"/>
              </a:rPr>
              <a:t>Average Speed to Answer (AST): 437.07 seconds</a:t>
            </a:r>
          </a:p>
          <a:p>
            <a:pPr algn="l">
              <a:lnSpc>
                <a:spcPts val="307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88343" y="-989670"/>
            <a:ext cx="1080715" cy="2956684"/>
            <a:chOff x="0" y="0"/>
            <a:chExt cx="284633" cy="778715"/>
          </a:xfrm>
        </p:grpSpPr>
        <p:sp>
          <p:nvSpPr>
            <p:cNvPr name="Freeform 6" id="6"/>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7" id="7"/>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143285" y="-352531"/>
            <a:ext cx="2144715" cy="2147399"/>
          </a:xfrm>
          <a:custGeom>
            <a:avLst/>
            <a:gdLst/>
            <a:ahLst/>
            <a:cxnLst/>
            <a:rect r="r" b="b" t="t" l="l"/>
            <a:pathLst>
              <a:path h="2147399" w="2144715">
                <a:moveTo>
                  <a:pt x="0" y="0"/>
                </a:moveTo>
                <a:lnTo>
                  <a:pt x="2144715" y="0"/>
                </a:lnTo>
                <a:lnTo>
                  <a:pt x="2144715" y="2147399"/>
                </a:lnTo>
                <a:lnTo>
                  <a:pt x="0" y="2147399"/>
                </a:lnTo>
                <a:lnTo>
                  <a:pt x="0" y="0"/>
                </a:lnTo>
                <a:close/>
              </a:path>
            </a:pathLst>
          </a:custGeom>
          <a:blipFill>
            <a:blip r:embed="rId2"/>
            <a:stretch>
              <a:fillRect l="0" t="0" r="0" b="0"/>
            </a:stretch>
          </a:blipFill>
        </p:spPr>
      </p:sp>
      <p:sp>
        <p:nvSpPr>
          <p:cNvPr name="Freeform 9" id="9"/>
          <p:cNvSpPr/>
          <p:nvPr/>
        </p:nvSpPr>
        <p:spPr>
          <a:xfrm flipH="false" flipV="false" rot="0">
            <a:off x="3259781" y="1833876"/>
            <a:ext cx="4776295" cy="7523284"/>
          </a:xfrm>
          <a:custGeom>
            <a:avLst/>
            <a:gdLst/>
            <a:ahLst/>
            <a:cxnLst/>
            <a:rect r="r" b="b" t="t" l="l"/>
            <a:pathLst>
              <a:path h="7523284" w="4776295">
                <a:moveTo>
                  <a:pt x="0" y="0"/>
                </a:moveTo>
                <a:lnTo>
                  <a:pt x="4776295" y="0"/>
                </a:lnTo>
                <a:lnTo>
                  <a:pt x="4776295" y="7523284"/>
                </a:lnTo>
                <a:lnTo>
                  <a:pt x="0" y="7523284"/>
                </a:lnTo>
                <a:lnTo>
                  <a:pt x="0" y="0"/>
                </a:lnTo>
                <a:close/>
              </a:path>
            </a:pathLst>
          </a:custGeom>
          <a:blipFill>
            <a:blip r:embed="rId3"/>
            <a:stretch>
              <a:fillRect l="0" t="0" r="0" b="0"/>
            </a:stretch>
          </a:blipFill>
        </p:spPr>
      </p:sp>
      <p:sp>
        <p:nvSpPr>
          <p:cNvPr name="Freeform 10" id="10"/>
          <p:cNvSpPr/>
          <p:nvPr/>
        </p:nvSpPr>
        <p:spPr>
          <a:xfrm flipH="false" flipV="false" rot="0">
            <a:off x="9726799" y="1833876"/>
            <a:ext cx="5082789" cy="7523284"/>
          </a:xfrm>
          <a:custGeom>
            <a:avLst/>
            <a:gdLst/>
            <a:ahLst/>
            <a:cxnLst/>
            <a:rect r="r" b="b" t="t" l="l"/>
            <a:pathLst>
              <a:path h="7523284" w="5082789">
                <a:moveTo>
                  <a:pt x="0" y="0"/>
                </a:moveTo>
                <a:lnTo>
                  <a:pt x="5082789" y="0"/>
                </a:lnTo>
                <a:lnTo>
                  <a:pt x="5082789" y="7523284"/>
                </a:lnTo>
                <a:lnTo>
                  <a:pt x="0" y="7523284"/>
                </a:lnTo>
                <a:lnTo>
                  <a:pt x="0" y="0"/>
                </a:lnTo>
                <a:close/>
              </a:path>
            </a:pathLst>
          </a:custGeom>
          <a:blipFill>
            <a:blip r:embed="rId4"/>
            <a:stretch>
              <a:fillRect l="0" t="0" r="0" b="-3650"/>
            </a:stretch>
          </a:blipFill>
        </p:spPr>
      </p:sp>
      <p:sp>
        <p:nvSpPr>
          <p:cNvPr name="TextBox 11" id="11"/>
          <p:cNvSpPr txBox="true"/>
          <p:nvPr/>
        </p:nvSpPr>
        <p:spPr>
          <a:xfrm rot="0">
            <a:off x="2687671" y="457200"/>
            <a:ext cx="12912658" cy="1028700"/>
          </a:xfrm>
          <a:prstGeom prst="rect">
            <a:avLst/>
          </a:prstGeom>
        </p:spPr>
        <p:txBody>
          <a:bodyPr anchor="t" rtlCol="false" tIns="0" lIns="0" bIns="0" rIns="0">
            <a:spAutoFit/>
          </a:bodyPr>
          <a:lstStyle/>
          <a:p>
            <a:pPr algn="ctr">
              <a:lnSpc>
                <a:spcPts val="8400"/>
              </a:lnSpc>
            </a:pPr>
            <a:r>
              <a:rPr lang="en-US" b="true" sz="6000">
                <a:solidFill>
                  <a:srgbClr val="000000"/>
                </a:solidFill>
                <a:latin typeface="Century Gothic Paneuropean Bold"/>
                <a:ea typeface="Century Gothic Paneuropean Bold"/>
                <a:cs typeface="Century Gothic Paneuropean Bold"/>
                <a:sym typeface="Century Gothic Paneuropean Bold"/>
              </a:rPr>
              <a:t>KEY DRIVERS OF HIGH AHT AND AST</a:t>
            </a:r>
          </a:p>
        </p:txBody>
      </p:sp>
      <p:sp>
        <p:nvSpPr>
          <p:cNvPr name="TextBox 12" id="12"/>
          <p:cNvSpPr txBox="true"/>
          <p:nvPr/>
        </p:nvSpPr>
        <p:spPr>
          <a:xfrm rot="0">
            <a:off x="15076288" y="4689475"/>
            <a:ext cx="2769365" cy="1298575"/>
          </a:xfrm>
          <a:prstGeom prst="rect">
            <a:avLst/>
          </a:prstGeom>
        </p:spPr>
        <p:txBody>
          <a:bodyPr anchor="t" rtlCol="false" tIns="0" lIns="0" bIns="0" rIns="0">
            <a:spAutoFit/>
          </a:bodyPr>
          <a:lstStyle/>
          <a:p>
            <a:pPr algn="ctr">
              <a:lnSpc>
                <a:spcPts val="3499"/>
              </a:lnSpc>
            </a:pPr>
            <a:r>
              <a:rPr lang="en-US" sz="2499">
                <a:solidFill>
                  <a:srgbClr val="000000"/>
                </a:solidFill>
                <a:latin typeface="Open Sans"/>
                <a:ea typeface="Open Sans"/>
                <a:cs typeface="Open Sans"/>
                <a:sym typeface="Open Sans"/>
              </a:rPr>
              <a:t>Average Handle Time (AHT)</a:t>
            </a:r>
          </a:p>
          <a:p>
            <a:pPr algn="l">
              <a:lnSpc>
                <a:spcPts val="3499"/>
              </a:lnSpc>
            </a:pPr>
          </a:p>
        </p:txBody>
      </p:sp>
      <p:sp>
        <p:nvSpPr>
          <p:cNvPr name="TextBox 13" id="13"/>
          <p:cNvSpPr txBox="true"/>
          <p:nvPr/>
        </p:nvSpPr>
        <p:spPr>
          <a:xfrm rot="0">
            <a:off x="144927" y="4689475"/>
            <a:ext cx="2848261" cy="86042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Open Sans"/>
                <a:ea typeface="Open Sans"/>
                <a:cs typeface="Open Sans"/>
                <a:sym typeface="Open Sans"/>
              </a:rPr>
              <a:t>Average Speed to Answer (AST)</a:t>
            </a:r>
          </a:p>
        </p:txBody>
      </p:sp>
      <p:grpSp>
        <p:nvGrpSpPr>
          <p:cNvPr name="Group 14" id="14"/>
          <p:cNvGrpSpPr/>
          <p:nvPr/>
        </p:nvGrpSpPr>
        <p:grpSpPr>
          <a:xfrm rot="0">
            <a:off x="-529352" y="9803843"/>
            <a:ext cx="19346704" cy="821917"/>
            <a:chOff x="0" y="0"/>
            <a:chExt cx="5095428" cy="216472"/>
          </a:xfrm>
        </p:grpSpPr>
        <p:sp>
          <p:nvSpPr>
            <p:cNvPr name="Freeform 15" id="15"/>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16" id="16"/>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61035" y="0"/>
            <a:ext cx="14488732" cy="10287000"/>
          </a:xfrm>
          <a:custGeom>
            <a:avLst/>
            <a:gdLst/>
            <a:ahLst/>
            <a:cxnLst/>
            <a:rect r="r" b="b" t="t" l="l"/>
            <a:pathLst>
              <a:path h="10287000" w="14488732">
                <a:moveTo>
                  <a:pt x="0" y="0"/>
                </a:moveTo>
                <a:lnTo>
                  <a:pt x="14488732" y="0"/>
                </a:lnTo>
                <a:lnTo>
                  <a:pt x="14488732"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5094" y="0"/>
            <a:ext cx="14488732" cy="10287000"/>
          </a:xfrm>
          <a:custGeom>
            <a:avLst/>
            <a:gdLst/>
            <a:ahLst/>
            <a:cxnLst/>
            <a:rect r="r" b="b" t="t" l="l"/>
            <a:pathLst>
              <a:path h="10287000" w="14488732">
                <a:moveTo>
                  <a:pt x="0" y="0"/>
                </a:moveTo>
                <a:lnTo>
                  <a:pt x="14488733" y="0"/>
                </a:lnTo>
                <a:lnTo>
                  <a:pt x="14488733"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3"/>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32871" y="7422461"/>
            <a:ext cx="4751260" cy="475126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CC7E6"/>
            </a:solidFill>
          </p:spPr>
        </p:sp>
      </p:grpSp>
      <p:grpSp>
        <p:nvGrpSpPr>
          <p:cNvPr name="Group 4" id="4"/>
          <p:cNvGrpSpPr/>
          <p:nvPr/>
        </p:nvGrpSpPr>
        <p:grpSpPr>
          <a:xfrm rot="0">
            <a:off x="4937451" y="2371312"/>
            <a:ext cx="8836561" cy="1845442"/>
            <a:chOff x="0" y="0"/>
            <a:chExt cx="3313304" cy="691956"/>
          </a:xfrm>
        </p:grpSpPr>
        <p:sp>
          <p:nvSpPr>
            <p:cNvPr name="Freeform 5" id="5"/>
            <p:cNvSpPr/>
            <p:nvPr/>
          </p:nvSpPr>
          <p:spPr>
            <a:xfrm flipH="false" flipV="false" rot="0">
              <a:off x="0" y="0"/>
              <a:ext cx="3313304" cy="691956"/>
            </a:xfrm>
            <a:custGeom>
              <a:avLst/>
              <a:gdLst/>
              <a:ahLst/>
              <a:cxnLst/>
              <a:rect r="r" b="b" t="t" l="l"/>
              <a:pathLst>
                <a:path h="691956" w="3313304">
                  <a:moveTo>
                    <a:pt x="3188844" y="691956"/>
                  </a:moveTo>
                  <a:lnTo>
                    <a:pt x="124460" y="691956"/>
                  </a:lnTo>
                  <a:cubicBezTo>
                    <a:pt x="55880" y="691956"/>
                    <a:pt x="0" y="636076"/>
                    <a:pt x="0" y="567496"/>
                  </a:cubicBezTo>
                  <a:lnTo>
                    <a:pt x="0" y="124460"/>
                  </a:lnTo>
                  <a:cubicBezTo>
                    <a:pt x="0" y="55880"/>
                    <a:pt x="55880" y="0"/>
                    <a:pt x="124460" y="0"/>
                  </a:cubicBezTo>
                  <a:lnTo>
                    <a:pt x="3188844" y="0"/>
                  </a:lnTo>
                  <a:cubicBezTo>
                    <a:pt x="3257424" y="0"/>
                    <a:pt x="3313304" y="55880"/>
                    <a:pt x="3313304" y="124460"/>
                  </a:cubicBezTo>
                  <a:lnTo>
                    <a:pt x="3313304" y="567496"/>
                  </a:lnTo>
                  <a:cubicBezTo>
                    <a:pt x="3313304" y="636076"/>
                    <a:pt x="3257424" y="691956"/>
                    <a:pt x="3188844" y="691956"/>
                  </a:cubicBezTo>
                  <a:close/>
                </a:path>
              </a:pathLst>
            </a:custGeom>
            <a:solidFill>
              <a:srgbClr val="ACC7E6"/>
            </a:solidFill>
          </p:spPr>
        </p:sp>
      </p:grpSp>
      <p:grpSp>
        <p:nvGrpSpPr>
          <p:cNvPr name="Group 6" id="6"/>
          <p:cNvGrpSpPr/>
          <p:nvPr/>
        </p:nvGrpSpPr>
        <p:grpSpPr>
          <a:xfrm rot="0">
            <a:off x="4937451" y="4740629"/>
            <a:ext cx="8836561" cy="1851127"/>
            <a:chOff x="0" y="0"/>
            <a:chExt cx="3313304" cy="694087"/>
          </a:xfrm>
        </p:grpSpPr>
        <p:sp>
          <p:nvSpPr>
            <p:cNvPr name="Freeform 7" id="7"/>
            <p:cNvSpPr/>
            <p:nvPr/>
          </p:nvSpPr>
          <p:spPr>
            <a:xfrm flipH="false" flipV="false" rot="0">
              <a:off x="0" y="0"/>
              <a:ext cx="3313304" cy="694087"/>
            </a:xfrm>
            <a:custGeom>
              <a:avLst/>
              <a:gdLst/>
              <a:ahLst/>
              <a:cxnLst/>
              <a:rect r="r" b="b" t="t" l="l"/>
              <a:pathLst>
                <a:path h="694087" w="3313304">
                  <a:moveTo>
                    <a:pt x="3188844" y="694087"/>
                  </a:moveTo>
                  <a:lnTo>
                    <a:pt x="124460" y="694087"/>
                  </a:lnTo>
                  <a:cubicBezTo>
                    <a:pt x="55880" y="694087"/>
                    <a:pt x="0" y="638207"/>
                    <a:pt x="0" y="569627"/>
                  </a:cubicBezTo>
                  <a:lnTo>
                    <a:pt x="0" y="124460"/>
                  </a:lnTo>
                  <a:cubicBezTo>
                    <a:pt x="0" y="55880"/>
                    <a:pt x="55880" y="0"/>
                    <a:pt x="124460" y="0"/>
                  </a:cubicBezTo>
                  <a:lnTo>
                    <a:pt x="3188844" y="0"/>
                  </a:lnTo>
                  <a:cubicBezTo>
                    <a:pt x="3257424" y="0"/>
                    <a:pt x="3313304" y="55880"/>
                    <a:pt x="3313304" y="124460"/>
                  </a:cubicBezTo>
                  <a:lnTo>
                    <a:pt x="3313304" y="569627"/>
                  </a:lnTo>
                  <a:cubicBezTo>
                    <a:pt x="3313304" y="638207"/>
                    <a:pt x="3257424" y="694087"/>
                    <a:pt x="3188844" y="694087"/>
                  </a:cubicBezTo>
                  <a:close/>
                </a:path>
              </a:pathLst>
            </a:custGeom>
            <a:solidFill>
              <a:srgbClr val="ACC7E6"/>
            </a:solidFill>
          </p:spPr>
        </p:sp>
      </p:grpSp>
      <p:grpSp>
        <p:nvGrpSpPr>
          <p:cNvPr name="Group 8" id="8"/>
          <p:cNvGrpSpPr/>
          <p:nvPr/>
        </p:nvGrpSpPr>
        <p:grpSpPr>
          <a:xfrm rot="0">
            <a:off x="4937451" y="7115181"/>
            <a:ext cx="8836561" cy="1886400"/>
            <a:chOff x="0" y="0"/>
            <a:chExt cx="3313304" cy="707313"/>
          </a:xfrm>
        </p:grpSpPr>
        <p:sp>
          <p:nvSpPr>
            <p:cNvPr name="Freeform 9" id="9"/>
            <p:cNvSpPr/>
            <p:nvPr/>
          </p:nvSpPr>
          <p:spPr>
            <a:xfrm flipH="false" flipV="false" rot="0">
              <a:off x="0" y="0"/>
              <a:ext cx="3313304" cy="707313"/>
            </a:xfrm>
            <a:custGeom>
              <a:avLst/>
              <a:gdLst/>
              <a:ahLst/>
              <a:cxnLst/>
              <a:rect r="r" b="b" t="t" l="l"/>
              <a:pathLst>
                <a:path h="707313" w="3313304">
                  <a:moveTo>
                    <a:pt x="3188844" y="707313"/>
                  </a:moveTo>
                  <a:lnTo>
                    <a:pt x="124460" y="707313"/>
                  </a:lnTo>
                  <a:cubicBezTo>
                    <a:pt x="55880" y="707313"/>
                    <a:pt x="0" y="651433"/>
                    <a:pt x="0" y="582853"/>
                  </a:cubicBezTo>
                  <a:lnTo>
                    <a:pt x="0" y="124460"/>
                  </a:lnTo>
                  <a:cubicBezTo>
                    <a:pt x="0" y="55880"/>
                    <a:pt x="55880" y="0"/>
                    <a:pt x="124460" y="0"/>
                  </a:cubicBezTo>
                  <a:lnTo>
                    <a:pt x="3188844" y="0"/>
                  </a:lnTo>
                  <a:cubicBezTo>
                    <a:pt x="3257424" y="0"/>
                    <a:pt x="3313304" y="55880"/>
                    <a:pt x="3313304" y="124460"/>
                  </a:cubicBezTo>
                  <a:lnTo>
                    <a:pt x="3313304" y="582853"/>
                  </a:lnTo>
                  <a:cubicBezTo>
                    <a:pt x="3313304" y="651433"/>
                    <a:pt x="3257424" y="707313"/>
                    <a:pt x="3188844" y="707313"/>
                  </a:cubicBezTo>
                  <a:close/>
                </a:path>
              </a:pathLst>
            </a:custGeom>
            <a:solidFill>
              <a:srgbClr val="ACC7E6"/>
            </a:solidFill>
          </p:spPr>
        </p:sp>
      </p:grpSp>
      <p:sp>
        <p:nvSpPr>
          <p:cNvPr name="Freeform 10" id="10"/>
          <p:cNvSpPr/>
          <p:nvPr/>
        </p:nvSpPr>
        <p:spPr>
          <a:xfrm flipH="false" flipV="false" rot="0">
            <a:off x="3390940" y="2587703"/>
            <a:ext cx="1285023" cy="1328501"/>
          </a:xfrm>
          <a:custGeom>
            <a:avLst/>
            <a:gdLst/>
            <a:ahLst/>
            <a:cxnLst/>
            <a:rect r="r" b="b" t="t" l="l"/>
            <a:pathLst>
              <a:path h="1328501" w="1285023">
                <a:moveTo>
                  <a:pt x="0" y="0"/>
                </a:moveTo>
                <a:lnTo>
                  <a:pt x="1285023" y="0"/>
                </a:lnTo>
                <a:lnTo>
                  <a:pt x="1285023" y="1328501"/>
                </a:lnTo>
                <a:lnTo>
                  <a:pt x="0" y="132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957414" y="349169"/>
            <a:ext cx="14373171" cy="1397161"/>
          </a:xfrm>
          <a:prstGeom prst="rect">
            <a:avLst/>
          </a:prstGeom>
        </p:spPr>
        <p:txBody>
          <a:bodyPr anchor="t" rtlCol="false" tIns="0" lIns="0" bIns="0" rIns="0">
            <a:spAutoFit/>
          </a:bodyPr>
          <a:lstStyle/>
          <a:p>
            <a:pPr algn="ctr">
              <a:lnSpc>
                <a:spcPts val="5526"/>
              </a:lnSpc>
            </a:pPr>
            <a:r>
              <a:rPr lang="en-US" b="true" sz="4890">
                <a:solidFill>
                  <a:srgbClr val="000000"/>
                </a:solidFill>
                <a:latin typeface="Open Sans Bold"/>
                <a:ea typeface="Open Sans Bold"/>
                <a:cs typeface="Open Sans Bold"/>
                <a:sym typeface="Open Sans Bold"/>
              </a:rPr>
              <a:t>ANALYSIS AVERAGE HANDLE TIME VS AGENT TONE, CALL REASON, AND CUSTOMER TONE</a:t>
            </a:r>
          </a:p>
        </p:txBody>
      </p:sp>
      <p:sp>
        <p:nvSpPr>
          <p:cNvPr name="TextBox 12" id="12"/>
          <p:cNvSpPr txBox="true"/>
          <p:nvPr/>
        </p:nvSpPr>
        <p:spPr>
          <a:xfrm rot="0">
            <a:off x="5160572" y="2627068"/>
            <a:ext cx="7966856" cy="1437286"/>
          </a:xfrm>
          <a:prstGeom prst="rect">
            <a:avLst/>
          </a:prstGeom>
        </p:spPr>
        <p:txBody>
          <a:bodyPr anchor="t" rtlCol="false" tIns="0" lIns="0" bIns="0" rIns="0">
            <a:spAutoFit/>
          </a:bodyPr>
          <a:lstStyle/>
          <a:p>
            <a:pPr algn="l" marL="0" indent="0" lvl="0">
              <a:lnSpc>
                <a:spcPts val="2295"/>
              </a:lnSpc>
              <a:spcBef>
                <a:spcPct val="0"/>
              </a:spcBef>
            </a:pPr>
            <a:r>
              <a:rPr lang="en-US" b="true" sz="2031" spc="-40">
                <a:solidFill>
                  <a:srgbClr val="000000"/>
                </a:solidFill>
                <a:latin typeface="Open Sans Bold"/>
                <a:ea typeface="Open Sans Bold"/>
                <a:cs typeface="Open Sans Bold"/>
                <a:sym typeface="Open Sans Bold"/>
              </a:rPr>
              <a:t>Ave</a:t>
            </a:r>
            <a:r>
              <a:rPr lang="en-US" b="true" sz="2031" spc="-40" u="none">
                <a:solidFill>
                  <a:srgbClr val="000000"/>
                </a:solidFill>
                <a:latin typeface="Open Sans Bold"/>
                <a:ea typeface="Open Sans Bold"/>
                <a:cs typeface="Open Sans Bold"/>
                <a:sym typeface="Open Sans Bold"/>
              </a:rPr>
              <a:t>rage Handle Time vs Agent Tone</a:t>
            </a:r>
          </a:p>
          <a:p>
            <a:pPr algn="l" marL="438621" indent="-219310" lvl="1">
              <a:lnSpc>
                <a:spcPts val="2295"/>
              </a:lnSpc>
              <a:spcBef>
                <a:spcPct val="0"/>
              </a:spcBef>
              <a:buFont typeface="Arial"/>
              <a:buChar char="•"/>
            </a:pPr>
            <a:r>
              <a:rPr lang="en-US" b="true" sz="2031" u="none">
                <a:solidFill>
                  <a:srgbClr val="000000"/>
                </a:solidFill>
                <a:latin typeface="Open Sans Bold"/>
                <a:ea typeface="Open Sans Bold"/>
                <a:cs typeface="Open Sans Bold"/>
                <a:sym typeface="Open Sans Bold"/>
              </a:rPr>
              <a:t>Average Handle Time was closely related to agent tone.</a:t>
            </a:r>
          </a:p>
          <a:p>
            <a:pPr algn="l" marL="438621" indent="-219310" lvl="1">
              <a:lnSpc>
                <a:spcPts val="2295"/>
              </a:lnSpc>
              <a:spcBef>
                <a:spcPct val="0"/>
              </a:spcBef>
              <a:buFont typeface="Arial"/>
              <a:buChar char="•"/>
            </a:pPr>
            <a:r>
              <a:rPr lang="en-US" b="true" sz="2031" u="none">
                <a:solidFill>
                  <a:srgbClr val="000000"/>
                </a:solidFill>
                <a:latin typeface="Open Sans Bold"/>
                <a:ea typeface="Open Sans Bold"/>
                <a:cs typeface="Open Sans Bold"/>
                <a:sym typeface="Open Sans Bold"/>
              </a:rPr>
              <a:t>Agents with different tones showed variations in how long it took to handle calls.</a:t>
            </a:r>
          </a:p>
          <a:p>
            <a:pPr algn="l" marL="0" indent="0" lvl="0">
              <a:lnSpc>
                <a:spcPts val="2295"/>
              </a:lnSpc>
              <a:spcBef>
                <a:spcPct val="0"/>
              </a:spcBef>
            </a:pPr>
          </a:p>
        </p:txBody>
      </p:sp>
      <p:sp>
        <p:nvSpPr>
          <p:cNvPr name="TextBox 13" id="13"/>
          <p:cNvSpPr txBox="true"/>
          <p:nvPr/>
        </p:nvSpPr>
        <p:spPr>
          <a:xfrm rot="0">
            <a:off x="5229753" y="4966545"/>
            <a:ext cx="7828495" cy="1723022"/>
          </a:xfrm>
          <a:prstGeom prst="rect">
            <a:avLst/>
          </a:prstGeom>
        </p:spPr>
        <p:txBody>
          <a:bodyPr anchor="t" rtlCol="false" tIns="0" lIns="0" bIns="0" rIns="0">
            <a:spAutoFit/>
          </a:bodyPr>
          <a:lstStyle/>
          <a:p>
            <a:pPr algn="l" marL="0" indent="0" lvl="0">
              <a:lnSpc>
                <a:spcPts val="2293"/>
              </a:lnSpc>
              <a:spcBef>
                <a:spcPct val="0"/>
              </a:spcBef>
            </a:pPr>
            <a:r>
              <a:rPr lang="en-US" b="true" sz="2030" spc="-40">
                <a:solidFill>
                  <a:srgbClr val="000000"/>
                </a:solidFill>
                <a:latin typeface="Open Sans Bold"/>
                <a:ea typeface="Open Sans Bold"/>
                <a:cs typeface="Open Sans Bold"/>
                <a:sym typeface="Open Sans Bold"/>
              </a:rPr>
              <a:t>Average Handle </a:t>
            </a:r>
            <a:r>
              <a:rPr lang="en-US" b="true" sz="2030" spc="-40" u="none">
                <a:solidFill>
                  <a:srgbClr val="000000"/>
                </a:solidFill>
                <a:latin typeface="Open Sans Bold"/>
                <a:ea typeface="Open Sans Bold"/>
                <a:cs typeface="Open Sans Bold"/>
                <a:sym typeface="Open Sans Bold"/>
              </a:rPr>
              <a:t>Time vs Call Reason</a:t>
            </a:r>
          </a:p>
          <a:p>
            <a:pPr algn="l" marL="438278" indent="-219139" lvl="1">
              <a:lnSpc>
                <a:spcPts val="2293"/>
              </a:lnSpc>
              <a:spcBef>
                <a:spcPct val="0"/>
              </a:spcBef>
              <a:buFont typeface="Arial"/>
              <a:buChar char="•"/>
            </a:pPr>
            <a:r>
              <a:rPr lang="en-US" b="true" sz="2030" u="none">
                <a:solidFill>
                  <a:srgbClr val="000000"/>
                </a:solidFill>
                <a:latin typeface="Open Sans Bold"/>
                <a:ea typeface="Open Sans Bold"/>
                <a:cs typeface="Open Sans Bold"/>
                <a:sym typeface="Open Sans Bold"/>
              </a:rPr>
              <a:t>Average Handle Time showed correlation with call reasons.</a:t>
            </a:r>
          </a:p>
          <a:p>
            <a:pPr algn="l" marL="438278" indent="-219139" lvl="1">
              <a:lnSpc>
                <a:spcPts val="2293"/>
              </a:lnSpc>
              <a:spcBef>
                <a:spcPct val="0"/>
              </a:spcBef>
              <a:buFont typeface="Arial"/>
              <a:buChar char="•"/>
            </a:pPr>
            <a:r>
              <a:rPr lang="en-US" b="true" sz="2030" u="none">
                <a:solidFill>
                  <a:srgbClr val="000000"/>
                </a:solidFill>
                <a:latin typeface="Open Sans Bold"/>
                <a:ea typeface="Open Sans Bold"/>
                <a:cs typeface="Open Sans Bold"/>
                <a:sym typeface="Open Sans Bold"/>
              </a:rPr>
              <a:t>Certain call reasons resulted in longer handling times, suggesting more complex issues.</a:t>
            </a:r>
          </a:p>
          <a:p>
            <a:pPr algn="l" marL="0" indent="0" lvl="0">
              <a:lnSpc>
                <a:spcPts val="2293"/>
              </a:lnSpc>
              <a:spcBef>
                <a:spcPct val="0"/>
              </a:spcBef>
            </a:pPr>
          </a:p>
        </p:txBody>
      </p:sp>
      <p:sp>
        <p:nvSpPr>
          <p:cNvPr name="TextBox 14" id="14"/>
          <p:cNvSpPr txBox="true"/>
          <p:nvPr/>
        </p:nvSpPr>
        <p:spPr>
          <a:xfrm rot="0">
            <a:off x="5160572" y="7278575"/>
            <a:ext cx="7897675" cy="1723006"/>
          </a:xfrm>
          <a:prstGeom prst="rect">
            <a:avLst/>
          </a:prstGeom>
        </p:spPr>
        <p:txBody>
          <a:bodyPr anchor="t" rtlCol="false" tIns="0" lIns="0" bIns="0" rIns="0">
            <a:spAutoFit/>
          </a:bodyPr>
          <a:lstStyle/>
          <a:p>
            <a:pPr algn="l" marL="0" indent="0" lvl="0">
              <a:lnSpc>
                <a:spcPts val="2291"/>
              </a:lnSpc>
              <a:spcBef>
                <a:spcPct val="0"/>
              </a:spcBef>
            </a:pPr>
            <a:r>
              <a:rPr lang="en-US" b="true" sz="2028" spc="-40" u="none">
                <a:solidFill>
                  <a:srgbClr val="000000"/>
                </a:solidFill>
                <a:latin typeface="Open Sans Bold"/>
                <a:ea typeface="Open Sans Bold"/>
                <a:cs typeface="Open Sans Bold"/>
                <a:sym typeface="Open Sans Bold"/>
              </a:rPr>
              <a:t>Average Handle Time vs Customer Tone</a:t>
            </a:r>
          </a:p>
          <a:p>
            <a:pPr algn="l" marL="437903" indent="-218952" lvl="1">
              <a:lnSpc>
                <a:spcPts val="2291"/>
              </a:lnSpc>
              <a:spcBef>
                <a:spcPct val="0"/>
              </a:spcBef>
              <a:buFont typeface="Arial"/>
              <a:buChar char="•"/>
            </a:pPr>
            <a:r>
              <a:rPr lang="en-US" b="true" sz="2028" u="none">
                <a:solidFill>
                  <a:srgbClr val="000000"/>
                </a:solidFill>
                <a:latin typeface="Open Sans Bold"/>
                <a:ea typeface="Open Sans Bold"/>
                <a:cs typeface="Open Sans Bold"/>
                <a:sym typeface="Open Sans Bold"/>
              </a:rPr>
              <a:t>Average Handle Time didn’t show a strong relation with customer tone.</a:t>
            </a:r>
          </a:p>
          <a:p>
            <a:pPr algn="l" marL="437903" indent="-218952" lvl="1">
              <a:lnSpc>
                <a:spcPts val="2291"/>
              </a:lnSpc>
              <a:spcBef>
                <a:spcPct val="0"/>
              </a:spcBef>
              <a:buFont typeface="Arial"/>
              <a:buChar char="•"/>
            </a:pPr>
            <a:r>
              <a:rPr lang="en-US" b="true" sz="2028" u="none">
                <a:solidFill>
                  <a:srgbClr val="000000"/>
                </a:solidFill>
                <a:latin typeface="Open Sans Bold"/>
                <a:ea typeface="Open Sans Bold"/>
                <a:cs typeface="Open Sans Bold"/>
                <a:sym typeface="Open Sans Bold"/>
              </a:rPr>
              <a:t>Customer tone appeared to have minimal impact on how quickly calls were resolved.</a:t>
            </a:r>
          </a:p>
          <a:p>
            <a:pPr algn="l" marL="0" indent="0" lvl="0">
              <a:lnSpc>
                <a:spcPts val="2291"/>
              </a:lnSpc>
              <a:spcBef>
                <a:spcPct val="0"/>
              </a:spcBef>
            </a:pPr>
          </a:p>
        </p:txBody>
      </p:sp>
      <p:sp>
        <p:nvSpPr>
          <p:cNvPr name="Freeform 15" id="15"/>
          <p:cNvSpPr/>
          <p:nvPr/>
        </p:nvSpPr>
        <p:spPr>
          <a:xfrm flipH="false" flipV="false" rot="0">
            <a:off x="3390940" y="4957020"/>
            <a:ext cx="1285023" cy="1328501"/>
          </a:xfrm>
          <a:custGeom>
            <a:avLst/>
            <a:gdLst/>
            <a:ahLst/>
            <a:cxnLst/>
            <a:rect r="r" b="b" t="t" l="l"/>
            <a:pathLst>
              <a:path h="1328501" w="1285023">
                <a:moveTo>
                  <a:pt x="0" y="0"/>
                </a:moveTo>
                <a:lnTo>
                  <a:pt x="1285023" y="0"/>
                </a:lnTo>
                <a:lnTo>
                  <a:pt x="1285023" y="1328501"/>
                </a:lnTo>
                <a:lnTo>
                  <a:pt x="0" y="132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3390940" y="7326337"/>
            <a:ext cx="1285023" cy="1328501"/>
          </a:xfrm>
          <a:custGeom>
            <a:avLst/>
            <a:gdLst/>
            <a:ahLst/>
            <a:cxnLst/>
            <a:rect r="r" b="b" t="t" l="l"/>
            <a:pathLst>
              <a:path h="1328501" w="1285023">
                <a:moveTo>
                  <a:pt x="0" y="0"/>
                </a:moveTo>
                <a:lnTo>
                  <a:pt x="1285023" y="0"/>
                </a:lnTo>
                <a:lnTo>
                  <a:pt x="1285023" y="1328501"/>
                </a:lnTo>
                <a:lnTo>
                  <a:pt x="0" y="132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6143285" y="-180385"/>
            <a:ext cx="2144715" cy="2147399"/>
          </a:xfrm>
          <a:custGeom>
            <a:avLst/>
            <a:gdLst/>
            <a:ahLst/>
            <a:cxnLst/>
            <a:rect r="r" b="b" t="t" l="l"/>
            <a:pathLst>
              <a:path h="2147399" w="2144715">
                <a:moveTo>
                  <a:pt x="0" y="0"/>
                </a:moveTo>
                <a:lnTo>
                  <a:pt x="2144715" y="0"/>
                </a:lnTo>
                <a:lnTo>
                  <a:pt x="2144715" y="2147400"/>
                </a:lnTo>
                <a:lnTo>
                  <a:pt x="0" y="2147400"/>
                </a:lnTo>
                <a:lnTo>
                  <a:pt x="0" y="0"/>
                </a:lnTo>
                <a:close/>
              </a:path>
            </a:pathLst>
          </a:custGeom>
          <a:blipFill>
            <a:blip r:embed="rId4"/>
            <a:stretch>
              <a:fillRect l="0" t="0" r="0" b="0"/>
            </a:stretch>
          </a:blipFill>
        </p:spPr>
      </p:sp>
      <p:grpSp>
        <p:nvGrpSpPr>
          <p:cNvPr name="Group 18" id="18"/>
          <p:cNvGrpSpPr/>
          <p:nvPr/>
        </p:nvGrpSpPr>
        <p:grpSpPr>
          <a:xfrm rot="0">
            <a:off x="488343" y="-989670"/>
            <a:ext cx="1080715" cy="2956684"/>
            <a:chOff x="0" y="0"/>
            <a:chExt cx="284633" cy="778715"/>
          </a:xfrm>
        </p:grpSpPr>
        <p:sp>
          <p:nvSpPr>
            <p:cNvPr name="Freeform 19" id="19"/>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20" id="20"/>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529352" y="9803843"/>
            <a:ext cx="19346704" cy="821917"/>
            <a:chOff x="0" y="0"/>
            <a:chExt cx="5095428" cy="216472"/>
          </a:xfrm>
        </p:grpSpPr>
        <p:sp>
          <p:nvSpPr>
            <p:cNvPr name="Freeform 22" id="22"/>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23" id="23"/>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DAGS93Q6g8E</dc:identifier>
  <dcterms:modified xsi:type="dcterms:W3CDTF">2011-08-01T06:04:30Z</dcterms:modified>
  <cp:revision>1</cp:revision>
  <dc:title>Black Yellow Modern Minimalist Elegant Presentation</dc:title>
</cp:coreProperties>
</file>