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7" r:id="rId5"/>
    <p:sldId id="258" r:id="rId6"/>
    <p:sldId id="265" r:id="rId7"/>
    <p:sldId id="266" r:id="rId8"/>
    <p:sldId id="267" r:id="rId9"/>
    <p:sldId id="278" r:id="rId10"/>
    <p:sldId id="270" r:id="rId11"/>
    <p:sldId id="271" r:id="rId12"/>
    <p:sldId id="268" r:id="rId13"/>
    <p:sldId id="269" r:id="rId14"/>
    <p:sldId id="261" r:id="rId15"/>
    <p:sldId id="275" r:id="rId16"/>
    <p:sldId id="259" r:id="rId17"/>
    <p:sldId id="279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ing\Code\Absenteeism-at-work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King\Code\Absenteeism-at-work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Drinker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Mix!$E$1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Mix!$D$2:$D$3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Mix!$E$2:$E$3</c:f>
              <c:numCache>
                <c:formatCode>General</c:formatCode>
                <c:ptCount val="2"/>
                <c:pt idx="0">
                  <c:v>420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1-40C4-95BA-70C841A61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2755248"/>
        <c:axId val="1842755664"/>
      </c:barChart>
      <c:valAx>
        <c:axId val="184275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42755248"/>
        <c:crosses val="autoZero"/>
        <c:crossBetween val="between"/>
      </c:valAx>
      <c:catAx>
        <c:axId val="1842755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7556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models!$B$1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models!$A$2:$A$7</c:f>
              <c:strCache>
                <c:ptCount val="6"/>
                <c:pt idx="0">
                  <c:v>LR</c:v>
                </c:pt>
                <c:pt idx="1">
                  <c:v>LDA</c:v>
                </c:pt>
                <c:pt idx="2">
                  <c:v>KNN</c:v>
                </c:pt>
                <c:pt idx="3">
                  <c:v>CART</c:v>
                </c:pt>
                <c:pt idx="4">
                  <c:v>NB</c:v>
                </c:pt>
                <c:pt idx="5">
                  <c:v>SVM</c:v>
                </c:pt>
              </c:strCache>
            </c:strRef>
          </c:cat>
          <c:val>
            <c:numRef>
              <c:f>models!$B$2:$B$7</c:f>
              <c:numCache>
                <c:formatCode>0%</c:formatCode>
                <c:ptCount val="6"/>
                <c:pt idx="0">
                  <c:v>0.94</c:v>
                </c:pt>
                <c:pt idx="1">
                  <c:v>0.97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D-4635-8611-9E053B0C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4299903"/>
        <c:axId val="1444300735"/>
      </c:barChart>
      <c:catAx>
        <c:axId val="1444299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300735"/>
        <c:crosses val="autoZero"/>
        <c:auto val="1"/>
        <c:lblAlgn val="ctr"/>
        <c:lblOffset val="100"/>
        <c:noMultiLvlLbl val="0"/>
      </c:catAx>
      <c:valAx>
        <c:axId val="144430073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4429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Smocker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Mix!$E$11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Mix!$D$12:$D$13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Mix!$E$12:$E$13</c:f>
              <c:numCache>
                <c:formatCode>General</c:formatCode>
                <c:ptCount val="2"/>
                <c:pt idx="0">
                  <c:v>686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8-41E6-AD6F-61941C343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2243104"/>
        <c:axId val="1852243520"/>
      </c:barChart>
      <c:catAx>
        <c:axId val="185224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243520"/>
        <c:crosses val="autoZero"/>
        <c:auto val="1"/>
        <c:lblAlgn val="ctr"/>
        <c:lblOffset val="100"/>
        <c:noMultiLvlLbl val="0"/>
      </c:catAx>
      <c:valAx>
        <c:axId val="1852243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224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Day!$B$1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Day!$A$2:$A$6</c:f>
              <c:strCache>
                <c:ptCount val="5"/>
                <c:pt idx="0">
                  <c:v>Mon</c:v>
                </c:pt>
                <c:pt idx="1">
                  <c:v>Wed</c:v>
                </c:pt>
                <c:pt idx="2">
                  <c:v>Tue</c:v>
                </c:pt>
                <c:pt idx="3">
                  <c:v>Fri</c:v>
                </c:pt>
                <c:pt idx="4">
                  <c:v>Thu</c:v>
                </c:pt>
              </c:strCache>
            </c:strRef>
          </c:cat>
          <c:val>
            <c:numRef>
              <c:f>Day!$B$2:$B$6</c:f>
              <c:numCache>
                <c:formatCode>General</c:formatCode>
                <c:ptCount val="5"/>
                <c:pt idx="0">
                  <c:v>161</c:v>
                </c:pt>
                <c:pt idx="1">
                  <c:v>156</c:v>
                </c:pt>
                <c:pt idx="2">
                  <c:v>154</c:v>
                </c:pt>
                <c:pt idx="3">
                  <c:v>144</c:v>
                </c:pt>
                <c:pt idx="4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9-459F-AA09-40F391D6E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56091808"/>
        <c:axId val="1756090560"/>
      </c:barChart>
      <c:catAx>
        <c:axId val="175609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090560"/>
        <c:crosses val="autoZero"/>
        <c:auto val="1"/>
        <c:lblAlgn val="ctr"/>
        <c:lblOffset val="100"/>
        <c:noMultiLvlLbl val="0"/>
      </c:catAx>
      <c:valAx>
        <c:axId val="1756090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609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Months</a:t>
            </a:r>
            <a:r>
              <a:rPr lang="en-US" b="1" baseline="0"/>
              <a:t>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Month!$B$1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Month!$A$2:$A$13</c:f>
              <c:strCache>
                <c:ptCount val="12"/>
                <c:pt idx="0">
                  <c:v>Mar</c:v>
                </c:pt>
                <c:pt idx="1">
                  <c:v>Feb</c:v>
                </c:pt>
                <c:pt idx="2">
                  <c:v>Oct</c:v>
                </c:pt>
                <c:pt idx="3">
                  <c:v>Jul</c:v>
                </c:pt>
                <c:pt idx="4">
                  <c:v>May</c:v>
                </c:pt>
                <c:pt idx="5">
                  <c:v>Nov</c:v>
                </c:pt>
                <c:pt idx="6">
                  <c:v>Aug</c:v>
                </c:pt>
                <c:pt idx="7">
                  <c:v>Jun</c:v>
                </c:pt>
                <c:pt idx="8">
                  <c:v>Sep</c:v>
                </c:pt>
                <c:pt idx="9">
                  <c:v>Apr</c:v>
                </c:pt>
                <c:pt idx="10">
                  <c:v>Jan</c:v>
                </c:pt>
                <c:pt idx="11">
                  <c:v>Dec</c:v>
                </c:pt>
              </c:strCache>
            </c:strRef>
          </c:cat>
          <c:val>
            <c:numRef>
              <c:f>Month!$B$2:$B$13</c:f>
              <c:numCache>
                <c:formatCode>General</c:formatCode>
                <c:ptCount val="12"/>
                <c:pt idx="0">
                  <c:v>87</c:v>
                </c:pt>
                <c:pt idx="1">
                  <c:v>72</c:v>
                </c:pt>
                <c:pt idx="2">
                  <c:v>71</c:v>
                </c:pt>
                <c:pt idx="3">
                  <c:v>67</c:v>
                </c:pt>
                <c:pt idx="4">
                  <c:v>64</c:v>
                </c:pt>
                <c:pt idx="5">
                  <c:v>63</c:v>
                </c:pt>
                <c:pt idx="6">
                  <c:v>54</c:v>
                </c:pt>
                <c:pt idx="7">
                  <c:v>54</c:v>
                </c:pt>
                <c:pt idx="8">
                  <c:v>53</c:v>
                </c:pt>
                <c:pt idx="9">
                  <c:v>53</c:v>
                </c:pt>
                <c:pt idx="10">
                  <c:v>50</c:v>
                </c:pt>
                <c:pt idx="1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C7-40C3-8AA0-782FAED05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48308432"/>
        <c:axId val="1848309264"/>
      </c:barChart>
      <c:catAx>
        <c:axId val="184830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309264"/>
        <c:crosses val="autoZero"/>
        <c:auto val="1"/>
        <c:lblAlgn val="ctr"/>
        <c:lblOffset val="100"/>
        <c:noMultiLvlLbl val="0"/>
      </c:catAx>
      <c:valAx>
        <c:axId val="1848309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4830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Mix!$E$19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Mix!$D$20:$D$21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Mix!$E$20:$E$21</c:f>
              <c:numCache>
                <c:formatCode>General</c:formatCode>
                <c:ptCount val="2"/>
                <c:pt idx="0">
                  <c:v>602</c:v>
                </c:pt>
                <c:pt idx="1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D-4E26-8647-011EE87BA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8401760"/>
        <c:axId val="1908403008"/>
      </c:barChart>
      <c:catAx>
        <c:axId val="1908401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403008"/>
        <c:crosses val="autoZero"/>
        <c:auto val="1"/>
        <c:lblAlgn val="ctr"/>
        <c:lblOffset val="100"/>
        <c:noMultiLvlLbl val="0"/>
      </c:catAx>
      <c:valAx>
        <c:axId val="1908403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0840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Reason</a:t>
            </a:r>
            <a:r>
              <a:rPr lang="en-US" b="1" baseline="0"/>
              <a:t> For Absence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'Reason for absence'!$D$1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'Reason for absence'!$C$2:$C$10</c:f>
              <c:strCache>
                <c:ptCount val="9"/>
                <c:pt idx="0">
                  <c:v>Reason-23</c:v>
                </c:pt>
                <c:pt idx="1">
                  <c:v>Reason-28</c:v>
                </c:pt>
                <c:pt idx="2">
                  <c:v>Reason-27</c:v>
                </c:pt>
                <c:pt idx="3">
                  <c:v>Reason-13</c:v>
                </c:pt>
                <c:pt idx="4">
                  <c:v>Reason-0</c:v>
                </c:pt>
                <c:pt idx="5">
                  <c:v>Reason-19</c:v>
                </c:pt>
                <c:pt idx="6">
                  <c:v>Reason-22</c:v>
                </c:pt>
                <c:pt idx="7">
                  <c:v>Reason-26</c:v>
                </c:pt>
                <c:pt idx="8">
                  <c:v>Reason-25</c:v>
                </c:pt>
              </c:strCache>
            </c:strRef>
          </c:cat>
          <c:val>
            <c:numRef>
              <c:f>'Reason for absence'!$D$2:$D$10</c:f>
              <c:numCache>
                <c:formatCode>General</c:formatCode>
                <c:ptCount val="9"/>
                <c:pt idx="0">
                  <c:v>149</c:v>
                </c:pt>
                <c:pt idx="1">
                  <c:v>112</c:v>
                </c:pt>
                <c:pt idx="2">
                  <c:v>69</c:v>
                </c:pt>
                <c:pt idx="3">
                  <c:v>55</c:v>
                </c:pt>
                <c:pt idx="4">
                  <c:v>43</c:v>
                </c:pt>
                <c:pt idx="5">
                  <c:v>40</c:v>
                </c:pt>
                <c:pt idx="6">
                  <c:v>38</c:v>
                </c:pt>
                <c:pt idx="7">
                  <c:v>33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9-4C75-BA15-D85CB35BD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3774032"/>
        <c:axId val="1463773200"/>
      </c:barChart>
      <c:catAx>
        <c:axId val="146377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773200"/>
        <c:crosses val="autoZero"/>
        <c:auto val="1"/>
        <c:lblAlgn val="ctr"/>
        <c:lblOffset val="100"/>
        <c:noMultiLvlLbl val="0"/>
      </c:catAx>
      <c:valAx>
        <c:axId val="1463773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377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</a:t>
            </a:r>
            <a:r>
              <a:rPr lang="en-US" b="1" baseline="0"/>
              <a:t> Seasons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Season!$B$1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Season!$A$2:$A$5</c:f>
              <c:strCache>
                <c:ptCount val="4"/>
                <c:pt idx="0">
                  <c:v>Season 4</c:v>
                </c:pt>
                <c:pt idx="1">
                  <c:v>Season 2</c:v>
                </c:pt>
                <c:pt idx="2">
                  <c:v>Season 3</c:v>
                </c:pt>
                <c:pt idx="3">
                  <c:v>Season 1</c:v>
                </c:pt>
              </c:strCache>
            </c:strRef>
          </c:cat>
          <c:val>
            <c:numRef>
              <c:f>Season!$B$2:$B$5</c:f>
              <c:numCache>
                <c:formatCode>General</c:formatCode>
                <c:ptCount val="4"/>
                <c:pt idx="0">
                  <c:v>195</c:v>
                </c:pt>
                <c:pt idx="1">
                  <c:v>192</c:v>
                </c:pt>
                <c:pt idx="2">
                  <c:v>183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3-465C-BBAA-5AEAE1E3D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49548656"/>
        <c:axId val="1849547824"/>
      </c:barChart>
      <c:catAx>
        <c:axId val="184954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547824"/>
        <c:crosses val="autoZero"/>
        <c:auto val="1"/>
        <c:lblAlgn val="ctr"/>
        <c:lblOffset val="100"/>
        <c:noMultiLvlLbl val="0"/>
      </c:catAx>
      <c:valAx>
        <c:axId val="184954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4954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Top 10/25 Model Accuracy Using AutoML</a:t>
            </a:r>
            <a:endParaRPr lang="en-IN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models!$B$10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models!$A$11:$A$20</c:f>
              <c:strCache>
                <c:ptCount val="10"/>
                <c:pt idx="0">
                  <c:v>LinearDiscriminantAnalysis</c:v>
                </c:pt>
                <c:pt idx="1">
                  <c:v>XGBClassifier</c:v>
                </c:pt>
                <c:pt idx="2">
                  <c:v>GaussianNB</c:v>
                </c:pt>
                <c:pt idx="3">
                  <c:v>BaggingClassifier</c:v>
                </c:pt>
                <c:pt idx="4">
                  <c:v>DecisionTreeClassifier</c:v>
                </c:pt>
                <c:pt idx="5">
                  <c:v>LGBMClassifier</c:v>
                </c:pt>
                <c:pt idx="6">
                  <c:v>AdaBoostClassifier</c:v>
                </c:pt>
                <c:pt idx="7">
                  <c:v>RandomForestClassifier</c:v>
                </c:pt>
                <c:pt idx="8">
                  <c:v>ExtraTreesClassifier</c:v>
                </c:pt>
                <c:pt idx="9">
                  <c:v>ExtraTreeClassifier</c:v>
                </c:pt>
              </c:strCache>
            </c:strRef>
          </c:cat>
          <c:val>
            <c:numRef>
              <c:f>models!$B$11:$B$20</c:f>
              <c:numCache>
                <c:formatCode>0%</c:formatCode>
                <c:ptCount val="10"/>
                <c:pt idx="0">
                  <c:v>1</c:v>
                </c:pt>
                <c:pt idx="1">
                  <c:v>0.98</c:v>
                </c:pt>
                <c:pt idx="2">
                  <c:v>0.98</c:v>
                </c:pt>
                <c:pt idx="3">
                  <c:v>0.97</c:v>
                </c:pt>
                <c:pt idx="4">
                  <c:v>0.97</c:v>
                </c:pt>
                <c:pt idx="5">
                  <c:v>0.96</c:v>
                </c:pt>
                <c:pt idx="6">
                  <c:v>0.85</c:v>
                </c:pt>
                <c:pt idx="7">
                  <c:v>0.89</c:v>
                </c:pt>
                <c:pt idx="8">
                  <c:v>0.73</c:v>
                </c:pt>
                <c:pt idx="9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FE-4275-BA59-51B738BFBF4F}"/>
            </c:ext>
          </c:extLst>
        </c:ser>
        <c:ser>
          <c:idx val="1"/>
          <c:order val="1"/>
          <c:tx>
            <c:strRef>
              <c:f>models!$C$10</c:f>
              <c:strCache>
                <c:ptCount val="1"/>
                <c:pt idx="0">
                  <c:v>Balanced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models!$A$11:$A$20</c:f>
              <c:strCache>
                <c:ptCount val="10"/>
                <c:pt idx="0">
                  <c:v>LinearDiscriminantAnalysis</c:v>
                </c:pt>
                <c:pt idx="1">
                  <c:v>XGBClassifier</c:v>
                </c:pt>
                <c:pt idx="2">
                  <c:v>GaussianNB</c:v>
                </c:pt>
                <c:pt idx="3">
                  <c:v>BaggingClassifier</c:v>
                </c:pt>
                <c:pt idx="4">
                  <c:v>DecisionTreeClassifier</c:v>
                </c:pt>
                <c:pt idx="5">
                  <c:v>LGBMClassifier</c:v>
                </c:pt>
                <c:pt idx="6">
                  <c:v>AdaBoostClassifier</c:v>
                </c:pt>
                <c:pt idx="7">
                  <c:v>RandomForestClassifier</c:v>
                </c:pt>
                <c:pt idx="8">
                  <c:v>ExtraTreesClassifier</c:v>
                </c:pt>
                <c:pt idx="9">
                  <c:v>ExtraTreeClassifier</c:v>
                </c:pt>
              </c:strCache>
            </c:strRef>
          </c:cat>
          <c:val>
            <c:numRef>
              <c:f>models!$C$11:$C$20</c:f>
              <c:numCache>
                <c:formatCode>0%</c:formatCode>
                <c:ptCount val="10"/>
                <c:pt idx="0">
                  <c:v>0.93</c:v>
                </c:pt>
                <c:pt idx="1">
                  <c:v>0.75</c:v>
                </c:pt>
                <c:pt idx="2">
                  <c:v>0.73</c:v>
                </c:pt>
                <c:pt idx="3">
                  <c:v>0.68</c:v>
                </c:pt>
                <c:pt idx="4">
                  <c:v>0.68</c:v>
                </c:pt>
                <c:pt idx="5">
                  <c:v>0.61</c:v>
                </c:pt>
                <c:pt idx="6">
                  <c:v>0.53</c:v>
                </c:pt>
                <c:pt idx="7">
                  <c:v>0.49</c:v>
                </c:pt>
                <c:pt idx="8">
                  <c:v>0.41</c:v>
                </c:pt>
                <c:pt idx="9">
                  <c:v>0.32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FE-4275-BA59-51B738BFBF4F}"/>
            </c:ext>
          </c:extLst>
        </c:ser>
        <c:ser>
          <c:idx val="2"/>
          <c:order val="2"/>
          <c:tx>
            <c:strRef>
              <c:f>models!$D$10</c:f>
              <c:strCache>
                <c:ptCount val="1"/>
                <c:pt idx="0">
                  <c:v>F1 Sore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models!$A$11:$A$20</c:f>
              <c:strCache>
                <c:ptCount val="10"/>
                <c:pt idx="0">
                  <c:v>LinearDiscriminantAnalysis</c:v>
                </c:pt>
                <c:pt idx="1">
                  <c:v>XGBClassifier</c:v>
                </c:pt>
                <c:pt idx="2">
                  <c:v>GaussianNB</c:v>
                </c:pt>
                <c:pt idx="3">
                  <c:v>BaggingClassifier</c:v>
                </c:pt>
                <c:pt idx="4">
                  <c:v>DecisionTreeClassifier</c:v>
                </c:pt>
                <c:pt idx="5">
                  <c:v>LGBMClassifier</c:v>
                </c:pt>
                <c:pt idx="6">
                  <c:v>AdaBoostClassifier</c:v>
                </c:pt>
                <c:pt idx="7">
                  <c:v>RandomForestClassifier</c:v>
                </c:pt>
                <c:pt idx="8">
                  <c:v>ExtraTreesClassifier</c:v>
                </c:pt>
                <c:pt idx="9">
                  <c:v>ExtraTreeClassifier</c:v>
                </c:pt>
              </c:strCache>
            </c:strRef>
          </c:cat>
          <c:val>
            <c:numRef>
              <c:f>models!$D$11:$D$20</c:f>
              <c:numCache>
                <c:formatCode>0%</c:formatCode>
                <c:ptCount val="10"/>
                <c:pt idx="0">
                  <c:v>1</c:v>
                </c:pt>
                <c:pt idx="1">
                  <c:v>0.98</c:v>
                </c:pt>
                <c:pt idx="2">
                  <c:v>0.97</c:v>
                </c:pt>
                <c:pt idx="3">
                  <c:v>0.97</c:v>
                </c:pt>
                <c:pt idx="4">
                  <c:v>0.97</c:v>
                </c:pt>
                <c:pt idx="5">
                  <c:v>0.96</c:v>
                </c:pt>
                <c:pt idx="6">
                  <c:v>0.79</c:v>
                </c:pt>
                <c:pt idx="7">
                  <c:v>0.87</c:v>
                </c:pt>
                <c:pt idx="8">
                  <c:v>0.71</c:v>
                </c:pt>
                <c:pt idx="9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FE-4275-BA59-51B738BFB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7247055"/>
        <c:axId val="1030216959"/>
      </c:lineChart>
      <c:catAx>
        <c:axId val="102724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216959"/>
        <c:crosses val="autoZero"/>
        <c:auto val="1"/>
        <c:lblAlgn val="ctr"/>
        <c:lblOffset val="100"/>
        <c:noMultiLvlLbl val="0"/>
      </c:catAx>
      <c:valAx>
        <c:axId val="103021695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2724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models!$B$10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models!$A$11:$A$35</c:f>
              <c:strCache>
                <c:ptCount val="25"/>
                <c:pt idx="0">
                  <c:v>LinearDiscriminantAnalysis</c:v>
                </c:pt>
                <c:pt idx="1">
                  <c:v>XGBClassifier</c:v>
                </c:pt>
                <c:pt idx="2">
                  <c:v>GaussianNB</c:v>
                </c:pt>
                <c:pt idx="3">
                  <c:v>BaggingClassifier</c:v>
                </c:pt>
                <c:pt idx="4">
                  <c:v>DecisionTreeClassifier</c:v>
                </c:pt>
                <c:pt idx="5">
                  <c:v>LGBMClassifier</c:v>
                </c:pt>
                <c:pt idx="6">
                  <c:v>AdaBoostClassifier</c:v>
                </c:pt>
                <c:pt idx="7">
                  <c:v>RandomForestClassifier</c:v>
                </c:pt>
                <c:pt idx="8">
                  <c:v>ExtraTreesClassifier</c:v>
                </c:pt>
                <c:pt idx="9">
                  <c:v>ExtraTreeClassifier</c:v>
                </c:pt>
                <c:pt idx="10">
                  <c:v>LabelPropagation</c:v>
                </c:pt>
                <c:pt idx="11">
                  <c:v>LabelSpreading</c:v>
                </c:pt>
                <c:pt idx="12">
                  <c:v>NearestCentroid</c:v>
                </c:pt>
                <c:pt idx="13">
                  <c:v>LinearSVC</c:v>
                </c:pt>
                <c:pt idx="14">
                  <c:v>BernoulliNB</c:v>
                </c:pt>
                <c:pt idx="15">
                  <c:v>LogisticRegression</c:v>
                </c:pt>
                <c:pt idx="16">
                  <c:v>SGDClassifier</c:v>
                </c:pt>
                <c:pt idx="17">
                  <c:v>CalibratedClassifierCV</c:v>
                </c:pt>
                <c:pt idx="18">
                  <c:v>SVC</c:v>
                </c:pt>
                <c:pt idx="19">
                  <c:v>PassiveAggressiveClassifier</c:v>
                </c:pt>
                <c:pt idx="20">
                  <c:v>RidgeClassifier</c:v>
                </c:pt>
                <c:pt idx="21">
                  <c:v>KNeighborsClassifier</c:v>
                </c:pt>
                <c:pt idx="22">
                  <c:v>RidgeClassifierCV</c:v>
                </c:pt>
                <c:pt idx="23">
                  <c:v>Perceptron</c:v>
                </c:pt>
                <c:pt idx="24">
                  <c:v>DummyClassifier</c:v>
                </c:pt>
              </c:strCache>
            </c:strRef>
          </c:cat>
          <c:val>
            <c:numRef>
              <c:f>models!$B$11:$B$35</c:f>
              <c:numCache>
                <c:formatCode>0%</c:formatCode>
                <c:ptCount val="25"/>
                <c:pt idx="0">
                  <c:v>1</c:v>
                </c:pt>
                <c:pt idx="1">
                  <c:v>0.98</c:v>
                </c:pt>
                <c:pt idx="2">
                  <c:v>0.98</c:v>
                </c:pt>
                <c:pt idx="3">
                  <c:v>0.97</c:v>
                </c:pt>
                <c:pt idx="4">
                  <c:v>0.97</c:v>
                </c:pt>
                <c:pt idx="5">
                  <c:v>0.96</c:v>
                </c:pt>
                <c:pt idx="6">
                  <c:v>0.85</c:v>
                </c:pt>
                <c:pt idx="7">
                  <c:v>0.89</c:v>
                </c:pt>
                <c:pt idx="8">
                  <c:v>0.73</c:v>
                </c:pt>
                <c:pt idx="9">
                  <c:v>0.53</c:v>
                </c:pt>
                <c:pt idx="10">
                  <c:v>0.43</c:v>
                </c:pt>
                <c:pt idx="11">
                  <c:v>0.43</c:v>
                </c:pt>
                <c:pt idx="12">
                  <c:v>0.28000000000000003</c:v>
                </c:pt>
                <c:pt idx="13">
                  <c:v>0.53</c:v>
                </c:pt>
                <c:pt idx="14">
                  <c:v>0.51</c:v>
                </c:pt>
                <c:pt idx="15">
                  <c:v>0.51</c:v>
                </c:pt>
                <c:pt idx="16">
                  <c:v>0.45</c:v>
                </c:pt>
                <c:pt idx="17">
                  <c:v>0.52</c:v>
                </c:pt>
                <c:pt idx="18">
                  <c:v>0.48</c:v>
                </c:pt>
                <c:pt idx="19">
                  <c:v>0.36</c:v>
                </c:pt>
                <c:pt idx="20">
                  <c:v>0.47</c:v>
                </c:pt>
                <c:pt idx="21">
                  <c:v>0.39</c:v>
                </c:pt>
                <c:pt idx="22">
                  <c:v>0.46</c:v>
                </c:pt>
                <c:pt idx="23">
                  <c:v>0.35</c:v>
                </c:pt>
                <c:pt idx="2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2E-49F2-8C1E-35E9C57E9F57}"/>
            </c:ext>
          </c:extLst>
        </c:ser>
        <c:ser>
          <c:idx val="1"/>
          <c:order val="1"/>
          <c:tx>
            <c:strRef>
              <c:f>models!$C$10</c:f>
              <c:strCache>
                <c:ptCount val="1"/>
                <c:pt idx="0">
                  <c:v>Balanced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models!$A$11:$A$35</c:f>
              <c:strCache>
                <c:ptCount val="25"/>
                <c:pt idx="0">
                  <c:v>LinearDiscriminantAnalysis</c:v>
                </c:pt>
                <c:pt idx="1">
                  <c:v>XGBClassifier</c:v>
                </c:pt>
                <c:pt idx="2">
                  <c:v>GaussianNB</c:v>
                </c:pt>
                <c:pt idx="3">
                  <c:v>BaggingClassifier</c:v>
                </c:pt>
                <c:pt idx="4">
                  <c:v>DecisionTreeClassifier</c:v>
                </c:pt>
                <c:pt idx="5">
                  <c:v>LGBMClassifier</c:v>
                </c:pt>
                <c:pt idx="6">
                  <c:v>AdaBoostClassifier</c:v>
                </c:pt>
                <c:pt idx="7">
                  <c:v>RandomForestClassifier</c:v>
                </c:pt>
                <c:pt idx="8">
                  <c:v>ExtraTreesClassifier</c:v>
                </c:pt>
                <c:pt idx="9">
                  <c:v>ExtraTreeClassifier</c:v>
                </c:pt>
                <c:pt idx="10">
                  <c:v>LabelPropagation</c:v>
                </c:pt>
                <c:pt idx="11">
                  <c:v>LabelSpreading</c:v>
                </c:pt>
                <c:pt idx="12">
                  <c:v>NearestCentroid</c:v>
                </c:pt>
                <c:pt idx="13">
                  <c:v>LinearSVC</c:v>
                </c:pt>
                <c:pt idx="14">
                  <c:v>BernoulliNB</c:v>
                </c:pt>
                <c:pt idx="15">
                  <c:v>LogisticRegression</c:v>
                </c:pt>
                <c:pt idx="16">
                  <c:v>SGDClassifier</c:v>
                </c:pt>
                <c:pt idx="17">
                  <c:v>CalibratedClassifierCV</c:v>
                </c:pt>
                <c:pt idx="18">
                  <c:v>SVC</c:v>
                </c:pt>
                <c:pt idx="19">
                  <c:v>PassiveAggressiveClassifier</c:v>
                </c:pt>
                <c:pt idx="20">
                  <c:v>RidgeClassifier</c:v>
                </c:pt>
                <c:pt idx="21">
                  <c:v>KNeighborsClassifier</c:v>
                </c:pt>
                <c:pt idx="22">
                  <c:v>RidgeClassifierCV</c:v>
                </c:pt>
                <c:pt idx="23">
                  <c:v>Perceptron</c:v>
                </c:pt>
                <c:pt idx="24">
                  <c:v>DummyClassifier</c:v>
                </c:pt>
              </c:strCache>
            </c:strRef>
          </c:cat>
          <c:val>
            <c:numRef>
              <c:f>models!$C$11:$C$35</c:f>
              <c:numCache>
                <c:formatCode>0%</c:formatCode>
                <c:ptCount val="25"/>
                <c:pt idx="0">
                  <c:v>0.93</c:v>
                </c:pt>
                <c:pt idx="1">
                  <c:v>0.75</c:v>
                </c:pt>
                <c:pt idx="2">
                  <c:v>0.73</c:v>
                </c:pt>
                <c:pt idx="3">
                  <c:v>0.68</c:v>
                </c:pt>
                <c:pt idx="4">
                  <c:v>0.68</c:v>
                </c:pt>
                <c:pt idx="5">
                  <c:v>0.61</c:v>
                </c:pt>
                <c:pt idx="6">
                  <c:v>0.53</c:v>
                </c:pt>
                <c:pt idx="7">
                  <c:v>0.49</c:v>
                </c:pt>
                <c:pt idx="8">
                  <c:v>0.41</c:v>
                </c:pt>
                <c:pt idx="9">
                  <c:v>0.32</c:v>
                </c:pt>
                <c:pt idx="10">
                  <c:v>0.28000000000000003</c:v>
                </c:pt>
                <c:pt idx="11">
                  <c:v>0.28000000000000003</c:v>
                </c:pt>
                <c:pt idx="12">
                  <c:v>0.26</c:v>
                </c:pt>
                <c:pt idx="13">
                  <c:v>0.22</c:v>
                </c:pt>
                <c:pt idx="14">
                  <c:v>0.21</c:v>
                </c:pt>
                <c:pt idx="15">
                  <c:v>0.21</c:v>
                </c:pt>
                <c:pt idx="16">
                  <c:v>0.2</c:v>
                </c:pt>
                <c:pt idx="17">
                  <c:v>0.2</c:v>
                </c:pt>
                <c:pt idx="18">
                  <c:v>0.19</c:v>
                </c:pt>
                <c:pt idx="19">
                  <c:v>0.18</c:v>
                </c:pt>
                <c:pt idx="20">
                  <c:v>0.18</c:v>
                </c:pt>
                <c:pt idx="21">
                  <c:v>0.17</c:v>
                </c:pt>
                <c:pt idx="22">
                  <c:v>0.17</c:v>
                </c:pt>
                <c:pt idx="23">
                  <c:v>0.15</c:v>
                </c:pt>
                <c:pt idx="2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E-49F2-8C1E-35E9C57E9F57}"/>
            </c:ext>
          </c:extLst>
        </c:ser>
        <c:ser>
          <c:idx val="2"/>
          <c:order val="2"/>
          <c:tx>
            <c:strRef>
              <c:f>models!$D$10</c:f>
              <c:strCache>
                <c:ptCount val="1"/>
                <c:pt idx="0">
                  <c:v>F1 Sore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models!$A$11:$A$35</c:f>
              <c:strCache>
                <c:ptCount val="25"/>
                <c:pt idx="0">
                  <c:v>LinearDiscriminantAnalysis</c:v>
                </c:pt>
                <c:pt idx="1">
                  <c:v>XGBClassifier</c:v>
                </c:pt>
                <c:pt idx="2">
                  <c:v>GaussianNB</c:v>
                </c:pt>
                <c:pt idx="3">
                  <c:v>BaggingClassifier</c:v>
                </c:pt>
                <c:pt idx="4">
                  <c:v>DecisionTreeClassifier</c:v>
                </c:pt>
                <c:pt idx="5">
                  <c:v>LGBMClassifier</c:v>
                </c:pt>
                <c:pt idx="6">
                  <c:v>AdaBoostClassifier</c:v>
                </c:pt>
                <c:pt idx="7">
                  <c:v>RandomForestClassifier</c:v>
                </c:pt>
                <c:pt idx="8">
                  <c:v>ExtraTreesClassifier</c:v>
                </c:pt>
                <c:pt idx="9">
                  <c:v>ExtraTreeClassifier</c:v>
                </c:pt>
                <c:pt idx="10">
                  <c:v>LabelPropagation</c:v>
                </c:pt>
                <c:pt idx="11">
                  <c:v>LabelSpreading</c:v>
                </c:pt>
                <c:pt idx="12">
                  <c:v>NearestCentroid</c:v>
                </c:pt>
                <c:pt idx="13">
                  <c:v>LinearSVC</c:v>
                </c:pt>
                <c:pt idx="14">
                  <c:v>BernoulliNB</c:v>
                </c:pt>
                <c:pt idx="15">
                  <c:v>LogisticRegression</c:v>
                </c:pt>
                <c:pt idx="16">
                  <c:v>SGDClassifier</c:v>
                </c:pt>
                <c:pt idx="17">
                  <c:v>CalibratedClassifierCV</c:v>
                </c:pt>
                <c:pt idx="18">
                  <c:v>SVC</c:v>
                </c:pt>
                <c:pt idx="19">
                  <c:v>PassiveAggressiveClassifier</c:v>
                </c:pt>
                <c:pt idx="20">
                  <c:v>RidgeClassifier</c:v>
                </c:pt>
                <c:pt idx="21">
                  <c:v>KNeighborsClassifier</c:v>
                </c:pt>
                <c:pt idx="22">
                  <c:v>RidgeClassifierCV</c:v>
                </c:pt>
                <c:pt idx="23">
                  <c:v>Perceptron</c:v>
                </c:pt>
                <c:pt idx="24">
                  <c:v>DummyClassifier</c:v>
                </c:pt>
              </c:strCache>
            </c:strRef>
          </c:cat>
          <c:val>
            <c:numRef>
              <c:f>models!$D$11:$D$35</c:f>
              <c:numCache>
                <c:formatCode>0%</c:formatCode>
                <c:ptCount val="25"/>
                <c:pt idx="0">
                  <c:v>1</c:v>
                </c:pt>
                <c:pt idx="1">
                  <c:v>0.98</c:v>
                </c:pt>
                <c:pt idx="2">
                  <c:v>0.97</c:v>
                </c:pt>
                <c:pt idx="3">
                  <c:v>0.97</c:v>
                </c:pt>
                <c:pt idx="4">
                  <c:v>0.97</c:v>
                </c:pt>
                <c:pt idx="5">
                  <c:v>0.96</c:v>
                </c:pt>
                <c:pt idx="6">
                  <c:v>0.79</c:v>
                </c:pt>
                <c:pt idx="7">
                  <c:v>0.87</c:v>
                </c:pt>
                <c:pt idx="8">
                  <c:v>0.71</c:v>
                </c:pt>
                <c:pt idx="9">
                  <c:v>0.54</c:v>
                </c:pt>
                <c:pt idx="10">
                  <c:v>0.43</c:v>
                </c:pt>
                <c:pt idx="11">
                  <c:v>0.43</c:v>
                </c:pt>
                <c:pt idx="12">
                  <c:v>0.31</c:v>
                </c:pt>
                <c:pt idx="13">
                  <c:v>0.48</c:v>
                </c:pt>
                <c:pt idx="14">
                  <c:v>0.48</c:v>
                </c:pt>
                <c:pt idx="15">
                  <c:v>0.46</c:v>
                </c:pt>
                <c:pt idx="16">
                  <c:v>0.46</c:v>
                </c:pt>
                <c:pt idx="17">
                  <c:v>0.43</c:v>
                </c:pt>
                <c:pt idx="18">
                  <c:v>0.42</c:v>
                </c:pt>
                <c:pt idx="19">
                  <c:v>0.35</c:v>
                </c:pt>
                <c:pt idx="20">
                  <c:v>0.37</c:v>
                </c:pt>
                <c:pt idx="21">
                  <c:v>0.38</c:v>
                </c:pt>
                <c:pt idx="22">
                  <c:v>0.36</c:v>
                </c:pt>
                <c:pt idx="23">
                  <c:v>0.34</c:v>
                </c:pt>
                <c:pt idx="2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E-49F2-8C1E-35E9C57E9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672431"/>
        <c:axId val="233672847"/>
      </c:lineChart>
      <c:catAx>
        <c:axId val="23367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672847"/>
        <c:crosses val="autoZero"/>
        <c:auto val="1"/>
        <c:lblAlgn val="ctr"/>
        <c:lblOffset val="100"/>
        <c:noMultiLvlLbl val="0"/>
      </c:catAx>
      <c:valAx>
        <c:axId val="23367284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3367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Absenteeism!$A$2:$A$10</cx:f>
        <cx:lvl ptCount="9">
          <cx:pt idx="0">8 Hour</cx:pt>
          <cx:pt idx="1">2 Hour</cx:pt>
          <cx:pt idx="2">3 Hour</cx:pt>
          <cx:pt idx="3">1 Hour</cx:pt>
          <cx:pt idx="4">4 Hour</cx:pt>
          <cx:pt idx="5">0 Hour</cx:pt>
          <cx:pt idx="6">16 Hour</cx:pt>
          <cx:pt idx="7">24 Hour</cx:pt>
          <cx:pt idx="8">40 Hour</cx:pt>
        </cx:lvl>
      </cx:strDim>
      <cx:numDim type="val">
        <cx:f>Absenteeism!$B$2:$B$10</cx:f>
        <cx:lvl ptCount="9" formatCode="General">
          <cx:pt idx="0">208</cx:pt>
          <cx:pt idx="1">157</cx:pt>
          <cx:pt idx="2">112</cx:pt>
          <cx:pt idx="3">88</cx:pt>
          <cx:pt idx="4">60</cx:pt>
          <cx:pt idx="5">44</cx:pt>
          <cx:pt idx="6">19</cx:pt>
          <cx:pt idx="7">16</cx:pt>
          <cx:pt idx="8">7</cx:pt>
        </cx:lvl>
      </cx:numDim>
    </cx:data>
  </cx:chartData>
  <cx:chart>
    <cx:title pos="t" align="ctr" overlay="0">
      <cx:tx>
        <cx:txData>
          <cx:v>Absenteeism</cx:v>
        </cx:txData>
      </cx:tx>
      <cx:spPr>
        <a:ln>
          <a:noFill/>
        </a:ln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Absenteeism</a:t>
          </a:r>
        </a:p>
      </cx:txPr>
    </cx:title>
    <cx:plotArea>
      <cx:plotAreaRegion>
        <cx:series layoutId="funnel" uniqueId="{A73D192F-B10B-4435-A062-AD36EA03670B}">
          <cx:tx>
            <cx:txData>
              <cx:f>Absenteeism!$B$1</cx:f>
              <cx:v>Count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  <cx:spPr>
    <a:solidFill>
      <a:schemeClr val="bg1"/>
    </a:solidFill>
    <a:ln>
      <a:solidFill>
        <a:schemeClr val="accent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2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80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5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210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4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50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8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0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6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2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4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2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BD49-A6A2-4738-84BE-DD6F6B6E783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FDFF4F-8080-425D-A9CD-11F5702F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eojectAboutAbsenteeismAtWork/_Smoking?:language=en-US&amp;publish=yes&amp;:display_count=n&amp;:origin=viz_share_link" TargetMode="External"/><Relationship Id="rId2" Type="http://schemas.openxmlformats.org/officeDocument/2006/relationships/hyperlink" Target="https://github.com/theshreyansh/Absenteeism-at-wor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14/relationships/chartEx" Target="../charts/chartEx1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C72F-F45A-4D2F-9B1E-1CE6F704B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97B4-3971-497B-A37C-18B1B18A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Absenteeism at work</a:t>
            </a:r>
          </a:p>
        </p:txBody>
      </p:sp>
    </p:spTree>
    <p:extLst>
      <p:ext uri="{BB962C8B-B14F-4D97-AF65-F5344CB8AC3E}">
        <p14:creationId xmlns:p14="http://schemas.microsoft.com/office/powerpoint/2010/main" val="370424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Modeling – Top 10 Model Performance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2F17C7-DC6F-408A-8D3D-2F63139FF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165712"/>
              </p:ext>
            </p:extLst>
          </p:nvPr>
        </p:nvGraphicFramePr>
        <p:xfrm>
          <a:off x="1702340" y="1204839"/>
          <a:ext cx="10231512" cy="503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56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Modeling – 25 Model Performance</a:t>
            </a:r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52B37D5-A437-46F7-A22E-83F815B60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924820"/>
              </p:ext>
            </p:extLst>
          </p:nvPr>
        </p:nvGraphicFramePr>
        <p:xfrm>
          <a:off x="1702340" y="1204839"/>
          <a:ext cx="10231512" cy="503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190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/>
              <a:t>Exploratory Data Analysis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8A15-5742-4982-9F08-F21F1F3A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0" y="1204840"/>
            <a:ext cx="10231511" cy="50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6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/>
              <a:t>Based on Transportation exp., work load, hit target and day of the week, how absenteeism varies across month? </a:t>
            </a:r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491BA-79A9-4025-B9FD-8B5CC0F0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0" y="1204840"/>
            <a:ext cx="10231512" cy="50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7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36592-757A-4FCD-A040-37394319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3" y="3900195"/>
            <a:ext cx="10347325" cy="2724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C8863-075D-4CA7-B573-5802C145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3" y="1087013"/>
            <a:ext cx="5309409" cy="2813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E758D-3731-4DBB-B42B-61E8581BE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22" y="1087012"/>
            <a:ext cx="5037916" cy="281318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160158-ED00-4B3D-A912-BE128C72E5E7}"/>
              </a:ext>
            </a:extLst>
          </p:cNvPr>
          <p:cNvSpPr/>
          <p:nvPr/>
        </p:nvSpPr>
        <p:spPr>
          <a:xfrm>
            <a:off x="5299788" y="3041780"/>
            <a:ext cx="970383" cy="8584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4D631-383E-40D7-A064-4AB8DDF29519}"/>
              </a:ext>
            </a:extLst>
          </p:cNvPr>
          <p:cNvSpPr/>
          <p:nvPr/>
        </p:nvSpPr>
        <p:spPr>
          <a:xfrm>
            <a:off x="10450286" y="1175655"/>
            <a:ext cx="877077" cy="2724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DD59E2-1BBC-4717-9E14-9CA3734FB50D}"/>
              </a:ext>
            </a:extLst>
          </p:cNvPr>
          <p:cNvSpPr/>
          <p:nvPr/>
        </p:nvSpPr>
        <p:spPr>
          <a:xfrm>
            <a:off x="5859624" y="1950095"/>
            <a:ext cx="345233" cy="23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B57DD8-E420-48F9-B885-B786E1FCFA05}"/>
              </a:ext>
            </a:extLst>
          </p:cNvPr>
          <p:cNvSpPr/>
          <p:nvPr/>
        </p:nvSpPr>
        <p:spPr>
          <a:xfrm>
            <a:off x="10926146" y="1087013"/>
            <a:ext cx="345233" cy="23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201F7D-FE44-448C-BBB8-E1EEA16B3DED}"/>
              </a:ext>
            </a:extLst>
          </p:cNvPr>
          <p:cNvSpPr txBox="1">
            <a:spLocks/>
          </p:cNvSpPr>
          <p:nvPr/>
        </p:nvSpPr>
        <p:spPr>
          <a:xfrm>
            <a:off x="1702340" y="617013"/>
            <a:ext cx="10231512" cy="58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Given specific day &amp; ‘drinking nature’ of employee, how absenteeism varies across month?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96227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992156-345E-4736-857E-E07C434E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087013"/>
            <a:ext cx="5309409" cy="281318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0D4977-67DA-4C35-AA41-BD38E1E165FD}"/>
              </a:ext>
            </a:extLst>
          </p:cNvPr>
          <p:cNvSpPr/>
          <p:nvPr/>
        </p:nvSpPr>
        <p:spPr>
          <a:xfrm>
            <a:off x="4986271" y="1464906"/>
            <a:ext cx="1256522" cy="2435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A657FC-1E68-4946-AF78-F4372B3B32B5}"/>
              </a:ext>
            </a:extLst>
          </p:cNvPr>
          <p:cNvSpPr/>
          <p:nvPr/>
        </p:nvSpPr>
        <p:spPr>
          <a:xfrm>
            <a:off x="5874769" y="1428178"/>
            <a:ext cx="345233" cy="23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ECD807-B898-4E18-BA55-A5E49CC9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22" y="1087014"/>
            <a:ext cx="5037916" cy="281318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481E8C-A6B0-4062-BA79-33FD324F4080}"/>
              </a:ext>
            </a:extLst>
          </p:cNvPr>
          <p:cNvSpPr/>
          <p:nvPr/>
        </p:nvSpPr>
        <p:spPr>
          <a:xfrm>
            <a:off x="10295680" y="2276669"/>
            <a:ext cx="1041174" cy="1623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F0D0A9E-F168-4A7F-B2BA-3C9D847B9437}"/>
              </a:ext>
            </a:extLst>
          </p:cNvPr>
          <p:cNvSpPr/>
          <p:nvPr/>
        </p:nvSpPr>
        <p:spPr>
          <a:xfrm>
            <a:off x="10912685" y="1674841"/>
            <a:ext cx="345233" cy="23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76C436-82A6-4662-927B-B945FD8BD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13" y="3900192"/>
            <a:ext cx="10347325" cy="272454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15BA1C0-239D-4018-B823-11A9828E5401}"/>
              </a:ext>
            </a:extLst>
          </p:cNvPr>
          <p:cNvSpPr txBox="1">
            <a:spLocks/>
          </p:cNvSpPr>
          <p:nvPr/>
        </p:nvSpPr>
        <p:spPr>
          <a:xfrm>
            <a:off x="1702340" y="617013"/>
            <a:ext cx="10231512" cy="58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Given specific day &amp; ‘smoking nature’ of employee, how absenteeism varies across month?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8964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/>
              <a:t>Given specific day &amp; drinking nature of employee, how absenteeism varies across month?</a:t>
            </a:r>
            <a:endParaRPr lang="en-IN" sz="16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814707-4E83-494D-B992-D8AB02918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839816"/>
              </p:ext>
            </p:extLst>
          </p:nvPr>
        </p:nvGraphicFramePr>
        <p:xfrm>
          <a:off x="1586204" y="1204840"/>
          <a:ext cx="10347648" cy="5230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669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Insights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60AF-D472-402F-9F86-1CE0CCBE0A0A}"/>
              </a:ext>
            </a:extLst>
          </p:cNvPr>
          <p:cNvSpPr txBox="1"/>
          <p:nvPr/>
        </p:nvSpPr>
        <p:spPr>
          <a:xfrm>
            <a:off x="1702339" y="1272742"/>
            <a:ext cx="102315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Reason for absence is highly correlated with _Disciplinary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Son is highly correlated with _pet.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Hit target  is highly correlated with _month and 1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Age  is highly correlated with Service time  and 1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Service time  is highly correlated with Age  and 1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Distance from Residence to Work  is highly correlated with _drinker and 1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Work load Average/day  is highly correlated with _month.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_smoker is highly correlated with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_Disciplinary failure is highly correlated with Reason for absence.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_month is highly correlated with Hit target  and 2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_drinker is highly correlated with Age  and 2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Transportation expense  is highly correlated with _pet.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Education is highly correlated with Distance from Residence to Work  and 2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_pet is highly correlated with Son and 1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Seasons is highly correlated with Hit target  and 1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Body mass index  is highly correlated with Service time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Son is highly correlated with _pet.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_month is highly correlated with Hit target  and 2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_drinker is highly correlated with Distance from Residence to Work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Transportation expense  is highly correlated with _pet.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_pet is highly correlated with Son and 1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Hit target  is highly correlated with _month.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Age  is highly correlated with Service time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Service time  is highly correlated with Age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Distance from Residence to Work  is highly correlated with _drinker.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Seasons is highly correlated with _month.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Work load Average/day  is highly correlated with _month.</a:t>
            </a:r>
          </a:p>
        </p:txBody>
      </p:sp>
    </p:spTree>
    <p:extLst>
      <p:ext uri="{BB962C8B-B14F-4D97-AF65-F5344CB8AC3E}">
        <p14:creationId xmlns:p14="http://schemas.microsoft.com/office/powerpoint/2010/main" val="351567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Resources Used – Check Online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773065-77A9-4246-BDEF-FA7D5E3C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339" y="1204840"/>
            <a:ext cx="10231512" cy="5036148"/>
          </a:xfrm>
        </p:spPr>
        <p:txBody>
          <a:bodyPr/>
          <a:lstStyle/>
          <a:p>
            <a:r>
              <a:rPr lang="en-US" dirty="0"/>
              <a:t>GitHub Project Link: </a:t>
            </a:r>
            <a:r>
              <a:rPr lang="en-US" dirty="0">
                <a:hlinkClick r:id="rId2"/>
              </a:rPr>
              <a:t>https://github.com/theshreyansh/Absenteeism-at-work</a:t>
            </a:r>
            <a:r>
              <a:rPr lang="en-US" dirty="0"/>
              <a:t> </a:t>
            </a:r>
          </a:p>
          <a:p>
            <a:r>
              <a:rPr lang="en-US" dirty="0"/>
              <a:t>Tableau Project Link: </a:t>
            </a:r>
            <a:r>
              <a:rPr lang="en-US" dirty="0">
                <a:hlinkClick r:id="rId3"/>
              </a:rPr>
              <a:t>https://public.tableau.com/views/PeojectAboutAbsenteeismAtWork/_Smoking?:language=en-US&amp;publish=yes&amp;:display_count=n&amp;:origin=viz_share_link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1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D1B62-DC6E-446C-9EF2-41814775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76" y="1485629"/>
            <a:ext cx="5658640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B58C-AA7B-4A44-B519-A6AE3F51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E059-DE66-44D2-BBD3-387F2B92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76" y="1905000"/>
            <a:ext cx="2687183" cy="1976535"/>
          </a:xfrm>
        </p:spPr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/>
              <a:t>Data Modeling</a:t>
            </a:r>
          </a:p>
          <a:p>
            <a:r>
              <a:rPr lang="en-US"/>
              <a:t>Insights</a:t>
            </a:r>
            <a:endParaRPr lang="en-US" dirty="0"/>
          </a:p>
          <a:p>
            <a:r>
              <a:rPr lang="en-US" dirty="0"/>
              <a:t>Recommendations</a:t>
            </a:r>
          </a:p>
          <a:p>
            <a:r>
              <a:rPr lang="en-US" dirty="0"/>
              <a:t>Q/A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77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91E8E-94A3-415A-9A4D-8C640F55C5FF}"/>
              </a:ext>
            </a:extLst>
          </p:cNvPr>
          <p:cNvSpPr txBox="1"/>
          <p:nvPr/>
        </p:nvSpPr>
        <p:spPr>
          <a:xfrm>
            <a:off x="1702340" y="137159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Records: 740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46B3E-D41F-42F7-9C07-8217243D8469}"/>
              </a:ext>
            </a:extLst>
          </p:cNvPr>
          <p:cNvSpPr txBox="1"/>
          <p:nvPr/>
        </p:nvSpPr>
        <p:spPr>
          <a:xfrm>
            <a:off x="1702339" y="190769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Attributes: 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2104C-4390-4CCD-B25A-44E294598033}"/>
              </a:ext>
            </a:extLst>
          </p:cNvPr>
          <p:cNvSpPr txBox="1"/>
          <p:nvPr/>
        </p:nvSpPr>
        <p:spPr>
          <a:xfrm>
            <a:off x="1702339" y="2443781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93% Non smoker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5A0D7-EC08-42C4-98D3-706FD22F25B9}"/>
              </a:ext>
            </a:extLst>
          </p:cNvPr>
          <p:cNvSpPr txBox="1"/>
          <p:nvPr/>
        </p:nvSpPr>
        <p:spPr>
          <a:xfrm>
            <a:off x="1702338" y="297987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81% Have Pet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0DD86-CD3B-4E65-A20D-EB273BA59609}"/>
              </a:ext>
            </a:extLst>
          </p:cNvPr>
          <p:cNvSpPr txBox="1"/>
          <p:nvPr/>
        </p:nvSpPr>
        <p:spPr>
          <a:xfrm>
            <a:off x="1702338" y="3515963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Records Of Season 4 #195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FC3B9-86C8-402B-885E-0917AEBE3281}"/>
              </a:ext>
            </a:extLst>
          </p:cNvPr>
          <p:cNvSpPr txBox="1"/>
          <p:nvPr/>
        </p:nvSpPr>
        <p:spPr>
          <a:xfrm>
            <a:off x="1702338" y="4052054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Records Of Reason 23 #149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B9F7E-F7A2-4B67-857A-8D2A280FA1D8}"/>
              </a:ext>
            </a:extLst>
          </p:cNvPr>
          <p:cNvSpPr txBox="1"/>
          <p:nvPr/>
        </p:nvSpPr>
        <p:spPr>
          <a:xfrm>
            <a:off x="1702338" y="458814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Records Of March Month #87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B6A53-8743-4C5F-B9E6-1CDF9B6305A5}"/>
              </a:ext>
            </a:extLst>
          </p:cNvPr>
          <p:cNvSpPr txBox="1"/>
          <p:nvPr/>
        </p:nvSpPr>
        <p:spPr>
          <a:xfrm>
            <a:off x="1702338" y="5124236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Records Of Monday #161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5B14A-1DCD-4E0D-8FA6-F43DED9B7226}"/>
              </a:ext>
            </a:extLst>
          </p:cNvPr>
          <p:cNvSpPr txBox="1"/>
          <p:nvPr/>
        </p:nvSpPr>
        <p:spPr>
          <a:xfrm>
            <a:off x="1686572" y="5660327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Records Of Absenteeism #8 Hour</a:t>
            </a:r>
          </a:p>
        </p:txBody>
      </p:sp>
    </p:spTree>
    <p:extLst>
      <p:ext uri="{BB962C8B-B14F-4D97-AF65-F5344CB8AC3E}">
        <p14:creationId xmlns:p14="http://schemas.microsoft.com/office/powerpoint/2010/main" val="6252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AAC5A9-BEB2-4400-AF4E-36039E05F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542357"/>
              </p:ext>
            </p:extLst>
          </p:nvPr>
        </p:nvGraphicFramePr>
        <p:xfrm>
          <a:off x="1702339" y="1179817"/>
          <a:ext cx="5371745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B50E26-3F36-4810-BBFF-36FA76C1D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275560"/>
              </p:ext>
            </p:extLst>
          </p:nvPr>
        </p:nvGraphicFramePr>
        <p:xfrm>
          <a:off x="7074084" y="1179817"/>
          <a:ext cx="4859769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F31AFA-5755-41F6-A05E-139542D41722}"/>
              </a:ext>
            </a:extLst>
          </p:cNvPr>
          <p:cNvSpPr txBox="1"/>
          <p:nvPr/>
        </p:nvSpPr>
        <p:spPr>
          <a:xfrm>
            <a:off x="10082063" y="872039"/>
            <a:ext cx="185178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Uni variate analysis</a:t>
            </a:r>
            <a:endParaRPr lang="en-IN" sz="1400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56D7515-A485-4AB3-98CE-49BFE2F50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27707"/>
              </p:ext>
            </p:extLst>
          </p:nvPr>
        </p:nvGraphicFramePr>
        <p:xfrm>
          <a:off x="1700129" y="2875265"/>
          <a:ext cx="5371745" cy="336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39B192F-6BEF-4E5C-BA11-14278187E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333749"/>
              </p:ext>
            </p:extLst>
          </p:nvPr>
        </p:nvGraphicFramePr>
        <p:xfrm>
          <a:off x="7074084" y="2875265"/>
          <a:ext cx="4859769" cy="336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16F116F0-8C22-4655-AF70-9E291B7053C3}"/>
              </a:ext>
            </a:extLst>
          </p:cNvPr>
          <p:cNvSpPr txBox="1">
            <a:spLocks/>
          </p:cNvSpPr>
          <p:nvPr/>
        </p:nvSpPr>
        <p:spPr>
          <a:xfrm>
            <a:off x="1702340" y="617013"/>
            <a:ext cx="10231512" cy="58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Exploratory Data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59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CF62FE-1641-4F4A-89E2-E661CE35D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085864"/>
              </p:ext>
            </p:extLst>
          </p:nvPr>
        </p:nvGraphicFramePr>
        <p:xfrm>
          <a:off x="6438122" y="1179817"/>
          <a:ext cx="5495731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3F52A6-CB0A-4199-BD1D-2B10C9B01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311711"/>
              </p:ext>
            </p:extLst>
          </p:nvPr>
        </p:nvGraphicFramePr>
        <p:xfrm>
          <a:off x="6438120" y="2875262"/>
          <a:ext cx="5495733" cy="336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520507-A83C-470A-9854-08F40A2DD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143717"/>
              </p:ext>
            </p:extLst>
          </p:nvPr>
        </p:nvGraphicFramePr>
        <p:xfrm>
          <a:off x="1702338" y="1179817"/>
          <a:ext cx="4735783" cy="1695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1B8C7004-2259-4BBB-AF49-DA342A3F4E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016334"/>
                  </p:ext>
                </p:extLst>
              </p:nvPr>
            </p:nvGraphicFramePr>
            <p:xfrm>
              <a:off x="1702337" y="2875261"/>
              <a:ext cx="4735783" cy="33657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1B8C7004-2259-4BBB-AF49-DA342A3F4E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2337" y="2875261"/>
                <a:ext cx="4735783" cy="336572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11C6F9C-96F6-4F0A-B303-D0C8B23F08FD}"/>
              </a:ext>
            </a:extLst>
          </p:cNvPr>
          <p:cNvSpPr txBox="1">
            <a:spLocks/>
          </p:cNvSpPr>
          <p:nvPr/>
        </p:nvSpPr>
        <p:spPr>
          <a:xfrm>
            <a:off x="1702340" y="617013"/>
            <a:ext cx="10231512" cy="58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Exploratory Data Analysis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C1F0-31F3-4EA3-85E7-0CC2BCD42AEF}"/>
              </a:ext>
            </a:extLst>
          </p:cNvPr>
          <p:cNvSpPr txBox="1"/>
          <p:nvPr/>
        </p:nvSpPr>
        <p:spPr>
          <a:xfrm>
            <a:off x="10082063" y="872039"/>
            <a:ext cx="185178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Uni variate analysis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1759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53D25-23C8-4D26-A914-14958954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52" y="1204838"/>
            <a:ext cx="4467849" cy="2540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4B67C-E142-4FC2-A4AC-D17EED22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01" y="1204839"/>
            <a:ext cx="4401164" cy="2540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4883A9-FB04-456E-85CA-58A54C8A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89" y="3745147"/>
            <a:ext cx="4466512" cy="2540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B53105-C211-4454-B6FE-17E551A5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301" y="3745148"/>
            <a:ext cx="4401164" cy="25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6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9BA7B-76A9-433E-B746-D3B3B286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0" y="1204840"/>
            <a:ext cx="10231512" cy="269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DBA12-8A06-4C4B-899C-022DEF6E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40" y="3900791"/>
            <a:ext cx="10231512" cy="23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F4EB0-3921-4B4E-9A8F-03FFD884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0" y="1204840"/>
            <a:ext cx="1023151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8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5A-7E50-4DEC-A943-50386DB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0" y="617013"/>
            <a:ext cx="10231512" cy="5878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  <a:endParaRPr lang="en-IN" b="1" dirty="0"/>
          </a:p>
        </p:txBody>
      </p:sp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B937B582-FB76-4968-A8BF-83FAF3566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56681"/>
              </p:ext>
            </p:extLst>
          </p:nvPr>
        </p:nvGraphicFramePr>
        <p:xfrm>
          <a:off x="1702340" y="2185547"/>
          <a:ext cx="10231512" cy="1621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460160" imgH="394560" progId="Package">
                  <p:embed/>
                </p:oleObj>
              </mc:Choice>
              <mc:Fallback>
                <p:oleObj name="Packager Shell Object" showAsIcon="1" r:id="rId2" imgW="1460160" imgH="394560" progId="Package">
                  <p:embed/>
                  <p:pic>
                    <p:nvPicPr>
                      <p:cNvPr id="3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937B582-FB76-4968-A8BF-83FAF3566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2340" y="2185547"/>
                        <a:ext cx="10231512" cy="1621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57A295FD-BE4D-4DC7-9F9D-DF5145FED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524414"/>
              </p:ext>
            </p:extLst>
          </p:nvPr>
        </p:nvGraphicFramePr>
        <p:xfrm>
          <a:off x="1702340" y="3919850"/>
          <a:ext cx="10231512" cy="188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11960" imgH="394560" progId="Package">
                  <p:embed/>
                </p:oleObj>
              </mc:Choice>
              <mc:Fallback>
                <p:oleObj name="Packager Shell Object" showAsIcon="1" r:id="rId4" imgW="191196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2340" y="3919850"/>
                        <a:ext cx="10231512" cy="1883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121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</TotalTime>
  <Words>557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Package</vt:lpstr>
      <vt:lpstr>Report</vt:lpstr>
      <vt:lpstr>AGENDA</vt:lpstr>
      <vt:lpstr>Exploratory Data Analysis</vt:lpstr>
      <vt:lpstr>PowerPoint Presentation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Data Modeling – Top 10 Model Performance</vt:lpstr>
      <vt:lpstr>Data Modeling – 25 Model Performance</vt:lpstr>
      <vt:lpstr>Exploratory Data Analysis</vt:lpstr>
      <vt:lpstr>Based on Transportation exp., work load, hit target and day of the week, how absenteeism varies across month? </vt:lpstr>
      <vt:lpstr>PowerPoint Presentation</vt:lpstr>
      <vt:lpstr>PowerPoint Presentation</vt:lpstr>
      <vt:lpstr>Given specific day &amp; drinking nature of employee, how absenteeism varies across month?</vt:lpstr>
      <vt:lpstr>Insights</vt:lpstr>
      <vt:lpstr>Resources Used – Check Online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Report</dc:title>
  <dc:creator>Shreyansh Vaghela</dc:creator>
  <cp:lastModifiedBy>Shreyansh Vaghela</cp:lastModifiedBy>
  <cp:revision>36</cp:revision>
  <dcterms:created xsi:type="dcterms:W3CDTF">2021-09-10T13:38:13Z</dcterms:created>
  <dcterms:modified xsi:type="dcterms:W3CDTF">2021-09-12T06:16:02Z</dcterms:modified>
</cp:coreProperties>
</file>