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Shah" userId="0deec5e4440ccd89" providerId="LiveId" clId="{78781608-2388-41D9-B3F5-394EB4C0F05E}"/>
    <pc:docChg chg="custSel delSld modSld">
      <pc:chgData name="Prem Shah" userId="0deec5e4440ccd89" providerId="LiveId" clId="{78781608-2388-41D9-B3F5-394EB4C0F05E}" dt="2025-04-06T23:34:03.911" v="48" actId="27636"/>
      <pc:docMkLst>
        <pc:docMk/>
      </pc:docMkLst>
      <pc:sldChg chg="addSp delSp modSp mod chgLayout">
        <pc:chgData name="Prem Shah" userId="0deec5e4440ccd89" providerId="LiveId" clId="{78781608-2388-41D9-B3F5-394EB4C0F05E}" dt="2025-04-06T23:33:46.143" v="43" actId="1076"/>
        <pc:sldMkLst>
          <pc:docMk/>
          <pc:sldMk cId="0" sldId="256"/>
        </pc:sldMkLst>
        <pc:spChg chg="mod ord">
          <ac:chgData name="Prem Shah" userId="0deec5e4440ccd89" providerId="LiveId" clId="{78781608-2388-41D9-B3F5-394EB4C0F05E}" dt="2025-04-06T23:33:46.143" v="43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Prem Shah" userId="0deec5e4440ccd89" providerId="LiveId" clId="{78781608-2388-41D9-B3F5-394EB4C0F05E}" dt="2025-04-06T23:33:25.822" v="35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Prem Shah" userId="0deec5e4440ccd89" providerId="LiveId" clId="{78781608-2388-41D9-B3F5-394EB4C0F05E}" dt="2025-04-06T23:33:03.682" v="34" actId="6264"/>
          <ac:spMkLst>
            <pc:docMk/>
            <pc:sldMk cId="0" sldId="256"/>
            <ac:spMk id="4" creationId="{74C76521-A4D7-CBAA-E770-B0DD4E39DBCA}"/>
          </ac:spMkLst>
        </pc:spChg>
        <pc:spChg chg="add del mod">
          <ac:chgData name="Prem Shah" userId="0deec5e4440ccd89" providerId="LiveId" clId="{78781608-2388-41D9-B3F5-394EB4C0F05E}" dt="2025-04-06T23:33:03.682" v="34" actId="6264"/>
          <ac:spMkLst>
            <pc:docMk/>
            <pc:sldMk cId="0" sldId="256"/>
            <ac:spMk id="5" creationId="{80662438-5DA1-7108-DF26-7A3800D7ADF4}"/>
          </ac:spMkLst>
        </pc:spChg>
      </pc:sldChg>
      <pc:sldChg chg="modSp">
        <pc:chgData name="Prem Shah" userId="0deec5e4440ccd89" providerId="LiveId" clId="{78781608-2388-41D9-B3F5-394EB4C0F05E}" dt="2025-04-06T23:33:25.822" v="35"/>
        <pc:sldMkLst>
          <pc:docMk/>
          <pc:sldMk cId="0" sldId="257"/>
        </pc:sldMkLst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951" v="36" actId="27636"/>
        <pc:sldMkLst>
          <pc:docMk/>
          <pc:sldMk cId="0" sldId="258"/>
        </pc:sldMkLst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951" v="36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4:03.911" v="48" actId="27636"/>
        <pc:sldMkLst>
          <pc:docMk/>
          <pc:sldMk cId="0" sldId="259"/>
        </pc:sldMkLst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4:03.911" v="48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978" v="38" actId="27636"/>
        <pc:sldMkLst>
          <pc:docMk/>
          <pc:sldMk cId="0" sldId="260"/>
        </pc:sldMkLst>
        <pc:spChg chg="mod">
          <ac:chgData name="Prem Shah" userId="0deec5e4440ccd89" providerId="LiveId" clId="{78781608-2388-41D9-B3F5-394EB4C0F05E}" dt="2025-04-06T23:33:25.978" v="38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983" v="39" actId="27636"/>
        <pc:sldMkLst>
          <pc:docMk/>
          <pc:sldMk cId="0" sldId="261"/>
        </pc:sldMkLst>
        <pc:spChg chg="mod">
          <ac:chgData name="Prem Shah" userId="0deec5e4440ccd89" providerId="LiveId" clId="{78781608-2388-41D9-B3F5-394EB4C0F05E}" dt="2025-04-06T23:33:25.983" v="39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989" v="40" actId="27636"/>
        <pc:sldMkLst>
          <pc:docMk/>
          <pc:sldMk cId="0" sldId="262"/>
        </pc:sldMkLst>
        <pc:spChg chg="mod">
          <ac:chgData name="Prem Shah" userId="0deec5e4440ccd89" providerId="LiveId" clId="{78781608-2388-41D9-B3F5-394EB4C0F05E}" dt="2025-04-06T23:33:25.989" v="40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992" v="41" actId="27636"/>
        <pc:sldMkLst>
          <pc:docMk/>
          <pc:sldMk cId="0" sldId="263"/>
        </pc:sldMkLst>
        <pc:spChg chg="mod">
          <ac:chgData name="Prem Shah" userId="0deec5e4440ccd89" providerId="LiveId" clId="{78781608-2388-41D9-B3F5-394EB4C0F05E}" dt="2025-04-06T23:33:25.992" v="41" actId="2763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3"/>
            <ac:spMk id="3" creationId="{00000000-0000-0000-0000-000000000000}"/>
          </ac:spMkLst>
        </pc:spChg>
      </pc:sldChg>
      <pc:sldChg chg="delSp del mod">
        <pc:chgData name="Prem Shah" userId="0deec5e4440ccd89" providerId="LiveId" clId="{78781608-2388-41D9-B3F5-394EB4C0F05E}" dt="2025-04-06T23:31:49.097" v="12" actId="47"/>
        <pc:sldMkLst>
          <pc:docMk/>
          <pc:sldMk cId="0" sldId="264"/>
        </pc:sldMkLst>
        <pc:spChg chg="del">
          <ac:chgData name="Prem Shah" userId="0deec5e4440ccd89" providerId="LiveId" clId="{78781608-2388-41D9-B3F5-394EB4C0F05E}" dt="2025-04-06T23:31:41.176" v="11" actId="478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Prem Shah" userId="0deec5e4440ccd89" providerId="LiveId" clId="{78781608-2388-41D9-B3F5-394EB4C0F05E}" dt="2025-04-06T23:33:25.822" v="35"/>
        <pc:sldMkLst>
          <pc:docMk/>
          <pc:sldMk cId="0" sldId="265"/>
        </pc:sldMkLst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em Shah" userId="0deec5e4440ccd89" providerId="LiveId" clId="{78781608-2388-41D9-B3F5-394EB4C0F05E}" dt="2025-04-06T23:33:25.822" v="35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7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6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8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4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2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06/04/2025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165" y="2109819"/>
            <a:ext cx="5665828" cy="1515533"/>
          </a:xfrm>
        </p:spPr>
        <p:txBody>
          <a:bodyPr/>
          <a:lstStyle/>
          <a:p>
            <a:r>
              <a:rPr lang="en-US" dirty="0"/>
              <a:t>Legal Brief Argument Counter Argument Linking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Law Integration with AI</a:t>
            </a:r>
          </a:p>
          <a:p>
            <a:r>
              <a:rPr lang="en-US"/>
              <a:t>Enhancing Legal Research Through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briefs contain complex arguments and counter-arguments, making manual review time-consuming and error-prone.</a:t>
            </a:r>
          </a:p>
          <a:p>
            <a:endParaRPr/>
          </a:p>
          <a:p>
            <a:r>
              <a:t>Our solution automatically extracts and links argument sections from moving and response briefs to clarify contested points and streamline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800" dirty="0"/>
              <a:t>Increased Efficiency: Automates the identification and matching of arguments.</a:t>
            </a:r>
          </a:p>
          <a:p>
            <a:r>
              <a:rPr sz="2800" dirty="0"/>
              <a:t>Enhanced Accuracy: Minimizes manual errors in linking counter-arguments.</a:t>
            </a:r>
          </a:p>
          <a:p>
            <a:r>
              <a:rPr sz="2800" dirty="0"/>
              <a:t>Improved Strategy: Helps attorneys quickly identify opposing arguments.</a:t>
            </a:r>
          </a:p>
          <a:p>
            <a:r>
              <a:rPr sz="2800" dirty="0"/>
              <a:t>Better Decision-Making: Supports judges with a clear, visual overview of debates.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Rapid Legal Research and Argument Analysis</a:t>
            </a:r>
          </a:p>
          <a:p>
            <a:pPr marL="0" indent="0">
              <a:buNone/>
            </a:pPr>
            <a:r>
              <a:rPr dirty="0"/>
              <a:t>Auto-extraction of arguments and counter-arguments.</a:t>
            </a:r>
          </a:p>
          <a:p>
            <a:pPr marL="0" indent="0">
              <a:buNone/>
            </a:pPr>
            <a:r>
              <a:rPr dirty="0"/>
              <a:t>2. Efficient Case Preparation</a:t>
            </a:r>
          </a:p>
          <a:p>
            <a:pPr marL="0" indent="0">
              <a:buNone/>
            </a:pPr>
            <a:r>
              <a:rPr dirty="0"/>
              <a:t>   - Direct mapping of moving brief arguments to response brief counters.</a:t>
            </a:r>
          </a:p>
          <a:p>
            <a:pPr marL="0" indent="0">
              <a:buNone/>
            </a:pPr>
            <a:r>
              <a:rPr dirty="0"/>
              <a:t>3. Judicial Decision-Making Support</a:t>
            </a:r>
          </a:p>
          <a:p>
            <a:pPr marL="0" indent="0">
              <a:buNone/>
            </a:pPr>
            <a:r>
              <a:rPr dirty="0"/>
              <a:t>   - Visual flow of argument interconnections.</a:t>
            </a:r>
          </a:p>
          <a:p>
            <a:pPr marL="0" indent="0">
              <a:buNone/>
            </a:pPr>
            <a:r>
              <a:rPr dirty="0"/>
              <a:t>4. Academic and Legal Research</a:t>
            </a:r>
          </a:p>
          <a:p>
            <a:pPr marL="0" indent="0">
              <a:buNone/>
            </a:pPr>
            <a:r>
              <a:rPr dirty="0"/>
              <a:t>   - Structured data for trend analysis in legal debates.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1: Rapid Legal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Law firms under tight deadlines can quickly analyze briefs.</a:t>
            </a:r>
          </a:p>
          <a:p>
            <a:endParaRPr/>
          </a:p>
          <a:p>
            <a:r>
              <a:t>Solution: The system extracts key arguments and matches them with counter-arguments using NLP techniques. Visual highlights and filters allow fast identification of contested points.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2: Efficient Case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Attorneys prepare cases by understanding both their own arguments and the opponent's counters.</a:t>
            </a:r>
          </a:p>
          <a:p>
            <a:endParaRPr/>
          </a:p>
          <a:p>
            <a:r>
              <a:t>Solution: The mapping tool highlights weaknesses and opportunities, aiding in strategic rebuttals and improved case preparation.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3: Judicial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Judges require clarity in understanding argument flows to make informed decisions.</a:t>
            </a:r>
          </a:p>
          <a:p>
            <a:endParaRPr/>
          </a:p>
          <a:p>
            <a:r>
              <a:t>Solution: The tool visually connects moving brief arguments with response counters, reducing cognitive load and ensuring key points are considered.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4: Academic &amp; Legal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Researchers analyze trends in legal argumentation over time.</a:t>
            </a:r>
          </a:p>
          <a:p>
            <a:endParaRPr/>
          </a:p>
          <a:p>
            <a:r>
              <a:t>Solution: Structured data from the tool can be aggregated for in-depth analysis of legal discourse and argument effectiveness.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Legal Brief Argument Counter Argument Linking tool automates complex legal analysis.</a:t>
            </a:r>
            <a:endParaRPr lang="en-IN" dirty="0"/>
          </a:p>
          <a:p>
            <a:endParaRPr dirty="0"/>
          </a:p>
          <a:p>
            <a:r>
              <a:rPr dirty="0"/>
              <a:t>By integrating AI with legal research, it not only streamlines the process but also enhances the precision of legal argument mapping.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This innovation paves the way for smarter, faster, and more effective legal proceedings.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382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Legal Brief Argument Counter Argument Linking</vt:lpstr>
      <vt:lpstr>Problem Statement</vt:lpstr>
      <vt:lpstr>Business Use Case</vt:lpstr>
      <vt:lpstr>Use Cases &amp; Solutions</vt:lpstr>
      <vt:lpstr>Use Case 1: Rapid Legal Research</vt:lpstr>
      <vt:lpstr>Use Case 2: Efficient Case Preparation</vt:lpstr>
      <vt:lpstr>Use Case 3: Judicial Decision-Making</vt:lpstr>
      <vt:lpstr>Use Case 4: Academic &amp; Legal Research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Prem Shah</cp:lastModifiedBy>
  <cp:revision>1</cp:revision>
  <dcterms:created xsi:type="dcterms:W3CDTF">2013-01-27T09:14:16Z</dcterms:created>
  <dcterms:modified xsi:type="dcterms:W3CDTF">2025-04-06T23:34:16Z</dcterms:modified>
  <cp:category/>
</cp:coreProperties>
</file>