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88" r:id="rId10"/>
    <p:sldId id="264" r:id="rId11"/>
    <p:sldId id="290" r:id="rId12"/>
    <p:sldId id="291" r:id="rId13"/>
    <p:sldId id="260" r:id="rId14"/>
    <p:sldId id="284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55" autoAdjust="0"/>
  </p:normalViewPr>
  <p:slideViewPr>
    <p:cSldViewPr>
      <p:cViewPr varScale="1">
        <p:scale>
          <a:sx n="79" d="100"/>
          <a:sy n="79" d="100"/>
        </p:scale>
        <p:origin x="1032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C8C4A-B54F-4138-A735-51B003886DB4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3290D-6442-4890-B8D2-BFDE85AD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4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EB63E-5F67-4006-8BFD-55D0B33921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90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A04B4-C507-4BC9-A9F3-02EA011E4A8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80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A04B4-C507-4BC9-A9F3-02EA011E4A8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12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A04B4-C507-4BC9-A9F3-02EA011E4A8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54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A04B4-C507-4BC9-A9F3-02EA011E4A8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92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A04B4-C507-4BC9-A9F3-02EA011E4A8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0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A04B4-C507-4BC9-A9F3-02EA011E4A8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6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A04B4-C507-4BC9-A9F3-02EA011E4A8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5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A04B4-C507-4BC9-A9F3-02EA011E4A8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2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A04B4-C507-4BC9-A9F3-02EA011E4A8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91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A04B4-C507-4BC9-A9F3-02EA011E4A8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47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A04B4-C507-4BC9-A9F3-02EA011E4A8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51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A04B4-C507-4BC9-A9F3-02EA011E4A8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584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A04B4-C507-4BC9-A9F3-02EA011E4A8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19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A04B4-C507-4BC9-A9F3-02EA011E4A8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0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DD20-A8BD-4B9C-9A63-718BD0C4DE1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69B0-0E02-43C6-97B2-276F1860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3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DD20-A8BD-4B9C-9A63-718BD0C4DE1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69B0-0E02-43C6-97B2-276F1860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DD20-A8BD-4B9C-9A63-718BD0C4DE1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69B0-0E02-43C6-97B2-276F1860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5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DD20-A8BD-4B9C-9A63-718BD0C4DE1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69B0-0E02-43C6-97B2-276F1860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0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DD20-A8BD-4B9C-9A63-718BD0C4DE1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69B0-0E02-43C6-97B2-276F1860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4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DD20-A8BD-4B9C-9A63-718BD0C4DE1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69B0-0E02-43C6-97B2-276F1860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5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DD20-A8BD-4B9C-9A63-718BD0C4DE1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69B0-0E02-43C6-97B2-276F1860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6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DD20-A8BD-4B9C-9A63-718BD0C4DE1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69B0-0E02-43C6-97B2-276F1860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6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DD20-A8BD-4B9C-9A63-718BD0C4DE1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69B0-0E02-43C6-97B2-276F1860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5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DD20-A8BD-4B9C-9A63-718BD0C4DE1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69B0-0E02-43C6-97B2-276F1860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3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DD20-A8BD-4B9C-9A63-718BD0C4DE1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69B0-0E02-43C6-97B2-276F1860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9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CDD20-A8BD-4B9C-9A63-718BD0C4DE1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C69B0-0E02-43C6-97B2-276F1860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8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uHSCRDoJ0y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psocialscience.github.io/summer-institute/2018/materials/day2-digital-trace-data/apis/rmarkdown/SICSS_APIs_markdown.html" TargetMode="External"/><Relationship Id="rId4" Type="http://schemas.openxmlformats.org/officeDocument/2006/relationships/hyperlink" Target="https://apps.twitter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sickish/BoulderSICS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60375" y="38862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Yotam Shmargad</a:t>
            </a:r>
          </a:p>
          <a:p>
            <a:r>
              <a:rPr lang="en-US" sz="2000" dirty="0">
                <a:solidFill>
                  <a:schemeClr val="tx1"/>
                </a:solidFill>
              </a:rPr>
              <a:t>Assistant Professor</a:t>
            </a:r>
          </a:p>
          <a:p>
            <a:r>
              <a:rPr lang="en-US" sz="2000" dirty="0">
                <a:solidFill>
                  <a:schemeClr val="tx1"/>
                </a:solidFill>
              </a:rPr>
              <a:t>University of Arizona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AutoShape 2" descr="http://www.clker.com/cliparts/s/X/u/P/q/2/ice-cream-silhouett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6" descr="http://www.clker.com/cliparts/s/X/u/P/q/2/ice-cream-silhouett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8" descr="http://www.clker.com/cliparts/s/X/u/P/q/2/ice-cream-silhouett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1371600"/>
            <a:ext cx="7391400" cy="2514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Application Programming Interfaces (APIs)</a:t>
            </a:r>
          </a:p>
        </p:txBody>
      </p:sp>
    </p:spTree>
    <p:extLst>
      <p:ext uri="{BB962C8B-B14F-4D97-AF65-F5344CB8AC3E}">
        <p14:creationId xmlns:p14="http://schemas.microsoft.com/office/powerpoint/2010/main" val="943077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Twitter has become a central platform for anyone hoping to get information out to the public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28600" y="1524000"/>
            <a:ext cx="8382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u="sng" dirty="0"/>
              <a:t>A tweet</a:t>
            </a:r>
            <a:endParaRPr lang="en-US" sz="28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0C76C1-B35B-4A61-A8FD-0767919CA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057400"/>
            <a:ext cx="5233290" cy="43904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292DCC-BFF3-463A-A282-E43699DC31F1}"/>
              </a:ext>
            </a:extLst>
          </p:cNvPr>
          <p:cNvSpPr/>
          <p:nvPr/>
        </p:nvSpPr>
        <p:spPr>
          <a:xfrm>
            <a:off x="2590800" y="5719465"/>
            <a:ext cx="859536" cy="300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2761D3-E22C-4003-A278-03A89E46D041}"/>
              </a:ext>
            </a:extLst>
          </p:cNvPr>
          <p:cNvSpPr txBox="1"/>
          <p:nvPr/>
        </p:nvSpPr>
        <p:spPr>
          <a:xfrm>
            <a:off x="152400" y="4724400"/>
            <a:ext cx="170091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Retweets = </a:t>
            </a:r>
            <a:r>
              <a:rPr lang="en-US" sz="2400" dirty="0">
                <a:solidFill>
                  <a:srgbClr val="FF0000"/>
                </a:solidFill>
              </a:rPr>
              <a:t># of times tweet was shared </a:t>
            </a:r>
            <a:r>
              <a:rPr lang="en-US" sz="2400" i="1" dirty="0">
                <a:solidFill>
                  <a:srgbClr val="FF0000"/>
                </a:solidFill>
              </a:rPr>
              <a:t>directly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AA37320-03B7-4F0A-A428-02DD1952D61C}"/>
              </a:ext>
            </a:extLst>
          </p:cNvPr>
          <p:cNvSpPr/>
          <p:nvPr/>
        </p:nvSpPr>
        <p:spPr>
          <a:xfrm>
            <a:off x="1752601" y="5674668"/>
            <a:ext cx="685800" cy="3451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6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We can get a sense of how much exposure tweets are receiving by analyzing their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retweets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28600" y="1524000"/>
            <a:ext cx="8382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u="sng" dirty="0"/>
              <a:t>Advantages of analyzing retweets</a:t>
            </a:r>
            <a:endParaRPr lang="en-US" sz="28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1197" y="2362200"/>
            <a:ext cx="8348003" cy="3733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arenR"/>
            </a:pPr>
            <a:r>
              <a:rPr lang="en-US" sz="2800" b="1" dirty="0"/>
              <a:t>Measure dissemination: </a:t>
            </a:r>
            <a:r>
              <a:rPr lang="en-US" sz="2800" dirty="0"/>
              <a:t>one user’s decision to share another user’s message</a:t>
            </a:r>
          </a:p>
          <a:p>
            <a:pPr marL="514350" indent="-514350">
              <a:buAutoNum type="arabicParenR"/>
            </a:pPr>
            <a:r>
              <a:rPr lang="en-US" sz="2800" b="1" dirty="0"/>
              <a:t>Timely: </a:t>
            </a:r>
            <a:r>
              <a:rPr lang="en-US" sz="2800" dirty="0"/>
              <a:t>since retweets are tied to specific posts, we can analyze a time period of our choosing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en-US" sz="2800" b="1" dirty="0"/>
              <a:t>Relatively rare: </a:t>
            </a:r>
            <a:r>
              <a:rPr lang="en-US" sz="2800" dirty="0"/>
              <a:t>users tend to have fewer retweets than followers, so we can analyze popular accounts</a:t>
            </a:r>
          </a:p>
          <a:p>
            <a:pPr marL="514350" indent="-514350">
              <a:buAutoNum type="arabicParenR"/>
            </a:pPr>
            <a:r>
              <a:rPr lang="en-US" sz="2800" b="1" dirty="0"/>
              <a:t>Generate networks: </a:t>
            </a:r>
            <a:r>
              <a:rPr lang="en-US" sz="2800" dirty="0"/>
              <a:t>We can know if two retweeters of a user’s tweets retweet each other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985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Today, you will learn how to collect and organize Twitter data to build a network from retweets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28600" y="1524000"/>
            <a:ext cx="8382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u="sng" dirty="0"/>
              <a:t>Outline</a:t>
            </a:r>
            <a:endParaRPr lang="en-US" sz="28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1197" y="2514600"/>
            <a:ext cx="8348003" cy="304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arenR"/>
            </a:pPr>
            <a:r>
              <a:rPr lang="en-US" sz="2800" strike="sngStrike" dirty="0"/>
              <a:t>Create a Twitter developer account</a:t>
            </a:r>
          </a:p>
          <a:p>
            <a:pPr marL="514350" indent="-514350">
              <a:buAutoNum type="arabicParenR"/>
            </a:pPr>
            <a:r>
              <a:rPr lang="en-US" sz="2800" dirty="0"/>
              <a:t>Use the </a:t>
            </a:r>
            <a:r>
              <a:rPr lang="en-US" sz="2800" dirty="0" err="1"/>
              <a:t>Tweepy</a:t>
            </a:r>
            <a:r>
              <a:rPr lang="en-US" sz="2800" dirty="0"/>
              <a:t> package (in python) to collect tweet and retweeter data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en-US" sz="2800" dirty="0"/>
              <a:t>Organize data and build a social network using the </a:t>
            </a:r>
            <a:r>
              <a:rPr lang="en-US" sz="2800" dirty="0" err="1"/>
              <a:t>networkx</a:t>
            </a:r>
            <a:r>
              <a:rPr lang="en-US" sz="2800" dirty="0"/>
              <a:t> package (in python)</a:t>
            </a:r>
          </a:p>
          <a:p>
            <a:pPr marL="514350" indent="-514350">
              <a:buAutoNum type="arabicParenR"/>
            </a:pPr>
            <a:r>
              <a:rPr lang="en-US" sz="2800" dirty="0"/>
              <a:t>Visualize the network</a:t>
            </a: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8524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We will first collect an account’s tweets,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retweeters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, their tweets, and their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retweeters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228600" y="1524000"/>
            <a:ext cx="8382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u="sng" dirty="0"/>
              <a:t>Data we will collect</a:t>
            </a:r>
            <a:endParaRPr lang="en-US" sz="28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240" y="3065907"/>
            <a:ext cx="1171575" cy="13620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82240" y="2303907"/>
            <a:ext cx="838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Tweet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82240" y="4818507"/>
            <a:ext cx="838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Tweet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53640" y="3956841"/>
            <a:ext cx="533400" cy="5334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453640" y="2928141"/>
            <a:ext cx="533400" cy="5334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672840" y="2185191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672840" y="2541368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672840" y="4779801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672840" y="5135978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95800" y="1638173"/>
            <a:ext cx="640080" cy="74415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95800" y="2605913"/>
            <a:ext cx="640080" cy="744158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95800" y="4191704"/>
            <a:ext cx="640080" cy="74415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95800" y="5159444"/>
            <a:ext cx="640080" cy="744158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5966460" y="1675257"/>
            <a:ext cx="601980" cy="2105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Tweet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966460" y="2093849"/>
            <a:ext cx="601980" cy="2105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Tweet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958840" y="2665857"/>
            <a:ext cx="601980" cy="2105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Tweet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958840" y="3084449"/>
            <a:ext cx="601980" cy="2105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Tweet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958840" y="4189857"/>
            <a:ext cx="601980" cy="2105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Tweet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58840" y="4608449"/>
            <a:ext cx="601980" cy="2105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Tweet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966460" y="5180457"/>
            <a:ext cx="601980" cy="2105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Tweet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966460" y="5599049"/>
            <a:ext cx="601980" cy="2105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Tweet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5135880" y="1737516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135880" y="2027076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5120640" y="2718591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120640" y="3008151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5120640" y="4242591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120640" y="4532151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5120640" y="5197312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120640" y="5486872"/>
            <a:ext cx="685800" cy="20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6644640" y="1589278"/>
            <a:ext cx="533400" cy="16217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644640" y="1753072"/>
            <a:ext cx="533400" cy="938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16140" y="1447800"/>
            <a:ext cx="228600" cy="26577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16140" y="1743325"/>
            <a:ext cx="228600" cy="265771"/>
          </a:xfrm>
          <a:prstGeom prst="rect">
            <a:avLst/>
          </a:prstGeom>
        </p:spPr>
      </p:pic>
      <p:cxnSp>
        <p:nvCxnSpPr>
          <p:cNvPr id="92" name="Straight Arrow Connector 91"/>
          <p:cNvCxnSpPr/>
          <p:nvPr/>
        </p:nvCxnSpPr>
        <p:spPr>
          <a:xfrm flipV="1">
            <a:off x="6667500" y="2451852"/>
            <a:ext cx="533400" cy="16217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667500" y="2633081"/>
            <a:ext cx="533400" cy="938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9000" y="2327809"/>
            <a:ext cx="228600" cy="265771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9000" y="2623334"/>
            <a:ext cx="228600" cy="265771"/>
          </a:xfrm>
          <a:prstGeom prst="rect">
            <a:avLst/>
          </a:prstGeom>
        </p:spPr>
      </p:pic>
      <p:cxnSp>
        <p:nvCxnSpPr>
          <p:cNvPr id="97" name="Straight Arrow Connector 96"/>
          <p:cNvCxnSpPr/>
          <p:nvPr/>
        </p:nvCxnSpPr>
        <p:spPr>
          <a:xfrm>
            <a:off x="6667500" y="3280668"/>
            <a:ext cx="533400" cy="938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9000" y="3270921"/>
            <a:ext cx="228600" cy="265771"/>
          </a:xfrm>
          <a:prstGeom prst="rect">
            <a:avLst/>
          </a:prstGeom>
        </p:spPr>
      </p:pic>
      <p:cxnSp>
        <p:nvCxnSpPr>
          <p:cNvPr id="101" name="Straight Arrow Connector 100"/>
          <p:cNvCxnSpPr/>
          <p:nvPr/>
        </p:nvCxnSpPr>
        <p:spPr>
          <a:xfrm>
            <a:off x="6652260" y="4152693"/>
            <a:ext cx="533400" cy="938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23760" y="4142946"/>
            <a:ext cx="228600" cy="265771"/>
          </a:xfrm>
          <a:prstGeom prst="rect">
            <a:avLst/>
          </a:prstGeom>
        </p:spPr>
      </p:pic>
      <p:cxnSp>
        <p:nvCxnSpPr>
          <p:cNvPr id="104" name="Straight Arrow Connector 103"/>
          <p:cNvCxnSpPr/>
          <p:nvPr/>
        </p:nvCxnSpPr>
        <p:spPr>
          <a:xfrm flipV="1">
            <a:off x="6644640" y="4617408"/>
            <a:ext cx="533400" cy="16217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6644640" y="4798637"/>
            <a:ext cx="533400" cy="938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16140" y="4493365"/>
            <a:ext cx="228600" cy="265771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16140" y="4788890"/>
            <a:ext cx="228600" cy="265771"/>
          </a:xfrm>
          <a:prstGeom prst="rect">
            <a:avLst/>
          </a:prstGeom>
        </p:spPr>
      </p:pic>
      <p:cxnSp>
        <p:nvCxnSpPr>
          <p:cNvPr id="109" name="Straight Arrow Connector 108"/>
          <p:cNvCxnSpPr/>
          <p:nvPr/>
        </p:nvCxnSpPr>
        <p:spPr>
          <a:xfrm>
            <a:off x="6637020" y="5245162"/>
            <a:ext cx="533400" cy="938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08520" y="5235415"/>
            <a:ext cx="228600" cy="265771"/>
          </a:xfrm>
          <a:prstGeom prst="rect">
            <a:avLst/>
          </a:prstGeom>
        </p:spPr>
      </p:pic>
      <p:sp>
        <p:nvSpPr>
          <p:cNvPr id="51" name="Content Placeholder 2"/>
          <p:cNvSpPr txBox="1">
            <a:spLocks/>
          </p:cNvSpPr>
          <p:nvPr/>
        </p:nvSpPr>
        <p:spPr>
          <a:xfrm>
            <a:off x="5511165" y="6172200"/>
            <a:ext cx="1880235" cy="336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retweeters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7086600" y="5637201"/>
            <a:ext cx="152400" cy="597314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181600" y="5912280"/>
            <a:ext cx="329565" cy="45720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04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28600" y="228600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We will then use the data to build an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ego network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, where links capture retweets between users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1000" y="3200400"/>
            <a:ext cx="1171575" cy="13620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417530" y="2149248"/>
            <a:ext cx="847861" cy="1121421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547205" y="3383306"/>
            <a:ext cx="799755" cy="31531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79591" y="4250562"/>
            <a:ext cx="847860" cy="175719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14600" y="1618042"/>
            <a:ext cx="640080" cy="7441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88276" y="2895600"/>
            <a:ext cx="640080" cy="7441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29147" y="3980242"/>
            <a:ext cx="640080" cy="7441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21527" y="5410200"/>
            <a:ext cx="640080" cy="744158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1417530" y="4867007"/>
            <a:ext cx="1009921" cy="1041556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>
          <a:xfrm>
            <a:off x="4114800" y="1981200"/>
            <a:ext cx="4267200" cy="2138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Links in this network have </a:t>
            </a:r>
            <a:r>
              <a:rPr lang="en-US" sz="2800" b="1" dirty="0"/>
              <a:t>weights </a:t>
            </a:r>
            <a:r>
              <a:rPr lang="en-US" sz="2800" dirty="0"/>
              <a:t>– the number of one user’s tweets that another user has retweeted </a:t>
            </a:r>
            <a:endParaRPr lang="en-US" sz="2800" baseline="-25000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514650" y="2284492"/>
            <a:ext cx="609600" cy="528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2</a:t>
            </a:r>
            <a:endParaRPr lang="en-US" sz="2400" baseline="-250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819450" y="3087317"/>
            <a:ext cx="609600" cy="528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3</a:t>
            </a:r>
            <a:endParaRPr lang="en-US" sz="2400" baseline="-25000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906280" y="3897931"/>
            <a:ext cx="609600" cy="528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</a:t>
            </a:r>
            <a:endParaRPr lang="en-US" sz="2400" baseline="-25000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853633" y="5001247"/>
            <a:ext cx="609600" cy="45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10</a:t>
            </a:r>
            <a:endParaRPr lang="en-US" sz="2400" baseline="-250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114800" y="4048747"/>
            <a:ext cx="4724400" cy="190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Since we know if </a:t>
            </a:r>
            <a:r>
              <a:rPr lang="en-US" sz="2800" dirty="0" err="1">
                <a:solidFill>
                  <a:srgbClr val="FF0000"/>
                </a:solidFill>
              </a:rPr>
              <a:t>retweeters</a:t>
            </a:r>
            <a:r>
              <a:rPr lang="en-US" sz="2800" dirty="0">
                <a:solidFill>
                  <a:srgbClr val="FF0000"/>
                </a:solidFill>
              </a:rPr>
              <a:t> retweeted each other’s tweets, we can calculate measures of local </a:t>
            </a:r>
            <a:r>
              <a:rPr lang="en-US" sz="2800" b="1" dirty="0">
                <a:solidFill>
                  <a:srgbClr val="FF0000"/>
                </a:solidFill>
              </a:rPr>
              <a:t>redundancy (or density)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41" name="Curved Up Arrow 40"/>
          <p:cNvSpPr/>
          <p:nvPr/>
        </p:nvSpPr>
        <p:spPr>
          <a:xfrm rot="16200000">
            <a:off x="2080659" y="2942277"/>
            <a:ext cx="2784314" cy="573095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Up Arrow 43"/>
          <p:cNvSpPr/>
          <p:nvPr/>
        </p:nvSpPr>
        <p:spPr>
          <a:xfrm rot="16200000">
            <a:off x="2048031" y="4144198"/>
            <a:ext cx="2784314" cy="573095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09600" y="4038600"/>
            <a:ext cx="73429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ego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514600" y="1981200"/>
            <a:ext cx="803842" cy="634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aseline="-25000" dirty="0">
                <a:solidFill>
                  <a:schemeClr val="bg1"/>
                </a:solidFill>
              </a:rPr>
              <a:t>alter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2514600" y="3252054"/>
            <a:ext cx="803842" cy="634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aseline="-25000" dirty="0">
                <a:solidFill>
                  <a:schemeClr val="bg1"/>
                </a:solidFill>
              </a:rPr>
              <a:t>alter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548958" y="4343400"/>
            <a:ext cx="803842" cy="634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aseline="-25000" dirty="0">
                <a:solidFill>
                  <a:schemeClr val="bg1"/>
                </a:solidFill>
              </a:rPr>
              <a:t>alter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548958" y="5766654"/>
            <a:ext cx="803842" cy="634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aseline="-25000" dirty="0">
                <a:solidFill>
                  <a:schemeClr val="bg1"/>
                </a:solidFill>
              </a:rPr>
              <a:t>alter</a:t>
            </a:r>
          </a:p>
        </p:txBody>
      </p:sp>
    </p:spTree>
    <p:extLst>
      <p:ext uri="{BB962C8B-B14F-4D97-AF65-F5344CB8AC3E}">
        <p14:creationId xmlns:p14="http://schemas.microsoft.com/office/powerpoint/2010/main" val="301557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8" grpId="0"/>
      <p:bldP spid="29" grpId="0"/>
      <p:bldP spid="30" grpId="0"/>
      <p:bldP spid="41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 used this method to analyze Twitter accounts of candidates in the 2016 U.S. congressional elections</a:t>
            </a:r>
          </a:p>
        </p:txBody>
      </p:sp>
      <p:sp>
        <p:nvSpPr>
          <p:cNvPr id="2" name="AutoShape 4" descr="Image result for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AutoShape 6" descr="Image result for faceboo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8600" y="1524000"/>
            <a:ext cx="8382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u="sng" dirty="0"/>
              <a:t>Final dataset</a:t>
            </a:r>
            <a:endParaRPr lang="en-US" sz="28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91197" y="2286000"/>
            <a:ext cx="8348003" cy="304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arenR"/>
            </a:pPr>
            <a:r>
              <a:rPr lang="en-US" sz="2800" dirty="0"/>
              <a:t>Accounts of more than 400 candidates</a:t>
            </a:r>
          </a:p>
          <a:p>
            <a:pPr marL="514350" indent="-514350">
              <a:buAutoNum type="arabicParenR"/>
            </a:pPr>
            <a:r>
              <a:rPr lang="en-US" sz="2800" dirty="0"/>
              <a:t>Over 25,000 candidate tweets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en-US" sz="2800" dirty="0"/>
              <a:t>Over 190,000 </a:t>
            </a:r>
            <a:r>
              <a:rPr lang="en-US" sz="2800" dirty="0" err="1"/>
              <a:t>retweeters</a:t>
            </a:r>
            <a:r>
              <a:rPr lang="en-US" sz="2800" dirty="0"/>
              <a:t> of candidate tweets</a:t>
            </a:r>
          </a:p>
          <a:p>
            <a:pPr marL="514350" indent="-514350">
              <a:buAutoNum type="arabicParenR"/>
            </a:pPr>
            <a:r>
              <a:rPr lang="en-US" sz="2800" dirty="0"/>
              <a:t>Almost 900,000 </a:t>
            </a:r>
            <a:r>
              <a:rPr lang="en-US" sz="2800" dirty="0" err="1"/>
              <a:t>retweeter</a:t>
            </a:r>
            <a:r>
              <a:rPr lang="en-US" sz="2800" dirty="0"/>
              <a:t> tweets</a:t>
            </a:r>
          </a:p>
          <a:p>
            <a:pPr marL="514350" indent="-514350">
              <a:buAutoNum type="arabicParenR"/>
            </a:pPr>
            <a:r>
              <a:rPr lang="en-US" sz="2800" dirty="0"/>
              <a:t>About 1.3 million </a:t>
            </a:r>
            <a:r>
              <a:rPr lang="en-US" sz="2800" dirty="0" err="1"/>
              <a:t>retweeter</a:t>
            </a:r>
            <a:r>
              <a:rPr lang="en-US" sz="2800" dirty="0"/>
              <a:t> </a:t>
            </a:r>
            <a:r>
              <a:rPr lang="en-US" sz="2800" dirty="0" err="1"/>
              <a:t>retweeters</a:t>
            </a:r>
            <a:endParaRPr lang="en-US" sz="2800" dirty="0"/>
          </a:p>
          <a:p>
            <a:pPr marL="2171700" lvl="5" indent="0">
              <a:buNone/>
            </a:pPr>
            <a:r>
              <a:rPr lang="en-US" sz="1600" dirty="0"/>
              <a:t>...</a:t>
            </a:r>
          </a:p>
          <a:p>
            <a:pPr marL="514350" indent="-514350">
              <a:buAutoNum type="arabicParenR"/>
            </a:pPr>
            <a:r>
              <a:rPr lang="en-US" sz="2800" dirty="0"/>
              <a:t>Campaign donations and election outcomes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1197" y="5867400"/>
            <a:ext cx="8195603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</a:rPr>
              <a:t>(more at my talk this afternoon!)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49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As Deen Freelon said in </a:t>
            </a: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his recent 2018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SICSS talk, we’re quickly entering a “post-API age”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97D83E-4761-44BD-BEA9-B519FE933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76400"/>
            <a:ext cx="8229600" cy="42015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370337-A08A-4D00-92AF-C052BE790FE7}"/>
              </a:ext>
            </a:extLst>
          </p:cNvPr>
          <p:cNvSpPr/>
          <p:nvPr/>
        </p:nvSpPr>
        <p:spPr>
          <a:xfrm>
            <a:off x="533400" y="6096000"/>
            <a:ext cx="8077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Full video: </a:t>
            </a:r>
            <a:r>
              <a:rPr lang="en-US" sz="2400" dirty="0">
                <a:hlinkClick r:id="rId4"/>
              </a:rPr>
              <a:t>https://www.youtube.com/watch?v=uHSCRDoJ0yM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018538-7B72-44D6-A27C-9AEB9DE4C382}"/>
              </a:ext>
            </a:extLst>
          </p:cNvPr>
          <p:cNvSpPr/>
          <p:nvPr/>
        </p:nvSpPr>
        <p:spPr>
          <a:xfrm>
            <a:off x="1447800" y="4343400"/>
            <a:ext cx="6781800" cy="45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3648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 the past, Twitter allowed anyone to use its API –  recently, they added a developer approval process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AC860-A58F-4153-8CDE-DE8A002B3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398" y="1447800"/>
            <a:ext cx="5936802" cy="52475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410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To understand what it’s like to apply for API access as a new developer, I created a new Twitter account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D87C3E-F76A-43A4-BD27-11D71F0D9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33600"/>
            <a:ext cx="8001000" cy="19643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A9EBAF-CFF2-434A-BA22-485AE4FAE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34" y="4732422"/>
            <a:ext cx="8059366" cy="19731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A6BD8-B894-4430-86C4-DAC8E7A83FCC}"/>
              </a:ext>
            </a:extLst>
          </p:cNvPr>
          <p:cNvSpPr txBox="1">
            <a:spLocks/>
          </p:cNvSpPr>
          <p:nvPr/>
        </p:nvSpPr>
        <p:spPr>
          <a:xfrm>
            <a:off x="228600" y="1524000"/>
            <a:ext cx="8382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u="sng" dirty="0"/>
              <a:t>www.twitter.com</a:t>
            </a:r>
            <a:endParaRPr lang="en-US" sz="28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DD80D-B687-4353-8176-8F84EEF3B8CF}"/>
              </a:ext>
            </a:extLst>
          </p:cNvPr>
          <p:cNvSpPr txBox="1">
            <a:spLocks/>
          </p:cNvSpPr>
          <p:nvPr/>
        </p:nvSpPr>
        <p:spPr>
          <a:xfrm>
            <a:off x="228600" y="4114800"/>
            <a:ext cx="8382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u="sng" dirty="0"/>
              <a:t>apps.twitter.com</a:t>
            </a:r>
            <a:endParaRPr lang="en-US" sz="28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48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 went through Twitter’s significantly more involved process a week ago and have still not heard back…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770F04-821F-4F5A-9B79-1E9A3440F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91" y="1524000"/>
            <a:ext cx="6688409" cy="51209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F8E9869-D3D8-4EDC-A29E-23E122A84AC1}"/>
              </a:ext>
            </a:extLst>
          </p:cNvPr>
          <p:cNvSpPr/>
          <p:nvPr/>
        </p:nvSpPr>
        <p:spPr>
          <a:xfrm>
            <a:off x="5638800" y="2895600"/>
            <a:ext cx="1752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E4BC75-A4A3-4B94-B675-55B9F2120431}"/>
              </a:ext>
            </a:extLst>
          </p:cNvPr>
          <p:cNvSpPr txBox="1"/>
          <p:nvPr/>
        </p:nvSpPr>
        <p:spPr>
          <a:xfrm>
            <a:off x="7561634" y="2849433"/>
            <a:ext cx="304800" cy="47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1082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 encourage you all to go through Twitter’s process if you do not already have a developer account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5C7F53-9482-4954-90B5-D99CEA12451E}"/>
              </a:ext>
            </a:extLst>
          </p:cNvPr>
          <p:cNvSpPr txBox="1">
            <a:spLocks/>
          </p:cNvSpPr>
          <p:nvPr/>
        </p:nvSpPr>
        <p:spPr>
          <a:xfrm>
            <a:off x="228600" y="1524000"/>
            <a:ext cx="8382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u="sng" dirty="0"/>
              <a:t>Steps:</a:t>
            </a:r>
            <a:endParaRPr lang="en-US" sz="28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17F5AE-3DAB-4EDE-86EB-9015208A60C0}"/>
              </a:ext>
            </a:extLst>
          </p:cNvPr>
          <p:cNvSpPr txBox="1">
            <a:spLocks/>
          </p:cNvSpPr>
          <p:nvPr/>
        </p:nvSpPr>
        <p:spPr>
          <a:xfrm>
            <a:off x="381001" y="2286000"/>
            <a:ext cx="8534400" cy="426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arenR"/>
            </a:pPr>
            <a:r>
              <a:rPr lang="en-US" sz="2800" b="1" dirty="0"/>
              <a:t>Go to </a:t>
            </a:r>
            <a:r>
              <a:rPr lang="en-US" sz="2800" dirty="0">
                <a:hlinkClick r:id="rId3"/>
              </a:rPr>
              <a:t>www.twitter.com</a:t>
            </a:r>
            <a:r>
              <a:rPr lang="en-US" sz="2800" b="1" dirty="0"/>
              <a:t> and sign up for a Twitter account: </a:t>
            </a:r>
            <a:r>
              <a:rPr lang="en-US" sz="2800" dirty="0"/>
              <a:t>add a phone # and verify your email address</a:t>
            </a:r>
          </a:p>
          <a:p>
            <a:pPr marL="514350" indent="-514350">
              <a:buAutoNum type="arabicParenR"/>
            </a:pPr>
            <a:r>
              <a:rPr lang="en-US" sz="2800" b="1" dirty="0"/>
              <a:t>Go to </a:t>
            </a:r>
            <a:r>
              <a:rPr lang="en-US" sz="2800" dirty="0">
                <a:hlinkClick r:id="rId4"/>
              </a:rPr>
              <a:t>apps.twitter.com </a:t>
            </a:r>
            <a:r>
              <a:rPr lang="en-US" sz="2800" b="1" dirty="0"/>
              <a:t>and apply for a developer account: </a:t>
            </a:r>
            <a:r>
              <a:rPr lang="en-US" sz="2800" dirty="0"/>
              <a:t>check ‘Student project/learning to code’</a:t>
            </a:r>
            <a:endParaRPr lang="en-US" sz="2800" b="1" dirty="0"/>
          </a:p>
          <a:p>
            <a:pPr marL="514350" indent="-514350">
              <a:buAutoNum type="arabicParenR"/>
            </a:pPr>
            <a:r>
              <a:rPr lang="en-US" sz="2800" b="1" dirty="0"/>
              <a:t>Wait for approval…</a:t>
            </a:r>
          </a:p>
          <a:p>
            <a:pPr marL="514350" indent="-514350">
              <a:buAutoNum type="arabicParenR"/>
            </a:pPr>
            <a:r>
              <a:rPr lang="en-US" sz="2800" b="1" dirty="0"/>
              <a:t>Register a new app: </a:t>
            </a:r>
            <a:r>
              <a:rPr lang="en-US" sz="2800" dirty="0"/>
              <a:t>Chris Bail has a good tutorial </a:t>
            </a:r>
            <a:r>
              <a:rPr lang="en-US" sz="2800" dirty="0">
                <a:hlinkClick r:id="rId5"/>
              </a:rPr>
              <a:t>https://compsocialscience.github.io/summer-institute/2018/materials/day2-digital-trace-data/apis/rmarkdown/SICSS_APIs_markdown.html</a:t>
            </a:r>
            <a:endParaRPr lang="en-US" sz="2800" dirty="0"/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48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Twitter’s new approval process has made it difficult to teach students how to use the API in </a:t>
            </a:r>
            <a:r>
              <a:rPr lang="en-US" sz="3200" i="1" dirty="0">
                <a:solidFill>
                  <a:schemeClr val="tx2">
                    <a:lumMod val="75000"/>
                  </a:schemeClr>
                </a:solidFill>
              </a:rPr>
              <a:t>real time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5C7F53-9482-4954-90B5-D99CEA12451E}"/>
              </a:ext>
            </a:extLst>
          </p:cNvPr>
          <p:cNvSpPr txBox="1">
            <a:spLocks/>
          </p:cNvSpPr>
          <p:nvPr/>
        </p:nvSpPr>
        <p:spPr>
          <a:xfrm>
            <a:off x="228600" y="1524000"/>
            <a:ext cx="8382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u="sng" dirty="0"/>
              <a:t>Alternatives</a:t>
            </a:r>
            <a:endParaRPr lang="en-US" sz="28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17F5AE-3DAB-4EDE-86EB-9015208A60C0}"/>
              </a:ext>
            </a:extLst>
          </p:cNvPr>
          <p:cNvSpPr txBox="1">
            <a:spLocks/>
          </p:cNvSpPr>
          <p:nvPr/>
        </p:nvSpPr>
        <p:spPr>
          <a:xfrm>
            <a:off x="381001" y="2286000"/>
            <a:ext cx="8458199" cy="426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arenR"/>
            </a:pPr>
            <a:r>
              <a:rPr lang="en-US" sz="2800" dirty="0"/>
              <a:t>Have students go through Twitter’s new developer application process well ahead of time</a:t>
            </a:r>
          </a:p>
          <a:p>
            <a:pPr lvl="1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Unfortunately, there was not enough time to have Boulder SICSS participants (you!) go through the approval process</a:t>
            </a:r>
          </a:p>
          <a:p>
            <a:pPr marL="400050" lvl="1" indent="0">
              <a:buNone/>
            </a:pPr>
            <a:endParaRPr lang="en-US" sz="1600" dirty="0"/>
          </a:p>
          <a:p>
            <a:pPr marL="514350" indent="-514350">
              <a:buAutoNum type="arabicParenR"/>
            </a:pPr>
            <a:r>
              <a:rPr lang="en-US" sz="2800" dirty="0"/>
              <a:t>Teach students how to use Twitter’s API using files that are generated ahead of time (through an existing developer account)</a:t>
            </a:r>
          </a:p>
          <a:p>
            <a:pPr lvl="1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This is the alternative that I will attempt today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31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I’ll first discuss a couple of technical issues when using APIs, then a specific application with Twitter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5C7F53-9482-4954-90B5-D99CEA12451E}"/>
              </a:ext>
            </a:extLst>
          </p:cNvPr>
          <p:cNvSpPr txBox="1">
            <a:spLocks/>
          </p:cNvSpPr>
          <p:nvPr/>
        </p:nvSpPr>
        <p:spPr>
          <a:xfrm>
            <a:off x="228600" y="1524000"/>
            <a:ext cx="8382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u="sng" dirty="0"/>
              <a:t>The plan</a:t>
            </a:r>
            <a:endParaRPr lang="en-US" sz="28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17F5AE-3DAB-4EDE-86EB-9015208A60C0}"/>
              </a:ext>
            </a:extLst>
          </p:cNvPr>
          <p:cNvSpPr txBox="1">
            <a:spLocks/>
          </p:cNvSpPr>
          <p:nvPr/>
        </p:nvSpPr>
        <p:spPr>
          <a:xfrm>
            <a:off x="304800" y="2286000"/>
            <a:ext cx="8534399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arenR"/>
            </a:pPr>
            <a:r>
              <a:rPr lang="en-US" sz="2800" dirty="0"/>
              <a:t>Discuss a couple of technical issues when using APIs</a:t>
            </a:r>
            <a:endParaRPr lang="en-US" sz="2400" dirty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endParaRPr lang="en-US" sz="1600" dirty="0"/>
          </a:p>
          <a:p>
            <a:pPr marL="514350" indent="-514350">
              <a:buAutoNum type="arabicParenR"/>
            </a:pPr>
            <a:r>
              <a:rPr lang="en-US" sz="2800" dirty="0"/>
              <a:t>Talk about the details of our specific application: Constructing Ego Networks from Retweets</a:t>
            </a:r>
          </a:p>
          <a:p>
            <a:pPr marL="514350" indent="-514350">
              <a:buAutoNum type="arabicParenR"/>
            </a:pPr>
            <a:endParaRPr lang="en-US" sz="1600" dirty="0"/>
          </a:p>
          <a:p>
            <a:pPr marL="514350" indent="-514350">
              <a:buAutoNum type="arabicParenR"/>
            </a:pPr>
            <a:r>
              <a:rPr lang="en-US" sz="2800" dirty="0"/>
              <a:t>Go through the code!</a:t>
            </a:r>
          </a:p>
          <a:p>
            <a:pPr lvl="1" indent="-342900">
              <a:buFontTx/>
              <a:buChar char="-"/>
            </a:pPr>
            <a:r>
              <a:rPr lang="en-US" sz="2400" dirty="0"/>
              <a:t>Those who already have a developer account can follow along using Twitter’s API</a:t>
            </a:r>
          </a:p>
          <a:p>
            <a:pPr lvl="1" indent="-342900">
              <a:buFontTx/>
              <a:buChar char="-"/>
            </a:pPr>
            <a:r>
              <a:rPr lang="en-US" sz="2400" dirty="0"/>
              <a:t>Those without a developer account can download files from my </a:t>
            </a:r>
            <a:r>
              <a:rPr lang="en-US" sz="2400" dirty="0" err="1"/>
              <a:t>Github</a:t>
            </a:r>
            <a:r>
              <a:rPr lang="en-US" sz="2400" dirty="0"/>
              <a:t> repository: </a:t>
            </a:r>
            <a:r>
              <a:rPr lang="en-US" sz="2400" dirty="0">
                <a:hlinkClick r:id="rId3"/>
              </a:rPr>
              <a:t>github.com/</a:t>
            </a:r>
            <a:r>
              <a:rPr lang="en-US" sz="2400" dirty="0" err="1">
                <a:hlinkClick r:id="rId3"/>
              </a:rPr>
              <a:t>thesickish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BoulderSICSS</a:t>
            </a:r>
            <a:endParaRPr lang="en-US" sz="2400" dirty="0"/>
          </a:p>
          <a:p>
            <a:pPr lvl="1" indent="-342900">
              <a:buFontTx/>
              <a:buChar char="-"/>
            </a:pPr>
            <a:endParaRPr lang="en-US" sz="2400" dirty="0"/>
          </a:p>
          <a:p>
            <a:pPr marL="40005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111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There are two issues that often come up when using APIs </a:t>
            </a:r>
          </a:p>
        </p:txBody>
      </p:sp>
      <p:sp>
        <p:nvSpPr>
          <p:cNvPr id="2" name="AutoShape 4" descr="Image result for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AutoShape 6" descr="Image result for faceboo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8599" y="1524000"/>
            <a:ext cx="8406245" cy="824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u="sng" dirty="0"/>
              <a:t>Issues and solutions</a:t>
            </a:r>
            <a:endParaRPr lang="en-US" sz="28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91197" y="2286000"/>
            <a:ext cx="8348003" cy="396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arenR"/>
            </a:pPr>
            <a:r>
              <a:rPr lang="en-US" sz="2800" dirty="0"/>
              <a:t>Companies often impose limits on how much data one can collect from their servers in a single session</a:t>
            </a:r>
          </a:p>
          <a:p>
            <a:pPr marL="400050" lvl="1" indent="0">
              <a:buNone/>
            </a:pPr>
            <a:r>
              <a:rPr lang="en-US" sz="2400" dirty="0"/>
              <a:t>- On Twitter, these limits refresh every 15 minutes</a:t>
            </a:r>
          </a:p>
          <a:p>
            <a:pPr marL="400050" lvl="1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Tell python to sleep for 15 minutes if a limit is reached</a:t>
            </a:r>
          </a:p>
          <a:p>
            <a:pPr marL="514350" indent="-514350">
              <a:buAutoNum type="arabicParenR"/>
            </a:pPr>
            <a:r>
              <a:rPr lang="en-US" sz="2800" dirty="0"/>
              <a:t>Errors can arise when content or user accounts have been deleted</a:t>
            </a:r>
          </a:p>
          <a:p>
            <a:pPr marL="400050" lvl="1" indent="0">
              <a:buNone/>
            </a:pPr>
            <a:r>
              <a:rPr lang="en-US" sz="2400" dirty="0"/>
              <a:t>- This can disrupt our code so that python stops working</a:t>
            </a:r>
          </a:p>
          <a:p>
            <a:pPr marL="400050" lvl="1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Tell python to skip content/users that no longer exist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9D9843-A5E3-4EBD-81DC-58660D41285C}"/>
              </a:ext>
            </a:extLst>
          </p:cNvPr>
          <p:cNvSpPr txBox="1">
            <a:spLocks/>
          </p:cNvSpPr>
          <p:nvPr/>
        </p:nvSpPr>
        <p:spPr>
          <a:xfrm>
            <a:off x="491197" y="6096000"/>
            <a:ext cx="8195603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</a:rPr>
              <a:t>Next: Constructing Ego Networks from Retweets 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4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11965</TotalTime>
  <Words>828</Words>
  <Application>Microsoft Office PowerPoint</Application>
  <PresentationFormat>On-screen Show (4:3)</PresentationFormat>
  <Paragraphs>110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PowerPoint Presentation</vt:lpstr>
      <vt:lpstr>As Deen Freelon said in his recent 2018 SICSS talk, we’re quickly entering a “post-API age”</vt:lpstr>
      <vt:lpstr>In the past, Twitter allowed anyone to use its API –  recently, they added a developer approval process </vt:lpstr>
      <vt:lpstr>To understand what it’s like to apply for API access as a new developer, I created a new Twitter account</vt:lpstr>
      <vt:lpstr>I went through Twitter’s significantly more involved process a week ago and have still not heard back…</vt:lpstr>
      <vt:lpstr>I encourage you all to go through Twitter’s process if you do not already have a developer account</vt:lpstr>
      <vt:lpstr>Twitter’s new approval process has made it difficult to teach students how to use the API in real time</vt:lpstr>
      <vt:lpstr>I’ll first discuss a couple of technical issues when using APIs, then a specific application with Twitter </vt:lpstr>
      <vt:lpstr>There are two issues that often come up when using APIs </vt:lpstr>
      <vt:lpstr>Twitter has become a central platform for anyone hoping to get information out to the public</vt:lpstr>
      <vt:lpstr>We can get a sense of how much exposure tweets are receiving by analyzing their retweets</vt:lpstr>
      <vt:lpstr>Today, you will learn how to collect and organize Twitter data to build a network from retweets</vt:lpstr>
      <vt:lpstr>We will first collect an account’s tweets, retweeters, their tweets, and their retweeters</vt:lpstr>
      <vt:lpstr>PowerPoint Presentation</vt:lpstr>
      <vt:lpstr>I used this method to analyze Twitter accounts of candidates in the 2016 U.S. congressional elections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Encouraging connections to friends of friends can make it more likely that gifts are visible to strangers</dc:title>
  <dc:creator>Yotam Shmargad</dc:creator>
  <cp:lastModifiedBy>Yotam Shmargad</cp:lastModifiedBy>
  <cp:revision>208</cp:revision>
  <dcterms:created xsi:type="dcterms:W3CDTF">2015-05-01T00:27:50Z</dcterms:created>
  <dcterms:modified xsi:type="dcterms:W3CDTF">2018-08-13T03:22:54Z</dcterms:modified>
</cp:coreProperties>
</file>