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59" r:id="rId3"/>
    <p:sldId id="300" r:id="rId4"/>
    <p:sldId id="330" r:id="rId5"/>
    <p:sldId id="343" r:id="rId6"/>
    <p:sldId id="266" r:id="rId7"/>
    <p:sldId id="342" r:id="rId8"/>
    <p:sldId id="344" r:id="rId9"/>
    <p:sldId id="345" r:id="rId10"/>
    <p:sldId id="336" r:id="rId11"/>
    <p:sldId id="346" r:id="rId12"/>
    <p:sldId id="365" r:id="rId13"/>
    <p:sldId id="332" r:id="rId14"/>
    <p:sldId id="334" r:id="rId15"/>
    <p:sldId id="364" r:id="rId16"/>
    <p:sldId id="358" r:id="rId17"/>
    <p:sldId id="303" r:id="rId18"/>
    <p:sldId id="363" r:id="rId19"/>
    <p:sldId id="324" r:id="rId20"/>
    <p:sldId id="3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CB0"/>
    <a:srgbClr val="573C78"/>
    <a:srgbClr val="8AA4C3"/>
    <a:srgbClr val="BD6AE4"/>
    <a:srgbClr val="FFA401"/>
    <a:srgbClr val="006200"/>
    <a:srgbClr val="4238FF"/>
    <a:srgbClr val="E40208"/>
    <a:srgbClr val="1C167C"/>
    <a:srgbClr val="FF4C7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5268" autoAdjust="0"/>
  </p:normalViewPr>
  <p:slideViewPr>
    <p:cSldViewPr>
      <p:cViewPr varScale="1">
        <p:scale>
          <a:sx n="94" d="100"/>
          <a:sy n="94" d="100"/>
        </p:scale>
        <p:origin x="1162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8C4A-B54F-4138-A735-51B003886DB4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290D-6442-4890-B8D2-BFDE85AD0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4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B63E-5F67-4006-8BFD-55D0B33921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0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4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47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33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25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40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0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55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3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27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4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B63E-5F67-4006-8BFD-55D0B33921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0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B63E-5F67-4006-8BFD-55D0B33921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8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3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53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59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09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8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6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3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0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4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6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5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DD20-A8BD-4B9C-9A63-718BD0C4DE11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69B0-0E02-43C6-97B2-276F1860A9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8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29.pn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tamshmargad.com/COMMON_GROUND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clker.com/cliparts/s/X/u/P/q/2/ice-cream-silhouett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6" descr="http://www.clker.com/cliparts/s/X/u/P/q/2/ice-cream-silhouett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8" descr="http://www.clker.com/cliparts/s/X/u/P/q/2/ice-cream-silhouett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2514599"/>
            <a:ext cx="7315200" cy="1828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4: Social Networks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Thursday January 7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2020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63A3369-0B20-492D-BD6D-973A6B0E3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85800"/>
            <a:ext cx="6321113" cy="12009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622E997-BFC4-4353-83AC-1F869AB9FFF4}"/>
              </a:ext>
            </a:extLst>
          </p:cNvPr>
          <p:cNvSpPr txBox="1">
            <a:spLocks/>
          </p:cNvSpPr>
          <p:nvPr/>
        </p:nvSpPr>
        <p:spPr>
          <a:xfrm>
            <a:off x="990600" y="1872344"/>
            <a:ext cx="7315200" cy="489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Winter Institute in Computational Social Science</a:t>
            </a:r>
          </a:p>
        </p:txBody>
      </p:sp>
    </p:spTree>
    <p:extLst>
      <p:ext uri="{BB962C8B-B14F-4D97-AF65-F5344CB8AC3E}">
        <p14:creationId xmlns:p14="http://schemas.microsoft.com/office/powerpoint/2010/main" val="97645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4ECA1E61-3B27-448D-930C-7C4EAF10D0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73152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Title 1">
            <a:extLst>
              <a:ext uri="{FF2B5EF4-FFF2-40B4-BE49-F238E27FC236}">
                <a16:creationId xmlns:a16="http://schemas.microsoft.com/office/drawing/2014/main" id="{A01790AD-CE2D-40D1-BD5E-233C55E0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477000"/>
            <a:ext cx="3211734" cy="306848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9B8CB0"/>
                </a:solidFill>
              </a:rPr>
              <a:t>Image from Klar et al. (2020)</a:t>
            </a:r>
          </a:p>
        </p:txBody>
      </p:sp>
    </p:spTree>
    <p:extLst>
      <p:ext uri="{BB962C8B-B14F-4D97-AF65-F5344CB8AC3E}">
        <p14:creationId xmlns:p14="http://schemas.microsoft.com/office/powerpoint/2010/main" val="135604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1BCEBF-F03A-4A5F-B121-76471C2A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819400"/>
            <a:ext cx="4695910" cy="3338640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EA92192-F91F-410E-8E28-608C317F6D73}"/>
              </a:ext>
            </a:extLst>
          </p:cNvPr>
          <p:cNvSpPr txBox="1">
            <a:spLocks/>
          </p:cNvSpPr>
          <p:nvPr/>
        </p:nvSpPr>
        <p:spPr>
          <a:xfrm>
            <a:off x="228600" y="1524000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Study of 2016 U.S. congressional candidates</a:t>
            </a:r>
            <a:endParaRPr lang="en-US" sz="28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AE4E1348-04DA-4916-A597-6C6F5723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 a recent paper, I expand on this method to study political campaigns </a:t>
            </a:r>
            <a:r>
              <a:rPr lang="en-US" sz="3200" dirty="0">
                <a:solidFill>
                  <a:srgbClr val="9B8CB0"/>
                </a:solidFill>
              </a:rPr>
              <a:t>(Shmargad and Sanchez 2020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6A856D37-2B7E-48BB-A40B-A598B291BF2E}"/>
              </a:ext>
            </a:extLst>
          </p:cNvPr>
          <p:cNvSpPr txBox="1">
            <a:spLocks/>
          </p:cNvSpPr>
          <p:nvPr/>
        </p:nvSpPr>
        <p:spPr>
          <a:xfrm>
            <a:off x="462688" y="2209800"/>
            <a:ext cx="8376512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Linked data from Twitter to </a:t>
            </a:r>
            <a:r>
              <a:rPr lang="en-US" sz="2000" b="1" dirty="0">
                <a:solidFill>
                  <a:srgbClr val="9B8CB0"/>
                </a:solidFill>
              </a:rPr>
              <a:t>campaign expenses </a:t>
            </a:r>
            <a:r>
              <a:rPr lang="en-US" sz="2000" dirty="0"/>
              <a:t>(from the FEC)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1B6624D2-D3BE-4FF3-995E-800DC6BFA2D2}"/>
              </a:ext>
            </a:extLst>
          </p:cNvPr>
          <p:cNvSpPr txBox="1">
            <a:spLocks/>
          </p:cNvSpPr>
          <p:nvPr/>
        </p:nvSpPr>
        <p:spPr>
          <a:xfrm>
            <a:off x="457200" y="2743200"/>
            <a:ext cx="35052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Find that </a:t>
            </a:r>
            <a:r>
              <a:rPr lang="en-US" sz="2000" b="1" dirty="0">
                <a:solidFill>
                  <a:srgbClr val="9B8CB0"/>
                </a:solidFill>
              </a:rPr>
              <a:t>indirect influence </a:t>
            </a:r>
            <a:r>
              <a:rPr lang="en-US" sz="2000" dirty="0"/>
              <a:t>(retweets by popular users) matters, not </a:t>
            </a:r>
            <a:r>
              <a:rPr lang="en-US" sz="2000" b="1" dirty="0">
                <a:solidFill>
                  <a:srgbClr val="9B8CB0"/>
                </a:solidFill>
              </a:rPr>
              <a:t>direct influence </a:t>
            </a:r>
            <a:r>
              <a:rPr lang="en-US" sz="2000" dirty="0"/>
              <a:t>(total number of retweets)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31B5A3-28BB-4B6A-A0FC-51F4B7428FBC}"/>
              </a:ext>
            </a:extLst>
          </p:cNvPr>
          <p:cNvSpPr/>
          <p:nvPr/>
        </p:nvSpPr>
        <p:spPr>
          <a:xfrm>
            <a:off x="8534400" y="64578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2000">
                <a:solidFill>
                  <a:srgbClr val="4F2583"/>
                </a:solidFill>
              </a:rPr>
              <a:pPr algn="r"/>
              <a:t>11</a:t>
            </a:fld>
            <a:endParaRPr lang="en-US" sz="2000" dirty="0">
              <a:solidFill>
                <a:srgbClr val="4F2583"/>
              </a:solidFill>
            </a:endParaRPr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6C21A6A2-7D5A-4EEA-804F-2B17ADBAC37C}"/>
              </a:ext>
            </a:extLst>
          </p:cNvPr>
          <p:cNvSpPr txBox="1">
            <a:spLocks/>
          </p:cNvSpPr>
          <p:nvPr/>
        </p:nvSpPr>
        <p:spPr>
          <a:xfrm>
            <a:off x="457200" y="5586686"/>
            <a:ext cx="3962400" cy="814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Effect is largest in races with </a:t>
            </a:r>
            <a:r>
              <a:rPr lang="en-US" sz="2000" b="1" dirty="0">
                <a:solidFill>
                  <a:srgbClr val="9B8CB0"/>
                </a:solidFill>
              </a:rPr>
              <a:t>large inequities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rgbClr val="9B8CB0"/>
                </a:solidFill>
              </a:rPr>
              <a:t>less spending</a:t>
            </a:r>
            <a:endParaRPr lang="en-US" sz="2000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03ACFA6-6C53-49F3-8A7A-C1AD82064D3F}"/>
              </a:ext>
            </a:extLst>
          </p:cNvPr>
          <p:cNvSpPr txBox="1">
            <a:spLocks/>
          </p:cNvSpPr>
          <p:nvPr/>
        </p:nvSpPr>
        <p:spPr>
          <a:xfrm>
            <a:off x="457200" y="4191000"/>
            <a:ext cx="35052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Effect of </a:t>
            </a:r>
            <a:r>
              <a:rPr lang="en-US" sz="2000" b="1" dirty="0">
                <a:solidFill>
                  <a:srgbClr val="9B8CB0"/>
                </a:solidFill>
              </a:rPr>
              <a:t>indirect influence </a:t>
            </a:r>
            <a:r>
              <a:rPr lang="en-US" sz="2000" dirty="0"/>
              <a:t>only holds for candidates at a financial disadvantage – no effects for the well-to-do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538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DF6FADF-0E65-415C-9F4F-FC5640CEE44E}"/>
              </a:ext>
            </a:extLst>
          </p:cNvPr>
          <p:cNvSpPr/>
          <p:nvPr/>
        </p:nvSpPr>
        <p:spPr>
          <a:xfrm>
            <a:off x="8534400" y="64578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2000">
                <a:solidFill>
                  <a:srgbClr val="4F2583"/>
                </a:solidFill>
              </a:rPr>
              <a:pPr algn="r"/>
              <a:t>12</a:t>
            </a:fld>
            <a:endParaRPr lang="en-US" sz="2000" dirty="0">
              <a:solidFill>
                <a:srgbClr val="4F258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93A925-5CAF-4698-87F9-B8F964A5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214" y="1845247"/>
            <a:ext cx="5890986" cy="3886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6DAA46-D9E6-4CE7-A04F-8FC481E8854B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Anecdotal evidence for indirect influence from my only “viral” tweet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56092-A621-4352-9658-67F75EC39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1692847"/>
            <a:ext cx="2295391" cy="1890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D2D987-032A-435E-8BD9-7B909F078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" y="3902647"/>
            <a:ext cx="2295391" cy="196475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564C5-E467-4A15-96FD-A23B7B54FBFF}"/>
              </a:ext>
            </a:extLst>
          </p:cNvPr>
          <p:cNvCxnSpPr/>
          <p:nvPr/>
        </p:nvCxnSpPr>
        <p:spPr>
          <a:xfrm>
            <a:off x="1536315" y="3581400"/>
            <a:ext cx="8258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C25796-408B-4CC7-A5E0-7AB556D11908}"/>
              </a:ext>
            </a:extLst>
          </p:cNvPr>
          <p:cNvCxnSpPr/>
          <p:nvPr/>
        </p:nvCxnSpPr>
        <p:spPr>
          <a:xfrm>
            <a:off x="1536315" y="5867400"/>
            <a:ext cx="8258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2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8600" y="1524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With snowball sampling, we can create a user’s  </a:t>
            </a:r>
            <a:r>
              <a:rPr lang="en-US" sz="3200" b="1" dirty="0">
                <a:solidFill>
                  <a:srgbClr val="9B8CB0"/>
                </a:solidFill>
              </a:rPr>
              <a:t>retweet network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(at least for mid-sized accounts)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48200" y="2990563"/>
            <a:ext cx="1529928" cy="1728787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6280726" y="2838163"/>
            <a:ext cx="914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75" y="4467225"/>
            <a:ext cx="1152525" cy="13239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1771363"/>
            <a:ext cx="1171575" cy="1362075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 flipH="1" flipV="1">
            <a:off x="6257232" y="4271388"/>
            <a:ext cx="914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6400800" y="3910013"/>
            <a:ext cx="609600" cy="528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31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400800" y="2457163"/>
            <a:ext cx="609600" cy="528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21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105400" y="3071813"/>
            <a:ext cx="609600" cy="528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7656576" y="1986658"/>
            <a:ext cx="609600" cy="528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2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7696200" y="4672379"/>
            <a:ext cx="653196" cy="528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3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2" name="Curved Right Arrow 1"/>
          <p:cNvSpPr/>
          <p:nvPr/>
        </p:nvSpPr>
        <p:spPr>
          <a:xfrm>
            <a:off x="7471143" y="3309049"/>
            <a:ext cx="301257" cy="1129314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Curved Right Arrow 34"/>
          <p:cNvSpPr/>
          <p:nvPr/>
        </p:nvSpPr>
        <p:spPr>
          <a:xfrm flipH="1" flipV="1">
            <a:off x="7924800" y="3235334"/>
            <a:ext cx="301257" cy="1129314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0ED370-35D9-4BD8-9684-D7108B6EE729}"/>
              </a:ext>
            </a:extLst>
          </p:cNvPr>
          <p:cNvSpPr/>
          <p:nvPr/>
        </p:nvSpPr>
        <p:spPr>
          <a:xfrm>
            <a:off x="8534400" y="64578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2000">
                <a:solidFill>
                  <a:srgbClr val="4F2583"/>
                </a:solidFill>
              </a:rPr>
              <a:pPr algn="r"/>
              <a:t>13</a:t>
            </a:fld>
            <a:endParaRPr lang="en-US" sz="2000" dirty="0">
              <a:solidFill>
                <a:srgbClr val="4F2583"/>
              </a:solidFill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060161F5-3E9F-4921-9726-6C7B46C0B271}"/>
              </a:ext>
            </a:extLst>
          </p:cNvPr>
          <p:cNvSpPr txBox="1">
            <a:spLocks/>
          </p:cNvSpPr>
          <p:nvPr/>
        </p:nvSpPr>
        <p:spPr>
          <a:xfrm>
            <a:off x="6858000" y="3295363"/>
            <a:ext cx="609600" cy="528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w</a:t>
            </a:r>
            <a:r>
              <a:rPr lang="en-US" sz="2400" baseline="-25000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21E3AD6B-A642-42F5-B4D3-F4F7271FEA37}"/>
              </a:ext>
            </a:extLst>
          </p:cNvPr>
          <p:cNvSpPr txBox="1">
            <a:spLocks/>
          </p:cNvSpPr>
          <p:nvPr/>
        </p:nvSpPr>
        <p:spPr>
          <a:xfrm>
            <a:off x="8229600" y="3300413"/>
            <a:ext cx="609600" cy="528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w</a:t>
            </a:r>
            <a:r>
              <a:rPr lang="en-US" sz="2400" baseline="-25000" dirty="0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5F4EB35-A06F-4A2D-B900-854BE790666F}"/>
              </a:ext>
            </a:extLst>
          </p:cNvPr>
          <p:cNvSpPr txBox="1">
            <a:spLocks/>
          </p:cNvSpPr>
          <p:nvPr/>
        </p:nvSpPr>
        <p:spPr>
          <a:xfrm>
            <a:off x="467088" y="1447800"/>
            <a:ext cx="394368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Retweeters may retweet each other, so that we can compute </a:t>
            </a:r>
            <a:r>
              <a:rPr lang="en-US" sz="2400" b="1" dirty="0">
                <a:solidFill>
                  <a:srgbClr val="9B8CB0"/>
                </a:solidFill>
              </a:rPr>
              <a:t>network metrics</a:t>
            </a:r>
            <a:endParaRPr lang="en-US" sz="2400" b="1" baseline="-25000" dirty="0">
              <a:solidFill>
                <a:srgbClr val="9B8CB0"/>
              </a:solidFill>
            </a:endParaRPr>
          </a:p>
          <a:p>
            <a:r>
              <a:rPr lang="en-US" sz="2400" dirty="0"/>
              <a:t>Edges have </a:t>
            </a:r>
            <a:r>
              <a:rPr lang="en-US" sz="2400" b="1" dirty="0">
                <a:solidFill>
                  <a:srgbClr val="9B8CB0"/>
                </a:solidFill>
              </a:rPr>
              <a:t>weights</a:t>
            </a:r>
            <a:r>
              <a:rPr lang="en-US" sz="2400" dirty="0">
                <a:solidFill>
                  <a:srgbClr val="9B8CB0"/>
                </a:solidFill>
              </a:rPr>
              <a:t> </a:t>
            </a:r>
            <a:r>
              <a:rPr lang="en-US" sz="2400" b="1" dirty="0" err="1">
                <a:solidFill>
                  <a:srgbClr val="9B8CB0"/>
                </a:solidFill>
              </a:rPr>
              <a:t>w</a:t>
            </a:r>
            <a:r>
              <a:rPr lang="en-US" sz="2400" b="1" baseline="-25000" dirty="0" err="1">
                <a:solidFill>
                  <a:srgbClr val="9B8CB0"/>
                </a:solidFill>
              </a:rPr>
              <a:t>ij</a:t>
            </a:r>
            <a:r>
              <a:rPr lang="en-US" sz="2400" b="1" dirty="0"/>
              <a:t> </a:t>
            </a:r>
            <a:r>
              <a:rPr lang="en-US" sz="2400" dirty="0"/>
              <a:t>– the number of j’s tweets that </a:t>
            </a:r>
            <a:r>
              <a:rPr lang="en-US" sz="2400" dirty="0" err="1"/>
              <a:t>i</a:t>
            </a:r>
            <a:r>
              <a:rPr lang="en-US" sz="2400" dirty="0"/>
              <a:t> has retweeted</a:t>
            </a:r>
          </a:p>
          <a:p>
            <a:r>
              <a:rPr lang="en-US" sz="2400" dirty="0"/>
              <a:t>We classify the metrics into buckets </a:t>
            </a:r>
            <a:r>
              <a:rPr lang="en-US" sz="2000" dirty="0">
                <a:solidFill>
                  <a:srgbClr val="9B8CB0"/>
                </a:solidFill>
              </a:rPr>
              <a:t>(Hilbert et al. 2016)</a:t>
            </a:r>
          </a:p>
          <a:p>
            <a:pPr lvl="1"/>
            <a:r>
              <a:rPr lang="en-US" sz="2000" b="1" dirty="0">
                <a:solidFill>
                  <a:srgbClr val="9B8CB0"/>
                </a:solidFill>
              </a:rPr>
              <a:t>One step</a:t>
            </a:r>
            <a:r>
              <a:rPr lang="en-US" sz="2000" dirty="0">
                <a:solidFill>
                  <a:srgbClr val="9B8CB0"/>
                </a:solidFill>
              </a:rPr>
              <a:t>: </a:t>
            </a:r>
            <a:r>
              <a:rPr lang="en-US" sz="2000" dirty="0"/>
              <a:t>retweets / likes</a:t>
            </a:r>
          </a:p>
          <a:p>
            <a:pPr lvl="1"/>
            <a:r>
              <a:rPr lang="en-US" sz="2000" b="1" dirty="0">
                <a:solidFill>
                  <a:srgbClr val="9B8CB0"/>
                </a:solidFill>
              </a:rPr>
              <a:t>Two step</a:t>
            </a:r>
            <a:r>
              <a:rPr lang="en-US" sz="2000" dirty="0">
                <a:solidFill>
                  <a:srgbClr val="9B8CB0"/>
                </a:solidFill>
              </a:rPr>
              <a:t>: </a:t>
            </a:r>
            <a:r>
              <a:rPr lang="en-US" sz="2000" dirty="0"/>
              <a:t>retweets / likes / followers of retweeters</a:t>
            </a:r>
          </a:p>
          <a:p>
            <a:pPr lvl="1"/>
            <a:r>
              <a:rPr lang="en-US" sz="2000" b="1" dirty="0">
                <a:solidFill>
                  <a:srgbClr val="9B8CB0"/>
                </a:solidFill>
              </a:rPr>
              <a:t>Network step</a:t>
            </a:r>
            <a:r>
              <a:rPr lang="en-US" sz="2000" dirty="0">
                <a:solidFill>
                  <a:srgbClr val="9B8CB0"/>
                </a:solidFill>
              </a:rPr>
              <a:t>: </a:t>
            </a:r>
            <a:r>
              <a:rPr lang="en-US" sz="2000" dirty="0"/>
              <a:t>clustering coefficient, Burt’s constraint</a:t>
            </a:r>
          </a:p>
        </p:txBody>
      </p:sp>
    </p:spTree>
    <p:extLst>
      <p:ext uri="{BB962C8B-B14F-4D97-AF65-F5344CB8AC3E}">
        <p14:creationId xmlns:p14="http://schemas.microsoft.com/office/powerpoint/2010/main" val="355520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172200" y="2180463"/>
            <a:ext cx="762000" cy="4296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57800" y="2180462"/>
            <a:ext cx="762000" cy="4296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86600" y="2180463"/>
            <a:ext cx="762000" cy="4296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A3BA6C-FF2A-48BF-BABF-014E3C5B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41985"/>
            <a:ext cx="6810375" cy="6667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F8CF35-4B1B-4699-98E9-998A997EA528}"/>
              </a:ext>
            </a:extLst>
          </p:cNvPr>
          <p:cNvSpPr txBox="1"/>
          <p:nvPr/>
        </p:nvSpPr>
        <p:spPr>
          <a:xfrm>
            <a:off x="5447799" y="1295400"/>
            <a:ext cx="13721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0208"/>
                </a:solidFill>
              </a:rPr>
              <a:t>@TGowdySC</a:t>
            </a:r>
          </a:p>
          <a:p>
            <a:r>
              <a:rPr lang="en-US" dirty="0">
                <a:solidFill>
                  <a:srgbClr val="E40208"/>
                </a:solidFill>
              </a:rPr>
              <a:t>SC-4</a:t>
            </a:r>
          </a:p>
        </p:txBody>
      </p:sp>
      <p:pic>
        <p:nvPicPr>
          <p:cNvPr id="2050" name="Picture 2" descr="https://pbs.twimg.com/profile_images/751446634429575169/KWfWsq0W_400x400.jpg">
            <a:extLst>
              <a:ext uri="{FF2B5EF4-FFF2-40B4-BE49-F238E27FC236}">
                <a16:creationId xmlns:a16="http://schemas.microsoft.com/office/drawing/2014/main" id="{B6A34A6F-D68E-458C-999C-740EE22D3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156" y="276034"/>
            <a:ext cx="846166" cy="84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bs.twimg.com/profile_images/745700733920612352/loqUX6mE_400x400.jpg">
            <a:extLst>
              <a:ext uri="{FF2B5EF4-FFF2-40B4-BE49-F238E27FC236}">
                <a16:creationId xmlns:a16="http://schemas.microsoft.com/office/drawing/2014/main" id="{402F653E-BF61-471F-AD7C-C7DC6DF7B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00" y="1676281"/>
            <a:ext cx="838700" cy="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9E38C3-7361-4A76-BBCF-1C293D2C0837}"/>
              </a:ext>
            </a:extLst>
          </p:cNvPr>
          <p:cNvSpPr txBox="1"/>
          <p:nvPr/>
        </p:nvSpPr>
        <p:spPr>
          <a:xfrm>
            <a:off x="2209800" y="6291177"/>
            <a:ext cx="21460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@Braveheart_USA</a:t>
            </a:r>
          </a:p>
        </p:txBody>
      </p:sp>
      <p:pic>
        <p:nvPicPr>
          <p:cNvPr id="2062" name="Picture 14" descr="BraveHeart">
            <a:extLst>
              <a:ext uri="{FF2B5EF4-FFF2-40B4-BE49-F238E27FC236}">
                <a16:creationId xmlns:a16="http://schemas.microsoft.com/office/drawing/2014/main" id="{60A787D2-34A9-426A-B32B-EF2F2D772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38" y="5790123"/>
            <a:ext cx="843471" cy="84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B083BC-4872-4942-BA6D-5C0512FF3683}"/>
              </a:ext>
            </a:extLst>
          </p:cNvPr>
          <p:cNvSpPr txBox="1"/>
          <p:nvPr/>
        </p:nvSpPr>
        <p:spPr>
          <a:xfrm>
            <a:off x="1587722" y="5322698"/>
            <a:ext cx="15679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@ChatRevolve</a:t>
            </a:r>
          </a:p>
        </p:txBody>
      </p:sp>
      <p:pic>
        <p:nvPicPr>
          <p:cNvPr id="2064" name="Picture 16" descr="https://pbs.twimg.com/profile_images/894249199897849857/sd1fhrX__400x400.jpg">
            <a:extLst>
              <a:ext uri="{FF2B5EF4-FFF2-40B4-BE49-F238E27FC236}">
                <a16:creationId xmlns:a16="http://schemas.microsoft.com/office/drawing/2014/main" id="{B127375F-55AF-423C-AC71-FE9C7223C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33" y="4876749"/>
            <a:ext cx="801823" cy="80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FC59C5-4A8D-409B-A9B6-8F369EF88A85}"/>
              </a:ext>
            </a:extLst>
          </p:cNvPr>
          <p:cNvSpPr txBox="1"/>
          <p:nvPr/>
        </p:nvSpPr>
        <p:spPr>
          <a:xfrm>
            <a:off x="6799730" y="5955268"/>
            <a:ext cx="21097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@NubianAwakening</a:t>
            </a:r>
          </a:p>
        </p:txBody>
      </p:sp>
      <p:pic>
        <p:nvPicPr>
          <p:cNvPr id="2068" name="Picture 20" descr="400-lb Hacker Owens">
            <a:extLst>
              <a:ext uri="{FF2B5EF4-FFF2-40B4-BE49-F238E27FC236}">
                <a16:creationId xmlns:a16="http://schemas.microsoft.com/office/drawing/2014/main" id="{342879DB-49D6-4BF4-A09E-706245C77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497" y="5117365"/>
            <a:ext cx="837903" cy="83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D5F649-2271-4914-87F7-CBF3E03FEFCC}"/>
              </a:ext>
            </a:extLst>
          </p:cNvPr>
          <p:cNvSpPr txBox="1"/>
          <p:nvPr/>
        </p:nvSpPr>
        <p:spPr>
          <a:xfrm>
            <a:off x="1524500" y="222151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@nick2crosby</a:t>
            </a:r>
          </a:p>
        </p:txBody>
      </p:sp>
      <p:pic>
        <p:nvPicPr>
          <p:cNvPr id="2070" name="Picture 22" descr="https://pbs.twimg.com/profile_images/804168498591236096/SARMttuw_400x400.jpg">
            <a:extLst>
              <a:ext uri="{FF2B5EF4-FFF2-40B4-BE49-F238E27FC236}">
                <a16:creationId xmlns:a16="http://schemas.microsoft.com/office/drawing/2014/main" id="{A7BC493B-04E6-4ED5-BF98-730D309B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6363"/>
            <a:ext cx="838700" cy="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BEB2AD1-15CF-4BD2-9903-3D85DB749A77}"/>
              </a:ext>
            </a:extLst>
          </p:cNvPr>
          <p:cNvSpPr txBox="1"/>
          <p:nvPr/>
        </p:nvSpPr>
        <p:spPr>
          <a:xfrm>
            <a:off x="1281363" y="1219200"/>
            <a:ext cx="167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@MaddowBlog</a:t>
            </a:r>
          </a:p>
        </p:txBody>
      </p:sp>
      <p:pic>
        <p:nvPicPr>
          <p:cNvPr id="2072" name="Picture 24" descr="Maddow Blog">
            <a:extLst>
              <a:ext uri="{FF2B5EF4-FFF2-40B4-BE49-F238E27FC236}">
                <a16:creationId xmlns:a16="http://schemas.microsoft.com/office/drawing/2014/main" id="{32021F45-359E-4245-A14A-F2EE4751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63" y="1265640"/>
            <a:ext cx="838700" cy="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C4F0F46-E1ED-4985-B920-EE799654759C}"/>
              </a:ext>
            </a:extLst>
          </p:cNvPr>
          <p:cNvSpPr txBox="1"/>
          <p:nvPr/>
        </p:nvSpPr>
        <p:spPr>
          <a:xfrm>
            <a:off x="1166812" y="2362200"/>
            <a:ext cx="16029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@MarkRuffalo</a:t>
            </a:r>
          </a:p>
        </p:txBody>
      </p:sp>
      <p:pic>
        <p:nvPicPr>
          <p:cNvPr id="2078" name="Picture 30" descr="Mark Ruffalo">
            <a:extLst>
              <a:ext uri="{FF2B5EF4-FFF2-40B4-BE49-F238E27FC236}">
                <a16:creationId xmlns:a16="http://schemas.microsoft.com/office/drawing/2014/main" id="{53121DB1-B59C-4997-A46B-679FD35D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4" y="2347866"/>
            <a:ext cx="826698" cy="8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9CD5C98-4C54-472B-8714-500E90CECDCC}"/>
              </a:ext>
            </a:extLst>
          </p:cNvPr>
          <p:cNvSpPr txBox="1"/>
          <p:nvPr/>
        </p:nvSpPr>
        <p:spPr>
          <a:xfrm>
            <a:off x="1075628" y="3429000"/>
            <a:ext cx="18111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@mitchellreports</a:t>
            </a:r>
          </a:p>
        </p:txBody>
      </p:sp>
      <p:pic>
        <p:nvPicPr>
          <p:cNvPr id="2080" name="Picture 32" descr="Andrea Mitchell">
            <a:extLst>
              <a:ext uri="{FF2B5EF4-FFF2-40B4-BE49-F238E27FC236}">
                <a16:creationId xmlns:a16="http://schemas.microsoft.com/office/drawing/2014/main" id="{CB640A2D-05A8-4547-A390-6384FAE8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4" y="3429000"/>
            <a:ext cx="826698" cy="8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F55C0E-80BA-43D6-8E8F-817D76A87954}"/>
              </a:ext>
            </a:extLst>
          </p:cNvPr>
          <p:cNvSpPr txBox="1"/>
          <p:nvPr/>
        </p:nvSpPr>
        <p:spPr>
          <a:xfrm>
            <a:off x="6934200" y="2057400"/>
            <a:ext cx="2057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0208"/>
                </a:solidFill>
              </a:rPr>
              <a:t>@jasoninthehouse</a:t>
            </a:r>
          </a:p>
          <a:p>
            <a:r>
              <a:rPr lang="en-US" dirty="0">
                <a:solidFill>
                  <a:srgbClr val="E40208"/>
                </a:solidFill>
              </a:rPr>
              <a:t>UT-3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DB2C6-8F08-4BA9-A0B7-9FCEDA74CF9C}"/>
              </a:ext>
            </a:extLst>
          </p:cNvPr>
          <p:cNvSpPr txBox="1"/>
          <p:nvPr/>
        </p:nvSpPr>
        <p:spPr>
          <a:xfrm>
            <a:off x="6388322" y="381000"/>
            <a:ext cx="21460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C167C"/>
                </a:solidFill>
              </a:rPr>
              <a:t>@repjohnlewis</a:t>
            </a:r>
          </a:p>
          <a:p>
            <a:r>
              <a:rPr lang="en-US" dirty="0">
                <a:solidFill>
                  <a:srgbClr val="1C167C"/>
                </a:solidFill>
              </a:rPr>
              <a:t>GA-5</a:t>
            </a:r>
          </a:p>
        </p:txBody>
      </p:sp>
      <p:pic>
        <p:nvPicPr>
          <p:cNvPr id="2052" name="Picture 4" descr="Jason Chaffetz">
            <a:extLst>
              <a:ext uri="{FF2B5EF4-FFF2-40B4-BE49-F238E27FC236}">
                <a16:creationId xmlns:a16="http://schemas.microsoft.com/office/drawing/2014/main" id="{90C70BA4-B842-453A-9637-82C6640D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57" y="2418240"/>
            <a:ext cx="838700" cy="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11D673DF-5BB3-4589-B7D9-42D0260E94B5}"/>
              </a:ext>
            </a:extLst>
          </p:cNvPr>
          <p:cNvSpPr/>
          <p:nvPr/>
        </p:nvSpPr>
        <p:spPr>
          <a:xfrm rot="19110710">
            <a:off x="5138794" y="1090041"/>
            <a:ext cx="409320" cy="318987"/>
          </a:xfrm>
          <a:prstGeom prst="leftArrow">
            <a:avLst/>
          </a:prstGeom>
          <a:solidFill>
            <a:srgbClr val="423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3255649D-187B-42A5-8D09-6E753D4A2A65}"/>
              </a:ext>
            </a:extLst>
          </p:cNvPr>
          <p:cNvSpPr/>
          <p:nvPr/>
        </p:nvSpPr>
        <p:spPr>
          <a:xfrm rot="17420781">
            <a:off x="5353292" y="2816004"/>
            <a:ext cx="979570" cy="332741"/>
          </a:xfrm>
          <a:prstGeom prst="leftArrow">
            <a:avLst>
              <a:gd name="adj1" fmla="val 50000"/>
              <a:gd name="adj2" fmla="val 42412"/>
            </a:avLst>
          </a:prstGeom>
          <a:solidFill>
            <a:srgbClr val="FF4C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FD2DC9B5-A7C1-4E4A-9A48-AF6BDFB21EA3}"/>
              </a:ext>
            </a:extLst>
          </p:cNvPr>
          <p:cNvSpPr/>
          <p:nvPr/>
        </p:nvSpPr>
        <p:spPr>
          <a:xfrm rot="18850330">
            <a:off x="6820867" y="3406244"/>
            <a:ext cx="853298" cy="332741"/>
          </a:xfrm>
          <a:prstGeom prst="leftArrow">
            <a:avLst>
              <a:gd name="adj1" fmla="val 50000"/>
              <a:gd name="adj2" fmla="val 42412"/>
            </a:avLst>
          </a:prstGeom>
          <a:solidFill>
            <a:srgbClr val="FF4C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4A951AB0-5408-45F9-95AF-AA605549A9BC}"/>
              </a:ext>
            </a:extLst>
          </p:cNvPr>
          <p:cNvSpPr/>
          <p:nvPr/>
        </p:nvSpPr>
        <p:spPr>
          <a:xfrm rot="8644849">
            <a:off x="3929850" y="5702604"/>
            <a:ext cx="1950032" cy="332741"/>
          </a:xfrm>
          <a:prstGeom prst="leftArrow">
            <a:avLst>
              <a:gd name="adj1" fmla="val 50000"/>
              <a:gd name="adj2" fmla="val 42412"/>
            </a:avLst>
          </a:prstGeom>
          <a:solidFill>
            <a:srgbClr val="FF4C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DEC07F25-3F2D-4D5C-9970-F830D0AFC8E0}"/>
              </a:ext>
            </a:extLst>
          </p:cNvPr>
          <p:cNvSpPr/>
          <p:nvPr/>
        </p:nvSpPr>
        <p:spPr>
          <a:xfrm rot="10140984">
            <a:off x="3139141" y="5130028"/>
            <a:ext cx="1829608" cy="332741"/>
          </a:xfrm>
          <a:prstGeom prst="leftArrow">
            <a:avLst>
              <a:gd name="adj1" fmla="val 50000"/>
              <a:gd name="adj2" fmla="val 42412"/>
            </a:avLst>
          </a:prstGeom>
          <a:solidFill>
            <a:srgbClr val="FF4C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6EA5DF7A-E51A-448E-9E3D-E14A8DE038A1}"/>
              </a:ext>
            </a:extLst>
          </p:cNvPr>
          <p:cNvSpPr/>
          <p:nvPr/>
        </p:nvSpPr>
        <p:spPr>
          <a:xfrm rot="2116820">
            <a:off x="6445141" y="4520021"/>
            <a:ext cx="1748263" cy="332741"/>
          </a:xfrm>
          <a:prstGeom prst="leftArrow">
            <a:avLst>
              <a:gd name="adj1" fmla="val 50000"/>
              <a:gd name="adj2" fmla="val 42412"/>
            </a:avLst>
          </a:prstGeom>
          <a:solidFill>
            <a:srgbClr val="FF4C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07990165-54AD-4819-A0EF-6D90C9D57F1B}"/>
              </a:ext>
            </a:extLst>
          </p:cNvPr>
          <p:cNvSpPr/>
          <p:nvPr/>
        </p:nvSpPr>
        <p:spPr>
          <a:xfrm rot="8696781">
            <a:off x="2826087" y="3229808"/>
            <a:ext cx="627645" cy="332741"/>
          </a:xfrm>
          <a:prstGeom prst="leftArrow">
            <a:avLst>
              <a:gd name="adj1" fmla="val 50000"/>
              <a:gd name="adj2" fmla="val 42412"/>
            </a:avLst>
          </a:prstGeom>
          <a:solidFill>
            <a:srgbClr val="423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53D6BB30-43CA-4F01-ADB0-BD30E03DD1C7}"/>
              </a:ext>
            </a:extLst>
          </p:cNvPr>
          <p:cNvSpPr/>
          <p:nvPr/>
        </p:nvSpPr>
        <p:spPr>
          <a:xfrm rot="12117746">
            <a:off x="2777373" y="2628344"/>
            <a:ext cx="680099" cy="332741"/>
          </a:xfrm>
          <a:prstGeom prst="leftArrow">
            <a:avLst>
              <a:gd name="adj1" fmla="val 50000"/>
              <a:gd name="adj2" fmla="val 42412"/>
            </a:avLst>
          </a:prstGeom>
          <a:solidFill>
            <a:srgbClr val="423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77B79DD9-902E-486A-88F6-FD8EF42A154C}"/>
              </a:ext>
            </a:extLst>
          </p:cNvPr>
          <p:cNvSpPr/>
          <p:nvPr/>
        </p:nvSpPr>
        <p:spPr>
          <a:xfrm rot="13268194">
            <a:off x="2643440" y="1851494"/>
            <a:ext cx="1129225" cy="332741"/>
          </a:xfrm>
          <a:prstGeom prst="leftArrow">
            <a:avLst>
              <a:gd name="adj1" fmla="val 50000"/>
              <a:gd name="adj2" fmla="val 42412"/>
            </a:avLst>
          </a:prstGeom>
          <a:solidFill>
            <a:srgbClr val="423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607A681E-B747-44EE-B415-C27B475F037E}"/>
              </a:ext>
            </a:extLst>
          </p:cNvPr>
          <p:cNvSpPr/>
          <p:nvPr/>
        </p:nvSpPr>
        <p:spPr>
          <a:xfrm rot="13915596">
            <a:off x="2505338" y="914101"/>
            <a:ext cx="1129225" cy="332741"/>
          </a:xfrm>
          <a:prstGeom prst="leftArrow">
            <a:avLst>
              <a:gd name="adj1" fmla="val 50000"/>
              <a:gd name="adj2" fmla="val 42412"/>
            </a:avLst>
          </a:prstGeom>
          <a:solidFill>
            <a:srgbClr val="423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AC1A829A-8DF4-4E5C-9DD7-727AF30D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477000"/>
            <a:ext cx="3211734" cy="306848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9B8CB0"/>
                </a:solidFill>
              </a:rPr>
              <a:t>Image from Shmargad (2018)</a:t>
            </a:r>
          </a:p>
        </p:txBody>
      </p:sp>
    </p:spTree>
    <p:extLst>
      <p:ext uri="{BB962C8B-B14F-4D97-AF65-F5344CB8AC3E}">
        <p14:creationId xmlns:p14="http://schemas.microsoft.com/office/powerpoint/2010/main" val="40754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7" grpId="0" animBg="1"/>
      <p:bldP spid="30" grpId="0" animBg="1"/>
      <p:bldP spid="33" grpId="0" animBg="1"/>
      <p:bldP spid="35" grpId="0" animBg="1"/>
      <p:bldP spid="37" grpId="0" animBg="1"/>
      <p:bldP spid="42" grpId="0" animBg="1"/>
      <p:bldP spid="19" grpId="0" animBg="1"/>
      <p:bldP spid="11" grpId="0" animBg="1"/>
      <p:bldP spid="12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4A687B8-9B98-44FE-82B1-5BC0CE841145}"/>
              </a:ext>
            </a:extLst>
          </p:cNvPr>
          <p:cNvSpPr/>
          <p:nvPr/>
        </p:nvSpPr>
        <p:spPr>
          <a:xfrm>
            <a:off x="8534400" y="64578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2000">
                <a:solidFill>
                  <a:srgbClr val="4F2583"/>
                </a:solidFill>
              </a:rPr>
              <a:pPr algn="r"/>
              <a:t>15</a:t>
            </a:fld>
            <a:endParaRPr lang="en-US" sz="2000" dirty="0">
              <a:solidFill>
                <a:srgbClr val="4F2583"/>
              </a:solidFill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7C075A39-50C4-4BAD-BCB8-87CA8BAD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 a recent study, I augmented this sampling design to study retweeting among political influencers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956D57B-3A29-4CB1-A90D-78F0C098D3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800" y="3258305"/>
            <a:ext cx="1171575" cy="136207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7C06F89-2E35-40F3-94A4-95E633E29275}"/>
              </a:ext>
            </a:extLst>
          </p:cNvPr>
          <p:cNvSpPr/>
          <p:nvPr/>
        </p:nvSpPr>
        <p:spPr>
          <a:xfrm>
            <a:off x="2209800" y="2496305"/>
            <a:ext cx="838200" cy="457200"/>
          </a:xfrm>
          <a:prstGeom prst="rect">
            <a:avLst/>
          </a:prstGeom>
          <a:ln>
            <a:solidFill>
              <a:srgbClr val="8AA4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Tweet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9A8846-BFC2-4252-9B4B-DCB9AF8DEA3A}"/>
              </a:ext>
            </a:extLst>
          </p:cNvPr>
          <p:cNvSpPr/>
          <p:nvPr/>
        </p:nvSpPr>
        <p:spPr>
          <a:xfrm>
            <a:off x="2209800" y="5010905"/>
            <a:ext cx="838200" cy="457200"/>
          </a:xfrm>
          <a:prstGeom prst="rect">
            <a:avLst/>
          </a:prstGeom>
          <a:ln>
            <a:solidFill>
              <a:srgbClr val="8AA4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Tweet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7C313B-FD18-440A-9099-A9A686FF6549}"/>
              </a:ext>
            </a:extLst>
          </p:cNvPr>
          <p:cNvCxnSpPr/>
          <p:nvPr/>
        </p:nvCxnSpPr>
        <p:spPr>
          <a:xfrm>
            <a:off x="1981200" y="4149239"/>
            <a:ext cx="533400" cy="5334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29F0C4-2423-4F51-80F8-61759FCB0B01}"/>
              </a:ext>
            </a:extLst>
          </p:cNvPr>
          <p:cNvCxnSpPr/>
          <p:nvPr/>
        </p:nvCxnSpPr>
        <p:spPr>
          <a:xfrm flipV="1">
            <a:off x="1981200" y="3120539"/>
            <a:ext cx="533400" cy="5334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A0C9DF-7CD3-4F61-8C5E-7712951DFF09}"/>
              </a:ext>
            </a:extLst>
          </p:cNvPr>
          <p:cNvCxnSpPr/>
          <p:nvPr/>
        </p:nvCxnSpPr>
        <p:spPr>
          <a:xfrm flipV="1">
            <a:off x="3233057" y="2377589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F0C4DC-6A9B-4F57-ACF9-D7045A2D0472}"/>
              </a:ext>
            </a:extLst>
          </p:cNvPr>
          <p:cNvCxnSpPr/>
          <p:nvPr/>
        </p:nvCxnSpPr>
        <p:spPr>
          <a:xfrm>
            <a:off x="3233057" y="2733766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205B25-6C83-48AC-BB33-1388D897A4FB}"/>
              </a:ext>
            </a:extLst>
          </p:cNvPr>
          <p:cNvCxnSpPr/>
          <p:nvPr/>
        </p:nvCxnSpPr>
        <p:spPr>
          <a:xfrm flipV="1">
            <a:off x="3233057" y="4972199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9BE793-E198-48B5-BAA8-6E664C3865CC}"/>
              </a:ext>
            </a:extLst>
          </p:cNvPr>
          <p:cNvCxnSpPr/>
          <p:nvPr/>
        </p:nvCxnSpPr>
        <p:spPr>
          <a:xfrm>
            <a:off x="3233057" y="5328376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C019B32-95B2-4890-AA02-0A821DA9E7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56017" y="1830571"/>
            <a:ext cx="640080" cy="74415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184BC39-A924-4826-B268-EACE221237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56017" y="2798311"/>
            <a:ext cx="640080" cy="74415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F2DCD6C-0D83-411C-A4CE-77FD9553C6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56017" y="4384102"/>
            <a:ext cx="640080" cy="74415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CDAB2AD-BC35-44C5-9018-973948EE2B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56017" y="5351842"/>
            <a:ext cx="640080" cy="74415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9D2F971-C217-4091-BE9A-796966A26452}"/>
              </a:ext>
            </a:extLst>
          </p:cNvPr>
          <p:cNvSpPr/>
          <p:nvPr/>
        </p:nvSpPr>
        <p:spPr>
          <a:xfrm>
            <a:off x="5494020" y="1867655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0BFCD8-D232-4080-8CDC-6FF82FF6BE27}"/>
              </a:ext>
            </a:extLst>
          </p:cNvPr>
          <p:cNvSpPr/>
          <p:nvPr/>
        </p:nvSpPr>
        <p:spPr>
          <a:xfrm>
            <a:off x="5494020" y="2286247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46841B-8A7F-492A-9FF5-CCC1F8C6D0E7}"/>
              </a:ext>
            </a:extLst>
          </p:cNvPr>
          <p:cNvSpPr/>
          <p:nvPr/>
        </p:nvSpPr>
        <p:spPr>
          <a:xfrm>
            <a:off x="5486400" y="2858255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A1B900-A8F8-4263-8CE8-E5D637293E94}"/>
              </a:ext>
            </a:extLst>
          </p:cNvPr>
          <p:cNvSpPr/>
          <p:nvPr/>
        </p:nvSpPr>
        <p:spPr>
          <a:xfrm>
            <a:off x="5486400" y="3276847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81C2E0-43E2-4770-966C-A5C60DEF6759}"/>
              </a:ext>
            </a:extLst>
          </p:cNvPr>
          <p:cNvSpPr/>
          <p:nvPr/>
        </p:nvSpPr>
        <p:spPr>
          <a:xfrm>
            <a:off x="5486400" y="4382255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1C164E-70AD-42A3-8043-E4DAE652D0EA}"/>
              </a:ext>
            </a:extLst>
          </p:cNvPr>
          <p:cNvSpPr/>
          <p:nvPr/>
        </p:nvSpPr>
        <p:spPr>
          <a:xfrm>
            <a:off x="5486400" y="4800847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A91FC4-ED81-4581-9ED9-3D6E97D2E193}"/>
              </a:ext>
            </a:extLst>
          </p:cNvPr>
          <p:cNvSpPr/>
          <p:nvPr/>
        </p:nvSpPr>
        <p:spPr>
          <a:xfrm>
            <a:off x="5494020" y="5372855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936083-23D7-4D2A-B030-604AECCED78D}"/>
              </a:ext>
            </a:extLst>
          </p:cNvPr>
          <p:cNvSpPr/>
          <p:nvPr/>
        </p:nvSpPr>
        <p:spPr>
          <a:xfrm>
            <a:off x="5494020" y="5791447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F454FB-BAA4-4B96-857A-4E1A42639836}"/>
              </a:ext>
            </a:extLst>
          </p:cNvPr>
          <p:cNvCxnSpPr/>
          <p:nvPr/>
        </p:nvCxnSpPr>
        <p:spPr>
          <a:xfrm flipV="1">
            <a:off x="4663440" y="1929914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790AF84-1D36-4616-A4A7-D5870A231B47}"/>
              </a:ext>
            </a:extLst>
          </p:cNvPr>
          <p:cNvCxnSpPr/>
          <p:nvPr/>
        </p:nvCxnSpPr>
        <p:spPr>
          <a:xfrm>
            <a:off x="4663440" y="2219474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CB7254-1E74-4B14-9977-0D689A38C40F}"/>
              </a:ext>
            </a:extLst>
          </p:cNvPr>
          <p:cNvCxnSpPr/>
          <p:nvPr/>
        </p:nvCxnSpPr>
        <p:spPr>
          <a:xfrm flipV="1">
            <a:off x="4648200" y="2910989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3E21AEC-B135-4DA0-ADC9-C8B2EE43D6E2}"/>
              </a:ext>
            </a:extLst>
          </p:cNvPr>
          <p:cNvCxnSpPr/>
          <p:nvPr/>
        </p:nvCxnSpPr>
        <p:spPr>
          <a:xfrm>
            <a:off x="4648200" y="3200549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F41077-A3A9-44F1-9CC0-9892A00EED81}"/>
              </a:ext>
            </a:extLst>
          </p:cNvPr>
          <p:cNvCxnSpPr/>
          <p:nvPr/>
        </p:nvCxnSpPr>
        <p:spPr>
          <a:xfrm flipV="1">
            <a:off x="4648200" y="4434989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1E2097-7177-49B4-94AE-393F0336F4C0}"/>
              </a:ext>
            </a:extLst>
          </p:cNvPr>
          <p:cNvCxnSpPr/>
          <p:nvPr/>
        </p:nvCxnSpPr>
        <p:spPr>
          <a:xfrm>
            <a:off x="4648200" y="4724549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F2A1E2E-85E5-41B9-83A6-4B229099A15D}"/>
              </a:ext>
            </a:extLst>
          </p:cNvPr>
          <p:cNvCxnSpPr/>
          <p:nvPr/>
        </p:nvCxnSpPr>
        <p:spPr>
          <a:xfrm flipV="1">
            <a:off x="4648200" y="5389710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F80BEEA-1A6B-48A1-825C-E44757BCD957}"/>
              </a:ext>
            </a:extLst>
          </p:cNvPr>
          <p:cNvCxnSpPr/>
          <p:nvPr/>
        </p:nvCxnSpPr>
        <p:spPr>
          <a:xfrm>
            <a:off x="4648200" y="5679270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B127B09-8D30-4E65-938A-7EB0E6F15978}"/>
              </a:ext>
            </a:extLst>
          </p:cNvPr>
          <p:cNvCxnSpPr/>
          <p:nvPr/>
        </p:nvCxnSpPr>
        <p:spPr>
          <a:xfrm flipV="1">
            <a:off x="6187440" y="1781676"/>
            <a:ext cx="533400" cy="1621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5809D8-9822-4C79-BCF3-98D229B980B8}"/>
              </a:ext>
            </a:extLst>
          </p:cNvPr>
          <p:cNvCxnSpPr/>
          <p:nvPr/>
        </p:nvCxnSpPr>
        <p:spPr>
          <a:xfrm>
            <a:off x="6187440" y="1945470"/>
            <a:ext cx="533400" cy="938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45DB8834-7AF6-4EBA-9929-022CBBB697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8940" y="1640198"/>
            <a:ext cx="228600" cy="265771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92E5167-EC90-46A1-A1CB-1C872AAC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8940" y="1935723"/>
            <a:ext cx="228600" cy="265771"/>
          </a:xfrm>
          <a:prstGeom prst="rect">
            <a:avLst/>
          </a:prstGeom>
          <a:solidFill>
            <a:srgbClr val="C00000"/>
          </a:solidFill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B74E3B1-852F-4D3E-8A6E-53ED381D85CB}"/>
              </a:ext>
            </a:extLst>
          </p:cNvPr>
          <p:cNvCxnSpPr/>
          <p:nvPr/>
        </p:nvCxnSpPr>
        <p:spPr>
          <a:xfrm flipV="1">
            <a:off x="6210300" y="2644250"/>
            <a:ext cx="533400" cy="1621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CAFBE34-F98B-4AE3-AC9A-587A8C0C4039}"/>
              </a:ext>
            </a:extLst>
          </p:cNvPr>
          <p:cNvCxnSpPr/>
          <p:nvPr/>
        </p:nvCxnSpPr>
        <p:spPr>
          <a:xfrm>
            <a:off x="6210300" y="2825479"/>
            <a:ext cx="533400" cy="938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4D8FA684-D3CC-4671-AA30-D708B8B2A5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800" y="2520207"/>
            <a:ext cx="228600" cy="265771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1D3FA17B-A191-4EFA-AE00-C9E3D2EF66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800" y="2815732"/>
            <a:ext cx="228600" cy="265771"/>
          </a:xfrm>
          <a:prstGeom prst="rect">
            <a:avLst/>
          </a:prstGeom>
          <a:solidFill>
            <a:srgbClr val="C00000"/>
          </a:solidFill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F901BD9-107C-43ED-87EE-AC146650C349}"/>
              </a:ext>
            </a:extLst>
          </p:cNvPr>
          <p:cNvCxnSpPr/>
          <p:nvPr/>
        </p:nvCxnSpPr>
        <p:spPr>
          <a:xfrm>
            <a:off x="6210300" y="3473066"/>
            <a:ext cx="533400" cy="938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408563F-181B-4DD0-A0E9-2AF985CE87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800" y="3463319"/>
            <a:ext cx="228600" cy="265771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E5D0D0D4-3F30-4DF6-93BB-61B6804358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66560" y="4154798"/>
            <a:ext cx="228600" cy="265771"/>
          </a:xfrm>
          <a:prstGeom prst="rect">
            <a:avLst/>
          </a:prstGeom>
          <a:solidFill>
            <a:srgbClr val="C00000"/>
          </a:solidFill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9867874-6E19-41A8-A55E-CE91338F2AEB}"/>
              </a:ext>
            </a:extLst>
          </p:cNvPr>
          <p:cNvCxnSpPr/>
          <p:nvPr/>
        </p:nvCxnSpPr>
        <p:spPr>
          <a:xfrm flipV="1">
            <a:off x="6187440" y="4809806"/>
            <a:ext cx="533400" cy="1621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88919F2-E38A-4AF9-B886-D9F331EDF364}"/>
              </a:ext>
            </a:extLst>
          </p:cNvPr>
          <p:cNvCxnSpPr/>
          <p:nvPr/>
        </p:nvCxnSpPr>
        <p:spPr>
          <a:xfrm>
            <a:off x="6187440" y="4991035"/>
            <a:ext cx="533400" cy="938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EDA802C-B5B6-4906-9426-14BB51309B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8940" y="4685763"/>
            <a:ext cx="228600" cy="265771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146D217-E3EB-4662-BB56-5E1DDB336B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8940" y="4981288"/>
            <a:ext cx="228600" cy="265771"/>
          </a:xfrm>
          <a:prstGeom prst="rect">
            <a:avLst/>
          </a:prstGeom>
          <a:solidFill>
            <a:srgbClr val="C00000"/>
          </a:solidFill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59B1CD-F9F7-47C9-A80A-BD14E2DF97E5}"/>
              </a:ext>
            </a:extLst>
          </p:cNvPr>
          <p:cNvCxnSpPr/>
          <p:nvPr/>
        </p:nvCxnSpPr>
        <p:spPr>
          <a:xfrm>
            <a:off x="6179820" y="5437560"/>
            <a:ext cx="533400" cy="938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A89EB649-07A4-4578-8FB7-3515FB59B0D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20" y="5427813"/>
            <a:ext cx="228600" cy="265771"/>
          </a:xfrm>
          <a:prstGeom prst="rect">
            <a:avLst/>
          </a:prstGeom>
          <a:solidFill>
            <a:srgbClr val="C00000"/>
          </a:solidFill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DE47E80-FC64-4699-9DE7-B93668E23AFE}"/>
              </a:ext>
            </a:extLst>
          </p:cNvPr>
          <p:cNvCxnSpPr/>
          <p:nvPr/>
        </p:nvCxnSpPr>
        <p:spPr>
          <a:xfrm flipV="1">
            <a:off x="6172200" y="4307198"/>
            <a:ext cx="533400" cy="1621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59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1316E19A-2294-44EB-B512-B02A50D88BF8}"/>
              </a:ext>
            </a:extLst>
          </p:cNvPr>
          <p:cNvSpPr/>
          <p:nvPr/>
        </p:nvSpPr>
        <p:spPr>
          <a:xfrm>
            <a:off x="6837628" y="1295400"/>
            <a:ext cx="629972" cy="525779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800" y="3258305"/>
            <a:ext cx="1171575" cy="1362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9800" y="2496305"/>
            <a:ext cx="838200" cy="457200"/>
          </a:xfrm>
          <a:prstGeom prst="rect">
            <a:avLst/>
          </a:prstGeom>
          <a:ln>
            <a:solidFill>
              <a:srgbClr val="8AA4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Tweet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09800" y="5010905"/>
            <a:ext cx="838200" cy="457200"/>
          </a:xfrm>
          <a:prstGeom prst="rect">
            <a:avLst/>
          </a:prstGeom>
          <a:ln>
            <a:solidFill>
              <a:srgbClr val="8AA4C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Tweet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81200" y="4149239"/>
            <a:ext cx="533400" cy="5334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981200" y="3120539"/>
            <a:ext cx="533400" cy="5334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233057" y="2377589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33057" y="2733766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233057" y="4972199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33057" y="5328376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56017" y="1830571"/>
            <a:ext cx="640080" cy="744158"/>
          </a:xfrm>
          <a:prstGeom prst="rect">
            <a:avLst/>
          </a:prstGeom>
          <a:ln>
            <a:noFill/>
          </a:ln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56017" y="2798311"/>
            <a:ext cx="640080" cy="744158"/>
          </a:xfrm>
          <a:prstGeom prst="rect">
            <a:avLst/>
          </a:prstGeom>
          <a:ln>
            <a:noFill/>
          </a:ln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56017" y="4384102"/>
            <a:ext cx="640080" cy="744158"/>
          </a:xfrm>
          <a:prstGeom prst="rect">
            <a:avLst/>
          </a:prstGeom>
          <a:ln>
            <a:noFill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56017" y="5351842"/>
            <a:ext cx="640080" cy="744158"/>
          </a:xfrm>
          <a:prstGeom prst="rect">
            <a:avLst/>
          </a:prstGeom>
          <a:ln>
            <a:noFill/>
          </a:ln>
        </p:spPr>
      </p:pic>
      <p:sp>
        <p:nvSpPr>
          <p:cNvPr id="69" name="Rectangle 68"/>
          <p:cNvSpPr/>
          <p:nvPr/>
        </p:nvSpPr>
        <p:spPr>
          <a:xfrm>
            <a:off x="5494020" y="1867655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494020" y="2286247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486400" y="2858255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486400" y="3276847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486400" y="4382255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486400" y="4800847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494020" y="5372855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494020" y="5791447"/>
            <a:ext cx="601980" cy="21056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4663440" y="1929914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63440" y="2219474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648200" y="2910989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648200" y="3200549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648200" y="4434989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648200" y="4724549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648200" y="5389710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48200" y="5679270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4A687B8-9B98-44FE-82B1-5BC0CE841145}"/>
              </a:ext>
            </a:extLst>
          </p:cNvPr>
          <p:cNvSpPr/>
          <p:nvPr/>
        </p:nvSpPr>
        <p:spPr>
          <a:xfrm>
            <a:off x="8534400" y="64578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2000">
                <a:solidFill>
                  <a:srgbClr val="4F2583"/>
                </a:solidFill>
              </a:rPr>
              <a:pPr algn="r"/>
              <a:t>16</a:t>
            </a:fld>
            <a:endParaRPr lang="en-US" sz="2000" dirty="0">
              <a:solidFill>
                <a:srgbClr val="4F2583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170AF0-A924-4A65-8755-4437C22327C3}"/>
              </a:ext>
            </a:extLst>
          </p:cNvPr>
          <p:cNvCxnSpPr>
            <a:cxnSpLocks/>
          </p:cNvCxnSpPr>
          <p:nvPr/>
        </p:nvCxnSpPr>
        <p:spPr>
          <a:xfrm>
            <a:off x="1981200" y="3886200"/>
            <a:ext cx="66647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293112F-8434-4FCB-A986-40C0E34254F5}"/>
              </a:ext>
            </a:extLst>
          </p:cNvPr>
          <p:cNvSpPr/>
          <p:nvPr/>
        </p:nvSpPr>
        <p:spPr>
          <a:xfrm>
            <a:off x="2819400" y="3657600"/>
            <a:ext cx="1066800" cy="4572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Retweet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0F3A88C-F53B-41B1-8562-BF8BE0D9DCFC}"/>
              </a:ext>
            </a:extLst>
          </p:cNvPr>
          <p:cNvSpPr/>
          <p:nvPr/>
        </p:nvSpPr>
        <p:spPr>
          <a:xfrm>
            <a:off x="5478780" y="1480791"/>
            <a:ext cx="769620" cy="2095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Retweet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6B0CFF-F45B-40BF-99F1-F864FDB65D2D}"/>
              </a:ext>
            </a:extLst>
          </p:cNvPr>
          <p:cNvCxnSpPr>
            <a:cxnSpLocks/>
          </p:cNvCxnSpPr>
          <p:nvPr/>
        </p:nvCxnSpPr>
        <p:spPr>
          <a:xfrm flipV="1">
            <a:off x="4648200" y="1600200"/>
            <a:ext cx="637903" cy="3878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9460555-7877-4523-9BC4-E08F7385596A}"/>
              </a:ext>
            </a:extLst>
          </p:cNvPr>
          <p:cNvSpPr/>
          <p:nvPr/>
        </p:nvSpPr>
        <p:spPr>
          <a:xfrm>
            <a:off x="5486400" y="3676650"/>
            <a:ext cx="731209" cy="2095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Retweet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B06BF6-E5FC-478B-A9FE-C0E3E3DCACBB}"/>
              </a:ext>
            </a:extLst>
          </p:cNvPr>
          <p:cNvCxnSpPr>
            <a:cxnSpLocks/>
          </p:cNvCxnSpPr>
          <p:nvPr/>
        </p:nvCxnSpPr>
        <p:spPr>
          <a:xfrm>
            <a:off x="4663440" y="3276847"/>
            <a:ext cx="685800" cy="4606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5D514DB-7EE5-4D20-8B99-8D5E31487B1A}"/>
              </a:ext>
            </a:extLst>
          </p:cNvPr>
          <p:cNvSpPr/>
          <p:nvPr/>
        </p:nvSpPr>
        <p:spPr>
          <a:xfrm>
            <a:off x="5494019" y="6190234"/>
            <a:ext cx="731209" cy="2095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Retweet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BDF963-D386-4B97-A9CC-D22E5EECC960}"/>
              </a:ext>
            </a:extLst>
          </p:cNvPr>
          <p:cNvCxnSpPr>
            <a:cxnSpLocks/>
          </p:cNvCxnSpPr>
          <p:nvPr/>
        </p:nvCxnSpPr>
        <p:spPr>
          <a:xfrm>
            <a:off x="4696097" y="5791200"/>
            <a:ext cx="590006" cy="3990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3" name="Multiplication Sign 122">
            <a:extLst>
              <a:ext uri="{FF2B5EF4-FFF2-40B4-BE49-F238E27FC236}">
                <a16:creationId xmlns:a16="http://schemas.microsoft.com/office/drawing/2014/main" id="{5A93BF1B-3719-4B6A-88BB-F095F9965412}"/>
              </a:ext>
            </a:extLst>
          </p:cNvPr>
          <p:cNvSpPr/>
          <p:nvPr/>
        </p:nvSpPr>
        <p:spPr>
          <a:xfrm>
            <a:off x="2792886" y="3248474"/>
            <a:ext cx="1136548" cy="1275452"/>
          </a:xfrm>
          <a:prstGeom prst="mathMultiply">
            <a:avLst>
              <a:gd name="adj1" fmla="val 87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C565E4FB-0B09-4F2F-B12D-65114EB3F2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0400" y="1437838"/>
            <a:ext cx="228600" cy="265771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8B98CC21-122F-4E00-A4AA-D6A1B87781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0400" y="3604576"/>
            <a:ext cx="228600" cy="265771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B8427020-C002-4214-9C31-092AE0AFA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0400" y="6162123"/>
            <a:ext cx="228600" cy="265771"/>
          </a:xfrm>
          <a:prstGeom prst="rect">
            <a:avLst/>
          </a:prstGeom>
          <a:solidFill>
            <a:srgbClr val="C00000"/>
          </a:solidFill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346B675-D58A-4AFE-BA29-9769801D0FD3}"/>
              </a:ext>
            </a:extLst>
          </p:cNvPr>
          <p:cNvCxnSpPr>
            <a:cxnSpLocks/>
          </p:cNvCxnSpPr>
          <p:nvPr/>
        </p:nvCxnSpPr>
        <p:spPr>
          <a:xfrm flipV="1">
            <a:off x="6372497" y="1596997"/>
            <a:ext cx="52360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5D2DA8F-483A-45EB-A50F-7BA84DC13497}"/>
              </a:ext>
            </a:extLst>
          </p:cNvPr>
          <p:cNvCxnSpPr>
            <a:cxnSpLocks/>
          </p:cNvCxnSpPr>
          <p:nvPr/>
        </p:nvCxnSpPr>
        <p:spPr>
          <a:xfrm flipV="1">
            <a:off x="6352203" y="3739232"/>
            <a:ext cx="52360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008560F-C798-49F2-B0B9-833C9E3BE8A4}"/>
              </a:ext>
            </a:extLst>
          </p:cNvPr>
          <p:cNvCxnSpPr>
            <a:cxnSpLocks/>
          </p:cNvCxnSpPr>
          <p:nvPr/>
        </p:nvCxnSpPr>
        <p:spPr>
          <a:xfrm flipV="1">
            <a:off x="6352202" y="6288338"/>
            <a:ext cx="52360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CE075-152B-40AF-AD18-0F6C114C532F}"/>
              </a:ext>
            </a:extLst>
          </p:cNvPr>
          <p:cNvSpPr/>
          <p:nvPr/>
        </p:nvSpPr>
        <p:spPr>
          <a:xfrm>
            <a:off x="4056017" y="1596997"/>
            <a:ext cx="629972" cy="480278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C9F71B5-6603-47C7-B214-DDDD569A8378}"/>
              </a:ext>
            </a:extLst>
          </p:cNvPr>
          <p:cNvSpPr/>
          <p:nvPr/>
        </p:nvSpPr>
        <p:spPr>
          <a:xfrm>
            <a:off x="391109" y="5637785"/>
            <a:ext cx="3664908" cy="76199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INFLUENCER: Received </a:t>
            </a:r>
            <a:r>
              <a:rPr lang="en-US" u="sng" dirty="0"/>
              <a:t>&gt;</a:t>
            </a:r>
            <a:r>
              <a:rPr lang="en-US" dirty="0"/>
              <a:t> 10 retweets on their tweets, on average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BFD7226-A6AA-43C1-98C2-992B40B3B95C}"/>
              </a:ext>
            </a:extLst>
          </p:cNvPr>
          <p:cNvSpPr/>
          <p:nvPr/>
        </p:nvSpPr>
        <p:spPr>
          <a:xfrm>
            <a:off x="7467600" y="1295400"/>
            <a:ext cx="1503628" cy="165810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ECOSYSTEM: Received retweets from </a:t>
            </a:r>
            <a:r>
              <a:rPr lang="en-US" u="sng" dirty="0"/>
              <a:t>&gt;</a:t>
            </a:r>
            <a:r>
              <a:rPr lang="en-US" dirty="0"/>
              <a:t> 10 influencers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A1088FF-40E4-42E9-ACA5-6137134D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 a recent study, I augmented this sampling design to study retweeting among political influencers</a:t>
            </a:r>
          </a:p>
        </p:txBody>
      </p:sp>
    </p:spTree>
    <p:extLst>
      <p:ext uri="{BB962C8B-B14F-4D97-AF65-F5344CB8AC3E}">
        <p14:creationId xmlns:p14="http://schemas.microsoft.com/office/powerpoint/2010/main" val="23752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23" grpId="0" animBg="1"/>
      <p:bldP spid="18" grpId="0" animBg="1"/>
      <p:bldP spid="151" grpId="0" animBg="1"/>
      <p:bldP spid="1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300" y="5475982"/>
            <a:ext cx="1409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Google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4FD68-0246-425E-BDE7-2167F235C967}"/>
              </a:ext>
            </a:extLst>
          </p:cNvPr>
          <p:cNvSpPr/>
          <p:nvPr/>
        </p:nvSpPr>
        <p:spPr>
          <a:xfrm>
            <a:off x="8534400" y="64578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2000">
                <a:solidFill>
                  <a:srgbClr val="4F2583"/>
                </a:solidFill>
              </a:rPr>
              <a:pPr algn="r"/>
              <a:t>17</a:t>
            </a:fld>
            <a:endParaRPr lang="en-US" sz="2000" dirty="0">
              <a:solidFill>
                <a:srgbClr val="4F258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25D57-76A0-4FB0-BF2D-83E82BB4B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24000"/>
            <a:ext cx="6896100" cy="49422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9141D5-54D7-4916-8D3B-BFD323BC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To collect candidate information, I scraped Politico for election results of the 2018 U.S. primary races</a:t>
            </a:r>
          </a:p>
        </p:txBody>
      </p:sp>
    </p:spTree>
    <p:extLst>
      <p:ext uri="{BB962C8B-B14F-4D97-AF65-F5344CB8AC3E}">
        <p14:creationId xmlns:p14="http://schemas.microsoft.com/office/powerpoint/2010/main" val="410977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5E83997-C78F-473B-80E3-59E023E15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524000"/>
            <a:ext cx="5105400" cy="49425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993ABE6-DB28-46D7-BB1B-F4D00BCB7341}"/>
              </a:ext>
            </a:extLst>
          </p:cNvPr>
          <p:cNvSpPr/>
          <p:nvPr/>
        </p:nvSpPr>
        <p:spPr>
          <a:xfrm>
            <a:off x="152400" y="1524000"/>
            <a:ext cx="3429000" cy="11541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/>
              <a:t>Interactive Visualization</a:t>
            </a:r>
          </a:p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rgbClr val="9B8CB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www.yotamshmargad.com/COMMON_GROUND</a:t>
            </a:r>
            <a:endParaRPr lang="en-US" sz="2800" dirty="0">
              <a:solidFill>
                <a:srgbClr val="9B8CB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018D11-2A89-4552-88A8-5F47ECFA83D2}"/>
              </a:ext>
            </a:extLst>
          </p:cNvPr>
          <p:cNvSpPr/>
          <p:nvPr/>
        </p:nvSpPr>
        <p:spPr>
          <a:xfrm>
            <a:off x="8534400" y="64578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2000">
                <a:solidFill>
                  <a:srgbClr val="4F2583"/>
                </a:solidFill>
              </a:rPr>
              <a:pPr algn="r"/>
              <a:t>18</a:t>
            </a:fld>
            <a:endParaRPr lang="en-US" sz="2000" dirty="0">
              <a:solidFill>
                <a:srgbClr val="4F258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2CA257-2F4F-4F82-8C86-E15898FF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Though polarization exists, the ecosystem bridges political party clusters via shared attention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DCDBBA-C49F-4E71-9460-86F6DE8ECF61}"/>
              </a:ext>
            </a:extLst>
          </p:cNvPr>
          <p:cNvSpPr txBox="1">
            <a:spLocks/>
          </p:cNvSpPr>
          <p:nvPr/>
        </p:nvSpPr>
        <p:spPr>
          <a:xfrm>
            <a:off x="228600" y="2743200"/>
            <a:ext cx="3657600" cy="4018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2400" u="sng" dirty="0"/>
              <a:t>Other findings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573C78"/>
                </a:solidFill>
              </a:rPr>
              <a:t>Political influencers on both sides are most often </a:t>
            </a:r>
            <a:r>
              <a:rPr lang="en-US" sz="2000" b="1" dirty="0">
                <a:solidFill>
                  <a:srgbClr val="573C78"/>
                </a:solidFill>
              </a:rPr>
              <a:t>activists</a:t>
            </a:r>
            <a:r>
              <a:rPr lang="en-US" sz="2000" dirty="0">
                <a:solidFill>
                  <a:srgbClr val="573C78"/>
                </a:solidFill>
              </a:rPr>
              <a:t> (no formal role identified)</a:t>
            </a:r>
            <a:endParaRPr lang="en-US" sz="2000" b="1" dirty="0">
              <a:solidFill>
                <a:srgbClr val="573C78"/>
              </a:solidFill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C00000"/>
                </a:solidFill>
              </a:rPr>
              <a:t>Republican-leaning influencers</a:t>
            </a:r>
            <a:r>
              <a:rPr lang="en-US" sz="2000" dirty="0">
                <a:solidFill>
                  <a:srgbClr val="573C78"/>
                </a:solidFill>
              </a:rPr>
              <a:t> skew towards </a:t>
            </a:r>
            <a:r>
              <a:rPr lang="en-US" sz="2000" b="1" dirty="0">
                <a:solidFill>
                  <a:srgbClr val="C00000"/>
                </a:solidFill>
              </a:rPr>
              <a:t>activists</a:t>
            </a:r>
            <a:r>
              <a:rPr lang="en-US" sz="2000" dirty="0">
                <a:solidFill>
                  <a:srgbClr val="573C78"/>
                </a:solidFill>
              </a:rPr>
              <a:t>, while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Democrat-leaning influencers </a:t>
            </a:r>
            <a:r>
              <a:rPr lang="en-US" sz="2000" dirty="0">
                <a:solidFill>
                  <a:srgbClr val="573C78"/>
                </a:solidFill>
              </a:rPr>
              <a:t>skew more towards having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formal roles</a:t>
            </a:r>
            <a:r>
              <a:rPr lang="en-US" sz="2000" dirty="0">
                <a:solidFill>
                  <a:srgbClr val="9B8CB0"/>
                </a:solidFill>
              </a:rPr>
              <a:t>     (Grossman and Hopkins 2016)</a:t>
            </a:r>
          </a:p>
          <a:p>
            <a:pPr>
              <a:buFontTx/>
              <a:buChar char="-"/>
            </a:pPr>
            <a:endParaRPr lang="en-US" sz="2800" dirty="0">
              <a:solidFill>
                <a:srgbClr val="573C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1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2285998"/>
            <a:ext cx="8610600" cy="4495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Whereas </a:t>
            </a:r>
            <a:r>
              <a:rPr lang="en-US" sz="2400" dirty="0">
                <a:solidFill>
                  <a:srgbClr val="9B8CB0"/>
                </a:solidFill>
              </a:rPr>
              <a:t>Katz and </a:t>
            </a:r>
            <a:r>
              <a:rPr lang="en-US" sz="2400" dirty="0" err="1">
                <a:solidFill>
                  <a:srgbClr val="9B8CB0"/>
                </a:solidFill>
              </a:rPr>
              <a:t>Lasarsfeld</a:t>
            </a:r>
            <a:r>
              <a:rPr lang="en-US" sz="2400" dirty="0">
                <a:solidFill>
                  <a:srgbClr val="9B8CB0"/>
                </a:solidFill>
              </a:rPr>
              <a:t> (1955) </a:t>
            </a:r>
            <a:r>
              <a:rPr lang="en-US" sz="2400" dirty="0"/>
              <a:t>start with voters to identify influentials, I start with candidates (“two-step flow on its head”)</a:t>
            </a:r>
          </a:p>
          <a:p>
            <a:r>
              <a:rPr lang="en-US" sz="2400" dirty="0"/>
              <a:t>This method is thus more suitable for the study of </a:t>
            </a:r>
            <a:r>
              <a:rPr lang="en-US" sz="2400" dirty="0">
                <a:solidFill>
                  <a:srgbClr val="9B8CB0"/>
                </a:solidFill>
              </a:rPr>
              <a:t>promotion</a:t>
            </a:r>
            <a:r>
              <a:rPr lang="en-US" sz="2400" dirty="0"/>
              <a:t> than public opinion. Representativeness of Twitter is an issue.</a:t>
            </a:r>
          </a:p>
          <a:p>
            <a:r>
              <a:rPr lang="en-US" sz="2400" dirty="0"/>
              <a:t>While retweets measure the extent that messages are </a:t>
            </a:r>
            <a:r>
              <a:rPr lang="en-US" sz="2400" i="1" dirty="0"/>
              <a:t>pushed</a:t>
            </a:r>
            <a:r>
              <a:rPr lang="en-US" sz="2400" dirty="0"/>
              <a:t>, another promotional strategy is </a:t>
            </a:r>
            <a:r>
              <a:rPr lang="en-US" sz="2400" i="1" dirty="0"/>
              <a:t>pulling in </a:t>
            </a:r>
            <a:r>
              <a:rPr lang="en-US" sz="2400" dirty="0"/>
              <a:t>people via </a:t>
            </a:r>
            <a:r>
              <a:rPr lang="en-US" sz="2400" dirty="0">
                <a:solidFill>
                  <a:srgbClr val="9B8CB0"/>
                </a:solidFill>
              </a:rPr>
              <a:t>mentions</a:t>
            </a:r>
            <a:r>
              <a:rPr lang="en-US" sz="2400" dirty="0"/>
              <a:t>.</a:t>
            </a:r>
          </a:p>
          <a:p>
            <a:r>
              <a:rPr lang="en-US" sz="2400" dirty="0">
                <a:sym typeface="Wingdings" panose="05000000000000000000" pitchFamily="2" charset="2"/>
              </a:rPr>
              <a:t>While retweets often serve as endorsements, </a:t>
            </a:r>
            <a:r>
              <a:rPr lang="en-US" sz="2400" dirty="0">
                <a:solidFill>
                  <a:srgbClr val="9B8CB0"/>
                </a:solidFill>
                <a:sym typeface="Wingdings" panose="05000000000000000000" pitchFamily="2" charset="2"/>
              </a:rPr>
              <a:t>quote tweets </a:t>
            </a:r>
            <a:r>
              <a:rPr lang="en-US" sz="2400" dirty="0">
                <a:sym typeface="Wingdings" panose="05000000000000000000" pitchFamily="2" charset="2"/>
              </a:rPr>
              <a:t>(or “retweets with comments”) may not. Currently, one needs Twitter’s premium API or web scraping to collect these at scale.</a:t>
            </a:r>
          </a:p>
          <a:p>
            <a:r>
              <a:rPr lang="en-US" sz="2400" dirty="0">
                <a:sym typeface="Wingdings" panose="05000000000000000000" pitchFamily="2" charset="2"/>
              </a:rPr>
              <a:t>Snowball sampling can take us </a:t>
            </a:r>
            <a:r>
              <a:rPr lang="en-US" sz="2400" i="1" dirty="0">
                <a:sym typeface="Wingdings" panose="05000000000000000000" pitchFamily="2" charset="2"/>
              </a:rPr>
              <a:t>beyond</a:t>
            </a:r>
            <a:r>
              <a:rPr lang="en-US" sz="2400" dirty="0">
                <a:sym typeface="Wingdings" panose="05000000000000000000" pitchFamily="2" charset="2"/>
              </a:rPr>
              <a:t> studying communities built around search terms to the </a:t>
            </a:r>
            <a:r>
              <a:rPr lang="en-US" sz="2400" dirty="0">
                <a:solidFill>
                  <a:srgbClr val="9B8CB0"/>
                </a:solidFill>
                <a:sym typeface="Wingdings" panose="05000000000000000000" pitchFamily="2" charset="2"/>
              </a:rPr>
              <a:t>broader ecosystems </a:t>
            </a:r>
            <a:r>
              <a:rPr lang="en-US" sz="2400" dirty="0">
                <a:sym typeface="Wingdings" panose="05000000000000000000" pitchFamily="2" charset="2"/>
              </a:rPr>
              <a:t>of users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2" name="AutoShape 17" descr="https://mail-attachment.googleusercontent.com/attachment/u/0/?ui=2&amp;ik=0823fdafb8&amp;view=att&amp;th=1402dc6354c3f48d&amp;attid=0.1&amp;disp=inline&amp;realattid=f_hjqlamid0&amp;safe=1&amp;zw&amp;saduie=AG9B_P-lZvNNNf4xSupoJzUi_vRj&amp;sadet=1375157533976&amp;sads=I88MBRP7EawyEb-T15bU6kgSI4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19" descr="https://mail-attachment.googleusercontent.com/attachment/u/0/?ui=2&amp;ik=0823fdafb8&amp;view=att&amp;th=1402dc6354c3f48d&amp;attid=0.1&amp;disp=inline&amp;realattid=f_hjqlamid0&amp;safe=1&amp;zw&amp;saduie=AG9B_P-lZvNNNf4xSupoJzUi_vRj&amp;sadet=1375157533976&amp;sads=I88MBRP7EawyEb-T15bU6kgSI4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1" descr="https://mail-attachment.googleusercontent.com/attachment/u/0/?ui=2&amp;ik=0823fdafb8&amp;view=att&amp;th=1402dc6354c3f48d&amp;attid=0.1&amp;disp=inline&amp;realattid=f_hjqlamid0&amp;safe=1&amp;zw&amp;saduie=AG9B_P-lZvNNNf4xSupoJzUi_vRj&amp;sadet=1375157533976&amp;sads=I88MBRP7EawyEb-T15bU6kgSI4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3" descr="https://mail-attachment.googleusercontent.com/attachment/u/0/?ui=2&amp;ik=0823fdafb8&amp;view=att&amp;th=1402dc6354c3f48d&amp;attid=0.1&amp;disp=inline&amp;realattid=f_hjqlamid0&amp;safe=1&amp;zw&amp;saduie=AG9B_P-lZvNNNf4xSupoJzUi_vRj&amp;sadet=1375157533976&amp;sads=I88MBRP7EawyEb-T15bU6kgSI4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25" descr="https://mail-attachment.googleusercontent.com/attachment/u/0/?ui=2&amp;ik=0823fdafb8&amp;view=att&amp;th=1402dd3fcfb19fd9&amp;attid=0.1&amp;disp=inline&amp;realattid=f_hjqlt8g20&amp;safe=1&amp;zw&amp;saduie=AG9B_P-lZvNNNf4xSupoJzUi_vRj&amp;sadet=1375159334526&amp;sads=g4KZk6rsgm1E17rdY7Cm3U35_H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1600200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Concluding thoughts and future work</a:t>
            </a:r>
            <a:endParaRPr lang="en-US" sz="2800" i="1" u="sng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5576" y="152400"/>
            <a:ext cx="8912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Snowball sampling can help us study the diffusion of tweets and the equalizing potential of Twitter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42981-62B4-4223-BC3C-6DD8B1630051}"/>
              </a:ext>
            </a:extLst>
          </p:cNvPr>
          <p:cNvSpPr/>
          <p:nvPr/>
        </p:nvSpPr>
        <p:spPr>
          <a:xfrm>
            <a:off x="8534400" y="64578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2000">
                <a:solidFill>
                  <a:srgbClr val="4F2583"/>
                </a:solidFill>
              </a:rPr>
              <a:pPr algn="r"/>
              <a:t>19</a:t>
            </a:fld>
            <a:endParaRPr lang="en-US" sz="2000" dirty="0">
              <a:solidFill>
                <a:srgbClr val="4F25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8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1"/>
            <a:ext cx="8229600" cy="1447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Yotam Shmargad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Assistant Professor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School of Govt. &amp; Public Policy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University of Arizona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AutoShape 2" descr="http://www.clker.com/cliparts/s/X/u/P/q/2/ice-cream-silhouett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6" descr="http://www.clker.com/cliparts/s/X/u/P/q/2/ice-cream-silhouett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8" descr="http://www.clker.com/cliparts/s/X/u/P/q/2/ice-cream-silhouett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1295400"/>
            <a:ext cx="73914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Snowball Sampling to Study Promotion on Twitter</a:t>
            </a:r>
          </a:p>
        </p:txBody>
      </p:sp>
    </p:spTree>
    <p:extLst>
      <p:ext uri="{BB962C8B-B14F-4D97-AF65-F5344CB8AC3E}">
        <p14:creationId xmlns:p14="http://schemas.microsoft.com/office/powerpoint/2010/main" val="94307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clker.com/cliparts/s/X/u/P/q/2/ice-cream-silhouett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6" descr="http://www.clker.com/cliparts/s/X/u/P/q/2/ice-cream-silhouett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8" descr="http://www.clker.com/cliparts/s/X/u/P/q/2/ice-cream-silhouett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2514599"/>
            <a:ext cx="7315200" cy="1828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4: Social Networks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Thursday January 7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2020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63A3369-0B20-492D-BD6D-973A6B0E3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85800"/>
            <a:ext cx="6321113" cy="12009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622E997-BFC4-4353-83AC-1F869AB9FFF4}"/>
              </a:ext>
            </a:extLst>
          </p:cNvPr>
          <p:cNvSpPr txBox="1">
            <a:spLocks/>
          </p:cNvSpPr>
          <p:nvPr/>
        </p:nvSpPr>
        <p:spPr>
          <a:xfrm>
            <a:off x="990600" y="1872344"/>
            <a:ext cx="7315200" cy="489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Winter Institute in Computational Social Science</a:t>
            </a:r>
          </a:p>
        </p:txBody>
      </p:sp>
    </p:spTree>
    <p:extLst>
      <p:ext uri="{BB962C8B-B14F-4D97-AF65-F5344CB8AC3E}">
        <p14:creationId xmlns:p14="http://schemas.microsoft.com/office/powerpoint/2010/main" val="176713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Social media platforms have altered how people get their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6FADF-0E65-415C-9F4F-FC5640CEE44E}"/>
              </a:ext>
            </a:extLst>
          </p:cNvPr>
          <p:cNvSpPr/>
          <p:nvPr/>
        </p:nvSpPr>
        <p:spPr>
          <a:xfrm>
            <a:off x="8534400" y="64578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2000">
                <a:solidFill>
                  <a:srgbClr val="4F2583"/>
                </a:solidFill>
              </a:rPr>
              <a:pPr algn="r"/>
              <a:t>3</a:t>
            </a:fld>
            <a:endParaRPr lang="en-US" sz="2000" dirty="0">
              <a:solidFill>
                <a:srgbClr val="4F2583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0F3883-5AA6-41E4-9464-4D833DFCBD17}"/>
              </a:ext>
            </a:extLst>
          </p:cNvPr>
          <p:cNvSpPr txBox="1">
            <a:spLocks/>
          </p:cNvSpPr>
          <p:nvPr/>
        </p:nvSpPr>
        <p:spPr>
          <a:xfrm>
            <a:off x="381000" y="1777321"/>
            <a:ext cx="4876800" cy="965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Instead of searching, people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r>
              <a:rPr lang="en-US" sz="2400" dirty="0"/>
              <a:t> information that others share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20615F-82BC-44F4-A468-579E0881018E}"/>
              </a:ext>
            </a:extLst>
          </p:cNvPr>
          <p:cNvSpPr txBox="1">
            <a:spLocks/>
          </p:cNvSpPr>
          <p:nvPr/>
        </p:nvSpPr>
        <p:spPr>
          <a:xfrm>
            <a:off x="4038600" y="3429000"/>
            <a:ext cx="48006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Information often reaches people via an ever-changing set of </a:t>
            </a:r>
            <a:r>
              <a:rPr lang="en-US" sz="2400" b="1" dirty="0">
                <a:solidFill>
                  <a:srgbClr val="573C78"/>
                </a:solidFill>
              </a:rPr>
              <a:t>influencers</a:t>
            </a:r>
            <a:endParaRPr lang="en-US" sz="2400" dirty="0">
              <a:solidFill>
                <a:srgbClr val="573C78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5875971-F5A9-49DA-ABA3-1F9C4227C9CC}"/>
              </a:ext>
            </a:extLst>
          </p:cNvPr>
          <p:cNvSpPr txBox="1">
            <a:spLocks/>
          </p:cNvSpPr>
          <p:nvPr/>
        </p:nvSpPr>
        <p:spPr>
          <a:xfrm>
            <a:off x="457200" y="5257800"/>
            <a:ext cx="48006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These influencers are often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hidden</a:t>
            </a:r>
            <a:r>
              <a:rPr lang="en-US" sz="2400" dirty="0"/>
              <a:t> – we only personally see a small sliver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84964-A82F-48AB-9BA4-E3248B3617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5000" y="1752599"/>
            <a:ext cx="3042991" cy="11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460A9-B130-484F-ABD7-2DE268039DE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" y="3115793"/>
            <a:ext cx="3220239" cy="17694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47FC95-9069-4D95-A27E-B933209AE64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34000" y="4572000"/>
            <a:ext cx="3505200" cy="19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8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The two-step flow model and snowball sampling have a shared history, but went down separate paths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E193D5-C175-439A-AA4D-2830DEBF799A}"/>
              </a:ext>
            </a:extLst>
          </p:cNvPr>
          <p:cNvSpPr/>
          <p:nvPr/>
        </p:nvSpPr>
        <p:spPr>
          <a:xfrm>
            <a:off x="8534400" y="64578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2000">
                <a:solidFill>
                  <a:srgbClr val="4F2583"/>
                </a:solidFill>
              </a:rPr>
              <a:pPr algn="r"/>
              <a:t>4</a:t>
            </a:fld>
            <a:endParaRPr lang="en-US" sz="2000" dirty="0">
              <a:solidFill>
                <a:srgbClr val="4F2583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E5F1CC-DB90-4D49-9867-4E19A328325E}"/>
              </a:ext>
            </a:extLst>
          </p:cNvPr>
          <p:cNvSpPr txBox="1">
            <a:spLocks/>
          </p:cNvSpPr>
          <p:nvPr/>
        </p:nvSpPr>
        <p:spPr>
          <a:xfrm>
            <a:off x="155575" y="1480457"/>
            <a:ext cx="8832849" cy="5148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Handcock and Gile (2016) offer a historical account of the connection between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two-step flow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snowball sampling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dirty="0">
                <a:solidFill>
                  <a:srgbClr val="9B8CB0"/>
                </a:solidFill>
              </a:rPr>
              <a:t>Lazarsfeld et al. (1944) </a:t>
            </a:r>
            <a:r>
              <a:rPr lang="en-US" sz="2400" dirty="0"/>
              <a:t>argue that people often learn about politics from so-called opinion leaders (or “influentials”), not mass media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To study influentials, </a:t>
            </a:r>
            <a:r>
              <a:rPr lang="en-US" sz="2400" dirty="0">
                <a:solidFill>
                  <a:srgbClr val="9B8CB0"/>
                </a:solidFill>
              </a:rPr>
              <a:t>Merton (1949) </a:t>
            </a:r>
            <a:r>
              <a:rPr lang="en-US" sz="2400" dirty="0"/>
              <a:t>asked respondents to name people who influenced them and conducted follow-up interviews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The approach was used by </a:t>
            </a:r>
            <a:r>
              <a:rPr lang="en-US" sz="2400" dirty="0">
                <a:solidFill>
                  <a:srgbClr val="9B8CB0"/>
                </a:solidFill>
              </a:rPr>
              <a:t>Katz and Lazarsfeld (1955) </a:t>
            </a:r>
            <a:r>
              <a:rPr lang="en-US" sz="2400" dirty="0"/>
              <a:t>in their study that broadened the use of the two-step flow model beyond politics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dirty="0">
                <a:solidFill>
                  <a:srgbClr val="9B8CB0"/>
                </a:solidFill>
              </a:rPr>
              <a:t>Trow (1957)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9B8CB0"/>
                </a:solidFill>
              </a:rPr>
              <a:t> Coleman (1958) </a:t>
            </a:r>
            <a:r>
              <a:rPr lang="en-US" sz="2400" dirty="0"/>
              <a:t>both focused on studying hidden populations, and the connection to two-step flow was largely lost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45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AE193D5-C175-439A-AA4D-2830DEBF799A}"/>
              </a:ext>
            </a:extLst>
          </p:cNvPr>
          <p:cNvSpPr/>
          <p:nvPr/>
        </p:nvSpPr>
        <p:spPr>
          <a:xfrm>
            <a:off x="8534400" y="64578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2000">
                <a:solidFill>
                  <a:srgbClr val="4F2583"/>
                </a:solidFill>
              </a:rPr>
              <a:pPr algn="r"/>
              <a:t>5</a:t>
            </a:fld>
            <a:endParaRPr lang="en-US" sz="2000" dirty="0">
              <a:solidFill>
                <a:srgbClr val="4F2583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D0B3D5-4F90-427E-89BA-C7E6D5FF53C2}"/>
              </a:ext>
            </a:extLst>
          </p:cNvPr>
          <p:cNvSpPr txBox="1">
            <a:spLocks/>
          </p:cNvSpPr>
          <p:nvPr/>
        </p:nvSpPr>
        <p:spPr>
          <a:xfrm>
            <a:off x="4615331" y="1676400"/>
            <a:ext cx="3885262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>
                <a:solidFill>
                  <a:schemeClr val="tx1"/>
                </a:solidFill>
              </a:rPr>
              <a:t>Automated data collection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673B25-9E82-450D-ADEC-D1826ED52056}"/>
              </a:ext>
            </a:extLst>
          </p:cNvPr>
          <p:cNvSpPr txBox="1">
            <a:spLocks/>
          </p:cNvSpPr>
          <p:nvPr/>
        </p:nvSpPr>
        <p:spPr>
          <a:xfrm>
            <a:off x="643407" y="1676400"/>
            <a:ext cx="354759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>
                <a:solidFill>
                  <a:schemeClr val="tx1"/>
                </a:solidFill>
              </a:rPr>
              <a:t>Manual data collection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3740D9-6541-4CB0-A6A8-CBF8ED085ECB}"/>
              </a:ext>
            </a:extLst>
          </p:cNvPr>
          <p:cNvSpPr txBox="1">
            <a:spLocks/>
          </p:cNvSpPr>
          <p:nvPr/>
        </p:nvSpPr>
        <p:spPr>
          <a:xfrm>
            <a:off x="4615331" y="4953001"/>
            <a:ext cx="3885262" cy="167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Twitter Lists</a:t>
            </a:r>
          </a:p>
          <a:p>
            <a:r>
              <a:rPr lang="en-US" sz="2000" dirty="0">
                <a:solidFill>
                  <a:srgbClr val="9B8CB0"/>
                </a:solidFill>
              </a:rPr>
              <a:t>Wu et al. (2010) </a:t>
            </a:r>
          </a:p>
          <a:p>
            <a:r>
              <a:rPr lang="en-US" sz="2000" dirty="0" err="1">
                <a:solidFill>
                  <a:srgbClr val="9B8CB0"/>
                </a:solidFill>
              </a:rPr>
              <a:t>Ke</a:t>
            </a:r>
            <a:r>
              <a:rPr lang="en-US" sz="2000" dirty="0">
                <a:solidFill>
                  <a:srgbClr val="9B8CB0"/>
                </a:solidFill>
              </a:rPr>
              <a:t> et al. (2017)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D8E208-FF5E-42A3-B33C-E820AC8E652E}"/>
              </a:ext>
            </a:extLst>
          </p:cNvPr>
          <p:cNvSpPr txBox="1">
            <a:spLocks/>
          </p:cNvSpPr>
          <p:nvPr/>
        </p:nvSpPr>
        <p:spPr>
          <a:xfrm>
            <a:off x="529106" y="4953002"/>
            <a:ext cx="3776194" cy="1676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Facebook Groups</a:t>
            </a:r>
          </a:p>
          <a:p>
            <a:r>
              <a:rPr lang="en-US" sz="2000" dirty="0" err="1">
                <a:solidFill>
                  <a:srgbClr val="9B8CB0"/>
                </a:solidFill>
              </a:rPr>
              <a:t>Baltar</a:t>
            </a:r>
            <a:r>
              <a:rPr lang="en-US" sz="2000" dirty="0">
                <a:solidFill>
                  <a:srgbClr val="9B8CB0"/>
                </a:solidFill>
              </a:rPr>
              <a:t> and Brunet (2012)</a:t>
            </a:r>
          </a:p>
          <a:p>
            <a:r>
              <a:rPr lang="en-US" sz="2000" dirty="0">
                <a:solidFill>
                  <a:srgbClr val="9B8CB0"/>
                </a:solidFill>
              </a:rPr>
              <a:t>Breuer and </a:t>
            </a:r>
            <a:r>
              <a:rPr lang="en-US" sz="2000" dirty="0" err="1">
                <a:solidFill>
                  <a:srgbClr val="9B8CB0"/>
                </a:solidFill>
              </a:rPr>
              <a:t>Groshek</a:t>
            </a:r>
            <a:r>
              <a:rPr lang="en-US" sz="2000" dirty="0">
                <a:solidFill>
                  <a:srgbClr val="9B8CB0"/>
                </a:solidFill>
              </a:rPr>
              <a:t> (2014)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A9824D-A643-4D56-8157-C7DF8CE0BB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87355" y="2438401"/>
            <a:ext cx="4604245" cy="2209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6916DC-B48B-456B-9083-9819D187B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07" y="2356456"/>
            <a:ext cx="3471393" cy="224252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B24F13E-D5E2-4485-B112-D4C9AF1F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The internet has expanded the possibilities for snowball sampling, both manual and automated</a:t>
            </a:r>
          </a:p>
        </p:txBody>
      </p:sp>
    </p:spTree>
    <p:extLst>
      <p:ext uri="{BB962C8B-B14F-4D97-AF65-F5344CB8AC3E}">
        <p14:creationId xmlns:p14="http://schemas.microsoft.com/office/powerpoint/2010/main" val="34444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mophily and business | The Context Of Things">
            <a:extLst>
              <a:ext uri="{FF2B5EF4-FFF2-40B4-BE49-F238E27FC236}">
                <a16:creationId xmlns:a16="http://schemas.microsoft.com/office/drawing/2014/main" id="{B86C599D-74F6-4174-8C61-958878CD1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66" y="3456763"/>
            <a:ext cx="3635133" cy="233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02680F-B321-460A-B0DB-403BCB7BF8D1}"/>
              </a:ext>
            </a:extLst>
          </p:cNvPr>
          <p:cNvSpPr txBox="1">
            <a:spLocks/>
          </p:cNvSpPr>
          <p:nvPr/>
        </p:nvSpPr>
        <p:spPr>
          <a:xfrm>
            <a:off x="304800" y="1524000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A network perspective on retweets</a:t>
            </a:r>
            <a:endParaRPr lang="en-US" sz="28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9C65F9-F859-4D88-A1F2-A28188E5C569}"/>
              </a:ext>
            </a:extLst>
          </p:cNvPr>
          <p:cNvSpPr txBox="1">
            <a:spLocks/>
          </p:cNvSpPr>
          <p:nvPr/>
        </p:nvSpPr>
        <p:spPr>
          <a:xfrm>
            <a:off x="457200" y="2133600"/>
            <a:ext cx="5257800" cy="1838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When viewed as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node attribute</a:t>
            </a:r>
            <a:r>
              <a:rPr lang="en-US" sz="2400" dirty="0"/>
              <a:t>, retweets are a measure of a user’s ability to influence information spread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(Cha et al. 2010, Kwak et al. 2010, Ackland 2013)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5D70C5-D840-4CA7-8210-4EC0C29EFB3A}"/>
              </a:ext>
            </a:extLst>
          </p:cNvPr>
          <p:cNvSpPr txBox="1">
            <a:spLocks/>
          </p:cNvSpPr>
          <p:nvPr/>
        </p:nvSpPr>
        <p:spPr>
          <a:xfrm>
            <a:off x="3984866" y="3810000"/>
            <a:ext cx="5006734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When viewed as an </a:t>
            </a:r>
            <a:r>
              <a:rPr lang="en-US" sz="2400" b="1" dirty="0">
                <a:solidFill>
                  <a:srgbClr val="9B8CB0"/>
                </a:solidFill>
              </a:rPr>
              <a:t>edge attribute</a:t>
            </a:r>
            <a:r>
              <a:rPr lang="en-US" sz="2400" dirty="0"/>
              <a:t>, retweets can be used to identify users who are similar to one another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(Conover et al. 2011, Barbera 2015)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090237-9A29-40A0-BF35-458C068E414D}"/>
              </a:ext>
            </a:extLst>
          </p:cNvPr>
          <p:cNvSpPr/>
          <p:nvPr/>
        </p:nvSpPr>
        <p:spPr>
          <a:xfrm>
            <a:off x="8534400" y="64578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2000">
                <a:solidFill>
                  <a:srgbClr val="4F2583"/>
                </a:solidFill>
              </a:rPr>
              <a:pPr algn="r"/>
              <a:t>6</a:t>
            </a:fld>
            <a:endParaRPr lang="en-US" sz="2000" dirty="0">
              <a:solidFill>
                <a:srgbClr val="4F2583"/>
              </a:solidFill>
            </a:endParaRPr>
          </a:p>
        </p:txBody>
      </p:sp>
      <p:pic>
        <p:nvPicPr>
          <p:cNvPr id="2056" name="Picture 8" descr="How Will Twitter Changes Affect Influencers?">
            <a:extLst>
              <a:ext uri="{FF2B5EF4-FFF2-40B4-BE49-F238E27FC236}">
                <a16:creationId xmlns:a16="http://schemas.microsoft.com/office/drawing/2014/main" id="{D13122A3-74DA-471E-813D-4557F646F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3015191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3C88FD5-AD8F-45F5-B180-C52B0498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On Twitter, information spreads through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retweets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which promote a user’s tweet to new audiences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6323C89-CC38-44D5-806C-B337D9AD5667}"/>
              </a:ext>
            </a:extLst>
          </p:cNvPr>
          <p:cNvSpPr txBox="1">
            <a:spLocks/>
          </p:cNvSpPr>
          <p:nvPr/>
        </p:nvSpPr>
        <p:spPr>
          <a:xfrm>
            <a:off x="304800" y="5486400"/>
            <a:ext cx="5257800" cy="1200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.. and that’s because they often serve as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 endorsement </a:t>
            </a:r>
            <a:r>
              <a:rPr lang="en-US" sz="2400" dirty="0"/>
              <a:t>of another user’s tweet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(Shmargad 2018, Shmargad and Sanchez 2020)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584D0F-B78E-4A0E-B82A-B736F3EA67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5000" y="5638800"/>
            <a:ext cx="3124200" cy="9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2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Starting from a set of tweets or users, we can follow retweets to generate their promotional landscape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02680F-B321-460A-B0DB-403BCB7BF8D1}"/>
              </a:ext>
            </a:extLst>
          </p:cNvPr>
          <p:cNvSpPr txBox="1">
            <a:spLocks/>
          </p:cNvSpPr>
          <p:nvPr/>
        </p:nvSpPr>
        <p:spPr>
          <a:xfrm>
            <a:off x="304800" y="1524000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Three projects using snowball sampling</a:t>
            </a:r>
            <a:endParaRPr lang="en-US" sz="28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090237-9A29-40A0-BF35-458C068E414D}"/>
              </a:ext>
            </a:extLst>
          </p:cNvPr>
          <p:cNvSpPr/>
          <p:nvPr/>
        </p:nvSpPr>
        <p:spPr>
          <a:xfrm>
            <a:off x="8534400" y="64578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2000">
                <a:solidFill>
                  <a:srgbClr val="4F2583"/>
                </a:solidFill>
              </a:rPr>
              <a:pPr algn="r"/>
              <a:t>7</a:t>
            </a:fld>
            <a:endParaRPr lang="en-US" sz="2000" dirty="0">
              <a:solidFill>
                <a:srgbClr val="4F2583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CEAF33-C89F-4F23-A3AD-26533754AB25}"/>
              </a:ext>
            </a:extLst>
          </p:cNvPr>
          <p:cNvSpPr txBox="1">
            <a:spLocks/>
          </p:cNvSpPr>
          <p:nvPr/>
        </p:nvSpPr>
        <p:spPr>
          <a:xfrm>
            <a:off x="381000" y="2133600"/>
            <a:ext cx="8607424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Academic Articles: </a:t>
            </a:r>
          </a:p>
          <a:p>
            <a:pPr lvl="1"/>
            <a:r>
              <a:rPr lang="en-US" sz="2000" dirty="0">
                <a:solidFill>
                  <a:srgbClr val="573C78"/>
                </a:solidFill>
              </a:rPr>
              <a:t>Selecting Seeds</a:t>
            </a:r>
          </a:p>
          <a:p>
            <a:pPr lvl="1"/>
            <a:r>
              <a:rPr lang="en-US" sz="2000" dirty="0">
                <a:solidFill>
                  <a:srgbClr val="573C78"/>
                </a:solidFill>
              </a:rPr>
              <a:t>APIs vs. Web Scraping</a:t>
            </a:r>
          </a:p>
          <a:p>
            <a:pPr marL="0" indent="0">
              <a:buNone/>
            </a:pPr>
            <a:r>
              <a:rPr lang="en-US" sz="2800" dirty="0"/>
              <a:t>Electoral Competition: </a:t>
            </a:r>
          </a:p>
          <a:p>
            <a:pPr lvl="1"/>
            <a:r>
              <a:rPr lang="en-US" sz="2000" dirty="0">
                <a:solidFill>
                  <a:srgbClr val="573C78"/>
                </a:solidFill>
              </a:rPr>
              <a:t>Network Metrics</a:t>
            </a:r>
          </a:p>
          <a:p>
            <a:pPr lvl="1"/>
            <a:r>
              <a:rPr lang="en-US" sz="2000" dirty="0">
                <a:solidFill>
                  <a:srgbClr val="573C78"/>
                </a:solidFill>
              </a:rPr>
              <a:t>Direct vs. Indirect Influence</a:t>
            </a:r>
          </a:p>
          <a:p>
            <a:pPr marL="0" indent="0">
              <a:buNone/>
            </a:pPr>
            <a:r>
              <a:rPr lang="en-US" sz="2800" dirty="0"/>
              <a:t>Influencer Ecosystems: </a:t>
            </a:r>
          </a:p>
          <a:p>
            <a:pPr lvl="1"/>
            <a:r>
              <a:rPr lang="en-US" sz="2000" dirty="0">
                <a:solidFill>
                  <a:srgbClr val="573C78"/>
                </a:solidFill>
              </a:rPr>
              <a:t>Sampling Design</a:t>
            </a:r>
          </a:p>
          <a:p>
            <a:pPr lvl="1"/>
            <a:r>
              <a:rPr lang="en-US" sz="2000" dirty="0">
                <a:solidFill>
                  <a:srgbClr val="573C78"/>
                </a:solidFill>
              </a:rPr>
              <a:t>Polarization vs. Shared Attention</a:t>
            </a:r>
          </a:p>
        </p:txBody>
      </p:sp>
      <p:pic>
        <p:nvPicPr>
          <p:cNvPr id="7" name="Picture 2" descr="Indoor Snowballs for Kids | Fake Snowballs By The Snow People">
            <a:extLst>
              <a:ext uri="{FF2B5EF4-FFF2-40B4-BE49-F238E27FC236}">
                <a16:creationId xmlns:a16="http://schemas.microsoft.com/office/drawing/2014/main" id="{AC8A2336-8544-4F43-93D9-E29EE76B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38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CED7F585-EF24-409C-8E5E-76350F6D6C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77049" y="5885242"/>
            <a:ext cx="640080" cy="74415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DEF8981-F1FC-4B13-9805-5B2C59B0B0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50923" y="2227642"/>
            <a:ext cx="640080" cy="744158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8E6C735-C6E7-4101-B689-93F9FF7A2E99}"/>
              </a:ext>
            </a:extLst>
          </p:cNvPr>
          <p:cNvSpPr txBox="1">
            <a:spLocks/>
          </p:cNvSpPr>
          <p:nvPr/>
        </p:nvSpPr>
        <p:spPr>
          <a:xfrm>
            <a:off x="238488" y="1981200"/>
            <a:ext cx="3876312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 2016 articles published in:</a:t>
            </a:r>
          </a:p>
          <a:p>
            <a:pPr lvl="1"/>
            <a:r>
              <a:rPr lang="en-US" sz="1600" dirty="0">
                <a:solidFill>
                  <a:srgbClr val="573C78"/>
                </a:solidFill>
              </a:rPr>
              <a:t> </a:t>
            </a:r>
            <a:r>
              <a:rPr lang="en-US" sz="1600" dirty="0">
                <a:solidFill>
                  <a:srgbClr val="9B8CB0"/>
                </a:solidFill>
              </a:rPr>
              <a:t>American Political Science Review</a:t>
            </a:r>
          </a:p>
          <a:p>
            <a:pPr lvl="1"/>
            <a:r>
              <a:rPr lang="en-US" sz="1600" dirty="0">
                <a:solidFill>
                  <a:srgbClr val="9B8CB0"/>
                </a:solidFill>
              </a:rPr>
              <a:t>Journal of Communication</a:t>
            </a:r>
          </a:p>
          <a:p>
            <a:pPr lvl="1"/>
            <a:r>
              <a:rPr lang="en-US" sz="1600" dirty="0">
                <a:solidFill>
                  <a:srgbClr val="9B8CB0"/>
                </a:solidFill>
              </a:rPr>
              <a:t>American Politics Research</a:t>
            </a:r>
          </a:p>
          <a:p>
            <a:pPr lvl="1"/>
            <a:r>
              <a:rPr lang="en-US" sz="1600" dirty="0">
                <a:solidFill>
                  <a:srgbClr val="9B8CB0"/>
                </a:solidFill>
              </a:rPr>
              <a:t>Political Research Quarterly </a:t>
            </a:r>
          </a:p>
          <a:p>
            <a:pPr lvl="1"/>
            <a:r>
              <a:rPr lang="en-US" sz="1600" dirty="0">
                <a:solidFill>
                  <a:srgbClr val="9B8CB0"/>
                </a:solidFill>
              </a:rPr>
              <a:t>Journalism and Mass Communication Quarterly</a:t>
            </a:r>
          </a:p>
          <a:p>
            <a:pPr lvl="1"/>
            <a:r>
              <a:rPr lang="en-US" sz="1600" dirty="0">
                <a:solidFill>
                  <a:srgbClr val="9B8CB0"/>
                </a:solidFill>
              </a:rPr>
              <a:t>Political Communication</a:t>
            </a:r>
          </a:p>
          <a:p>
            <a:r>
              <a:rPr lang="en-US" sz="2000" dirty="0"/>
              <a:t>Tweets + Retweets associated with larger citation counts</a:t>
            </a:r>
          </a:p>
          <a:p>
            <a:r>
              <a:rPr lang="en-US" sz="2000" dirty="0"/>
              <a:t>No evidence for gender bias in:</a:t>
            </a:r>
          </a:p>
          <a:p>
            <a:pPr lvl="1"/>
            <a:r>
              <a:rPr lang="en-US" sz="1600" dirty="0">
                <a:solidFill>
                  <a:srgbClr val="9B8CB0"/>
                </a:solidFill>
              </a:rPr>
              <a:t>Tweets + Retweets</a:t>
            </a:r>
          </a:p>
          <a:p>
            <a:pPr lvl="1"/>
            <a:r>
              <a:rPr lang="en-US" sz="1600" dirty="0">
                <a:solidFill>
                  <a:srgbClr val="9B8CB0"/>
                </a:solidFill>
              </a:rPr>
              <a:t>Relationship between Tweets + Retweets and citation counts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 our paper about promotion of academic articles, we study gender biases on Twitter </a:t>
            </a:r>
            <a:r>
              <a:rPr lang="en-US" sz="3200" dirty="0">
                <a:solidFill>
                  <a:srgbClr val="9B8CB0"/>
                </a:solidFill>
              </a:rPr>
              <a:t>(Klar et al. 2020)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E193D5-C175-439A-AA4D-2830DEBF799A}"/>
              </a:ext>
            </a:extLst>
          </p:cNvPr>
          <p:cNvSpPr/>
          <p:nvPr/>
        </p:nvSpPr>
        <p:spPr>
          <a:xfrm>
            <a:off x="8534400" y="6457890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1600">
                <a:solidFill>
                  <a:srgbClr val="4F2583"/>
                </a:solidFill>
              </a:rPr>
              <a:pPr algn="r"/>
              <a:t>8</a:t>
            </a:fld>
            <a:endParaRPr lang="en-US" sz="1600" dirty="0">
              <a:solidFill>
                <a:srgbClr val="4F2583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E5F1CC-DB90-4D49-9867-4E19A328325E}"/>
              </a:ext>
            </a:extLst>
          </p:cNvPr>
          <p:cNvSpPr txBox="1">
            <a:spLocks/>
          </p:cNvSpPr>
          <p:nvPr/>
        </p:nvSpPr>
        <p:spPr>
          <a:xfrm>
            <a:off x="155575" y="1480457"/>
            <a:ext cx="8832849" cy="543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We link article tweet data and citation counts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99E86-38C3-46C4-AFEC-3C10DD8C9A1F}"/>
              </a:ext>
            </a:extLst>
          </p:cNvPr>
          <p:cNvSpPr/>
          <p:nvPr/>
        </p:nvSpPr>
        <p:spPr>
          <a:xfrm>
            <a:off x="5651863" y="3029705"/>
            <a:ext cx="838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Tweet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973B7-44C5-4870-9C1F-6B1FF3C84DF0}"/>
              </a:ext>
            </a:extLst>
          </p:cNvPr>
          <p:cNvSpPr/>
          <p:nvPr/>
        </p:nvSpPr>
        <p:spPr>
          <a:xfrm>
            <a:off x="5664926" y="5350541"/>
            <a:ext cx="838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Tweet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97A7B1-1965-4933-A442-233A644798EB}"/>
              </a:ext>
            </a:extLst>
          </p:cNvPr>
          <p:cNvCxnSpPr/>
          <p:nvPr/>
        </p:nvCxnSpPr>
        <p:spPr>
          <a:xfrm>
            <a:off x="5410200" y="4682639"/>
            <a:ext cx="533400" cy="5334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5A69AD-023D-4190-83F2-FF34C1DBDF3E}"/>
              </a:ext>
            </a:extLst>
          </p:cNvPr>
          <p:cNvCxnSpPr/>
          <p:nvPr/>
        </p:nvCxnSpPr>
        <p:spPr>
          <a:xfrm flipV="1">
            <a:off x="5423263" y="3653939"/>
            <a:ext cx="533400" cy="5334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D1AE4-42B8-4F20-BD2E-A896FD472921}"/>
              </a:ext>
            </a:extLst>
          </p:cNvPr>
          <p:cNvCxnSpPr/>
          <p:nvPr/>
        </p:nvCxnSpPr>
        <p:spPr>
          <a:xfrm flipV="1">
            <a:off x="6675120" y="2910989"/>
            <a:ext cx="685800" cy="209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838C4-DC20-4BB6-8B84-FF4E4EE75297}"/>
              </a:ext>
            </a:extLst>
          </p:cNvPr>
          <p:cNvCxnSpPr/>
          <p:nvPr/>
        </p:nvCxnSpPr>
        <p:spPr>
          <a:xfrm>
            <a:off x="6675120" y="3267166"/>
            <a:ext cx="685800" cy="209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DE595-6B7F-4CD9-B3B6-087D79DFA409}"/>
              </a:ext>
            </a:extLst>
          </p:cNvPr>
          <p:cNvCxnSpPr/>
          <p:nvPr/>
        </p:nvCxnSpPr>
        <p:spPr>
          <a:xfrm flipV="1">
            <a:off x="6688183" y="5311835"/>
            <a:ext cx="685800" cy="209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00B981-C255-427A-9CC2-FF51AD171709}"/>
              </a:ext>
            </a:extLst>
          </p:cNvPr>
          <p:cNvCxnSpPr/>
          <p:nvPr/>
        </p:nvCxnSpPr>
        <p:spPr>
          <a:xfrm>
            <a:off x="6688183" y="5668012"/>
            <a:ext cx="685800" cy="209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C84BB19-B241-489E-9646-9A7C9BBFA6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5423" y="2363971"/>
            <a:ext cx="640080" cy="7441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200606-7153-49C6-9185-473669F6CC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98080" y="3331711"/>
            <a:ext cx="640080" cy="7441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62DCC2-4205-4580-A966-05B51B9324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11143" y="4723738"/>
            <a:ext cx="640080" cy="7441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BB16EF-C3BC-477D-809B-BA742933B19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11143" y="5691478"/>
            <a:ext cx="640080" cy="744158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E5F21A1-09CA-496C-8016-25F3766F08EB}"/>
              </a:ext>
            </a:extLst>
          </p:cNvPr>
          <p:cNvSpPr/>
          <p:nvPr/>
        </p:nvSpPr>
        <p:spPr>
          <a:xfrm>
            <a:off x="4267200" y="3581400"/>
            <a:ext cx="1064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Article</a:t>
            </a:r>
            <a:r>
              <a:rPr lang="en-US" sz="1600" b="1" dirty="0">
                <a:solidFill>
                  <a:srgbClr val="89A3C3"/>
                </a:solidFill>
              </a:rPr>
              <a:t>  </a:t>
            </a:r>
            <a:endParaRPr lang="en-US" sz="1600" b="1" baseline="-25000" dirty="0">
              <a:solidFill>
                <a:srgbClr val="89A3C3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D7CB3D5-456A-4229-8006-A63B635E16C4}"/>
              </a:ext>
            </a:extLst>
          </p:cNvPr>
          <p:cNvSpPr/>
          <p:nvPr/>
        </p:nvSpPr>
        <p:spPr>
          <a:xfrm>
            <a:off x="6324600" y="1868798"/>
            <a:ext cx="289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>
                <a:solidFill>
                  <a:schemeClr val="accent2">
                    <a:lumMod val="75000"/>
                  </a:schemeClr>
                </a:solidFill>
              </a:rPr>
              <a:t>Retweeters</a:t>
            </a:r>
            <a:r>
              <a:rPr lang="en-US" sz="1600" b="1" dirty="0">
                <a:solidFill>
                  <a:srgbClr val="C00000"/>
                </a:solidFill>
              </a:rPr>
              <a:t>  </a:t>
            </a:r>
            <a:endParaRPr lang="en-US" sz="1600" b="1" baseline="-25000" dirty="0">
              <a:solidFill>
                <a:srgbClr val="C00000"/>
              </a:solidFill>
            </a:endParaRP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CD016807-CCCE-4269-98DB-B1B110405D5A}"/>
              </a:ext>
            </a:extLst>
          </p:cNvPr>
          <p:cNvSpPr/>
          <p:nvPr/>
        </p:nvSpPr>
        <p:spPr>
          <a:xfrm>
            <a:off x="4419600" y="4114800"/>
            <a:ext cx="690777" cy="680130"/>
          </a:xfrm>
          <a:prstGeom prst="verticalScroll">
            <a:avLst/>
          </a:prstGeom>
          <a:solidFill>
            <a:srgbClr val="8AA4C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58FCA7F3-C8C5-4698-9F51-9FB8E864AF07}"/>
              </a:ext>
            </a:extLst>
          </p:cNvPr>
          <p:cNvSpPr txBox="1">
            <a:spLocks/>
          </p:cNvSpPr>
          <p:nvPr/>
        </p:nvSpPr>
        <p:spPr>
          <a:xfrm>
            <a:off x="6710422" y="6477000"/>
            <a:ext cx="1203494" cy="316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</a:rPr>
              <a:t>Twitter API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755CE-5C5C-469C-A83F-CE9F1BBF4312}"/>
              </a:ext>
            </a:extLst>
          </p:cNvPr>
          <p:cNvSpPr/>
          <p:nvPr/>
        </p:nvSpPr>
        <p:spPr>
          <a:xfrm>
            <a:off x="4267200" y="2084637"/>
            <a:ext cx="2346494" cy="47085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F442597-CF59-4E90-8060-A21EE01DBBFE}"/>
              </a:ext>
            </a:extLst>
          </p:cNvPr>
          <p:cNvSpPr/>
          <p:nvPr/>
        </p:nvSpPr>
        <p:spPr>
          <a:xfrm>
            <a:off x="6675121" y="1779837"/>
            <a:ext cx="2011680" cy="50133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E4376179-8B19-4B47-8F56-094A9A1FFC98}"/>
              </a:ext>
            </a:extLst>
          </p:cNvPr>
          <p:cNvSpPr txBox="1">
            <a:spLocks/>
          </p:cNvSpPr>
          <p:nvPr/>
        </p:nvSpPr>
        <p:spPr>
          <a:xfrm>
            <a:off x="4302034" y="6435636"/>
            <a:ext cx="1565366" cy="37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</a:rPr>
              <a:t>Web scraping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4" grpId="0" animBg="1"/>
      <p:bldP spid="65" grpId="0" animBg="1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73DA97-FEE5-4CDA-9FD4-400B89E7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238" y="1752600"/>
            <a:ext cx="2002560" cy="2340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5219D-1EE3-4A1D-B8F5-54B6F73FD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238" y="4869849"/>
            <a:ext cx="2057562" cy="1607151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 searched for article links in Twitter’s Advanced Search and scraped the results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E193D5-C175-439A-AA4D-2830DEBF799A}"/>
              </a:ext>
            </a:extLst>
          </p:cNvPr>
          <p:cNvSpPr/>
          <p:nvPr/>
        </p:nvSpPr>
        <p:spPr>
          <a:xfrm>
            <a:off x="8534400" y="6457890"/>
            <a:ext cx="60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F2813320-5E93-4218-88D7-4917E3517AB3}" type="slidenum">
              <a:rPr lang="en-US" sz="2000">
                <a:solidFill>
                  <a:srgbClr val="4F2583"/>
                </a:solidFill>
              </a:rPr>
              <a:pPr algn="r"/>
              <a:t>9</a:t>
            </a:fld>
            <a:endParaRPr lang="en-US" sz="2000" dirty="0">
              <a:solidFill>
                <a:srgbClr val="4F2583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DBE6002-9CC6-4910-9276-A4E418773AFC}"/>
              </a:ext>
            </a:extLst>
          </p:cNvPr>
          <p:cNvSpPr txBox="1">
            <a:spLocks/>
          </p:cNvSpPr>
          <p:nvPr/>
        </p:nvSpPr>
        <p:spPr>
          <a:xfrm>
            <a:off x="304800" y="4191000"/>
            <a:ext cx="5610908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u="sng" dirty="0">
                <a:solidFill>
                  <a:schemeClr val="tx1"/>
                </a:solidFill>
              </a:rPr>
              <a:t>Web Scraping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Good because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>
                <a:solidFill>
                  <a:srgbClr val="573C78"/>
                </a:solidFill>
              </a:rPr>
              <a:t>Does not rely on API </a:t>
            </a:r>
            <a:r>
              <a:rPr lang="en-US" sz="1600" b="1" dirty="0">
                <a:solidFill>
                  <a:srgbClr val="573C78"/>
                </a:solidFill>
              </a:rPr>
              <a:t>authentication</a:t>
            </a:r>
            <a:r>
              <a:rPr lang="en-US" sz="1600" dirty="0">
                <a:solidFill>
                  <a:srgbClr val="573C78"/>
                </a:solidFill>
              </a:rPr>
              <a:t> or </a:t>
            </a:r>
            <a:r>
              <a:rPr lang="en-US" sz="1600" b="1" dirty="0">
                <a:solidFill>
                  <a:srgbClr val="573C78"/>
                </a:solidFill>
              </a:rPr>
              <a:t>rate limits</a:t>
            </a:r>
            <a:endParaRPr lang="en-US" sz="1600" dirty="0">
              <a:solidFill>
                <a:srgbClr val="573C78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sz="1600" dirty="0">
                <a:solidFill>
                  <a:srgbClr val="573C78"/>
                </a:solidFill>
              </a:rPr>
              <a:t>In theory, can search for the entire history of a query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Bad because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>
                <a:solidFill>
                  <a:srgbClr val="573C78"/>
                </a:solidFill>
              </a:rPr>
              <a:t>IP address can get blocked, data can be inconsistent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>
                <a:solidFill>
                  <a:srgbClr val="573C78"/>
                </a:solidFill>
              </a:rPr>
              <a:t>Often forbidden under terms-of-service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9B8CB0"/>
                </a:solidFill>
              </a:rPr>
              <a:t>(</a:t>
            </a:r>
            <a:r>
              <a:rPr lang="en-US" sz="1600" dirty="0" err="1">
                <a:solidFill>
                  <a:srgbClr val="9B8CB0"/>
                </a:solidFill>
              </a:rPr>
              <a:t>Freelon</a:t>
            </a:r>
            <a:r>
              <a:rPr lang="en-US" sz="1600" dirty="0">
                <a:solidFill>
                  <a:srgbClr val="9B8CB0"/>
                </a:solidFill>
              </a:rPr>
              <a:t> 2018)</a:t>
            </a:r>
          </a:p>
          <a:p>
            <a:pPr marL="800100" lvl="1" indent="-342900" algn="l">
              <a:buFontTx/>
              <a:buChar char="-"/>
            </a:pPr>
            <a:endParaRPr lang="en-US" sz="1200" b="1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516D6F1-6F80-4E78-B2F4-5D709FF1C8B6}"/>
              </a:ext>
            </a:extLst>
          </p:cNvPr>
          <p:cNvSpPr txBox="1">
            <a:spLocks/>
          </p:cNvSpPr>
          <p:nvPr/>
        </p:nvSpPr>
        <p:spPr>
          <a:xfrm>
            <a:off x="304800" y="1371600"/>
            <a:ext cx="5791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u="sng" dirty="0">
                <a:solidFill>
                  <a:schemeClr val="tx1"/>
                </a:solidFill>
              </a:rPr>
              <a:t>Twitter API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Generous for collecting</a:t>
            </a:r>
          </a:p>
          <a:p>
            <a:pPr marL="800100" lvl="1" indent="-342900" algn="l">
              <a:buFontTx/>
              <a:buChar char="-"/>
            </a:pPr>
            <a:r>
              <a:rPr lang="en-US" sz="1600" b="1" dirty="0">
                <a:solidFill>
                  <a:srgbClr val="573C78"/>
                </a:solidFill>
              </a:rPr>
              <a:t>user timelines</a:t>
            </a:r>
            <a:r>
              <a:rPr lang="en-US" sz="1600" dirty="0">
                <a:solidFill>
                  <a:srgbClr val="573C78"/>
                </a:solidFill>
              </a:rPr>
              <a:t>: Up to 3,200 most recent tweets   (including replies and retweets)</a:t>
            </a:r>
          </a:p>
          <a:p>
            <a:pPr marL="800100" lvl="1" indent="-342900" algn="l">
              <a:buFontTx/>
              <a:buChar char="-"/>
            </a:pPr>
            <a:r>
              <a:rPr lang="en-US" sz="1600" b="1" dirty="0">
                <a:solidFill>
                  <a:srgbClr val="573C78"/>
                </a:solidFill>
              </a:rPr>
              <a:t>retweets</a:t>
            </a:r>
            <a:r>
              <a:rPr lang="en-US" sz="1600" dirty="0">
                <a:solidFill>
                  <a:srgbClr val="573C78"/>
                </a:solidFill>
              </a:rPr>
              <a:t>: Up to 100 most recent retweets per tweet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Less generous for collecting </a:t>
            </a:r>
            <a:r>
              <a:rPr lang="en-US" sz="2000" b="1" dirty="0">
                <a:solidFill>
                  <a:schemeClr val="tx1"/>
                </a:solidFill>
              </a:rPr>
              <a:t>search results 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>
                <a:solidFill>
                  <a:srgbClr val="573C78"/>
                </a:solidFill>
              </a:rPr>
              <a:t>Can only search for the past 7-10 days (unless you pay)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>
                <a:solidFill>
                  <a:srgbClr val="573C78"/>
                </a:solidFill>
              </a:rPr>
              <a:t>Biased towards central users </a:t>
            </a:r>
            <a:r>
              <a:rPr lang="en-US" sz="1600" dirty="0">
                <a:solidFill>
                  <a:srgbClr val="9B8CB0"/>
                </a:solidFill>
              </a:rPr>
              <a:t>(González-</a:t>
            </a:r>
            <a:r>
              <a:rPr lang="en-US" sz="1600" dirty="0" err="1">
                <a:solidFill>
                  <a:srgbClr val="9B8CB0"/>
                </a:solidFill>
              </a:rPr>
              <a:t>Bailón</a:t>
            </a:r>
            <a:r>
              <a:rPr lang="en-US" sz="1600" dirty="0">
                <a:solidFill>
                  <a:srgbClr val="9B8CB0"/>
                </a:solidFill>
              </a:rPr>
              <a:t> et al. 2012)</a:t>
            </a:r>
          </a:p>
        </p:txBody>
      </p:sp>
    </p:spTree>
    <p:extLst>
      <p:ext uri="{BB962C8B-B14F-4D97-AF65-F5344CB8AC3E}">
        <p14:creationId xmlns:p14="http://schemas.microsoft.com/office/powerpoint/2010/main" val="367348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48472</TotalTime>
  <Words>1218</Words>
  <Application>Microsoft Office PowerPoint</Application>
  <PresentationFormat>On-screen Show (4:3)</PresentationFormat>
  <Paragraphs>197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Social media platforms have altered how people get their information</vt:lpstr>
      <vt:lpstr>The two-step flow model and snowball sampling have a shared history, but went down separate paths</vt:lpstr>
      <vt:lpstr>The internet has expanded the possibilities for snowball sampling, both manual and automated</vt:lpstr>
      <vt:lpstr>On Twitter, information spreads through retweets, which promote a user’s tweet to new audiences</vt:lpstr>
      <vt:lpstr>Starting from a set of tweets or users, we can follow retweets to generate their promotional landscape </vt:lpstr>
      <vt:lpstr>In our paper about promotion of academic articles, we study gender biases on Twitter (Klar et al. 2020)</vt:lpstr>
      <vt:lpstr>We searched for article links in Twitter’s Advanced Search and scraped the results</vt:lpstr>
      <vt:lpstr>Image from Klar et al. (2020)</vt:lpstr>
      <vt:lpstr>In a recent paper, I expand on this method to study political campaigns (Shmargad and Sanchez 2020)</vt:lpstr>
      <vt:lpstr>PowerPoint Presentation</vt:lpstr>
      <vt:lpstr>PowerPoint Presentation</vt:lpstr>
      <vt:lpstr>Image from Shmargad (2018)</vt:lpstr>
      <vt:lpstr>In a recent study, I augmented this sampling design to study retweeting among political influencers</vt:lpstr>
      <vt:lpstr>In a recent study, I augmented this sampling design to study retweeting among political influencers</vt:lpstr>
      <vt:lpstr>To collect candidate information, I scraped Politico for election results of the 2018 U.S. primary races</vt:lpstr>
      <vt:lpstr>Though polarization exists, the ecosystem bridges political party clusters via shared attention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Encouraging connections to friends of friends can make it more likely that gifts are visible to strangers</dc:title>
  <dc:creator>Yotam Shmargad</dc:creator>
  <cp:lastModifiedBy>Shmargad, Yotam - (yotam)</cp:lastModifiedBy>
  <cp:revision>832</cp:revision>
  <dcterms:created xsi:type="dcterms:W3CDTF">2015-05-01T00:27:50Z</dcterms:created>
  <dcterms:modified xsi:type="dcterms:W3CDTF">2021-01-01T05:39:17Z</dcterms:modified>
</cp:coreProperties>
</file>