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338" r:id="rId3"/>
    <p:sldId id="415" r:id="rId4"/>
    <p:sldId id="269" r:id="rId5"/>
    <p:sldId id="483" r:id="rId6"/>
    <p:sldId id="270" r:id="rId7"/>
    <p:sldId id="418" r:id="rId8"/>
    <p:sldId id="417" r:id="rId9"/>
    <p:sldId id="419" r:id="rId10"/>
    <p:sldId id="420" r:id="rId11"/>
    <p:sldId id="421" r:id="rId12"/>
    <p:sldId id="341" r:id="rId13"/>
    <p:sldId id="473" r:id="rId14"/>
    <p:sldId id="474" r:id="rId15"/>
    <p:sldId id="475" r:id="rId16"/>
    <p:sldId id="476" r:id="rId17"/>
    <p:sldId id="477" r:id="rId18"/>
    <p:sldId id="478" r:id="rId19"/>
    <p:sldId id="479" r:id="rId20"/>
    <p:sldId id="472" r:id="rId21"/>
    <p:sldId id="344" r:id="rId22"/>
    <p:sldId id="351" r:id="rId23"/>
    <p:sldId id="398" r:id="rId24"/>
    <p:sldId id="442" r:id="rId25"/>
    <p:sldId id="484" r:id="rId26"/>
    <p:sldId id="444"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80" r:id="rId56"/>
    <p:sldId id="381" r:id="rId57"/>
    <p:sldId id="382" r:id="rId58"/>
    <p:sldId id="383" r:id="rId59"/>
    <p:sldId id="384" r:id="rId60"/>
    <p:sldId id="385" r:id="rId61"/>
    <p:sldId id="386" r:id="rId62"/>
    <p:sldId id="387" r:id="rId63"/>
    <p:sldId id="390" r:id="rId64"/>
    <p:sldId id="391" r:id="rId65"/>
    <p:sldId id="392" r:id="rId66"/>
    <p:sldId id="396" r:id="rId67"/>
    <p:sldId id="453" r:id="rId68"/>
    <p:sldId id="454" r:id="rId69"/>
    <p:sldId id="455" r:id="rId70"/>
    <p:sldId id="456" r:id="rId71"/>
    <p:sldId id="409" r:id="rId72"/>
    <p:sldId id="410" r:id="rId73"/>
    <p:sldId id="457" r:id="rId74"/>
    <p:sldId id="275" r:id="rId75"/>
    <p:sldId id="266" r:id="rId76"/>
    <p:sldId id="458" r:id="rId77"/>
    <p:sldId id="321" r:id="rId78"/>
    <p:sldId id="291" r:id="rId79"/>
    <p:sldId id="465" r:id="rId80"/>
    <p:sldId id="466" r:id="rId81"/>
    <p:sldId id="335" r:id="rId82"/>
    <p:sldId id="467" r:id="rId83"/>
    <p:sldId id="468" r:id="rId84"/>
    <p:sldId id="294" r:id="rId85"/>
    <p:sldId id="469" r:id="rId86"/>
    <p:sldId id="470" r:id="rId87"/>
    <p:sldId id="471" r:id="rId88"/>
    <p:sldId id="459" r:id="rId89"/>
    <p:sldId id="480" r:id="rId90"/>
    <p:sldId id="481" r:id="rId91"/>
    <p:sldId id="482" r:id="rId92"/>
    <p:sldId id="485" r:id="rId93"/>
    <p:sldId id="486"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p:cViewPr varScale="1">
        <p:scale>
          <a:sx n="67" d="100"/>
          <a:sy n="67" d="100"/>
        </p:scale>
        <p:origin x="544"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AE434-A4F9-494F-A6F0-26C7701B482B}" type="datetimeFigureOut">
              <a:rPr lang="en-US" smtClean="0"/>
              <a:t>1/5/2021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E919BC-DA9D-4A38-BDF9-BC1EFA0382B5}" type="slidenum">
              <a:rPr lang="en-US" smtClean="0"/>
              <a:t>‹#›</a:t>
            </a:fld>
            <a:endParaRPr lang="en-US"/>
          </a:p>
        </p:txBody>
      </p:sp>
    </p:spTree>
    <p:extLst>
      <p:ext uri="{BB962C8B-B14F-4D97-AF65-F5344CB8AC3E}">
        <p14:creationId xmlns:p14="http://schemas.microsoft.com/office/powerpoint/2010/main" val="753220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you surely know, these days, most Americans say that they are independent. Recently, independents have overtaken both Democrats and Republicans as the largest group in the electorate. Now this does include both pure independents, who claim to have no party preference, and leaners, who will admit, when pressed, that they do prefer one of the two parties. But what’s important here is that most Americans, when asked, would rather say they are independent than admit to being a partisan.</a:t>
            </a:r>
            <a:endParaRPr lang="en-US" dirty="0"/>
          </a:p>
        </p:txBody>
      </p:sp>
      <p:sp>
        <p:nvSpPr>
          <p:cNvPr id="4" name="Slide Number Placeholder 3"/>
          <p:cNvSpPr>
            <a:spLocks noGrp="1"/>
          </p:cNvSpPr>
          <p:nvPr>
            <p:ph type="sldNum" sz="quarter" idx="10"/>
          </p:nvPr>
        </p:nvSpPr>
        <p:spPr/>
        <p:txBody>
          <a:bodyPr/>
          <a:lstStyle/>
          <a:p>
            <a:fld id="{5BBF96AB-386D-41F0-B371-9303B06CB71C}" type="slidenum">
              <a:rPr lang="en-US" smtClean="0"/>
              <a:t>77</a:t>
            </a:fld>
            <a:endParaRPr lang="en-US"/>
          </a:p>
        </p:txBody>
      </p:sp>
    </p:spTree>
    <p:extLst>
      <p:ext uri="{BB962C8B-B14F-4D97-AF65-F5344CB8AC3E}">
        <p14:creationId xmlns:p14="http://schemas.microsoft.com/office/powerpoint/2010/main" val="276771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high</a:t>
            </a:r>
            <a:r>
              <a:rPr lang="en-US" baseline="0" dirty="0"/>
              <a:t> self-monitors read about partisan disagreement, </a:t>
            </a:r>
            <a:r>
              <a:rPr lang="en-US" baseline="0" dirty="0" err="1"/>
              <a:t>howver</a:t>
            </a:r>
            <a:r>
              <a:rPr lang="en-US" baseline="0" dirty="0"/>
              <a:t>, we see a dramatic increase in the percentage that subsequently call </a:t>
            </a:r>
            <a:r>
              <a:rPr lang="en-US" baseline="0" dirty="0" err="1"/>
              <a:t>themseles</a:t>
            </a:r>
            <a:r>
              <a:rPr lang="en-US" baseline="0" dirty="0"/>
              <a:t> “independent. Exposure to partisan disagreement appears to increase the social desirability of </a:t>
            </a:r>
            <a:r>
              <a:rPr lang="en-US" baseline="0" dirty="0" err="1"/>
              <a:t>indepence</a:t>
            </a:r>
            <a:r>
              <a:rPr lang="en-US" baseline="0" dirty="0"/>
              <a:t> and the tendency to identify as such.</a:t>
            </a:r>
          </a:p>
          <a:p>
            <a:endParaRPr lang="en-US" baseline="0" dirty="0"/>
          </a:p>
          <a:p>
            <a:r>
              <a:rPr lang="en-US" baseline="0" dirty="0"/>
              <a:t>Now we expect that for low self-monitors – people who care little about </a:t>
            </a:r>
            <a:r>
              <a:rPr lang="en-US" baseline="0" dirty="0" err="1"/>
              <a:t>ajusting</a:t>
            </a:r>
            <a:r>
              <a:rPr lang="en-US" baseline="0" dirty="0"/>
              <a:t> their behaviors – we should not find this same pattern.</a:t>
            </a:r>
            <a:endParaRPr lang="en-US" dirty="0"/>
          </a:p>
        </p:txBody>
      </p:sp>
      <p:sp>
        <p:nvSpPr>
          <p:cNvPr id="4" name="Slide Number Placeholder 3"/>
          <p:cNvSpPr>
            <a:spLocks noGrp="1"/>
          </p:cNvSpPr>
          <p:nvPr>
            <p:ph type="sldNum" sz="quarter" idx="10"/>
          </p:nvPr>
        </p:nvSpPr>
        <p:spPr/>
        <p:txBody>
          <a:bodyPr/>
          <a:lstStyle/>
          <a:p>
            <a:fld id="{5BBF96AB-386D-41F0-B371-9303B06CB71C}" type="slidenum">
              <a:rPr lang="en-US" smtClean="0"/>
              <a:t>86</a:t>
            </a:fld>
            <a:endParaRPr lang="en-US"/>
          </a:p>
        </p:txBody>
      </p:sp>
    </p:spTree>
    <p:extLst>
      <p:ext uri="{BB962C8B-B14F-4D97-AF65-F5344CB8AC3E}">
        <p14:creationId xmlns:p14="http://schemas.microsoft.com/office/powerpoint/2010/main" val="3453267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Indeed</a:t>
            </a:r>
            <a:r>
              <a:rPr lang="en-US" baseline="0" dirty="0"/>
              <a:t> among </a:t>
            </a:r>
            <a:r>
              <a:rPr lang="en-US" i="1" baseline="0" dirty="0"/>
              <a:t>low self-monitors</a:t>
            </a:r>
            <a:r>
              <a:rPr lang="en-US" i="0" baseline="0" dirty="0"/>
              <a:t>, exposure to partisan disagreement does not result in any changes. </a:t>
            </a:r>
            <a:endParaRPr lang="en-US" dirty="0"/>
          </a:p>
        </p:txBody>
      </p:sp>
      <p:sp>
        <p:nvSpPr>
          <p:cNvPr id="4" name="Slide Number Placeholder 3"/>
          <p:cNvSpPr>
            <a:spLocks noGrp="1"/>
          </p:cNvSpPr>
          <p:nvPr>
            <p:ph type="sldNum" sz="quarter" idx="10"/>
          </p:nvPr>
        </p:nvSpPr>
        <p:spPr/>
        <p:txBody>
          <a:bodyPr/>
          <a:lstStyle/>
          <a:p>
            <a:fld id="{5BBF96AB-386D-41F0-B371-9303B06CB71C}" type="slidenum">
              <a:rPr lang="en-US" smtClean="0"/>
              <a:t>87</a:t>
            </a:fld>
            <a:endParaRPr lang="en-US"/>
          </a:p>
        </p:txBody>
      </p:sp>
    </p:spTree>
    <p:extLst>
      <p:ext uri="{BB962C8B-B14F-4D97-AF65-F5344CB8AC3E}">
        <p14:creationId xmlns:p14="http://schemas.microsoft.com/office/powerpoint/2010/main" val="3453267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had to test whether</a:t>
            </a:r>
            <a:r>
              <a:rPr lang="en-US" baseline="0" dirty="0"/>
              <a:t> this finding is truly an outcome of social desirability bias? </a:t>
            </a:r>
            <a:endParaRPr lang="en-US" dirty="0"/>
          </a:p>
        </p:txBody>
      </p:sp>
      <p:sp>
        <p:nvSpPr>
          <p:cNvPr id="4" name="Slide Number Placeholder 3"/>
          <p:cNvSpPr>
            <a:spLocks noGrp="1"/>
          </p:cNvSpPr>
          <p:nvPr>
            <p:ph type="sldNum" sz="quarter" idx="10"/>
          </p:nvPr>
        </p:nvSpPr>
        <p:spPr/>
        <p:txBody>
          <a:bodyPr/>
          <a:lstStyle/>
          <a:p>
            <a:fld id="{5BBF96AB-386D-41F0-B371-9303B06CB71C}" type="slidenum">
              <a:rPr lang="en-US" smtClean="0"/>
              <a:t>78</a:t>
            </a:fld>
            <a:endParaRPr lang="en-US"/>
          </a:p>
        </p:txBody>
      </p:sp>
    </p:spTree>
    <p:extLst>
      <p:ext uri="{BB962C8B-B14F-4D97-AF65-F5344CB8AC3E}">
        <p14:creationId xmlns:p14="http://schemas.microsoft.com/office/powerpoint/2010/main" val="2306422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do so, we recruited a sample of 800 adults via </a:t>
            </a:r>
            <a:r>
              <a:rPr lang="en-US" baseline="0" dirty="0" err="1"/>
              <a:t>YouGov</a:t>
            </a:r>
            <a:r>
              <a:rPr lang="en-US" baseline="0" dirty="0"/>
              <a:t>. The panel of respondents had provided their partisanship one year prior, in 2012, so we had a </a:t>
            </a:r>
            <a:r>
              <a:rPr lang="en-US" baseline="0" dirty="0" err="1"/>
              <a:t>meaure</a:t>
            </a:r>
            <a:r>
              <a:rPr lang="en-US" baseline="0" dirty="0"/>
              <a:t> of their partisan identity before we conducted this experiment in February of 2013.</a:t>
            </a:r>
            <a:endParaRPr lang="en-US" dirty="0"/>
          </a:p>
        </p:txBody>
      </p:sp>
      <p:sp>
        <p:nvSpPr>
          <p:cNvPr id="4" name="Slide Number Placeholder 3"/>
          <p:cNvSpPr>
            <a:spLocks noGrp="1"/>
          </p:cNvSpPr>
          <p:nvPr>
            <p:ph type="sldNum" sz="quarter" idx="10"/>
          </p:nvPr>
        </p:nvSpPr>
        <p:spPr/>
        <p:txBody>
          <a:bodyPr/>
          <a:lstStyle/>
          <a:p>
            <a:fld id="{5BBF96AB-386D-41F0-B371-9303B06CB71C}" type="slidenum">
              <a:rPr lang="en-US" smtClean="0"/>
              <a:t>79</a:t>
            </a:fld>
            <a:endParaRPr lang="en-US"/>
          </a:p>
        </p:txBody>
      </p:sp>
    </p:spTree>
    <p:extLst>
      <p:ext uri="{BB962C8B-B14F-4D97-AF65-F5344CB8AC3E}">
        <p14:creationId xmlns:p14="http://schemas.microsoft.com/office/powerpoint/2010/main" val="63546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a:t>
            </a:r>
            <a:r>
              <a:rPr lang="en-US" baseline="0" dirty="0"/>
              <a:t> </a:t>
            </a:r>
            <a:r>
              <a:rPr lang="en-US" baseline="0" dirty="0" err="1"/>
              <a:t>proceded</a:t>
            </a:r>
            <a:r>
              <a:rPr lang="en-US" baseline="0" dirty="0"/>
              <a:t> with the experiment, we first measured what is called “self-monitoring” across all of our respondents. </a:t>
            </a:r>
            <a:endParaRPr lang="en-US" dirty="0"/>
          </a:p>
        </p:txBody>
      </p:sp>
      <p:sp>
        <p:nvSpPr>
          <p:cNvPr id="4" name="Slide Number Placeholder 3"/>
          <p:cNvSpPr>
            <a:spLocks noGrp="1"/>
          </p:cNvSpPr>
          <p:nvPr>
            <p:ph type="sldNum" sz="quarter" idx="10"/>
          </p:nvPr>
        </p:nvSpPr>
        <p:spPr/>
        <p:txBody>
          <a:bodyPr/>
          <a:lstStyle/>
          <a:p>
            <a:fld id="{5BBF96AB-386D-41F0-B371-9303B06CB71C}" type="slidenum">
              <a:rPr lang="en-US" smtClean="0"/>
              <a:t>80</a:t>
            </a:fld>
            <a:endParaRPr lang="en-US"/>
          </a:p>
        </p:txBody>
      </p:sp>
    </p:spTree>
    <p:extLst>
      <p:ext uri="{BB962C8B-B14F-4D97-AF65-F5344CB8AC3E}">
        <p14:creationId xmlns:p14="http://schemas.microsoft.com/office/powerpoint/2010/main" val="1958370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Self-monitoring</a:t>
            </a:r>
            <a:r>
              <a:rPr lang="en-US" baseline="0" dirty="0"/>
              <a:t> is a psychological scale that indicates how </a:t>
            </a:r>
            <a:r>
              <a:rPr lang="en-US" baseline="0" dirty="0" err="1"/>
              <a:t>suscepitble</a:t>
            </a:r>
            <a:r>
              <a:rPr lang="en-US" baseline="0" dirty="0"/>
              <a:t> someone is to social desirability bias. Someone who is high in self-monitoring is attuned to the way others think of him and he adjust his behaviors and attitudes </a:t>
            </a:r>
            <a:r>
              <a:rPr lang="en-US" baseline="0" dirty="0" err="1"/>
              <a:t>accoringly</a:t>
            </a:r>
            <a:r>
              <a:rPr lang="en-US" baseline="0" dirty="0"/>
              <a:t>. Someone who is love in self-monitoring is less concerned with adjusting his behavior to suit others.  The self-monitoring scale has been used extensively in political science to identify individuals who are more or less likely to provide socially </a:t>
            </a:r>
            <a:r>
              <a:rPr lang="en-US" baseline="0" dirty="0" err="1"/>
              <a:t>dsirbale</a:t>
            </a:r>
            <a:r>
              <a:rPr lang="en-US" baseline="0" dirty="0"/>
              <a:t> response options on surveys. </a:t>
            </a:r>
          </a:p>
          <a:p>
            <a:endParaRPr lang="en-US" baseline="0" dirty="0"/>
          </a:p>
          <a:p>
            <a:r>
              <a:rPr lang="en-US" baseline="0" dirty="0"/>
              <a:t>The scale includes components such as “in a group, I like to be the center of attention.” “I am always courteous no matter how unpleasant someone else might be.” and “I would make a very good actor.”</a:t>
            </a:r>
            <a:endParaRPr lang="en-US" dirty="0"/>
          </a:p>
        </p:txBody>
      </p:sp>
      <p:sp>
        <p:nvSpPr>
          <p:cNvPr id="4" name="Slide Number Placeholder 3"/>
          <p:cNvSpPr>
            <a:spLocks noGrp="1"/>
          </p:cNvSpPr>
          <p:nvPr>
            <p:ph type="sldNum" sz="quarter" idx="10"/>
          </p:nvPr>
        </p:nvSpPr>
        <p:spPr/>
        <p:txBody>
          <a:bodyPr/>
          <a:lstStyle/>
          <a:p>
            <a:fld id="{5BBF96AB-386D-41F0-B371-9303B06CB71C}" type="slidenum">
              <a:rPr lang="en-US" smtClean="0"/>
              <a:t>81</a:t>
            </a:fld>
            <a:endParaRPr lang="en-US"/>
          </a:p>
        </p:txBody>
      </p:sp>
    </p:spTree>
    <p:extLst>
      <p:ext uri="{BB962C8B-B14F-4D97-AF65-F5344CB8AC3E}">
        <p14:creationId xmlns:p14="http://schemas.microsoft.com/office/powerpoint/2010/main" val="3723172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measuring</a:t>
            </a:r>
            <a:r>
              <a:rPr lang="en-US" baseline="0" dirty="0"/>
              <a:t> self-monitoring across our respondents, they were then randomly assigned to read one news article. The first article discussed the potential for partisan cooperation in Washington. The second addressed the potential for partisan bickering in </a:t>
            </a:r>
            <a:r>
              <a:rPr lang="en-US" baseline="0" dirty="0" err="1"/>
              <a:t>washington</a:t>
            </a:r>
            <a:r>
              <a:rPr lang="en-US" baseline="0" dirty="0"/>
              <a:t>. The third was a non-partisan issue about the origins of the great holiday Groundhog Day. To my knowledge, and I could be wrong, Groundhog Day has not yet become a partisan issue. </a:t>
            </a:r>
            <a:endParaRPr lang="en-US" dirty="0"/>
          </a:p>
        </p:txBody>
      </p:sp>
      <p:sp>
        <p:nvSpPr>
          <p:cNvPr id="4" name="Slide Number Placeholder 3"/>
          <p:cNvSpPr>
            <a:spLocks noGrp="1"/>
          </p:cNvSpPr>
          <p:nvPr>
            <p:ph type="sldNum" sz="quarter" idx="10"/>
          </p:nvPr>
        </p:nvSpPr>
        <p:spPr/>
        <p:txBody>
          <a:bodyPr/>
          <a:lstStyle/>
          <a:p>
            <a:fld id="{5BBF96AB-386D-41F0-B371-9303B06CB71C}" type="slidenum">
              <a:rPr lang="en-US" smtClean="0"/>
              <a:t>82</a:t>
            </a:fld>
            <a:endParaRPr lang="en-US"/>
          </a:p>
        </p:txBody>
      </p:sp>
    </p:spTree>
    <p:extLst>
      <p:ext uri="{BB962C8B-B14F-4D97-AF65-F5344CB8AC3E}">
        <p14:creationId xmlns:p14="http://schemas.microsoft.com/office/powerpoint/2010/main" val="4159481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reading each article, individuals were simply asked to</a:t>
            </a:r>
            <a:r>
              <a:rPr lang="en-US" baseline="0" dirty="0"/>
              <a:t> provide their party identification and their position on several policies.</a:t>
            </a:r>
            <a:endParaRPr lang="en-US" dirty="0"/>
          </a:p>
        </p:txBody>
      </p:sp>
      <p:sp>
        <p:nvSpPr>
          <p:cNvPr id="4" name="Slide Number Placeholder 3"/>
          <p:cNvSpPr>
            <a:spLocks noGrp="1"/>
          </p:cNvSpPr>
          <p:nvPr>
            <p:ph type="sldNum" sz="quarter" idx="10"/>
          </p:nvPr>
        </p:nvSpPr>
        <p:spPr/>
        <p:txBody>
          <a:bodyPr/>
          <a:lstStyle/>
          <a:p>
            <a:fld id="{5BBF96AB-386D-41F0-B371-9303B06CB71C}" type="slidenum">
              <a:rPr lang="en-US" smtClean="0"/>
              <a:t>83</a:t>
            </a:fld>
            <a:endParaRPr lang="en-US"/>
          </a:p>
        </p:txBody>
      </p:sp>
    </p:spTree>
    <p:extLst>
      <p:ext uri="{BB962C8B-B14F-4D97-AF65-F5344CB8AC3E}">
        <p14:creationId xmlns:p14="http://schemas.microsoft.com/office/powerpoint/2010/main" val="1766882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take a look at how self-monitors responded</a:t>
            </a:r>
            <a:r>
              <a:rPr lang="en-US" baseline="0" dirty="0"/>
              <a:t> to the party identification question after reading each article. Remember that high self-monitors are individuals who are most susceptible to social desirability bias. We first see that about 15% of high self-monitors who read about Groundhog Day subsequently identified themselves as independent.</a:t>
            </a:r>
            <a:endParaRPr lang="en-US" dirty="0"/>
          </a:p>
        </p:txBody>
      </p:sp>
      <p:sp>
        <p:nvSpPr>
          <p:cNvPr id="4" name="Slide Number Placeholder 3"/>
          <p:cNvSpPr>
            <a:spLocks noGrp="1"/>
          </p:cNvSpPr>
          <p:nvPr>
            <p:ph type="sldNum" sz="quarter" idx="10"/>
          </p:nvPr>
        </p:nvSpPr>
        <p:spPr/>
        <p:txBody>
          <a:bodyPr/>
          <a:lstStyle/>
          <a:p>
            <a:fld id="{5BBF96AB-386D-41F0-B371-9303B06CB71C}" type="slidenum">
              <a:rPr lang="en-US" smtClean="0"/>
              <a:t>84</a:t>
            </a:fld>
            <a:endParaRPr lang="en-US"/>
          </a:p>
        </p:txBody>
      </p:sp>
    </p:spTree>
    <p:extLst>
      <p:ext uri="{BB962C8B-B14F-4D97-AF65-F5344CB8AC3E}">
        <p14:creationId xmlns:p14="http://schemas.microsoft.com/office/powerpoint/2010/main" val="3453267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Among those who read about partisan unity, we see very</a:t>
            </a:r>
            <a:r>
              <a:rPr lang="en-US" baseline="0" dirty="0"/>
              <a:t> little change. </a:t>
            </a:r>
            <a:r>
              <a:rPr lang="en-US" baseline="0" dirty="0" err="1"/>
              <a:t>Certianly</a:t>
            </a:r>
            <a:r>
              <a:rPr lang="en-US" baseline="0" dirty="0"/>
              <a:t> nothing </a:t>
            </a:r>
            <a:r>
              <a:rPr lang="en-US" baseline="0" dirty="0" err="1"/>
              <a:t>signficant</a:t>
            </a:r>
            <a:r>
              <a:rPr lang="en-US" baseline="0" dirty="0"/>
              <a:t>.</a:t>
            </a:r>
            <a:endParaRPr lang="en-US" dirty="0"/>
          </a:p>
        </p:txBody>
      </p:sp>
      <p:sp>
        <p:nvSpPr>
          <p:cNvPr id="4" name="Slide Number Placeholder 3"/>
          <p:cNvSpPr>
            <a:spLocks noGrp="1"/>
          </p:cNvSpPr>
          <p:nvPr>
            <p:ph type="sldNum" sz="quarter" idx="10"/>
          </p:nvPr>
        </p:nvSpPr>
        <p:spPr/>
        <p:txBody>
          <a:bodyPr/>
          <a:lstStyle/>
          <a:p>
            <a:fld id="{5BBF96AB-386D-41F0-B371-9303B06CB71C}" type="slidenum">
              <a:rPr lang="en-US" smtClean="0"/>
              <a:t>85</a:t>
            </a:fld>
            <a:endParaRPr lang="en-US"/>
          </a:p>
        </p:txBody>
      </p:sp>
    </p:spTree>
    <p:extLst>
      <p:ext uri="{BB962C8B-B14F-4D97-AF65-F5344CB8AC3E}">
        <p14:creationId xmlns:p14="http://schemas.microsoft.com/office/powerpoint/2010/main" val="3453267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400">
                <a:latin typeface="Abadi Extra Light" panose="020B02040201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3200">
                <a:solidFill>
                  <a:schemeClr val="tx1">
                    <a:tint val="75000"/>
                  </a:schemeClr>
                </a:solidFill>
                <a:latin typeface="Aldhabi" panose="020B0604020202020204" pitchFamily="2" charset="-78"/>
                <a:cs typeface="Aldhabi" panose="020B0604020202020204" pitchFamily="2" charset="-7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891C3B5-FC3A-4486-A4B5-12F8FF37F1EE}"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CCB7F-209B-4D22-AECA-466D3526E982}" type="slidenum">
              <a:rPr lang="en-US" smtClean="0"/>
              <a:t>‹#›</a:t>
            </a:fld>
            <a:endParaRPr lang="en-US"/>
          </a:p>
        </p:txBody>
      </p:sp>
    </p:spTree>
    <p:extLst>
      <p:ext uri="{BB962C8B-B14F-4D97-AF65-F5344CB8AC3E}">
        <p14:creationId xmlns:p14="http://schemas.microsoft.com/office/powerpoint/2010/main" val="266052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91C3B5-FC3A-4486-A4B5-12F8FF37F1EE}"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CCB7F-209B-4D22-AECA-466D3526E982}" type="slidenum">
              <a:rPr lang="en-US" smtClean="0"/>
              <a:t>‹#›</a:t>
            </a:fld>
            <a:endParaRPr lang="en-US"/>
          </a:p>
        </p:txBody>
      </p:sp>
    </p:spTree>
    <p:extLst>
      <p:ext uri="{BB962C8B-B14F-4D97-AF65-F5344CB8AC3E}">
        <p14:creationId xmlns:p14="http://schemas.microsoft.com/office/powerpoint/2010/main" val="351543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91C3B5-FC3A-4486-A4B5-12F8FF37F1EE}"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CCB7F-209B-4D22-AECA-466D3526E982}" type="slidenum">
              <a:rPr lang="en-US" smtClean="0"/>
              <a:t>‹#›</a:t>
            </a:fld>
            <a:endParaRPr lang="en-US"/>
          </a:p>
        </p:txBody>
      </p:sp>
    </p:spTree>
    <p:extLst>
      <p:ext uri="{BB962C8B-B14F-4D97-AF65-F5344CB8AC3E}">
        <p14:creationId xmlns:p14="http://schemas.microsoft.com/office/powerpoint/2010/main" val="71269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solidFill>
                  <a:schemeClr val="tx2"/>
                </a:solidFill>
                <a:latin typeface="Abadi Extra Light" panose="020B0204020104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800">
                <a:solidFill>
                  <a:schemeClr val="accent5">
                    <a:lumMod val="50000"/>
                  </a:schemeClr>
                </a:solidFill>
                <a:latin typeface="Abadi Extra Light" panose="020B0204020104020204" pitchFamily="34" charset="0"/>
              </a:defRPr>
            </a:lvl1pPr>
            <a:lvl2pPr>
              <a:defRPr sz="2600">
                <a:solidFill>
                  <a:schemeClr val="accent5">
                    <a:lumMod val="75000"/>
                  </a:schemeClr>
                </a:solidFill>
                <a:latin typeface="Abadi Extra Light" panose="020B0204020104020204" pitchFamily="34" charset="0"/>
              </a:defRPr>
            </a:lvl2pPr>
            <a:lvl3pPr>
              <a:defRPr>
                <a:solidFill>
                  <a:schemeClr val="accent5">
                    <a:lumMod val="75000"/>
                  </a:schemeClr>
                </a:solidFill>
                <a:latin typeface="Abadi Extra Light" panose="020B0204020104020204" pitchFamily="34" charset="0"/>
              </a:defRPr>
            </a:lvl3pPr>
            <a:lvl4pPr>
              <a:defRPr>
                <a:solidFill>
                  <a:schemeClr val="accent5">
                    <a:lumMod val="75000"/>
                  </a:schemeClr>
                </a:solidFill>
                <a:latin typeface="Abadi Extra Light" panose="020B0204020104020204" pitchFamily="34" charset="0"/>
              </a:defRPr>
            </a:lvl4pPr>
            <a:lvl5pPr>
              <a:defRPr>
                <a:solidFill>
                  <a:schemeClr val="accent5">
                    <a:lumMod val="75000"/>
                  </a:schemeClr>
                </a:solidFill>
                <a:latin typeface="Abadi Extra Light" panose="020B02040201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891C3B5-FC3A-4486-A4B5-12F8FF37F1EE}" type="datetimeFigureOut">
              <a:rPr lang="en-US" smtClean="0"/>
              <a:t>1/5/2021</a:t>
            </a:fld>
            <a:endParaRPr lang="en-US"/>
          </a:p>
        </p:txBody>
      </p:sp>
      <p:sp>
        <p:nvSpPr>
          <p:cNvPr id="5" name="Footer Placeholder 4"/>
          <p:cNvSpPr>
            <a:spLocks noGrp="1"/>
          </p:cNvSpPr>
          <p:nvPr>
            <p:ph type="ftr" sz="quarter" idx="11"/>
          </p:nvPr>
        </p:nvSpPr>
        <p:spPr/>
        <p:txBody>
          <a:bodyPr/>
          <a:lstStyle>
            <a:lvl1pPr>
              <a:defRPr>
                <a:latin typeface="Abadi Extra Light" panose="020B0204020104020204" pitchFamily="34" charset="0"/>
              </a:defRPr>
            </a:lvl1pPr>
          </a:lstStyle>
          <a:p>
            <a:endParaRPr lang="en-US" dirty="0"/>
          </a:p>
        </p:txBody>
      </p:sp>
      <p:sp>
        <p:nvSpPr>
          <p:cNvPr id="6" name="Slide Number Placeholder 5"/>
          <p:cNvSpPr>
            <a:spLocks noGrp="1"/>
          </p:cNvSpPr>
          <p:nvPr>
            <p:ph type="sldNum" sz="quarter" idx="12"/>
          </p:nvPr>
        </p:nvSpPr>
        <p:spPr/>
        <p:txBody>
          <a:bodyPr/>
          <a:lstStyle/>
          <a:p>
            <a:fld id="{1BFCCB7F-209B-4D22-AECA-466D3526E982}" type="slidenum">
              <a:rPr lang="en-US" smtClean="0"/>
              <a:t>‹#›</a:t>
            </a:fld>
            <a:endParaRPr lang="en-US"/>
          </a:p>
        </p:txBody>
      </p:sp>
    </p:spTree>
    <p:extLst>
      <p:ext uri="{BB962C8B-B14F-4D97-AF65-F5344CB8AC3E}">
        <p14:creationId xmlns:p14="http://schemas.microsoft.com/office/powerpoint/2010/main" val="3037424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91C3B5-FC3A-4486-A4B5-12F8FF37F1EE}"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CCB7F-209B-4D22-AECA-466D3526E982}" type="slidenum">
              <a:rPr lang="en-US" smtClean="0"/>
              <a:t>‹#›</a:t>
            </a:fld>
            <a:endParaRPr lang="en-US"/>
          </a:p>
        </p:txBody>
      </p:sp>
    </p:spTree>
    <p:extLst>
      <p:ext uri="{BB962C8B-B14F-4D97-AF65-F5344CB8AC3E}">
        <p14:creationId xmlns:p14="http://schemas.microsoft.com/office/powerpoint/2010/main" val="238675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a:latin typeface="Abadi Extra Light" panose="020B0204020104020204" pitchFamily="34" charset="0"/>
                <a:cs typeface="Aldhabi" panose="01000000000000000000" pitchFamily="2" charset="-78"/>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91C3B5-FC3A-4486-A4B5-12F8FF37F1EE}" type="datetimeFigureOut">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CCB7F-209B-4D22-AECA-466D3526E982}" type="slidenum">
              <a:rPr lang="en-US" smtClean="0"/>
              <a:t>‹#›</a:t>
            </a:fld>
            <a:endParaRPr lang="en-US"/>
          </a:p>
        </p:txBody>
      </p:sp>
    </p:spTree>
    <p:extLst>
      <p:ext uri="{BB962C8B-B14F-4D97-AF65-F5344CB8AC3E}">
        <p14:creationId xmlns:p14="http://schemas.microsoft.com/office/powerpoint/2010/main" val="1764271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91C3B5-FC3A-4486-A4B5-12F8FF37F1EE}" type="datetimeFigureOut">
              <a:rPr lang="en-US" smtClean="0"/>
              <a:t>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FCCB7F-209B-4D22-AECA-466D3526E982}" type="slidenum">
              <a:rPr lang="en-US" smtClean="0"/>
              <a:t>‹#›</a:t>
            </a:fld>
            <a:endParaRPr lang="en-US"/>
          </a:p>
        </p:txBody>
      </p:sp>
    </p:spTree>
    <p:extLst>
      <p:ext uri="{BB962C8B-B14F-4D97-AF65-F5344CB8AC3E}">
        <p14:creationId xmlns:p14="http://schemas.microsoft.com/office/powerpoint/2010/main" val="1189528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91C3B5-FC3A-4486-A4B5-12F8FF37F1EE}" type="datetimeFigureOut">
              <a:rPr lang="en-US" smtClean="0"/>
              <a:t>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FCCB7F-209B-4D22-AECA-466D3526E982}" type="slidenum">
              <a:rPr lang="en-US" smtClean="0"/>
              <a:t>‹#›</a:t>
            </a:fld>
            <a:endParaRPr lang="en-US"/>
          </a:p>
        </p:txBody>
      </p:sp>
    </p:spTree>
    <p:extLst>
      <p:ext uri="{BB962C8B-B14F-4D97-AF65-F5344CB8AC3E}">
        <p14:creationId xmlns:p14="http://schemas.microsoft.com/office/powerpoint/2010/main" val="3749735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91C3B5-FC3A-4486-A4B5-12F8FF37F1EE}" type="datetimeFigureOut">
              <a:rPr lang="en-US" smtClean="0"/>
              <a:t>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FCCB7F-209B-4D22-AECA-466D3526E982}" type="slidenum">
              <a:rPr lang="en-US" smtClean="0"/>
              <a:t>‹#›</a:t>
            </a:fld>
            <a:endParaRPr lang="en-US"/>
          </a:p>
        </p:txBody>
      </p:sp>
    </p:spTree>
    <p:extLst>
      <p:ext uri="{BB962C8B-B14F-4D97-AF65-F5344CB8AC3E}">
        <p14:creationId xmlns:p14="http://schemas.microsoft.com/office/powerpoint/2010/main" val="15909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91C3B5-FC3A-4486-A4B5-12F8FF37F1EE}" type="datetimeFigureOut">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CCB7F-209B-4D22-AECA-466D3526E982}" type="slidenum">
              <a:rPr lang="en-US" smtClean="0"/>
              <a:t>‹#›</a:t>
            </a:fld>
            <a:endParaRPr lang="en-US"/>
          </a:p>
        </p:txBody>
      </p:sp>
    </p:spTree>
    <p:extLst>
      <p:ext uri="{BB962C8B-B14F-4D97-AF65-F5344CB8AC3E}">
        <p14:creationId xmlns:p14="http://schemas.microsoft.com/office/powerpoint/2010/main" val="45427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91C3B5-FC3A-4486-A4B5-12F8FF37F1EE}" type="datetimeFigureOut">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CCB7F-209B-4D22-AECA-466D3526E982}" type="slidenum">
              <a:rPr lang="en-US" smtClean="0"/>
              <a:t>‹#›</a:t>
            </a:fld>
            <a:endParaRPr lang="en-US"/>
          </a:p>
        </p:txBody>
      </p:sp>
    </p:spTree>
    <p:extLst>
      <p:ext uri="{BB962C8B-B14F-4D97-AF65-F5344CB8AC3E}">
        <p14:creationId xmlns:p14="http://schemas.microsoft.com/office/powerpoint/2010/main" val="2026074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91C3B5-FC3A-4486-A4B5-12F8FF37F1EE}" type="datetimeFigureOut">
              <a:rPr lang="en-US" smtClean="0"/>
              <a:t>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CCB7F-209B-4D22-AECA-466D3526E982}" type="slidenum">
              <a:rPr lang="en-US" smtClean="0"/>
              <a:t>‹#›</a:t>
            </a:fld>
            <a:endParaRPr lang="en-US"/>
          </a:p>
        </p:txBody>
      </p:sp>
    </p:spTree>
    <p:extLst>
      <p:ext uri="{BB962C8B-B14F-4D97-AF65-F5344CB8AC3E}">
        <p14:creationId xmlns:p14="http://schemas.microsoft.com/office/powerpoint/2010/main" val="3726228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Klar@Arizona.edu"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imai.princeton.edu/talk/files/NJIT10.pdf"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mailto:klar@Arizona.ed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accent3">
                    <a:lumMod val="75000"/>
                  </a:schemeClr>
                </a:solidFill>
              </a:rPr>
              <a:t>WICCS-Tucson</a:t>
            </a:r>
          </a:p>
        </p:txBody>
      </p:sp>
      <p:sp>
        <p:nvSpPr>
          <p:cNvPr id="3" name="Subtitle 2"/>
          <p:cNvSpPr>
            <a:spLocks noGrp="1"/>
          </p:cNvSpPr>
          <p:nvPr>
            <p:ph type="subTitle" idx="1"/>
          </p:nvPr>
        </p:nvSpPr>
        <p:spPr>
          <a:xfrm>
            <a:off x="1371600" y="3200400"/>
            <a:ext cx="6400800" cy="2438400"/>
          </a:xfrm>
        </p:spPr>
        <p:txBody>
          <a:bodyPr>
            <a:normAutofit fontScale="92500" lnSpcReduction="10000"/>
          </a:bodyPr>
          <a:lstStyle/>
          <a:p>
            <a:r>
              <a:rPr lang="en-US" sz="3800" b="1" dirty="0">
                <a:solidFill>
                  <a:schemeClr val="accent4">
                    <a:lumMod val="50000"/>
                  </a:schemeClr>
                </a:solidFill>
                <a:latin typeface="Abadi Extra Light" panose="020B0204020104020204" pitchFamily="34" charset="0"/>
              </a:rPr>
              <a:t>Survey Methodology</a:t>
            </a:r>
          </a:p>
          <a:p>
            <a:endParaRPr lang="en-US" b="1" dirty="0">
              <a:solidFill>
                <a:schemeClr val="accent4">
                  <a:lumMod val="50000"/>
                </a:schemeClr>
              </a:solidFill>
              <a:latin typeface="Abadi Extra Light" panose="020B0204020104020204" pitchFamily="34" charset="0"/>
            </a:endParaRPr>
          </a:p>
          <a:p>
            <a:r>
              <a:rPr lang="en-US" dirty="0">
                <a:solidFill>
                  <a:srgbClr val="FF0000"/>
                </a:solidFill>
                <a:latin typeface="Abadi Extra Light" panose="020B0204020104020204" pitchFamily="34" charset="0"/>
              </a:rPr>
              <a:t>Professor Samara Klar</a:t>
            </a:r>
            <a:br>
              <a:rPr lang="en-US" dirty="0">
                <a:solidFill>
                  <a:srgbClr val="FF0000"/>
                </a:solidFill>
                <a:latin typeface="Abadi Extra Light" panose="020B0204020104020204" pitchFamily="34" charset="0"/>
              </a:rPr>
            </a:br>
            <a:r>
              <a:rPr lang="en-US" dirty="0">
                <a:solidFill>
                  <a:srgbClr val="FF0000"/>
                </a:solidFill>
                <a:latin typeface="Abadi Extra Light" panose="020B0204020104020204" pitchFamily="34" charset="0"/>
              </a:rPr>
              <a:t>University of Arizona</a:t>
            </a:r>
            <a:br>
              <a:rPr lang="en-US" dirty="0">
                <a:solidFill>
                  <a:srgbClr val="FF0000"/>
                </a:solidFill>
                <a:latin typeface="Abadi Extra Light" panose="020B0204020104020204" pitchFamily="34" charset="0"/>
              </a:rPr>
            </a:br>
            <a:r>
              <a:rPr lang="en-US" dirty="0">
                <a:solidFill>
                  <a:srgbClr val="FF0000"/>
                </a:solidFill>
                <a:latin typeface="Abadi Extra Light" panose="020B0204020104020204" pitchFamily="34" charset="0"/>
                <a:hlinkClick r:id="rId2"/>
              </a:rPr>
              <a:t>klar@arizona.edu</a:t>
            </a:r>
            <a:r>
              <a:rPr lang="en-US" dirty="0">
                <a:solidFill>
                  <a:srgbClr val="FF0000"/>
                </a:solidFill>
                <a:latin typeface="Abadi Extra Light" panose="020B0204020104020204" pitchFamily="34" charset="0"/>
              </a:rPr>
              <a:t> </a:t>
            </a:r>
            <a:endParaRPr lang="en-US" dirty="0">
              <a:latin typeface="Abadi Extra Light" panose="020B0204020104020204" pitchFamily="34" charset="0"/>
            </a:endParaRPr>
          </a:p>
          <a:p>
            <a:endParaRPr lang="en-US" dirty="0">
              <a:latin typeface="Abadi Extra Light" panose="020B0204020104020204" pitchFamily="34" charset="0"/>
            </a:endParaRPr>
          </a:p>
        </p:txBody>
      </p:sp>
      <p:pic>
        <p:nvPicPr>
          <p:cNvPr id="1026" name="Picture 2" descr="Cartoon Saguaro Cactus In A Pot Icon Over White Background Colorful..  Royalty Free Cliparts, Vectors, And Stock Illustration. Image 91082448.">
            <a:extLst>
              <a:ext uri="{FF2B5EF4-FFF2-40B4-BE49-F238E27FC236}">
                <a16:creationId xmlns:a16="http://schemas.microsoft.com/office/drawing/2014/main" id="{CB2E886B-1B3A-4026-9AF2-EAB7F1F031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054646"/>
            <a:ext cx="23622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F01FA54-890C-449B-990B-8D36938106FA}"/>
              </a:ext>
            </a:extLst>
          </p:cNvPr>
          <p:cNvPicPr>
            <a:picLocks noChangeAspect="1"/>
          </p:cNvPicPr>
          <p:nvPr/>
        </p:nvPicPr>
        <p:blipFill>
          <a:blip r:embed="rId4"/>
          <a:stretch>
            <a:fillRect/>
          </a:stretch>
        </p:blipFill>
        <p:spPr>
          <a:xfrm>
            <a:off x="706916" y="2027751"/>
            <a:ext cx="1649083" cy="2345297"/>
          </a:xfrm>
          <a:prstGeom prst="rect">
            <a:avLst/>
          </a:prstGeom>
        </p:spPr>
      </p:pic>
    </p:spTree>
    <p:extLst>
      <p:ext uri="{BB962C8B-B14F-4D97-AF65-F5344CB8AC3E}">
        <p14:creationId xmlns:p14="http://schemas.microsoft.com/office/powerpoint/2010/main" val="3963246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4">
                    <a:lumMod val="75000"/>
                  </a:schemeClr>
                </a:solidFill>
                <a:cs typeface="Nirmala UI" panose="020B0502040204020203" pitchFamily="34" charset="0"/>
              </a:rPr>
              <a:t>Purposive sampling allows researchers to focus on targeted groups</a:t>
            </a:r>
            <a:endParaRPr lang="en-US" dirty="0">
              <a:solidFill>
                <a:schemeClr val="accent4">
                  <a:lumMod val="75000"/>
                </a:schemeClr>
              </a:solidFill>
              <a:latin typeface="Abadi" panose="020B0604020104020204" pitchFamily="34" charset="0"/>
              <a:cs typeface="Nirmala UI" panose="020B0502040204020203" pitchFamily="34" charset="0"/>
            </a:endParaRPr>
          </a:p>
        </p:txBody>
      </p:sp>
      <p:sp>
        <p:nvSpPr>
          <p:cNvPr id="3" name="Content Placeholder 2"/>
          <p:cNvSpPr>
            <a:spLocks noGrp="1"/>
          </p:cNvSpPr>
          <p:nvPr>
            <p:ph idx="1"/>
          </p:nvPr>
        </p:nvSpPr>
        <p:spPr>
          <a:xfrm>
            <a:off x="457200" y="2195512"/>
            <a:ext cx="8229600" cy="4525963"/>
          </a:xfrm>
        </p:spPr>
        <p:txBody>
          <a:bodyPr>
            <a:normAutofit/>
          </a:bodyPr>
          <a:lstStyle/>
          <a:p>
            <a:r>
              <a:rPr lang="en-US" sz="2400" dirty="0">
                <a:solidFill>
                  <a:schemeClr val="tx2"/>
                </a:solidFill>
                <a:latin typeface="Nirmala UI" panose="020B0502040204020203" pitchFamily="34" charset="0"/>
                <a:cs typeface="Nirmala UI" panose="020B0502040204020203" pitchFamily="34" charset="0"/>
              </a:rPr>
              <a:t>When the targeted group is small, even a large general population sampling frame will contain few members</a:t>
            </a:r>
          </a:p>
          <a:p>
            <a:pPr marL="0" indent="0">
              <a:buNone/>
            </a:pPr>
            <a:endParaRPr lang="en-US" sz="2400" dirty="0">
              <a:solidFill>
                <a:schemeClr val="tx2"/>
              </a:solidFill>
              <a:latin typeface="Nirmala UI" panose="020B0502040204020203" pitchFamily="34" charset="0"/>
              <a:cs typeface="Nirmala UI" panose="020B0502040204020203" pitchFamily="34" charset="0"/>
            </a:endParaRPr>
          </a:p>
          <a:p>
            <a:r>
              <a:rPr lang="en-US" sz="2400" dirty="0">
                <a:solidFill>
                  <a:schemeClr val="tx2"/>
                </a:solidFill>
                <a:latin typeface="Nirmala UI" panose="020B0502040204020203" pitchFamily="34" charset="0"/>
                <a:cs typeface="Nirmala UI" panose="020B0502040204020203" pitchFamily="34" charset="0"/>
              </a:rPr>
              <a:t>If a group is hidden, oversampling may not be possible</a:t>
            </a:r>
          </a:p>
          <a:p>
            <a:endParaRPr lang="en-US" sz="2400" dirty="0">
              <a:solidFill>
                <a:schemeClr val="tx2"/>
              </a:solidFill>
              <a:latin typeface="Nirmala UI" panose="020B0502040204020203" pitchFamily="34" charset="0"/>
              <a:cs typeface="Nirmala UI" panose="020B0502040204020203" pitchFamily="34" charset="0"/>
            </a:endParaRPr>
          </a:p>
          <a:p>
            <a:r>
              <a:rPr lang="en-US" sz="2400" dirty="0">
                <a:solidFill>
                  <a:schemeClr val="tx2"/>
                </a:solidFill>
                <a:latin typeface="Nirmala UI" panose="020B0502040204020203" pitchFamily="34" charset="0"/>
                <a:cs typeface="Nirmala UI" panose="020B0502040204020203" pitchFamily="34" charset="0"/>
              </a:rPr>
              <a:t>Does not reply on probability-based sampling and has no design-based claim to representativeness</a:t>
            </a:r>
            <a:endParaRPr lang="en-US" sz="2400" dirty="0">
              <a:latin typeface="Nirmala UI" panose="020B0502040204020203" pitchFamily="34" charset="0"/>
              <a:cs typeface="Nirmala UI" panose="020B0502040204020203" pitchFamily="34" charset="0"/>
            </a:endParaRPr>
          </a:p>
        </p:txBody>
      </p:sp>
      <p:sp>
        <p:nvSpPr>
          <p:cNvPr id="4" name="Footer Placeholder 3">
            <a:extLst>
              <a:ext uri="{FF2B5EF4-FFF2-40B4-BE49-F238E27FC236}">
                <a16:creationId xmlns:a16="http://schemas.microsoft.com/office/drawing/2014/main" id="{F5058A05-7872-4B12-8431-3E7DF5C8EE2F}"/>
              </a:ext>
            </a:extLst>
          </p:cNvPr>
          <p:cNvSpPr>
            <a:spLocks noGrp="1"/>
          </p:cNvSpPr>
          <p:nvPr>
            <p:ph type="ftr" sz="quarter" idx="11"/>
          </p:nvPr>
        </p:nvSpPr>
        <p:spPr/>
        <p:txBody>
          <a:bodyPr/>
          <a:lstStyle/>
          <a:p>
            <a:r>
              <a:rPr lang="en-US"/>
              <a:t>Sampling</a:t>
            </a:r>
          </a:p>
        </p:txBody>
      </p:sp>
    </p:spTree>
    <p:extLst>
      <p:ext uri="{BB962C8B-B14F-4D97-AF65-F5344CB8AC3E}">
        <p14:creationId xmlns:p14="http://schemas.microsoft.com/office/powerpoint/2010/main" val="4016340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4">
                    <a:lumMod val="75000"/>
                  </a:schemeClr>
                </a:solidFill>
                <a:cs typeface="Nirmala UI" panose="020B0502040204020203" pitchFamily="34" charset="0"/>
              </a:rPr>
              <a:t>Purposive sampling allows researchers to focus on targeted groups</a:t>
            </a:r>
          </a:p>
        </p:txBody>
      </p:sp>
      <p:pic>
        <p:nvPicPr>
          <p:cNvPr id="7" name="Picture 6" descr="A picture containing diagram&#10;&#10;Description automatically generated">
            <a:extLst>
              <a:ext uri="{FF2B5EF4-FFF2-40B4-BE49-F238E27FC236}">
                <a16:creationId xmlns:a16="http://schemas.microsoft.com/office/drawing/2014/main" id="{A226E1F0-8DB7-474F-9A53-204231660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571" y="1395859"/>
            <a:ext cx="7918857" cy="5175516"/>
          </a:xfrm>
          <a:prstGeom prst="rect">
            <a:avLst/>
          </a:prstGeom>
        </p:spPr>
      </p:pic>
      <p:sp>
        <p:nvSpPr>
          <p:cNvPr id="4" name="Footer Placeholder 3">
            <a:extLst>
              <a:ext uri="{FF2B5EF4-FFF2-40B4-BE49-F238E27FC236}">
                <a16:creationId xmlns:a16="http://schemas.microsoft.com/office/drawing/2014/main" id="{23BF4FC0-BDEC-4B7A-987F-F5946DF91BEC}"/>
              </a:ext>
            </a:extLst>
          </p:cNvPr>
          <p:cNvSpPr>
            <a:spLocks noGrp="1"/>
          </p:cNvSpPr>
          <p:nvPr>
            <p:ph type="ftr" sz="quarter" idx="11"/>
          </p:nvPr>
        </p:nvSpPr>
        <p:spPr>
          <a:xfrm>
            <a:off x="3124200" y="6356350"/>
            <a:ext cx="2895600" cy="365125"/>
          </a:xfrm>
        </p:spPr>
        <p:txBody>
          <a:bodyPr/>
          <a:lstStyle/>
          <a:p>
            <a:r>
              <a:rPr lang="en-US"/>
              <a:t>Sampling</a:t>
            </a:r>
          </a:p>
        </p:txBody>
      </p:sp>
    </p:spTree>
    <p:extLst>
      <p:ext uri="{BB962C8B-B14F-4D97-AF65-F5344CB8AC3E}">
        <p14:creationId xmlns:p14="http://schemas.microsoft.com/office/powerpoint/2010/main" val="3575091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0070C0"/>
                </a:solidFill>
              </a:rPr>
              <a:t>Designing your survey</a:t>
            </a:r>
            <a:endParaRPr lang="en-US" sz="3400" dirty="0">
              <a:solidFill>
                <a:srgbClr val="FF0000"/>
              </a:solidFill>
            </a:endParaRPr>
          </a:p>
        </p:txBody>
      </p:sp>
      <p:sp>
        <p:nvSpPr>
          <p:cNvPr id="3" name="Content Placeholder 2"/>
          <p:cNvSpPr>
            <a:spLocks noGrp="1"/>
          </p:cNvSpPr>
          <p:nvPr>
            <p:ph idx="1"/>
          </p:nvPr>
        </p:nvSpPr>
        <p:spPr>
          <a:xfrm>
            <a:off x="762000" y="1905000"/>
            <a:ext cx="8229600" cy="4525963"/>
          </a:xfrm>
        </p:spPr>
        <p:txBody>
          <a:bodyPr>
            <a:normAutofit/>
          </a:bodyPr>
          <a:lstStyle/>
          <a:p>
            <a:pPr>
              <a:buFont typeface="Arial" charset="0"/>
              <a:buChar char="•"/>
            </a:pPr>
            <a:r>
              <a:rPr lang="en-US" sz="2400" dirty="0">
                <a:latin typeface="Nirmala UI" panose="020B0502040204020203" pitchFamily="34" charset="0"/>
                <a:cs typeface="Nirmala UI" panose="020B0502040204020203" pitchFamily="34" charset="0"/>
              </a:rPr>
              <a:t>Question wording</a:t>
            </a:r>
          </a:p>
          <a:p>
            <a:pPr lvl="1">
              <a:buFont typeface="Arial" charset="0"/>
              <a:buChar char="•"/>
            </a:pPr>
            <a:r>
              <a:rPr lang="en-US" sz="2000" dirty="0">
                <a:latin typeface="Nirmala UI" panose="020B0502040204020203" pitchFamily="34" charset="0"/>
                <a:cs typeface="Nirmala UI" panose="020B0502040204020203" pitchFamily="34" charset="0"/>
              </a:rPr>
              <a:t>Reliability &amp; validity</a:t>
            </a:r>
          </a:p>
          <a:p>
            <a:pPr lvl="1">
              <a:buFont typeface="Arial" charset="0"/>
              <a:buChar char="•"/>
            </a:pPr>
            <a:r>
              <a:rPr lang="en-US" sz="2000" dirty="0">
                <a:latin typeface="Nirmala UI" panose="020B0502040204020203" pitchFamily="34" charset="0"/>
                <a:cs typeface="Nirmala UI" panose="020B0502040204020203" pitchFamily="34" charset="0"/>
              </a:rPr>
              <a:t>Test with split-sampling</a:t>
            </a:r>
            <a:endParaRPr lang="en-US" sz="1600" dirty="0">
              <a:latin typeface="Nirmala UI" panose="020B0502040204020203" pitchFamily="34" charset="0"/>
              <a:cs typeface="Nirmala UI" panose="020B0502040204020203" pitchFamily="34" charset="0"/>
            </a:endParaRPr>
          </a:p>
          <a:p>
            <a:pPr>
              <a:buFont typeface="Arial" charset="0"/>
              <a:buChar char="•"/>
            </a:pPr>
            <a:endParaRPr lang="en-US" sz="2400" dirty="0">
              <a:latin typeface="Nirmala UI" panose="020B0502040204020203" pitchFamily="34" charset="0"/>
              <a:cs typeface="Nirmala UI" panose="020B0502040204020203" pitchFamily="34" charset="0"/>
            </a:endParaRPr>
          </a:p>
          <a:p>
            <a:pPr>
              <a:buFont typeface="Arial" charset="0"/>
              <a:buChar char="•"/>
            </a:pPr>
            <a:r>
              <a:rPr lang="en-US" sz="2400" dirty="0">
                <a:latin typeface="Nirmala UI" panose="020B0502040204020203" pitchFamily="34" charset="0"/>
                <a:cs typeface="Nirmala UI" panose="020B0502040204020203" pitchFamily="34" charset="0"/>
              </a:rPr>
              <a:t>Question order</a:t>
            </a:r>
          </a:p>
          <a:p>
            <a:pPr lvl="1">
              <a:buFont typeface="Arial" charset="0"/>
              <a:buChar char="•"/>
            </a:pPr>
            <a:r>
              <a:rPr lang="en-US" sz="2000" dirty="0">
                <a:latin typeface="Nirmala UI" panose="020B0502040204020203" pitchFamily="34" charset="0"/>
                <a:cs typeface="Nirmala UI" panose="020B0502040204020203" pitchFamily="34" charset="0"/>
              </a:rPr>
              <a:t>Post-treatment bias</a:t>
            </a:r>
          </a:p>
          <a:p>
            <a:pPr lvl="1">
              <a:buFont typeface="Arial" charset="0"/>
              <a:buChar char="•"/>
            </a:pPr>
            <a:r>
              <a:rPr lang="en-US" sz="2000" dirty="0">
                <a:latin typeface="Nirmala UI" panose="020B0502040204020203" pitchFamily="34" charset="0"/>
                <a:cs typeface="Nirmala UI" panose="020B0502040204020203" pitchFamily="34" charset="0"/>
              </a:rPr>
              <a:t>Priming effects</a:t>
            </a:r>
          </a:p>
        </p:txBody>
      </p:sp>
      <p:sp>
        <p:nvSpPr>
          <p:cNvPr id="4" name="Footer Placeholder 3">
            <a:extLst>
              <a:ext uri="{FF2B5EF4-FFF2-40B4-BE49-F238E27FC236}">
                <a16:creationId xmlns:a16="http://schemas.microsoft.com/office/drawing/2014/main" id="{E80A2ED8-1CF4-4968-AD21-38474EC454C0}"/>
              </a:ext>
            </a:extLst>
          </p:cNvPr>
          <p:cNvSpPr>
            <a:spLocks noGrp="1"/>
          </p:cNvSpPr>
          <p:nvPr>
            <p:ph type="ftr" sz="quarter" idx="11"/>
          </p:nvPr>
        </p:nvSpPr>
        <p:spPr>
          <a:xfrm>
            <a:off x="3124200" y="6356350"/>
            <a:ext cx="2895600" cy="365125"/>
          </a:xfrm>
        </p:spPr>
        <p:txBody>
          <a:bodyPr/>
          <a:lstStyle/>
          <a:p>
            <a:r>
              <a:rPr lang="en-US" dirty="0"/>
              <a:t>Question order</a:t>
            </a:r>
          </a:p>
        </p:txBody>
      </p:sp>
    </p:spTree>
    <p:extLst>
      <p:ext uri="{BB962C8B-B14F-4D97-AF65-F5344CB8AC3E}">
        <p14:creationId xmlns:p14="http://schemas.microsoft.com/office/powerpoint/2010/main" val="1805085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0070C0"/>
                </a:solidFill>
              </a:rPr>
              <a:t>Post-treatment bias occurs when you condition your findings on later measures</a:t>
            </a:r>
            <a:endParaRPr lang="en-US" sz="3400" dirty="0">
              <a:solidFill>
                <a:srgbClr val="FF0000"/>
              </a:solidFill>
            </a:endParaRPr>
          </a:p>
        </p:txBody>
      </p:sp>
      <p:sp>
        <p:nvSpPr>
          <p:cNvPr id="3" name="Content Placeholder 2"/>
          <p:cNvSpPr>
            <a:spLocks noGrp="1"/>
          </p:cNvSpPr>
          <p:nvPr>
            <p:ph idx="1"/>
          </p:nvPr>
        </p:nvSpPr>
        <p:spPr>
          <a:xfrm>
            <a:off x="762000" y="1905000"/>
            <a:ext cx="8229600" cy="4525963"/>
          </a:xfrm>
        </p:spPr>
        <p:txBody>
          <a:bodyPr>
            <a:normAutofit/>
          </a:bodyPr>
          <a:lstStyle/>
          <a:p>
            <a:pPr>
              <a:buFont typeface="Arial" charset="0"/>
              <a:buChar char="•"/>
            </a:pPr>
            <a:r>
              <a:rPr lang="en-US" dirty="0"/>
              <a:t>Conditioning on a </a:t>
            </a:r>
            <a:r>
              <a:rPr lang="en-US" i="1" dirty="0"/>
              <a:t>posttreatment variable </a:t>
            </a:r>
            <a:r>
              <a:rPr lang="en-US" dirty="0"/>
              <a:t>changes the quantity of interest from an overall average treatment effect to a direct effect of the treatment net the posttreatment variable</a:t>
            </a:r>
            <a:endParaRPr lang="en-US" sz="2000" dirty="0">
              <a:latin typeface="Nirmala UI" panose="020B0502040204020203" pitchFamily="34" charset="0"/>
              <a:cs typeface="Nirmala UI" panose="020B0502040204020203" pitchFamily="34" charset="0"/>
            </a:endParaRPr>
          </a:p>
          <a:p>
            <a:pPr>
              <a:buFont typeface="Arial" charset="0"/>
              <a:buChar char="•"/>
            </a:pPr>
            <a:endParaRPr lang="en-US" sz="2000" dirty="0">
              <a:latin typeface="Nirmala UI" panose="020B0502040204020203" pitchFamily="34" charset="0"/>
              <a:cs typeface="Nirmala UI" panose="020B0502040204020203" pitchFamily="34" charset="0"/>
            </a:endParaRPr>
          </a:p>
          <a:p>
            <a:pPr>
              <a:buFont typeface="Arial" charset="0"/>
              <a:buChar char="•"/>
            </a:pPr>
            <a:r>
              <a:rPr lang="en-US" sz="2000" dirty="0">
                <a:latin typeface="Nirmala UI" panose="020B0502040204020203" pitchFamily="34" charset="0"/>
                <a:cs typeface="Nirmala UI" panose="020B0502040204020203" pitchFamily="34" charset="0"/>
              </a:rPr>
              <a:t>The term </a:t>
            </a:r>
            <a:r>
              <a:rPr lang="en-US" sz="2000" i="1" dirty="0">
                <a:latin typeface="Nirmala UI" panose="020B0502040204020203" pitchFamily="34" charset="0"/>
                <a:cs typeface="Nirmala UI" panose="020B0502040204020203" pitchFamily="34" charset="0"/>
              </a:rPr>
              <a:t>post-treatment</a:t>
            </a:r>
            <a:r>
              <a:rPr lang="en-US" sz="2000" dirty="0">
                <a:latin typeface="Nirmala UI" panose="020B0502040204020203" pitchFamily="34" charset="0"/>
                <a:cs typeface="Nirmala UI" panose="020B0502040204020203" pitchFamily="34" charset="0"/>
              </a:rPr>
              <a:t> implies an experiment, but this can occur in surveys as well</a:t>
            </a:r>
            <a:endParaRPr lang="en-US" dirty="0"/>
          </a:p>
        </p:txBody>
      </p:sp>
      <p:sp>
        <p:nvSpPr>
          <p:cNvPr id="4" name="Footer Placeholder 3">
            <a:extLst>
              <a:ext uri="{FF2B5EF4-FFF2-40B4-BE49-F238E27FC236}">
                <a16:creationId xmlns:a16="http://schemas.microsoft.com/office/drawing/2014/main" id="{E80A2ED8-1CF4-4968-AD21-38474EC454C0}"/>
              </a:ext>
            </a:extLst>
          </p:cNvPr>
          <p:cNvSpPr>
            <a:spLocks noGrp="1"/>
          </p:cNvSpPr>
          <p:nvPr>
            <p:ph type="ftr" sz="quarter" idx="11"/>
          </p:nvPr>
        </p:nvSpPr>
        <p:spPr>
          <a:xfrm>
            <a:off x="3124200" y="6356350"/>
            <a:ext cx="2895600" cy="365125"/>
          </a:xfrm>
        </p:spPr>
        <p:txBody>
          <a:bodyPr/>
          <a:lstStyle/>
          <a:p>
            <a:r>
              <a:rPr lang="en-US" dirty="0"/>
              <a:t>Question order</a:t>
            </a:r>
          </a:p>
        </p:txBody>
      </p:sp>
    </p:spTree>
    <p:extLst>
      <p:ext uri="{BB962C8B-B14F-4D97-AF65-F5344CB8AC3E}">
        <p14:creationId xmlns:p14="http://schemas.microsoft.com/office/powerpoint/2010/main" val="2484424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0070C0"/>
                </a:solidFill>
              </a:rPr>
              <a:t>Earlier questions can influence later questions</a:t>
            </a:r>
            <a:endParaRPr lang="en-US" sz="3400" dirty="0">
              <a:solidFill>
                <a:srgbClr val="FF0000"/>
              </a:solidFill>
            </a:endParaRPr>
          </a:p>
        </p:txBody>
      </p:sp>
      <p:sp>
        <p:nvSpPr>
          <p:cNvPr id="3" name="Content Placeholder 2"/>
          <p:cNvSpPr>
            <a:spLocks noGrp="1"/>
          </p:cNvSpPr>
          <p:nvPr>
            <p:ph idx="1"/>
          </p:nvPr>
        </p:nvSpPr>
        <p:spPr>
          <a:xfrm>
            <a:off x="762000" y="1905000"/>
            <a:ext cx="8229600" cy="4525963"/>
          </a:xfrm>
        </p:spPr>
        <p:txBody>
          <a:bodyPr>
            <a:normAutofit/>
          </a:bodyPr>
          <a:lstStyle/>
          <a:p>
            <a:pPr marL="514350" indent="-514350">
              <a:buAutoNum type="arabicParenBoth"/>
            </a:pPr>
            <a:endParaRPr lang="en-US" dirty="0"/>
          </a:p>
          <a:p>
            <a:pPr marL="514350" indent="-514350">
              <a:buAutoNum type="arabicParenBoth"/>
            </a:pPr>
            <a:r>
              <a:rPr lang="en-US" dirty="0"/>
              <a:t>Do you believe businesses should be closed during the pandemic?</a:t>
            </a:r>
          </a:p>
          <a:p>
            <a:pPr marL="514350" indent="-514350">
              <a:buAutoNum type="arabicParenBoth"/>
            </a:pPr>
            <a:endParaRPr lang="en-US" dirty="0"/>
          </a:p>
          <a:p>
            <a:pPr marL="514350" indent="-514350">
              <a:buAutoNum type="arabicParenBoth"/>
            </a:pPr>
            <a:r>
              <a:rPr lang="en-US" dirty="0"/>
              <a:t>To what extent do you tolerate risk in order to pursue happy life?</a:t>
            </a:r>
          </a:p>
          <a:p>
            <a:pPr marL="514350" indent="-514350">
              <a:buAutoNum type="arabicParenBoth"/>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E80A2ED8-1CF4-4968-AD21-38474EC454C0}"/>
              </a:ext>
            </a:extLst>
          </p:cNvPr>
          <p:cNvSpPr>
            <a:spLocks noGrp="1"/>
          </p:cNvSpPr>
          <p:nvPr>
            <p:ph type="ftr" sz="quarter" idx="11"/>
          </p:nvPr>
        </p:nvSpPr>
        <p:spPr>
          <a:xfrm>
            <a:off x="3124200" y="6356350"/>
            <a:ext cx="2895600" cy="365125"/>
          </a:xfrm>
        </p:spPr>
        <p:txBody>
          <a:bodyPr/>
          <a:lstStyle/>
          <a:p>
            <a:r>
              <a:rPr lang="en-US" dirty="0"/>
              <a:t>Question order</a:t>
            </a:r>
          </a:p>
        </p:txBody>
      </p:sp>
    </p:spTree>
    <p:extLst>
      <p:ext uri="{BB962C8B-B14F-4D97-AF65-F5344CB8AC3E}">
        <p14:creationId xmlns:p14="http://schemas.microsoft.com/office/powerpoint/2010/main" val="3866187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0070C0"/>
                </a:solidFill>
              </a:rPr>
              <a:t>Conditioning responses to Question 1 on Question 2 produce </a:t>
            </a:r>
            <a:r>
              <a:rPr lang="en-US" sz="3400" i="1" dirty="0">
                <a:solidFill>
                  <a:srgbClr val="0070C0"/>
                </a:solidFill>
              </a:rPr>
              <a:t>post-treatment bias</a:t>
            </a:r>
            <a:endParaRPr lang="en-US" sz="3400" dirty="0">
              <a:solidFill>
                <a:srgbClr val="FF0000"/>
              </a:solidFill>
            </a:endParaRPr>
          </a:p>
        </p:txBody>
      </p:sp>
      <p:sp>
        <p:nvSpPr>
          <p:cNvPr id="3" name="Content Placeholder 2"/>
          <p:cNvSpPr>
            <a:spLocks noGrp="1"/>
          </p:cNvSpPr>
          <p:nvPr>
            <p:ph idx="1"/>
          </p:nvPr>
        </p:nvSpPr>
        <p:spPr>
          <a:xfrm>
            <a:off x="762000" y="1905000"/>
            <a:ext cx="8229600" cy="4525963"/>
          </a:xfrm>
        </p:spPr>
        <p:txBody>
          <a:bodyPr>
            <a:normAutofit/>
          </a:bodyPr>
          <a:lstStyle/>
          <a:p>
            <a:pPr marL="514350" indent="-514350">
              <a:buAutoNum type="arabicParenBoth"/>
            </a:pPr>
            <a:endParaRPr lang="en-US" dirty="0"/>
          </a:p>
          <a:p>
            <a:pPr marL="514350" indent="-514350">
              <a:buAutoNum type="arabicParenBoth"/>
            </a:pPr>
            <a:r>
              <a:rPr lang="en-US" dirty="0"/>
              <a:t>Do you believe businesses should be closed during the pandemic?</a:t>
            </a:r>
          </a:p>
          <a:p>
            <a:pPr marL="514350" indent="-514350">
              <a:buAutoNum type="arabicParenBoth"/>
            </a:pPr>
            <a:endParaRPr lang="en-US" dirty="0"/>
          </a:p>
          <a:p>
            <a:pPr marL="514350" indent="-514350">
              <a:buAutoNum type="arabicParenBoth"/>
            </a:pPr>
            <a:r>
              <a:rPr lang="en-US" dirty="0"/>
              <a:t>To what extent do you tolerate risk in order to pursue happy life?</a:t>
            </a:r>
          </a:p>
          <a:p>
            <a:pPr marL="514350" indent="-514350">
              <a:buAutoNum type="arabicParenBoth"/>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E80A2ED8-1CF4-4968-AD21-38474EC454C0}"/>
              </a:ext>
            </a:extLst>
          </p:cNvPr>
          <p:cNvSpPr>
            <a:spLocks noGrp="1"/>
          </p:cNvSpPr>
          <p:nvPr>
            <p:ph type="ftr" sz="quarter" idx="11"/>
          </p:nvPr>
        </p:nvSpPr>
        <p:spPr>
          <a:xfrm>
            <a:off x="3124200" y="6356350"/>
            <a:ext cx="2895600" cy="365125"/>
          </a:xfrm>
        </p:spPr>
        <p:txBody>
          <a:bodyPr/>
          <a:lstStyle/>
          <a:p>
            <a:r>
              <a:rPr lang="en-US" dirty="0"/>
              <a:t>Question order</a:t>
            </a:r>
          </a:p>
        </p:txBody>
      </p:sp>
    </p:spTree>
    <p:extLst>
      <p:ext uri="{BB962C8B-B14F-4D97-AF65-F5344CB8AC3E}">
        <p14:creationId xmlns:p14="http://schemas.microsoft.com/office/powerpoint/2010/main" val="3302865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0070C0"/>
                </a:solidFill>
              </a:rPr>
              <a:t>A solution: ask question #2 first!</a:t>
            </a:r>
            <a:endParaRPr lang="en-US" sz="3400" dirty="0">
              <a:solidFill>
                <a:srgbClr val="FF0000"/>
              </a:solidFill>
            </a:endParaRPr>
          </a:p>
        </p:txBody>
      </p:sp>
      <p:sp>
        <p:nvSpPr>
          <p:cNvPr id="3" name="Content Placeholder 2"/>
          <p:cNvSpPr>
            <a:spLocks noGrp="1"/>
          </p:cNvSpPr>
          <p:nvPr>
            <p:ph idx="1"/>
          </p:nvPr>
        </p:nvSpPr>
        <p:spPr>
          <a:xfrm>
            <a:off x="762000" y="1905000"/>
            <a:ext cx="8229600" cy="4525963"/>
          </a:xfrm>
        </p:spPr>
        <p:txBody>
          <a:bodyPr>
            <a:normAutofit/>
          </a:bodyPr>
          <a:lstStyle/>
          <a:p>
            <a:pPr marL="514350" indent="-514350">
              <a:buAutoNum type="arabicParenBoth"/>
            </a:pPr>
            <a:endParaRPr lang="en-US" dirty="0"/>
          </a:p>
          <a:p>
            <a:pPr marL="514350" indent="-514350">
              <a:buFont typeface="Arial" pitchFamily="34" charset="0"/>
              <a:buAutoNum type="arabicParenBoth"/>
            </a:pPr>
            <a:r>
              <a:rPr lang="en-US" dirty="0"/>
              <a:t>To what extent do you tolerate risk in order to pursue happy life?</a:t>
            </a:r>
          </a:p>
          <a:p>
            <a:pPr marL="514350" indent="-514350">
              <a:buAutoNum type="arabicParenBoth"/>
            </a:pPr>
            <a:endParaRPr lang="en-US" dirty="0"/>
          </a:p>
          <a:p>
            <a:pPr marL="514350" indent="-514350">
              <a:buAutoNum type="arabicParenBoth"/>
            </a:pPr>
            <a:r>
              <a:rPr lang="en-US" dirty="0"/>
              <a:t>Do you believe businesses should be closed during the pandemic?</a:t>
            </a:r>
          </a:p>
          <a:p>
            <a:pPr marL="514350" indent="-514350">
              <a:buAutoNum type="arabicParenBoth"/>
            </a:pPr>
            <a:endParaRPr lang="en-US" dirty="0"/>
          </a:p>
          <a:p>
            <a:pPr marL="514350" indent="-514350">
              <a:buAutoNum type="arabicParenBoth"/>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E80A2ED8-1CF4-4968-AD21-38474EC454C0}"/>
              </a:ext>
            </a:extLst>
          </p:cNvPr>
          <p:cNvSpPr>
            <a:spLocks noGrp="1"/>
          </p:cNvSpPr>
          <p:nvPr>
            <p:ph type="ftr" sz="quarter" idx="11"/>
          </p:nvPr>
        </p:nvSpPr>
        <p:spPr>
          <a:xfrm>
            <a:off x="3124200" y="6356350"/>
            <a:ext cx="2895600" cy="365125"/>
          </a:xfrm>
        </p:spPr>
        <p:txBody>
          <a:bodyPr/>
          <a:lstStyle/>
          <a:p>
            <a:r>
              <a:rPr lang="en-US" dirty="0"/>
              <a:t>Question order</a:t>
            </a:r>
          </a:p>
        </p:txBody>
      </p:sp>
    </p:spTree>
    <p:extLst>
      <p:ext uri="{BB962C8B-B14F-4D97-AF65-F5344CB8AC3E}">
        <p14:creationId xmlns:p14="http://schemas.microsoft.com/office/powerpoint/2010/main" val="2399452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0070C0"/>
                </a:solidFill>
              </a:rPr>
              <a:t>A solution: ask question #2 first! </a:t>
            </a:r>
            <a:r>
              <a:rPr lang="en-US" sz="3400" b="1" dirty="0">
                <a:solidFill>
                  <a:srgbClr val="FF0000"/>
                </a:solidFill>
              </a:rPr>
              <a:t>BUT….</a:t>
            </a:r>
          </a:p>
        </p:txBody>
      </p:sp>
      <p:sp>
        <p:nvSpPr>
          <p:cNvPr id="3" name="Content Placeholder 2"/>
          <p:cNvSpPr>
            <a:spLocks noGrp="1"/>
          </p:cNvSpPr>
          <p:nvPr>
            <p:ph idx="1"/>
          </p:nvPr>
        </p:nvSpPr>
        <p:spPr>
          <a:xfrm>
            <a:off x="762000" y="1417638"/>
            <a:ext cx="8229600" cy="5013325"/>
          </a:xfrm>
        </p:spPr>
        <p:txBody>
          <a:bodyPr>
            <a:normAutofit/>
          </a:bodyPr>
          <a:lstStyle/>
          <a:p>
            <a:pPr marL="0" indent="0" algn="ctr">
              <a:buNone/>
            </a:pPr>
            <a:r>
              <a:rPr lang="en-US" b="1" dirty="0"/>
              <a:t>Now Question #1 might influence responses to questions #2!!</a:t>
            </a:r>
          </a:p>
          <a:p>
            <a:pPr marL="0" indent="0">
              <a:buNone/>
            </a:pPr>
            <a:endParaRPr lang="en-US" dirty="0"/>
          </a:p>
          <a:p>
            <a:pPr marL="514350" indent="-514350">
              <a:buFont typeface="Arial" pitchFamily="34" charset="0"/>
              <a:buAutoNum type="arabicParenBoth"/>
            </a:pPr>
            <a:r>
              <a:rPr lang="en-US" dirty="0"/>
              <a:t>To what extent do you tolerate risk in order to pursue happy life?</a:t>
            </a:r>
          </a:p>
          <a:p>
            <a:pPr marL="514350" indent="-514350">
              <a:buAutoNum type="arabicParenBoth"/>
            </a:pPr>
            <a:endParaRPr lang="en-US" dirty="0"/>
          </a:p>
          <a:p>
            <a:pPr marL="514350" indent="-514350">
              <a:buAutoNum type="arabicParenBoth"/>
            </a:pPr>
            <a:r>
              <a:rPr lang="en-US" dirty="0"/>
              <a:t>Do you believe businesses should be closed during the pandemic?</a:t>
            </a:r>
          </a:p>
          <a:p>
            <a:pPr marL="514350" indent="-514350">
              <a:buAutoNum type="arabicParenBoth"/>
            </a:pPr>
            <a:endParaRPr lang="en-US" dirty="0"/>
          </a:p>
          <a:p>
            <a:pPr marL="514350" indent="-514350">
              <a:buAutoNum type="arabicParenBoth"/>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E80A2ED8-1CF4-4968-AD21-38474EC454C0}"/>
              </a:ext>
            </a:extLst>
          </p:cNvPr>
          <p:cNvSpPr>
            <a:spLocks noGrp="1"/>
          </p:cNvSpPr>
          <p:nvPr>
            <p:ph type="ftr" sz="quarter" idx="11"/>
          </p:nvPr>
        </p:nvSpPr>
        <p:spPr>
          <a:xfrm>
            <a:off x="3124200" y="6356350"/>
            <a:ext cx="2895600" cy="365125"/>
          </a:xfrm>
        </p:spPr>
        <p:txBody>
          <a:bodyPr/>
          <a:lstStyle/>
          <a:p>
            <a:r>
              <a:rPr lang="en-US" dirty="0"/>
              <a:t>Question order</a:t>
            </a:r>
          </a:p>
        </p:txBody>
      </p:sp>
    </p:spTree>
    <p:extLst>
      <p:ext uri="{BB962C8B-B14F-4D97-AF65-F5344CB8AC3E}">
        <p14:creationId xmlns:p14="http://schemas.microsoft.com/office/powerpoint/2010/main" val="4142892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400" dirty="0">
                <a:solidFill>
                  <a:srgbClr val="0070C0"/>
                </a:solidFill>
              </a:rPr>
              <a:t>Priming effects occur when a particular consideration becomes salient and influence subsequent evaluations</a:t>
            </a:r>
            <a:endParaRPr lang="en-US" sz="3400" b="1" dirty="0">
              <a:solidFill>
                <a:srgbClr val="FF0000"/>
              </a:solidFill>
            </a:endParaRPr>
          </a:p>
        </p:txBody>
      </p:sp>
      <p:sp>
        <p:nvSpPr>
          <p:cNvPr id="3" name="Content Placeholder 2"/>
          <p:cNvSpPr>
            <a:spLocks noGrp="1"/>
          </p:cNvSpPr>
          <p:nvPr>
            <p:ph idx="1"/>
          </p:nvPr>
        </p:nvSpPr>
        <p:spPr>
          <a:xfrm>
            <a:off x="762000" y="1544083"/>
            <a:ext cx="8229600" cy="5013325"/>
          </a:xfrm>
        </p:spPr>
        <p:txBody>
          <a:bodyPr>
            <a:normAutofit/>
          </a:bodyPr>
          <a:lstStyle/>
          <a:p>
            <a:pPr marL="0" indent="0" algn="ctr">
              <a:buNone/>
            </a:pPr>
            <a:r>
              <a:rPr lang="en-US" b="1" dirty="0"/>
              <a:t>Now Question #1 might influence responses to questions #2!!</a:t>
            </a:r>
          </a:p>
          <a:p>
            <a:pPr marL="0" indent="0">
              <a:buNone/>
            </a:pPr>
            <a:endParaRPr lang="en-US" dirty="0"/>
          </a:p>
          <a:p>
            <a:pPr marL="514350" indent="-514350">
              <a:buFont typeface="Arial" pitchFamily="34" charset="0"/>
              <a:buAutoNum type="arabicParenBoth"/>
            </a:pPr>
            <a:r>
              <a:rPr lang="en-US" dirty="0"/>
              <a:t>To what extent do you tolerate</a:t>
            </a:r>
            <a:r>
              <a:rPr lang="en-US" b="1" dirty="0"/>
              <a:t> risk </a:t>
            </a:r>
            <a:r>
              <a:rPr lang="en-US" dirty="0"/>
              <a:t>in order to pursue happy life?</a:t>
            </a:r>
          </a:p>
          <a:p>
            <a:pPr marL="514350" indent="-514350">
              <a:buAutoNum type="arabicParenBoth"/>
            </a:pPr>
            <a:endParaRPr lang="en-US" dirty="0"/>
          </a:p>
          <a:p>
            <a:pPr marL="514350" indent="-514350">
              <a:buAutoNum type="arabicParenBoth"/>
            </a:pPr>
            <a:r>
              <a:rPr lang="en-US" dirty="0"/>
              <a:t>Do you believe businesses should be closed during the pandemic?</a:t>
            </a:r>
          </a:p>
          <a:p>
            <a:pPr marL="514350" indent="-514350">
              <a:buAutoNum type="arabicParenBoth"/>
            </a:pPr>
            <a:endParaRPr lang="en-US" dirty="0"/>
          </a:p>
          <a:p>
            <a:pPr marL="514350" indent="-514350">
              <a:buAutoNum type="arabicParenBoth"/>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E80A2ED8-1CF4-4968-AD21-38474EC454C0}"/>
              </a:ext>
            </a:extLst>
          </p:cNvPr>
          <p:cNvSpPr>
            <a:spLocks noGrp="1"/>
          </p:cNvSpPr>
          <p:nvPr>
            <p:ph type="ftr" sz="quarter" idx="11"/>
          </p:nvPr>
        </p:nvSpPr>
        <p:spPr>
          <a:xfrm>
            <a:off x="3124200" y="6356350"/>
            <a:ext cx="2895600" cy="365125"/>
          </a:xfrm>
        </p:spPr>
        <p:txBody>
          <a:bodyPr/>
          <a:lstStyle/>
          <a:p>
            <a:r>
              <a:rPr lang="en-US" dirty="0"/>
              <a:t>Question order</a:t>
            </a:r>
          </a:p>
        </p:txBody>
      </p:sp>
      <p:cxnSp>
        <p:nvCxnSpPr>
          <p:cNvPr id="6" name="Straight Arrow Connector 5">
            <a:extLst>
              <a:ext uri="{FF2B5EF4-FFF2-40B4-BE49-F238E27FC236}">
                <a16:creationId xmlns:a16="http://schemas.microsoft.com/office/drawing/2014/main" id="{28C021D2-887A-495A-85DA-B678CACA0B93}"/>
              </a:ext>
            </a:extLst>
          </p:cNvPr>
          <p:cNvCxnSpPr/>
          <p:nvPr/>
        </p:nvCxnSpPr>
        <p:spPr>
          <a:xfrm>
            <a:off x="6172200" y="3429000"/>
            <a:ext cx="0" cy="10668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738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How to weigh post-treatment bias against </a:t>
            </a:r>
            <a:br>
              <a:rPr lang="en-US" dirty="0">
                <a:solidFill>
                  <a:srgbClr val="0070C0"/>
                </a:solidFill>
              </a:rPr>
            </a:br>
            <a:r>
              <a:rPr lang="en-US" dirty="0">
                <a:solidFill>
                  <a:srgbClr val="0070C0"/>
                </a:solidFill>
              </a:rPr>
              <a:t>priming effects?</a:t>
            </a:r>
            <a:endParaRPr lang="en-US" b="1" dirty="0">
              <a:solidFill>
                <a:srgbClr val="FF0000"/>
              </a:solidFill>
            </a:endParaRPr>
          </a:p>
        </p:txBody>
      </p:sp>
      <p:sp>
        <p:nvSpPr>
          <p:cNvPr id="3" name="Content Placeholder 2"/>
          <p:cNvSpPr>
            <a:spLocks noGrp="1"/>
          </p:cNvSpPr>
          <p:nvPr>
            <p:ph idx="1"/>
          </p:nvPr>
        </p:nvSpPr>
        <p:spPr>
          <a:xfrm>
            <a:off x="762000" y="1544083"/>
            <a:ext cx="8229600" cy="5013325"/>
          </a:xfrm>
        </p:spPr>
        <p:txBody>
          <a:bodyPr>
            <a:normAutofit/>
          </a:bodyPr>
          <a:lstStyle/>
          <a:p>
            <a:pPr marL="0" indent="0">
              <a:buNone/>
            </a:pPr>
            <a:endParaRPr lang="en-US" dirty="0"/>
          </a:p>
          <a:p>
            <a:pPr marL="514350" indent="-514350">
              <a:buAutoNum type="arabicParenBoth"/>
            </a:pPr>
            <a:endParaRPr lang="en-US" dirty="0"/>
          </a:p>
          <a:p>
            <a:pPr marL="514350" indent="-514350">
              <a:buAutoNum type="arabicParenBoth"/>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E80A2ED8-1CF4-4968-AD21-38474EC454C0}"/>
              </a:ext>
            </a:extLst>
          </p:cNvPr>
          <p:cNvSpPr>
            <a:spLocks noGrp="1"/>
          </p:cNvSpPr>
          <p:nvPr>
            <p:ph type="ftr" sz="quarter" idx="11"/>
          </p:nvPr>
        </p:nvSpPr>
        <p:spPr>
          <a:xfrm>
            <a:off x="3124200" y="6356350"/>
            <a:ext cx="2895600" cy="365125"/>
          </a:xfrm>
        </p:spPr>
        <p:txBody>
          <a:bodyPr/>
          <a:lstStyle/>
          <a:p>
            <a:r>
              <a:rPr lang="en-US" dirty="0"/>
              <a:t>Question order</a:t>
            </a:r>
          </a:p>
        </p:txBody>
      </p:sp>
      <p:sp>
        <p:nvSpPr>
          <p:cNvPr id="5" name="TextBox 4">
            <a:extLst>
              <a:ext uri="{FF2B5EF4-FFF2-40B4-BE49-F238E27FC236}">
                <a16:creationId xmlns:a16="http://schemas.microsoft.com/office/drawing/2014/main" id="{79F2BBDB-2533-4EAD-92DE-4E949BE21E6C}"/>
              </a:ext>
            </a:extLst>
          </p:cNvPr>
          <p:cNvSpPr txBox="1"/>
          <p:nvPr/>
        </p:nvSpPr>
        <p:spPr>
          <a:xfrm>
            <a:off x="838200" y="1981200"/>
            <a:ext cx="8153400" cy="5293757"/>
          </a:xfrm>
          <a:prstGeom prst="rect">
            <a:avLst/>
          </a:prstGeom>
          <a:noFill/>
        </p:spPr>
        <p:txBody>
          <a:bodyPr wrap="square" rtlCol="0">
            <a:spAutoFit/>
          </a:bodyPr>
          <a:lstStyle/>
          <a:p>
            <a:pPr marL="285750" indent="-285750">
              <a:buFont typeface="Arial" panose="020B0604020202020204" pitchFamily="34" charset="0"/>
              <a:buChar char="•"/>
            </a:pPr>
            <a:r>
              <a:rPr lang="en-US" sz="2600" dirty="0">
                <a:latin typeface="Abadi Extra Light" panose="020B0204020104020204" pitchFamily="34" charset="0"/>
              </a:rPr>
              <a:t>Ideal solution: multi-wave surveys </a:t>
            </a:r>
          </a:p>
          <a:p>
            <a:pPr marL="742950" lvl="1" indent="-285750">
              <a:buFont typeface="Arial" panose="020B0604020202020204" pitchFamily="34" charset="0"/>
              <a:buChar char="•"/>
            </a:pPr>
            <a:r>
              <a:rPr lang="en-US" sz="2600" dirty="0">
                <a:latin typeface="Abadi Extra Light" panose="020B0204020104020204" pitchFamily="34" charset="0"/>
              </a:rPr>
              <a:t>Problem: $$$$ (more on that later)</a:t>
            </a:r>
          </a:p>
          <a:p>
            <a:pPr marL="285750" indent="-285750">
              <a:buFont typeface="Arial" panose="020B0604020202020204" pitchFamily="34" charset="0"/>
              <a:buChar char="•"/>
            </a:pPr>
            <a:endParaRPr lang="en-US" sz="2600" dirty="0">
              <a:latin typeface="Abadi Extra Light" panose="020B0204020104020204" pitchFamily="34" charset="0"/>
            </a:endParaRPr>
          </a:p>
          <a:p>
            <a:pPr marL="285750" indent="-285750">
              <a:buFont typeface="Arial" panose="020B0604020202020204" pitchFamily="34" charset="0"/>
              <a:buChar char="•"/>
            </a:pPr>
            <a:r>
              <a:rPr lang="en-US" sz="2600" dirty="0">
                <a:latin typeface="Abadi Extra Light" panose="020B0204020104020204" pitchFamily="34" charset="0"/>
              </a:rPr>
              <a:t>Split-sample </a:t>
            </a:r>
          </a:p>
          <a:p>
            <a:pPr marL="742950" lvl="1" indent="-285750">
              <a:buFont typeface="Arial" panose="020B0604020202020204" pitchFamily="34" charset="0"/>
              <a:buChar char="•"/>
            </a:pPr>
            <a:r>
              <a:rPr lang="en-US" sz="2600" dirty="0">
                <a:latin typeface="Abadi Extra Light" panose="020B0204020104020204" pitchFamily="34" charset="0"/>
              </a:rPr>
              <a:t>Problem: doubles your sample size</a:t>
            </a:r>
          </a:p>
          <a:p>
            <a:pPr marL="285750" indent="-285750">
              <a:buFont typeface="Arial" panose="020B0604020202020204" pitchFamily="34" charset="0"/>
              <a:buChar char="•"/>
            </a:pPr>
            <a:endParaRPr lang="en-US" sz="2600" dirty="0">
              <a:latin typeface="Abadi Extra Light" panose="020B0204020104020204" pitchFamily="34" charset="0"/>
            </a:endParaRPr>
          </a:p>
          <a:p>
            <a:pPr marL="285750" indent="-285750">
              <a:buFont typeface="Arial" panose="020B0604020202020204" pitchFamily="34" charset="0"/>
              <a:buChar char="•"/>
            </a:pPr>
            <a:r>
              <a:rPr lang="en-US" sz="2600" dirty="0">
                <a:latin typeface="Abadi Extra Light" panose="020B0204020104020204" pitchFamily="34" charset="0"/>
              </a:rPr>
              <a:t>Pre-test with split-sample on cheap sample</a:t>
            </a:r>
          </a:p>
          <a:p>
            <a:pPr marL="742950" lvl="1" indent="-285750">
              <a:buFont typeface="Arial" panose="020B0604020202020204" pitchFamily="34" charset="0"/>
              <a:buChar char="•"/>
            </a:pPr>
            <a:r>
              <a:rPr lang="en-US" sz="2600" dirty="0">
                <a:latin typeface="Abadi Extra Light" panose="020B0204020104020204" pitchFamily="34" charset="0"/>
              </a:rPr>
              <a:t>Problem: might not apply to your sample</a:t>
            </a:r>
          </a:p>
          <a:p>
            <a:pPr marL="742950" lvl="1" indent="-285750">
              <a:buFont typeface="Arial" panose="020B0604020202020204" pitchFamily="34" charset="0"/>
              <a:buChar char="•"/>
            </a:pPr>
            <a:r>
              <a:rPr lang="en-US" sz="2600" dirty="0">
                <a:latin typeface="Abadi Extra Light" panose="020B0204020104020204" pitchFamily="34" charset="0"/>
              </a:rPr>
              <a:t>Probably the best solution</a:t>
            </a:r>
          </a:p>
          <a:p>
            <a:pPr marL="285750" indent="-285750">
              <a:buFont typeface="Arial" panose="020B0604020202020204" pitchFamily="34" charset="0"/>
              <a:buChar char="•"/>
            </a:pPr>
            <a:endParaRPr lang="en-US" sz="2600" dirty="0">
              <a:latin typeface="Abadi Extra Light" panose="020B0204020104020204" pitchFamily="34" charset="0"/>
            </a:endParaRPr>
          </a:p>
          <a:p>
            <a:pPr marL="285750" indent="-285750">
              <a:buFont typeface="Arial" panose="020B0604020202020204" pitchFamily="34" charset="0"/>
              <a:buChar char="•"/>
            </a:pPr>
            <a:endParaRPr lang="en-US" sz="2600" dirty="0">
              <a:latin typeface="Abadi Extra Light" panose="020B0204020104020204" pitchFamily="34" charset="0"/>
            </a:endParaRPr>
          </a:p>
          <a:p>
            <a:pPr marL="285750" indent="-285750">
              <a:buFont typeface="Arial" panose="020B0604020202020204" pitchFamily="34" charset="0"/>
              <a:buChar char="•"/>
            </a:pPr>
            <a:endParaRPr lang="en-US" sz="2600" dirty="0">
              <a:latin typeface="Abadi Extra Light" panose="020B0204020104020204" pitchFamily="34" charset="0"/>
            </a:endParaRPr>
          </a:p>
          <a:p>
            <a:pPr marL="285750" indent="-285750">
              <a:buFont typeface="Arial" panose="020B0604020202020204" pitchFamily="34" charset="0"/>
              <a:buChar char="•"/>
            </a:pPr>
            <a:endParaRPr lang="en-US" sz="2600" dirty="0">
              <a:latin typeface="Abadi Extra Light" panose="020B0204020104020204" pitchFamily="34" charset="0"/>
            </a:endParaRPr>
          </a:p>
        </p:txBody>
      </p:sp>
    </p:spTree>
    <p:extLst>
      <p:ext uri="{BB962C8B-B14F-4D97-AF65-F5344CB8AC3E}">
        <p14:creationId xmlns:p14="http://schemas.microsoft.com/office/powerpoint/2010/main" val="126129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92000">
              <a:srgbClr val="91B0D6"/>
            </a:gs>
            <a:gs pos="72000">
              <a:srgbClr val="A6BFDE"/>
            </a:gs>
            <a:gs pos="14000">
              <a:schemeClr val="accent1">
                <a:lumMod val="0"/>
                <a:lumOff val="100000"/>
              </a:schemeClr>
            </a:gs>
            <a:gs pos="89876">
              <a:srgbClr val="6B95C7"/>
            </a:gs>
            <a:gs pos="47000">
              <a:srgbClr val="EDF2F8"/>
            </a:gs>
            <a:gs pos="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9144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00150" y="4520434"/>
            <a:ext cx="6648450" cy="907710"/>
          </a:xfrm>
          <a:solidFill>
            <a:schemeClr val="accent4">
              <a:lumMod val="40000"/>
              <a:lumOff val="60000"/>
            </a:schemeClr>
          </a:solidFill>
          <a:ln w="38100">
            <a:solidFill>
              <a:srgbClr val="404040"/>
            </a:solidFill>
            <a:miter lim="800000"/>
          </a:ln>
        </p:spPr>
        <p:txBody>
          <a:bodyPr vert="horz" lIns="91440" tIns="45720" rIns="91440" bIns="45720" rtlCol="0" anchor="ctr">
            <a:noAutofit/>
          </a:bodyPr>
          <a:lstStyle/>
          <a:p>
            <a:pPr>
              <a:lnSpc>
                <a:spcPct val="90000"/>
              </a:lnSpc>
            </a:pPr>
            <a:r>
              <a:rPr lang="en-US" dirty="0">
                <a:solidFill>
                  <a:schemeClr val="tx2"/>
                </a:solidFill>
                <a:cs typeface="Nirmala UI" panose="020B0502040204020203" pitchFamily="34" charset="0"/>
              </a:rPr>
              <a:t>There is so much cool data out there.. </a:t>
            </a:r>
            <a:br>
              <a:rPr lang="en-US" dirty="0">
                <a:solidFill>
                  <a:schemeClr val="tx2"/>
                </a:solidFill>
                <a:cs typeface="Nirmala UI" panose="020B0502040204020203" pitchFamily="34" charset="0"/>
              </a:rPr>
            </a:br>
            <a:r>
              <a:rPr lang="en-US" dirty="0">
                <a:solidFill>
                  <a:schemeClr val="accent4">
                    <a:lumMod val="40000"/>
                    <a:lumOff val="60000"/>
                  </a:schemeClr>
                </a:solidFill>
                <a:cs typeface="Nirmala UI" panose="020B0502040204020203" pitchFamily="34" charset="0"/>
              </a:rPr>
              <a:t>why would a data scientist use a survey?</a:t>
            </a:r>
          </a:p>
        </p:txBody>
      </p:sp>
      <p:pic>
        <p:nvPicPr>
          <p:cNvPr id="13" name="Picture 12">
            <a:extLst>
              <a:ext uri="{FF2B5EF4-FFF2-40B4-BE49-F238E27FC236}">
                <a16:creationId xmlns:a16="http://schemas.microsoft.com/office/drawing/2014/main" id="{41A89505-71F2-4260-9CDD-1A466D931BA4}"/>
              </a:ext>
            </a:extLst>
          </p:cNvPr>
          <p:cNvPicPr>
            <a:picLocks noChangeAspect="1"/>
          </p:cNvPicPr>
          <p:nvPr/>
        </p:nvPicPr>
        <p:blipFill rotWithShape="1">
          <a:blip r:embed="rId2"/>
          <a:srcRect l="7228" r="7298" b="-4"/>
          <a:stretch/>
        </p:blipFill>
        <p:spPr>
          <a:xfrm>
            <a:off x="2971800" y="1219127"/>
            <a:ext cx="2475994" cy="3301307"/>
          </a:xfrm>
          <a:prstGeom prst="rect">
            <a:avLst/>
          </a:prstGeom>
          <a:ln>
            <a:noFill/>
          </a:ln>
          <a:effectLst>
            <a:softEdge rad="112500"/>
          </a:effectLst>
        </p:spPr>
      </p:pic>
      <p:pic>
        <p:nvPicPr>
          <p:cNvPr id="62" name="Picture 61">
            <a:extLst>
              <a:ext uri="{FF2B5EF4-FFF2-40B4-BE49-F238E27FC236}">
                <a16:creationId xmlns:a16="http://schemas.microsoft.com/office/drawing/2014/main" id="{D7F962C6-AF6B-40E1-9F97-A5F4D8C9CF66}"/>
              </a:ext>
            </a:extLst>
          </p:cNvPr>
          <p:cNvPicPr>
            <a:picLocks noChangeAspect="1"/>
          </p:cNvPicPr>
          <p:nvPr/>
        </p:nvPicPr>
        <p:blipFill rotWithShape="1">
          <a:blip r:embed="rId3"/>
          <a:srcRect l="14670" r="25054" b="-1"/>
          <a:stretch/>
        </p:blipFill>
        <p:spPr>
          <a:xfrm>
            <a:off x="76200" y="158829"/>
            <a:ext cx="3048000" cy="3173135"/>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873585C0-CF68-4598-BE14-4D51DB4CDCEC}"/>
              </a:ext>
            </a:extLst>
          </p:cNvPr>
          <p:cNvPicPr>
            <a:picLocks noChangeAspect="1"/>
          </p:cNvPicPr>
          <p:nvPr/>
        </p:nvPicPr>
        <p:blipFill rotWithShape="1">
          <a:blip r:embed="rId4"/>
          <a:srcRect l="47254" r="790" b="1"/>
          <a:stretch/>
        </p:blipFill>
        <p:spPr>
          <a:xfrm>
            <a:off x="5044126" y="311417"/>
            <a:ext cx="2621112" cy="3117583"/>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7" name="Picture 16">
            <a:extLst>
              <a:ext uri="{FF2B5EF4-FFF2-40B4-BE49-F238E27FC236}">
                <a16:creationId xmlns:a16="http://schemas.microsoft.com/office/drawing/2014/main" id="{A23574DE-4E32-47A9-9E3F-EA7A29FFE046}"/>
              </a:ext>
            </a:extLst>
          </p:cNvPr>
          <p:cNvPicPr>
            <a:picLocks noChangeAspect="1"/>
          </p:cNvPicPr>
          <p:nvPr/>
        </p:nvPicPr>
        <p:blipFill>
          <a:blip r:embed="rId5"/>
          <a:stretch>
            <a:fillRect/>
          </a:stretch>
        </p:blipFill>
        <p:spPr>
          <a:xfrm>
            <a:off x="6397303" y="2630967"/>
            <a:ext cx="2794575" cy="1946783"/>
          </a:xfrm>
          <a:prstGeom prst="ellipse">
            <a:avLst/>
          </a:prstGeom>
          <a:ln>
            <a:noFill/>
          </a:ln>
          <a:effectLst>
            <a:softEdge rad="112500"/>
          </a:effectLst>
        </p:spPr>
      </p:pic>
      <p:pic>
        <p:nvPicPr>
          <p:cNvPr id="3" name="Picture 2">
            <a:extLst>
              <a:ext uri="{FF2B5EF4-FFF2-40B4-BE49-F238E27FC236}">
                <a16:creationId xmlns:a16="http://schemas.microsoft.com/office/drawing/2014/main" id="{79F134DF-AA7C-4D7E-A723-9171134C12BA}"/>
              </a:ext>
            </a:extLst>
          </p:cNvPr>
          <p:cNvPicPr>
            <a:picLocks noChangeAspect="1"/>
          </p:cNvPicPr>
          <p:nvPr/>
        </p:nvPicPr>
        <p:blipFill>
          <a:blip r:embed="rId6"/>
          <a:stretch>
            <a:fillRect/>
          </a:stretch>
        </p:blipFill>
        <p:spPr>
          <a:xfrm>
            <a:off x="381000" y="5621284"/>
            <a:ext cx="2971800" cy="1011987"/>
          </a:xfrm>
          <a:prstGeom prst="rect">
            <a:avLst/>
          </a:prstGeom>
        </p:spPr>
      </p:pic>
      <p:pic>
        <p:nvPicPr>
          <p:cNvPr id="4" name="Picture 3">
            <a:extLst>
              <a:ext uri="{FF2B5EF4-FFF2-40B4-BE49-F238E27FC236}">
                <a16:creationId xmlns:a16="http://schemas.microsoft.com/office/drawing/2014/main" id="{69CC2728-5474-4841-8C06-56B4ED05BBF9}"/>
              </a:ext>
            </a:extLst>
          </p:cNvPr>
          <p:cNvPicPr>
            <a:picLocks noChangeAspect="1"/>
          </p:cNvPicPr>
          <p:nvPr/>
        </p:nvPicPr>
        <p:blipFill>
          <a:blip r:embed="rId7"/>
          <a:stretch>
            <a:fillRect/>
          </a:stretch>
        </p:blipFill>
        <p:spPr>
          <a:xfrm>
            <a:off x="6858000" y="5563627"/>
            <a:ext cx="2024062" cy="1184257"/>
          </a:xfrm>
          <a:prstGeom prst="rect">
            <a:avLst/>
          </a:prstGeom>
        </p:spPr>
      </p:pic>
      <p:pic>
        <p:nvPicPr>
          <p:cNvPr id="5" name="Picture 4">
            <a:extLst>
              <a:ext uri="{FF2B5EF4-FFF2-40B4-BE49-F238E27FC236}">
                <a16:creationId xmlns:a16="http://schemas.microsoft.com/office/drawing/2014/main" id="{DEDCD58D-6152-442A-A468-537E438C8197}"/>
              </a:ext>
            </a:extLst>
          </p:cNvPr>
          <p:cNvPicPr>
            <a:picLocks noChangeAspect="1"/>
          </p:cNvPicPr>
          <p:nvPr/>
        </p:nvPicPr>
        <p:blipFill>
          <a:blip r:embed="rId8"/>
          <a:stretch>
            <a:fillRect/>
          </a:stretch>
        </p:blipFill>
        <p:spPr>
          <a:xfrm>
            <a:off x="4101172" y="5553667"/>
            <a:ext cx="2008455" cy="1147219"/>
          </a:xfrm>
          <a:prstGeom prst="rect">
            <a:avLst/>
          </a:prstGeom>
        </p:spPr>
      </p:pic>
    </p:spTree>
    <p:extLst>
      <p:ext uri="{BB962C8B-B14F-4D97-AF65-F5344CB8AC3E}">
        <p14:creationId xmlns:p14="http://schemas.microsoft.com/office/powerpoint/2010/main" val="674258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One major disadvantage with reporting </a:t>
            </a:r>
            <a:r>
              <a:rPr lang="en-US" dirty="0" err="1">
                <a:solidFill>
                  <a:srgbClr val="0070C0"/>
                </a:solidFill>
              </a:rPr>
              <a:t>unobservables</a:t>
            </a:r>
            <a:endParaRPr lang="en-US" dirty="0">
              <a:solidFill>
                <a:srgbClr val="FF0000"/>
              </a:solidFill>
            </a:endParaRPr>
          </a:p>
        </p:txBody>
      </p:sp>
      <p:sp>
        <p:nvSpPr>
          <p:cNvPr id="3" name="Content Placeholder 2"/>
          <p:cNvSpPr>
            <a:spLocks noGrp="1"/>
          </p:cNvSpPr>
          <p:nvPr>
            <p:ph idx="1"/>
          </p:nvPr>
        </p:nvSpPr>
        <p:spPr>
          <a:xfrm>
            <a:off x="762000" y="1905000"/>
            <a:ext cx="8229600" cy="4525963"/>
          </a:xfrm>
        </p:spPr>
        <p:txBody>
          <a:bodyPr>
            <a:normAutofit/>
          </a:bodyPr>
          <a:lstStyle/>
          <a:p>
            <a:pPr>
              <a:buFont typeface="Arial" charset="0"/>
              <a:buChar char="•"/>
            </a:pPr>
            <a:endParaRPr lang="en-US" dirty="0">
              <a:cs typeface="Nirmala UI" panose="020B0502040204020203" pitchFamily="34" charset="0"/>
            </a:endParaRPr>
          </a:p>
          <a:p>
            <a:r>
              <a:rPr lang="en-US" dirty="0">
                <a:cs typeface="Nirmala UI" panose="020B0502040204020203" pitchFamily="34" charset="0"/>
              </a:rPr>
              <a:t>Privacy/embarrassment</a:t>
            </a:r>
          </a:p>
          <a:p>
            <a:endParaRPr lang="en-US" dirty="0">
              <a:cs typeface="Nirmala UI" panose="020B0502040204020203" pitchFamily="34" charset="0"/>
            </a:endParaRPr>
          </a:p>
          <a:p>
            <a:pPr>
              <a:buFont typeface="Arial" charset="0"/>
              <a:buChar char="•"/>
            </a:pPr>
            <a:r>
              <a:rPr lang="en-US" dirty="0">
                <a:cs typeface="Nirmala UI" panose="020B0502040204020203" pitchFamily="34" charset="0"/>
              </a:rPr>
              <a:t>Social desirability bias</a:t>
            </a:r>
          </a:p>
        </p:txBody>
      </p:sp>
      <p:sp>
        <p:nvSpPr>
          <p:cNvPr id="4" name="Footer Placeholder 3">
            <a:extLst>
              <a:ext uri="{FF2B5EF4-FFF2-40B4-BE49-F238E27FC236}">
                <a16:creationId xmlns:a16="http://schemas.microsoft.com/office/drawing/2014/main" id="{E80A2ED8-1CF4-4968-AD21-38474EC454C0}"/>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3510626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rgbClr val="0070C0"/>
                </a:solidFill>
              </a:rPr>
              <a:t>Social desirability can creep into places unexpected</a:t>
            </a:r>
            <a:endParaRPr lang="en-US" sz="3000" b="1" dirty="0">
              <a:solidFill>
                <a:srgbClr val="FF0000"/>
              </a:solidFill>
            </a:endParaRPr>
          </a:p>
        </p:txBody>
      </p:sp>
      <p:sp>
        <p:nvSpPr>
          <p:cNvPr id="3" name="Content Placeholder 2"/>
          <p:cNvSpPr>
            <a:spLocks noGrp="1"/>
          </p:cNvSpPr>
          <p:nvPr>
            <p:ph idx="1"/>
          </p:nvPr>
        </p:nvSpPr>
        <p:spPr/>
        <p:txBody>
          <a:bodyPr>
            <a:normAutofit/>
          </a:bodyPr>
          <a:lstStyle/>
          <a:p>
            <a:pPr>
              <a:buFont typeface="Arial" charset="0"/>
              <a:buChar char="•"/>
            </a:pPr>
            <a:endParaRPr lang="en-US" sz="2800" dirty="0"/>
          </a:p>
          <a:p>
            <a:pPr>
              <a:buFont typeface="Arial" charset="0"/>
              <a:buChar char="•"/>
            </a:pPr>
            <a:r>
              <a:rPr lang="en-US" sz="2800" dirty="0">
                <a:solidFill>
                  <a:srgbClr val="7030A0"/>
                </a:solidFill>
              </a:rPr>
              <a:t>For example, church attendance rates among Americans are reported to be: 40-45%</a:t>
            </a:r>
          </a:p>
          <a:p>
            <a:pPr>
              <a:buFont typeface="Arial" charset="0"/>
              <a:buChar char="•"/>
            </a:pPr>
            <a:endParaRPr lang="en-US" sz="2800" dirty="0">
              <a:solidFill>
                <a:srgbClr val="7030A0"/>
              </a:solidFill>
            </a:endParaRPr>
          </a:p>
          <a:p>
            <a:pPr>
              <a:buFont typeface="Arial" charset="0"/>
              <a:buChar char="•"/>
            </a:pPr>
            <a:r>
              <a:rPr lang="en-US" sz="2800" dirty="0">
                <a:solidFill>
                  <a:srgbClr val="7030A0"/>
                </a:solidFill>
              </a:rPr>
              <a:t>Alternative: time diaries recording activities throughout the week</a:t>
            </a:r>
          </a:p>
          <a:p>
            <a:pPr>
              <a:buFont typeface="Arial" charset="0"/>
              <a:buChar char="•"/>
            </a:pPr>
            <a:endParaRPr lang="en-US" sz="2800" dirty="0">
              <a:solidFill>
                <a:srgbClr val="7030A0"/>
              </a:solidFill>
            </a:endParaRPr>
          </a:p>
          <a:p>
            <a:pPr>
              <a:buFont typeface="Arial" charset="0"/>
              <a:buChar char="•"/>
            </a:pPr>
            <a:r>
              <a:rPr lang="en-US" sz="2800" dirty="0">
                <a:solidFill>
                  <a:srgbClr val="7030A0"/>
                </a:solidFill>
              </a:rPr>
              <a:t>True church attendance: around 20%</a:t>
            </a:r>
          </a:p>
          <a:p>
            <a:pPr>
              <a:buFont typeface="Arial" charset="0"/>
              <a:buChar char="•"/>
            </a:pPr>
            <a:endParaRPr lang="en-US" sz="2800" dirty="0">
              <a:solidFill>
                <a:srgbClr val="7030A0"/>
              </a:solidFill>
            </a:endParaRPr>
          </a:p>
        </p:txBody>
      </p:sp>
      <p:sp>
        <p:nvSpPr>
          <p:cNvPr id="4" name="Footer Placeholder 3">
            <a:extLst>
              <a:ext uri="{FF2B5EF4-FFF2-40B4-BE49-F238E27FC236}">
                <a16:creationId xmlns:a16="http://schemas.microsoft.com/office/drawing/2014/main" id="{B283C179-6BF0-43C6-A95C-11F33608FE54}"/>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3127774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solidFill>
                  <a:srgbClr val="0070C0"/>
                </a:solidFill>
              </a:rPr>
              <a:t>Limitations of Behavioral Measures</a:t>
            </a:r>
            <a:endParaRPr lang="en-US" sz="3000" dirty="0">
              <a:solidFill>
                <a:srgbClr val="FF0000"/>
              </a:solidFill>
            </a:endParaRPr>
          </a:p>
        </p:txBody>
      </p:sp>
      <p:sp>
        <p:nvSpPr>
          <p:cNvPr id="3" name="Content Placeholder 2"/>
          <p:cNvSpPr>
            <a:spLocks noGrp="1"/>
          </p:cNvSpPr>
          <p:nvPr>
            <p:ph idx="1"/>
          </p:nvPr>
        </p:nvSpPr>
        <p:spPr/>
        <p:txBody>
          <a:bodyPr>
            <a:normAutofit/>
          </a:bodyPr>
          <a:lstStyle/>
          <a:p>
            <a:pPr>
              <a:buFont typeface="Arial" charset="0"/>
              <a:buChar char="•"/>
            </a:pPr>
            <a:endParaRPr lang="en-US" sz="2800" dirty="0"/>
          </a:p>
          <a:p>
            <a:pPr>
              <a:buFont typeface="Arial" charset="0"/>
              <a:buChar char="•"/>
            </a:pPr>
            <a:r>
              <a:rPr lang="en-US" sz="2800" dirty="0">
                <a:solidFill>
                  <a:srgbClr val="7030A0"/>
                </a:solidFill>
              </a:rPr>
              <a:t>Time diaries, beepers, GPS trackers, etc., are not practical for most attitudes</a:t>
            </a:r>
          </a:p>
          <a:p>
            <a:pPr>
              <a:buFont typeface="Arial" charset="0"/>
              <a:buChar char="•"/>
            </a:pPr>
            <a:endParaRPr lang="en-US" sz="2800" dirty="0">
              <a:solidFill>
                <a:srgbClr val="7030A0"/>
              </a:solidFill>
            </a:endParaRPr>
          </a:p>
          <a:p>
            <a:pPr>
              <a:buFont typeface="Arial" charset="0"/>
              <a:buChar char="•"/>
            </a:pPr>
            <a:endParaRPr lang="en-US" sz="2800" dirty="0">
              <a:solidFill>
                <a:srgbClr val="7030A0"/>
              </a:solidFill>
            </a:endParaRPr>
          </a:p>
          <a:p>
            <a:pPr>
              <a:buFont typeface="Arial" charset="0"/>
              <a:buChar char="•"/>
            </a:pPr>
            <a:endParaRPr lang="en-US" sz="2800" dirty="0">
              <a:solidFill>
                <a:srgbClr val="7030A0"/>
              </a:solidFill>
            </a:endParaRPr>
          </a:p>
        </p:txBody>
      </p:sp>
      <p:sp>
        <p:nvSpPr>
          <p:cNvPr id="4" name="Footer Placeholder 3">
            <a:extLst>
              <a:ext uri="{FF2B5EF4-FFF2-40B4-BE49-F238E27FC236}">
                <a16:creationId xmlns:a16="http://schemas.microsoft.com/office/drawing/2014/main" id="{96C1621E-BBD6-4418-995F-F687E8916D69}"/>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970136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solidFill>
                  <a:schemeClr val="accent6">
                    <a:lumMod val="50000"/>
                  </a:schemeClr>
                </a:solidFill>
              </a:rPr>
              <a:t>An Example of (Dis-)Honesty in Surveys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63352"/>
            <a:ext cx="6629400" cy="5229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A876678C-E74A-4382-8440-1C2568C881ED}"/>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4163786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solidFill>
                  <a:schemeClr val="accent6">
                    <a:lumMod val="50000"/>
                  </a:schemeClr>
                </a:solidFill>
              </a:rPr>
              <a:t>In the News: Honesty in Surveys</a:t>
            </a:r>
          </a:p>
        </p:txBody>
      </p:sp>
      <p:sp>
        <p:nvSpPr>
          <p:cNvPr id="3" name="TextBox 2"/>
          <p:cNvSpPr txBox="1"/>
          <p:nvPr/>
        </p:nvSpPr>
        <p:spPr>
          <a:xfrm>
            <a:off x="838200" y="1219200"/>
            <a:ext cx="7848600" cy="6001643"/>
          </a:xfrm>
          <a:prstGeom prst="rect">
            <a:avLst/>
          </a:prstGeom>
          <a:noFill/>
        </p:spPr>
        <p:txBody>
          <a:bodyPr wrap="square" rtlCol="0">
            <a:spAutoFit/>
          </a:bodyPr>
          <a:lstStyle/>
          <a:p>
            <a:pPr marL="214313" indent="-214313">
              <a:buFont typeface="Arial" charset="0"/>
              <a:buChar char="•"/>
            </a:pPr>
            <a:r>
              <a:rPr lang="en-US" sz="2400" dirty="0">
                <a:solidFill>
                  <a:srgbClr val="002060"/>
                </a:solidFill>
                <a:latin typeface="Abadi Extra Light" panose="020B0204020104020204" pitchFamily="34" charset="0"/>
              </a:rPr>
              <a:t>Heterosexual men over the age of 18 report to have engaged in 63 sexual acts per year</a:t>
            </a:r>
          </a:p>
          <a:p>
            <a:pPr marL="214313" indent="-214313">
              <a:buFont typeface="Arial" charset="0"/>
              <a:buChar char="•"/>
            </a:pPr>
            <a:r>
              <a:rPr lang="en-US" sz="2400" dirty="0">
                <a:solidFill>
                  <a:srgbClr val="002060"/>
                </a:solidFill>
                <a:latin typeface="Abadi Extra Light" panose="020B0204020104020204" pitchFamily="34" charset="0"/>
              </a:rPr>
              <a:t>They report to have used a condom 23% of the time</a:t>
            </a:r>
          </a:p>
          <a:p>
            <a:pPr marL="214313" indent="-214313">
              <a:buFont typeface="Arial" charset="0"/>
              <a:buChar char="•"/>
            </a:pPr>
            <a:r>
              <a:rPr lang="en-US" sz="2400" dirty="0">
                <a:solidFill>
                  <a:srgbClr val="002060"/>
                </a:solidFill>
                <a:latin typeface="Abadi Extra Light" panose="020B0204020104020204" pitchFamily="34" charset="0"/>
              </a:rPr>
              <a:t>This means that 1.6 billion condoms are used each year</a:t>
            </a:r>
          </a:p>
          <a:p>
            <a:pPr marL="214313" indent="-214313">
              <a:buFont typeface="Arial" charset="0"/>
              <a:buChar char="•"/>
            </a:pPr>
            <a:endParaRPr lang="en-US" sz="2400" dirty="0">
              <a:solidFill>
                <a:srgbClr val="002060"/>
              </a:solidFill>
              <a:latin typeface="Abadi Extra Light" panose="020B0204020104020204" pitchFamily="34" charset="0"/>
            </a:endParaRPr>
          </a:p>
          <a:p>
            <a:pPr marL="214313" indent="-214313">
              <a:buFont typeface="Arial" charset="0"/>
              <a:buChar char="•"/>
            </a:pPr>
            <a:r>
              <a:rPr lang="en-US" sz="2400" dirty="0">
                <a:solidFill>
                  <a:srgbClr val="002060"/>
                </a:solidFill>
                <a:latin typeface="Abadi Extra Light" panose="020B0204020104020204" pitchFamily="34" charset="0"/>
              </a:rPr>
              <a:t>Heterosexual women over the age of 18 report to have engaged in 55 sexual acts per year</a:t>
            </a:r>
          </a:p>
          <a:p>
            <a:pPr marL="214313" indent="-214313">
              <a:buFont typeface="Arial" charset="0"/>
              <a:buChar char="•"/>
            </a:pPr>
            <a:r>
              <a:rPr lang="en-US" sz="2400" dirty="0">
                <a:solidFill>
                  <a:srgbClr val="002060"/>
                </a:solidFill>
                <a:latin typeface="Abadi Extra Light" panose="020B0204020104020204" pitchFamily="34" charset="0"/>
              </a:rPr>
              <a:t>They report to have used a condom 16% of the time</a:t>
            </a:r>
          </a:p>
          <a:p>
            <a:pPr marL="214313" indent="-214313">
              <a:buFont typeface="Arial" charset="0"/>
              <a:buChar char="•"/>
            </a:pPr>
            <a:r>
              <a:rPr lang="en-US" sz="2400" dirty="0">
                <a:solidFill>
                  <a:srgbClr val="002060"/>
                </a:solidFill>
                <a:latin typeface="Abadi Extra Light" panose="020B0204020104020204" pitchFamily="34" charset="0"/>
              </a:rPr>
              <a:t>This means that 1.1 billion condoms are used each year</a:t>
            </a:r>
          </a:p>
          <a:p>
            <a:pPr marL="214313" indent="-214313">
              <a:buFont typeface="Arial" charset="0"/>
              <a:buChar char="•"/>
            </a:pPr>
            <a:endParaRPr lang="en-US" sz="2400" dirty="0">
              <a:solidFill>
                <a:srgbClr val="002060"/>
              </a:solidFill>
              <a:latin typeface="Abadi Extra Light" panose="020B0204020104020204" pitchFamily="34" charset="0"/>
            </a:endParaRPr>
          </a:p>
          <a:p>
            <a:pPr marL="214313" indent="-214313">
              <a:buFont typeface="Arial" charset="0"/>
              <a:buChar char="•"/>
            </a:pPr>
            <a:r>
              <a:rPr lang="en-US" sz="2400" dirty="0">
                <a:solidFill>
                  <a:srgbClr val="FF0000"/>
                </a:solidFill>
                <a:latin typeface="Abadi Extra Light" panose="020B0204020104020204" pitchFamily="34" charset="0"/>
              </a:rPr>
              <a:t>Already we suspect a problem ….</a:t>
            </a:r>
          </a:p>
          <a:p>
            <a:pPr marL="557213" lvl="1" indent="-214313">
              <a:buFont typeface="Arial" charset="0"/>
              <a:buChar char="•"/>
            </a:pPr>
            <a:r>
              <a:rPr lang="en-US" sz="2400" dirty="0">
                <a:solidFill>
                  <a:srgbClr val="7030A0"/>
                </a:solidFill>
                <a:latin typeface="Abadi Extra Light" panose="020B0204020104020204" pitchFamily="34" charset="0"/>
              </a:rPr>
              <a:t>Women make of 51% of population</a:t>
            </a:r>
          </a:p>
          <a:p>
            <a:pPr marL="557213" lvl="1" indent="-214313">
              <a:buFont typeface="Arial" charset="0"/>
              <a:buChar char="•"/>
            </a:pPr>
            <a:r>
              <a:rPr lang="en-US" sz="2400" dirty="0">
                <a:solidFill>
                  <a:srgbClr val="7030A0"/>
                </a:solidFill>
                <a:latin typeface="Abadi Extra Light" panose="020B0204020104020204" pitchFamily="34" charset="0"/>
              </a:rPr>
              <a:t>Estimated 2-10% of population engage in same-sex relations</a:t>
            </a:r>
          </a:p>
          <a:p>
            <a:pPr marL="557213" lvl="1" indent="-214313">
              <a:buFont typeface="Arial" charset="0"/>
              <a:buChar char="•"/>
            </a:pPr>
            <a:endParaRPr lang="en-US" sz="2400" dirty="0">
              <a:solidFill>
                <a:srgbClr val="002060"/>
              </a:solidFill>
              <a:latin typeface="Abadi Extra Light" panose="020B0204020104020204" pitchFamily="34" charset="0"/>
            </a:endParaRPr>
          </a:p>
          <a:p>
            <a:pPr marL="214313" indent="-214313">
              <a:buFont typeface="Arial" charset="0"/>
              <a:buChar char="•"/>
            </a:pPr>
            <a:endParaRPr lang="en-US" sz="2400" dirty="0">
              <a:solidFill>
                <a:srgbClr val="002060"/>
              </a:solidFill>
              <a:latin typeface="Abadi Extra Light" panose="020B0204020104020204" pitchFamily="34" charset="0"/>
            </a:endParaRPr>
          </a:p>
        </p:txBody>
      </p:sp>
      <p:sp>
        <p:nvSpPr>
          <p:cNvPr id="4" name="Footer Placeholder 3">
            <a:extLst>
              <a:ext uri="{FF2B5EF4-FFF2-40B4-BE49-F238E27FC236}">
                <a16:creationId xmlns:a16="http://schemas.microsoft.com/office/drawing/2014/main" id="{D301767C-0337-4D6E-85D5-BE40633EE943}"/>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3728085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solidFill>
                  <a:schemeClr val="accent6">
                    <a:lumMod val="50000"/>
                  </a:schemeClr>
                </a:solidFill>
              </a:rPr>
              <a:t>In the News: Honesty in Surveys</a:t>
            </a:r>
          </a:p>
        </p:txBody>
      </p:sp>
      <p:sp>
        <p:nvSpPr>
          <p:cNvPr id="3" name="TextBox 2"/>
          <p:cNvSpPr txBox="1"/>
          <p:nvPr/>
        </p:nvSpPr>
        <p:spPr>
          <a:xfrm>
            <a:off x="838200" y="1219200"/>
            <a:ext cx="7848600" cy="5632311"/>
          </a:xfrm>
          <a:prstGeom prst="rect">
            <a:avLst/>
          </a:prstGeom>
          <a:noFill/>
        </p:spPr>
        <p:txBody>
          <a:bodyPr wrap="square" rtlCol="0">
            <a:spAutoFit/>
          </a:bodyPr>
          <a:lstStyle/>
          <a:p>
            <a:pPr marL="214313" indent="-214313">
              <a:buFont typeface="Arial" charset="0"/>
              <a:buChar char="•"/>
            </a:pPr>
            <a:r>
              <a:rPr lang="en-US" sz="2400" dirty="0">
                <a:solidFill>
                  <a:srgbClr val="002060"/>
                </a:solidFill>
                <a:latin typeface="Abadi Extra Light" panose="020B0204020104020204" pitchFamily="34" charset="0"/>
              </a:rPr>
              <a:t>Heterosexual men over the age of 18 report to have engaged in 63 sexual acts per year</a:t>
            </a:r>
          </a:p>
          <a:p>
            <a:pPr marL="214313" indent="-214313">
              <a:buFont typeface="Arial" charset="0"/>
              <a:buChar char="•"/>
            </a:pPr>
            <a:r>
              <a:rPr lang="en-US" sz="2400" dirty="0">
                <a:solidFill>
                  <a:srgbClr val="002060"/>
                </a:solidFill>
                <a:latin typeface="Abadi Extra Light" panose="020B0204020104020204" pitchFamily="34" charset="0"/>
              </a:rPr>
              <a:t>They report to have used a condom 23% of the time</a:t>
            </a:r>
          </a:p>
          <a:p>
            <a:pPr marL="214313" indent="-214313">
              <a:buFont typeface="Arial" charset="0"/>
              <a:buChar char="•"/>
            </a:pPr>
            <a:r>
              <a:rPr lang="en-US" sz="2400" dirty="0">
                <a:solidFill>
                  <a:srgbClr val="002060"/>
                </a:solidFill>
                <a:latin typeface="Abadi Extra Light" panose="020B0204020104020204" pitchFamily="34" charset="0"/>
              </a:rPr>
              <a:t>This means that 1.6 billion condoms are used each year</a:t>
            </a:r>
          </a:p>
          <a:p>
            <a:pPr marL="214313" indent="-214313">
              <a:buFont typeface="Arial" charset="0"/>
              <a:buChar char="•"/>
            </a:pPr>
            <a:endParaRPr lang="en-US" sz="2400" dirty="0">
              <a:solidFill>
                <a:srgbClr val="002060"/>
              </a:solidFill>
              <a:latin typeface="Abadi Extra Light" panose="020B0204020104020204" pitchFamily="34" charset="0"/>
            </a:endParaRPr>
          </a:p>
          <a:p>
            <a:pPr marL="214313" indent="-214313">
              <a:buFont typeface="Arial" charset="0"/>
              <a:buChar char="•"/>
            </a:pPr>
            <a:r>
              <a:rPr lang="en-US" sz="2400" dirty="0">
                <a:solidFill>
                  <a:srgbClr val="002060"/>
                </a:solidFill>
                <a:latin typeface="Abadi Extra Light" panose="020B0204020104020204" pitchFamily="34" charset="0"/>
              </a:rPr>
              <a:t>Heterosexual women over the age of 18 report to have engaged in 55 sexual acts per year</a:t>
            </a:r>
          </a:p>
          <a:p>
            <a:pPr marL="214313" indent="-214313">
              <a:buFont typeface="Arial" charset="0"/>
              <a:buChar char="•"/>
            </a:pPr>
            <a:r>
              <a:rPr lang="en-US" sz="2400" dirty="0">
                <a:solidFill>
                  <a:srgbClr val="002060"/>
                </a:solidFill>
                <a:latin typeface="Abadi Extra Light" panose="020B0204020104020204" pitchFamily="34" charset="0"/>
              </a:rPr>
              <a:t>They report to have used a condom 16% of the time</a:t>
            </a:r>
          </a:p>
          <a:p>
            <a:pPr marL="214313" indent="-214313">
              <a:buFont typeface="Arial" charset="0"/>
              <a:buChar char="•"/>
            </a:pPr>
            <a:r>
              <a:rPr lang="en-US" sz="2400" dirty="0">
                <a:solidFill>
                  <a:srgbClr val="002060"/>
                </a:solidFill>
                <a:latin typeface="Abadi Extra Light" panose="020B0204020104020204" pitchFamily="34" charset="0"/>
              </a:rPr>
              <a:t>This means that 1.1 billion condoms are used each year</a:t>
            </a:r>
          </a:p>
          <a:p>
            <a:pPr marL="214313" indent="-214313">
              <a:buFont typeface="Arial" charset="0"/>
              <a:buChar char="•"/>
            </a:pPr>
            <a:endParaRPr lang="en-US" sz="2400" dirty="0">
              <a:solidFill>
                <a:srgbClr val="002060"/>
              </a:solidFill>
              <a:latin typeface="Abadi Extra Light" panose="020B0204020104020204" pitchFamily="34" charset="0"/>
            </a:endParaRPr>
          </a:p>
          <a:p>
            <a:pPr marL="214313" indent="-214313">
              <a:buFont typeface="Arial" charset="0"/>
              <a:buChar char="•"/>
            </a:pPr>
            <a:r>
              <a:rPr lang="en-US" sz="2400" dirty="0">
                <a:solidFill>
                  <a:srgbClr val="FF0000"/>
                </a:solidFill>
                <a:latin typeface="Abadi Extra Light" panose="020B0204020104020204" pitchFamily="34" charset="0"/>
              </a:rPr>
              <a:t>A second problem…..</a:t>
            </a:r>
          </a:p>
          <a:p>
            <a:pPr marL="671513" lvl="1" indent="-214313">
              <a:buFont typeface="Arial" charset="0"/>
              <a:buChar char="•"/>
            </a:pPr>
            <a:r>
              <a:rPr lang="en-US" sz="2400" dirty="0">
                <a:solidFill>
                  <a:srgbClr val="7030A0"/>
                </a:solidFill>
                <a:latin typeface="Abadi Extra Light" panose="020B0204020104020204" pitchFamily="34" charset="0"/>
              </a:rPr>
              <a:t>According to consumer data, 600 million condoms are sold each year</a:t>
            </a:r>
          </a:p>
          <a:p>
            <a:pPr marL="557213" lvl="1" indent="-214313">
              <a:buFont typeface="Arial" charset="0"/>
              <a:buChar char="•"/>
            </a:pPr>
            <a:endParaRPr lang="en-US" sz="2400" dirty="0">
              <a:solidFill>
                <a:srgbClr val="002060"/>
              </a:solidFill>
              <a:latin typeface="Abadi Extra Light" panose="020B0204020104020204" pitchFamily="34" charset="0"/>
            </a:endParaRPr>
          </a:p>
          <a:p>
            <a:pPr marL="214313" indent="-214313">
              <a:buFont typeface="Arial" charset="0"/>
              <a:buChar char="•"/>
            </a:pPr>
            <a:endParaRPr lang="en-US" sz="2400" dirty="0">
              <a:solidFill>
                <a:srgbClr val="002060"/>
              </a:solidFill>
              <a:latin typeface="Abadi Extra Light" panose="020B0204020104020204" pitchFamily="34" charset="0"/>
            </a:endParaRPr>
          </a:p>
        </p:txBody>
      </p:sp>
      <p:sp>
        <p:nvSpPr>
          <p:cNvPr id="4" name="Footer Placeholder 3">
            <a:extLst>
              <a:ext uri="{FF2B5EF4-FFF2-40B4-BE49-F238E27FC236}">
                <a16:creationId xmlns:a16="http://schemas.microsoft.com/office/drawing/2014/main" id="{D301767C-0337-4D6E-85D5-BE40633EE943}"/>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2891011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solidFill>
                  <a:srgbClr val="0070C0"/>
                </a:solidFill>
              </a:rPr>
              <a:t>Experimental techniques can help solicit honesty responding</a:t>
            </a:r>
            <a:endParaRPr lang="en-US" sz="3000" dirty="0">
              <a:solidFill>
                <a:srgbClr val="FF0000"/>
              </a:solidFill>
            </a:endParaRPr>
          </a:p>
        </p:txBody>
      </p:sp>
      <p:sp>
        <p:nvSpPr>
          <p:cNvPr id="3" name="Content Placeholder 2"/>
          <p:cNvSpPr>
            <a:spLocks noGrp="1"/>
          </p:cNvSpPr>
          <p:nvPr>
            <p:ph idx="1"/>
          </p:nvPr>
        </p:nvSpPr>
        <p:spPr/>
        <p:txBody>
          <a:bodyPr>
            <a:normAutofit/>
          </a:bodyPr>
          <a:lstStyle/>
          <a:p>
            <a:pPr>
              <a:buFont typeface="Arial" charset="0"/>
              <a:buChar char="•"/>
            </a:pPr>
            <a:endParaRPr lang="en-US" sz="2800" dirty="0"/>
          </a:p>
          <a:p>
            <a:pPr>
              <a:buFont typeface="Arial" charset="0"/>
              <a:buChar char="•"/>
            </a:pPr>
            <a:r>
              <a:rPr lang="en-US" sz="2800" dirty="0">
                <a:solidFill>
                  <a:srgbClr val="7030A0"/>
                </a:solidFill>
              </a:rPr>
              <a:t>Psychological batteries</a:t>
            </a:r>
          </a:p>
          <a:p>
            <a:pPr>
              <a:buFont typeface="Arial" charset="0"/>
              <a:buChar char="•"/>
            </a:pPr>
            <a:endParaRPr lang="en-US" sz="2800" dirty="0">
              <a:solidFill>
                <a:srgbClr val="7030A0"/>
              </a:solidFill>
            </a:endParaRPr>
          </a:p>
          <a:p>
            <a:pPr>
              <a:buFont typeface="Arial" charset="0"/>
              <a:buChar char="•"/>
            </a:pPr>
            <a:r>
              <a:rPr lang="en-US" sz="2800" dirty="0">
                <a:solidFill>
                  <a:srgbClr val="7030A0"/>
                </a:solidFill>
              </a:rPr>
              <a:t>List experiments</a:t>
            </a:r>
          </a:p>
          <a:p>
            <a:pPr>
              <a:buFont typeface="Arial" charset="0"/>
              <a:buChar char="•"/>
            </a:pPr>
            <a:endParaRPr lang="en-US" sz="2800" dirty="0">
              <a:solidFill>
                <a:srgbClr val="7030A0"/>
              </a:solidFill>
            </a:endParaRPr>
          </a:p>
          <a:p>
            <a:pPr>
              <a:buFont typeface="Arial" charset="0"/>
              <a:buChar char="•"/>
            </a:pPr>
            <a:r>
              <a:rPr lang="en-US" sz="2800" dirty="0">
                <a:solidFill>
                  <a:srgbClr val="7030A0"/>
                </a:solidFill>
              </a:rPr>
              <a:t>Justifications</a:t>
            </a:r>
          </a:p>
        </p:txBody>
      </p:sp>
      <p:sp>
        <p:nvSpPr>
          <p:cNvPr id="4" name="Footer Placeholder 3">
            <a:extLst>
              <a:ext uri="{FF2B5EF4-FFF2-40B4-BE49-F238E27FC236}">
                <a16:creationId xmlns:a16="http://schemas.microsoft.com/office/drawing/2014/main" id="{0904D808-126A-49FD-B1F2-9528521CBFDF}"/>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4198425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rgbClr val="0070C0"/>
                </a:solidFill>
              </a:rPr>
              <a:t>List Experiments or Item Count Techniques</a:t>
            </a:r>
            <a:endParaRPr lang="en-US" sz="3000" b="1" dirty="0">
              <a:solidFill>
                <a:srgbClr val="FF0000"/>
              </a:solidFill>
            </a:endParaRPr>
          </a:p>
        </p:txBody>
      </p:sp>
      <p:sp>
        <p:nvSpPr>
          <p:cNvPr id="3" name="Content Placeholder 2"/>
          <p:cNvSpPr>
            <a:spLocks noGrp="1"/>
          </p:cNvSpPr>
          <p:nvPr>
            <p:ph idx="1"/>
          </p:nvPr>
        </p:nvSpPr>
        <p:spPr/>
        <p:txBody>
          <a:bodyPr>
            <a:normAutofit/>
          </a:bodyPr>
          <a:lstStyle/>
          <a:p>
            <a:pPr>
              <a:buFont typeface="Arial" charset="0"/>
              <a:buChar char="•"/>
            </a:pPr>
            <a:endParaRPr lang="en-US" sz="2800" dirty="0"/>
          </a:p>
          <a:p>
            <a:pPr>
              <a:buFont typeface="Arial" charset="0"/>
              <a:buChar char="•"/>
            </a:pPr>
            <a:r>
              <a:rPr lang="en-US" sz="2800" b="1" dirty="0">
                <a:solidFill>
                  <a:srgbClr val="0070C0"/>
                </a:solidFill>
              </a:rPr>
              <a:t>“Racial Prejudice and Attitudes toward Affirmative Action”</a:t>
            </a:r>
            <a:r>
              <a:rPr lang="en-US" sz="2800" dirty="0">
                <a:solidFill>
                  <a:srgbClr val="7030A0"/>
                </a:solidFill>
              </a:rPr>
              <a:t> by James Kuklinski, Paul Sniderman, Kathleen Knight, Thomas Piazza, Philip </a:t>
            </a:r>
            <a:r>
              <a:rPr lang="en-US" sz="2800" dirty="0" err="1">
                <a:solidFill>
                  <a:srgbClr val="7030A0"/>
                </a:solidFill>
              </a:rPr>
              <a:t>Tetlock</a:t>
            </a:r>
            <a:r>
              <a:rPr lang="en-US" sz="2800" dirty="0">
                <a:solidFill>
                  <a:srgbClr val="7030A0"/>
                </a:solidFill>
              </a:rPr>
              <a:t>, Gordon Lawrence, and Barbara </a:t>
            </a:r>
            <a:r>
              <a:rPr lang="en-US" sz="2800" dirty="0" err="1">
                <a:solidFill>
                  <a:srgbClr val="7030A0"/>
                </a:solidFill>
              </a:rPr>
              <a:t>Mellers</a:t>
            </a:r>
            <a:r>
              <a:rPr lang="en-US" sz="2800" dirty="0">
                <a:solidFill>
                  <a:srgbClr val="7030A0"/>
                </a:solidFill>
              </a:rPr>
              <a:t> (1997)</a:t>
            </a:r>
          </a:p>
          <a:p>
            <a:pPr>
              <a:buFont typeface="Arial" charset="0"/>
              <a:buChar char="•"/>
            </a:pPr>
            <a:endParaRPr lang="en-US" sz="2800" dirty="0">
              <a:solidFill>
                <a:srgbClr val="7030A0"/>
              </a:solidFill>
            </a:endParaRPr>
          </a:p>
          <a:p>
            <a:pPr>
              <a:buFont typeface="Arial" charset="0"/>
              <a:buChar char="•"/>
            </a:pPr>
            <a:r>
              <a:rPr lang="en-US" sz="2800" dirty="0">
                <a:solidFill>
                  <a:srgbClr val="7030A0"/>
                </a:solidFill>
              </a:rPr>
              <a:t>Method: Take a large, representative sample of the population and randomly divided it into 2 groups</a:t>
            </a:r>
          </a:p>
          <a:p>
            <a:pPr>
              <a:buFont typeface="Arial" charset="0"/>
              <a:buChar char="•"/>
            </a:pPr>
            <a:endParaRPr lang="en-US" sz="2800" dirty="0">
              <a:solidFill>
                <a:srgbClr val="7030A0"/>
              </a:solidFill>
            </a:endParaRPr>
          </a:p>
          <a:p>
            <a:pPr>
              <a:buFont typeface="Arial" charset="0"/>
              <a:buChar char="•"/>
            </a:pPr>
            <a:endParaRPr lang="en-US" sz="2800" dirty="0">
              <a:solidFill>
                <a:srgbClr val="7030A0"/>
              </a:solidFill>
            </a:endParaRPr>
          </a:p>
        </p:txBody>
      </p:sp>
      <p:sp>
        <p:nvSpPr>
          <p:cNvPr id="4" name="Footer Placeholder 3">
            <a:extLst>
              <a:ext uri="{FF2B5EF4-FFF2-40B4-BE49-F238E27FC236}">
                <a16:creationId xmlns:a16="http://schemas.microsoft.com/office/drawing/2014/main" id="{87FF68AD-D047-40CD-B1AC-D95B1DDF6A8A}"/>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2043136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rgbClr val="0070C0"/>
                </a:solidFill>
              </a:rPr>
              <a:t>“Racial Prejudice and </a:t>
            </a:r>
            <a:br>
              <a:rPr lang="en-US" sz="3000" b="1" dirty="0">
                <a:solidFill>
                  <a:srgbClr val="0070C0"/>
                </a:solidFill>
              </a:rPr>
            </a:br>
            <a:r>
              <a:rPr lang="en-US" sz="3000" b="1" dirty="0">
                <a:solidFill>
                  <a:srgbClr val="0070C0"/>
                </a:solidFill>
              </a:rPr>
              <a:t>Attitudes toward Affirmative Action”</a:t>
            </a:r>
            <a:endParaRPr lang="en-US" sz="3000" b="1" dirty="0">
              <a:solidFill>
                <a:srgbClr val="FF0000"/>
              </a:solidFill>
            </a:endParaRPr>
          </a:p>
        </p:txBody>
      </p:sp>
      <p:sp>
        <p:nvSpPr>
          <p:cNvPr id="3" name="Content Placeholder 2"/>
          <p:cNvSpPr>
            <a:spLocks noGrp="1"/>
          </p:cNvSpPr>
          <p:nvPr>
            <p:ph idx="1"/>
          </p:nvPr>
        </p:nvSpPr>
        <p:spPr/>
        <p:txBody>
          <a:bodyPr>
            <a:normAutofit/>
          </a:bodyPr>
          <a:lstStyle/>
          <a:p>
            <a:pPr>
              <a:buFont typeface="Arial" charset="0"/>
              <a:buChar char="•"/>
            </a:pPr>
            <a:endParaRPr lang="en-US" sz="2800" dirty="0"/>
          </a:p>
          <a:p>
            <a:pPr>
              <a:buFont typeface="Arial" charset="0"/>
              <a:buChar char="•"/>
            </a:pPr>
            <a:r>
              <a:rPr lang="en-US" sz="2800" dirty="0">
                <a:solidFill>
                  <a:srgbClr val="7030A0"/>
                </a:solidFill>
              </a:rPr>
              <a:t>Group 1 was presented with a list of 3 items</a:t>
            </a:r>
          </a:p>
          <a:p>
            <a:pPr lvl="1">
              <a:buFont typeface="Arial" charset="0"/>
              <a:buChar char="•"/>
            </a:pPr>
            <a:r>
              <a:rPr lang="en-US" sz="2000" dirty="0">
                <a:solidFill>
                  <a:srgbClr val="7030A0"/>
                </a:solidFill>
              </a:rPr>
              <a:t>Asked to say </a:t>
            </a:r>
            <a:r>
              <a:rPr lang="en-US" sz="2000" b="1" i="1" dirty="0">
                <a:solidFill>
                  <a:srgbClr val="7030A0"/>
                </a:solidFill>
              </a:rPr>
              <a:t>how many</a:t>
            </a:r>
            <a:r>
              <a:rPr lang="en-US" sz="2000" dirty="0">
                <a:solidFill>
                  <a:srgbClr val="7030A0"/>
                </a:solidFill>
              </a:rPr>
              <a:t> of the 3 items made them angry	</a:t>
            </a:r>
          </a:p>
          <a:p>
            <a:pPr lvl="1">
              <a:buFont typeface="Arial" charset="0"/>
              <a:buChar char="•"/>
            </a:pPr>
            <a:r>
              <a:rPr lang="en-US" sz="2000" b="1" i="1" dirty="0">
                <a:solidFill>
                  <a:srgbClr val="7030A0"/>
                </a:solidFill>
              </a:rPr>
              <a:t>NOT</a:t>
            </a:r>
            <a:r>
              <a:rPr lang="en-US" sz="2000" dirty="0">
                <a:solidFill>
                  <a:srgbClr val="7030A0"/>
                </a:solidFill>
              </a:rPr>
              <a:t> which ones – just how many</a:t>
            </a:r>
          </a:p>
          <a:p>
            <a:pPr>
              <a:buFont typeface="Arial" charset="0"/>
              <a:buChar char="•"/>
            </a:pPr>
            <a:endParaRPr lang="en-US" sz="2400" b="1" i="1" dirty="0">
              <a:solidFill>
                <a:srgbClr val="7030A0"/>
              </a:solidFill>
            </a:endParaRPr>
          </a:p>
          <a:p>
            <a:pPr>
              <a:buFont typeface="Arial" charset="0"/>
              <a:buChar char="•"/>
            </a:pPr>
            <a:r>
              <a:rPr lang="en-US" sz="2400" dirty="0">
                <a:solidFill>
                  <a:srgbClr val="7030A0"/>
                </a:solidFill>
              </a:rPr>
              <a:t>Group 2 was presented with the same list of 3 items with </a:t>
            </a:r>
            <a:r>
              <a:rPr lang="en-US" sz="2400" b="1" i="1" dirty="0">
                <a:solidFill>
                  <a:srgbClr val="7030A0"/>
                </a:solidFill>
              </a:rPr>
              <a:t>one extra item added</a:t>
            </a:r>
            <a:endParaRPr lang="en-US" sz="2400" dirty="0">
              <a:solidFill>
                <a:srgbClr val="7030A0"/>
              </a:solidFill>
            </a:endParaRPr>
          </a:p>
          <a:p>
            <a:pPr lvl="1">
              <a:buFont typeface="Arial" charset="0"/>
              <a:buChar char="•"/>
            </a:pPr>
            <a:r>
              <a:rPr lang="en-US" sz="2000" dirty="0">
                <a:solidFill>
                  <a:srgbClr val="7030A0"/>
                </a:solidFill>
              </a:rPr>
              <a:t>The extra item had to do with race</a:t>
            </a:r>
          </a:p>
          <a:p>
            <a:pPr lvl="1">
              <a:buFont typeface="Arial" charset="0"/>
              <a:buChar char="•"/>
            </a:pPr>
            <a:r>
              <a:rPr lang="en-US" sz="2000" dirty="0">
                <a:solidFill>
                  <a:srgbClr val="7030A0"/>
                </a:solidFill>
              </a:rPr>
              <a:t>Asked to say </a:t>
            </a:r>
            <a:r>
              <a:rPr lang="en-US" sz="2000" b="1" i="1" dirty="0">
                <a:solidFill>
                  <a:srgbClr val="7030A0"/>
                </a:solidFill>
              </a:rPr>
              <a:t>how many</a:t>
            </a:r>
            <a:r>
              <a:rPr lang="en-US" sz="2000" dirty="0">
                <a:solidFill>
                  <a:srgbClr val="7030A0"/>
                </a:solidFill>
              </a:rPr>
              <a:t> of the 3 items made them angry	</a:t>
            </a:r>
          </a:p>
          <a:p>
            <a:pPr lvl="1">
              <a:buFont typeface="Arial" charset="0"/>
              <a:buChar char="•"/>
            </a:pPr>
            <a:r>
              <a:rPr lang="en-US" sz="2000" b="1" i="1" dirty="0">
                <a:solidFill>
                  <a:srgbClr val="7030A0"/>
                </a:solidFill>
              </a:rPr>
              <a:t>NOT</a:t>
            </a:r>
            <a:r>
              <a:rPr lang="en-US" sz="2000" dirty="0">
                <a:solidFill>
                  <a:srgbClr val="7030A0"/>
                </a:solidFill>
              </a:rPr>
              <a:t> which ones – just how many</a:t>
            </a:r>
          </a:p>
          <a:p>
            <a:pPr lvl="1">
              <a:buFont typeface="Arial" charset="0"/>
              <a:buChar char="•"/>
            </a:pPr>
            <a:endParaRPr lang="en-US" sz="2000" dirty="0">
              <a:solidFill>
                <a:srgbClr val="7030A0"/>
              </a:solidFill>
            </a:endParaRPr>
          </a:p>
        </p:txBody>
      </p:sp>
      <p:sp>
        <p:nvSpPr>
          <p:cNvPr id="4" name="Footer Placeholder 3">
            <a:extLst>
              <a:ext uri="{FF2B5EF4-FFF2-40B4-BE49-F238E27FC236}">
                <a16:creationId xmlns:a16="http://schemas.microsoft.com/office/drawing/2014/main" id="{6973B5CC-4907-4BD7-B771-DC58F8D6D5B5}"/>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217256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rgbClr val="0070C0"/>
                </a:solidFill>
              </a:rPr>
              <a:t>“Racial Prejudice and </a:t>
            </a:r>
            <a:br>
              <a:rPr lang="en-US" sz="3000" b="1" dirty="0">
                <a:solidFill>
                  <a:srgbClr val="0070C0"/>
                </a:solidFill>
              </a:rPr>
            </a:br>
            <a:r>
              <a:rPr lang="en-US" sz="3000" b="1" dirty="0">
                <a:solidFill>
                  <a:srgbClr val="0070C0"/>
                </a:solidFill>
              </a:rPr>
              <a:t>Attitudes toward Affirmative Action”</a:t>
            </a:r>
            <a:endParaRPr lang="en-US" sz="3000" b="1" dirty="0">
              <a:solidFill>
                <a:srgbClr val="FF0000"/>
              </a:solidFill>
            </a:endParaRPr>
          </a:p>
        </p:txBody>
      </p:sp>
      <p:sp>
        <p:nvSpPr>
          <p:cNvPr id="3" name="Content Placeholder 2"/>
          <p:cNvSpPr>
            <a:spLocks noGrp="1"/>
          </p:cNvSpPr>
          <p:nvPr>
            <p:ph idx="1"/>
          </p:nvPr>
        </p:nvSpPr>
        <p:spPr/>
        <p:txBody>
          <a:bodyPr>
            <a:normAutofit/>
          </a:bodyPr>
          <a:lstStyle/>
          <a:p>
            <a:pPr>
              <a:buFont typeface="Arial" charset="0"/>
              <a:buChar char="•"/>
            </a:pPr>
            <a:endParaRPr lang="en-US" sz="2800" dirty="0"/>
          </a:p>
          <a:p>
            <a:pPr>
              <a:buFont typeface="Arial" charset="0"/>
              <a:buChar char="•"/>
            </a:pPr>
            <a:r>
              <a:rPr lang="en-US" sz="2800" dirty="0">
                <a:solidFill>
                  <a:srgbClr val="7030A0"/>
                </a:solidFill>
              </a:rPr>
              <a:t>Survey given to Group 1: </a:t>
            </a:r>
          </a:p>
          <a:p>
            <a:pPr>
              <a:buFont typeface="Arial" charset="0"/>
              <a:buChar char="•"/>
            </a:pPr>
            <a:endParaRPr lang="en-US" sz="1500" dirty="0"/>
          </a:p>
          <a:p>
            <a:pPr marL="0" indent="0">
              <a:buNone/>
            </a:pPr>
            <a:r>
              <a:rPr lang="en-US" sz="2400" dirty="0"/>
              <a:t>“Please read the following 3 things that sometimes make people angry or upset. After, identify HOW MANY of them upset you. Not which ones, just HOW MANY.”</a:t>
            </a:r>
          </a:p>
          <a:p>
            <a:pPr marL="0" indent="0">
              <a:buNone/>
            </a:pPr>
            <a:endParaRPr lang="en-US" sz="2400" dirty="0"/>
          </a:p>
          <a:p>
            <a:pPr marL="0" indent="0">
              <a:buNone/>
            </a:pPr>
            <a:r>
              <a:rPr lang="en-US" sz="2400" dirty="0"/>
              <a:t>1. The federal government increasing taxes on gasoline</a:t>
            </a:r>
          </a:p>
          <a:p>
            <a:pPr marL="0" indent="0">
              <a:buNone/>
            </a:pPr>
            <a:r>
              <a:rPr lang="en-US" sz="2400" dirty="0"/>
              <a:t>2. Professional athletes getting million-dollar salaries</a:t>
            </a:r>
          </a:p>
          <a:p>
            <a:pPr marL="0" indent="0">
              <a:buNone/>
            </a:pPr>
            <a:r>
              <a:rPr lang="en-US" sz="2400" dirty="0"/>
              <a:t>3. Large corporations polluting the environment</a:t>
            </a:r>
          </a:p>
          <a:p>
            <a:pPr lvl="1">
              <a:buFont typeface="Arial" charset="0"/>
              <a:buChar char="•"/>
            </a:pPr>
            <a:endParaRPr lang="en-US" sz="2000" dirty="0">
              <a:solidFill>
                <a:srgbClr val="7030A0"/>
              </a:solidFill>
            </a:endParaRPr>
          </a:p>
        </p:txBody>
      </p:sp>
      <p:sp>
        <p:nvSpPr>
          <p:cNvPr id="4" name="Footer Placeholder 3">
            <a:extLst>
              <a:ext uri="{FF2B5EF4-FFF2-40B4-BE49-F238E27FC236}">
                <a16:creationId xmlns:a16="http://schemas.microsoft.com/office/drawing/2014/main" id="{5AFD8401-781D-4CC4-BBFD-62D916CA1C26}"/>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240266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0150" y="4520434"/>
            <a:ext cx="6648450" cy="907710"/>
          </a:xfrm>
          <a:solidFill>
            <a:srgbClr val="FFFFFF"/>
          </a:solidFill>
          <a:ln w="38100">
            <a:solidFill>
              <a:srgbClr val="404040"/>
            </a:solidFill>
            <a:miter lim="800000"/>
          </a:ln>
        </p:spPr>
        <p:txBody>
          <a:bodyPr vert="horz" lIns="91440" tIns="45720" rIns="91440" bIns="45720" rtlCol="0" anchor="ctr">
            <a:noAutofit/>
          </a:bodyPr>
          <a:lstStyle/>
          <a:p>
            <a:pPr>
              <a:lnSpc>
                <a:spcPct val="90000"/>
              </a:lnSpc>
            </a:pPr>
            <a:r>
              <a:rPr lang="en-US" dirty="0">
                <a:solidFill>
                  <a:schemeClr val="tx2"/>
                </a:solidFill>
                <a:cs typeface="Nirmala UI" panose="020B0502040204020203" pitchFamily="34" charset="0"/>
              </a:rPr>
              <a:t>There is so much cool data out there.. </a:t>
            </a:r>
            <a:br>
              <a:rPr lang="en-US" dirty="0">
                <a:solidFill>
                  <a:schemeClr val="tx2"/>
                </a:solidFill>
                <a:cs typeface="Nirmala UI" panose="020B0502040204020203" pitchFamily="34" charset="0"/>
              </a:rPr>
            </a:br>
            <a:r>
              <a:rPr lang="en-US" dirty="0">
                <a:solidFill>
                  <a:srgbClr val="FF0000"/>
                </a:solidFill>
                <a:cs typeface="Nirmala UI" panose="020B0502040204020203" pitchFamily="34" charset="0"/>
              </a:rPr>
              <a:t>Why would you use a survey??</a:t>
            </a:r>
          </a:p>
        </p:txBody>
      </p:sp>
      <p:pic>
        <p:nvPicPr>
          <p:cNvPr id="18" name="Picture 17">
            <a:extLst>
              <a:ext uri="{FF2B5EF4-FFF2-40B4-BE49-F238E27FC236}">
                <a16:creationId xmlns:a16="http://schemas.microsoft.com/office/drawing/2014/main" id="{30E82FC9-0902-4DEF-BFBA-D7CB6872A031}"/>
              </a:ext>
            </a:extLst>
          </p:cNvPr>
          <p:cNvPicPr>
            <a:picLocks noChangeAspect="1"/>
          </p:cNvPicPr>
          <p:nvPr/>
        </p:nvPicPr>
        <p:blipFill>
          <a:blip r:embed="rId2"/>
          <a:stretch>
            <a:fillRect/>
          </a:stretch>
        </p:blipFill>
        <p:spPr>
          <a:xfrm>
            <a:off x="1447800" y="1752600"/>
            <a:ext cx="6095972" cy="20635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931328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rgbClr val="0070C0"/>
                </a:solidFill>
              </a:rPr>
              <a:t>“Racial Prejudice and </a:t>
            </a:r>
            <a:br>
              <a:rPr lang="en-US" sz="3000" b="1" dirty="0">
                <a:solidFill>
                  <a:srgbClr val="0070C0"/>
                </a:solidFill>
              </a:rPr>
            </a:br>
            <a:r>
              <a:rPr lang="en-US" sz="3000" b="1" dirty="0">
                <a:solidFill>
                  <a:srgbClr val="0070C0"/>
                </a:solidFill>
              </a:rPr>
              <a:t>Attitudes toward Affirmative Action”</a:t>
            </a:r>
            <a:endParaRPr lang="en-US" sz="3000" b="1" dirty="0">
              <a:solidFill>
                <a:srgbClr val="FF0000"/>
              </a:solidFill>
            </a:endParaRPr>
          </a:p>
        </p:txBody>
      </p:sp>
      <p:sp>
        <p:nvSpPr>
          <p:cNvPr id="3" name="Content Placeholder 2"/>
          <p:cNvSpPr>
            <a:spLocks noGrp="1"/>
          </p:cNvSpPr>
          <p:nvPr>
            <p:ph idx="1"/>
          </p:nvPr>
        </p:nvSpPr>
        <p:spPr/>
        <p:txBody>
          <a:bodyPr>
            <a:normAutofit lnSpcReduction="10000"/>
          </a:bodyPr>
          <a:lstStyle/>
          <a:p>
            <a:pPr>
              <a:buFont typeface="Arial" charset="0"/>
              <a:buChar char="•"/>
            </a:pPr>
            <a:endParaRPr lang="en-US" sz="2800" dirty="0"/>
          </a:p>
          <a:p>
            <a:pPr>
              <a:buFont typeface="Arial" charset="0"/>
              <a:buChar char="•"/>
            </a:pPr>
            <a:r>
              <a:rPr lang="en-US" sz="2800" dirty="0">
                <a:solidFill>
                  <a:srgbClr val="7030A0"/>
                </a:solidFill>
              </a:rPr>
              <a:t>Survey given to Group 2: </a:t>
            </a:r>
          </a:p>
          <a:p>
            <a:pPr>
              <a:buFont typeface="Arial" charset="0"/>
              <a:buChar char="•"/>
            </a:pPr>
            <a:endParaRPr lang="en-US" sz="1500" dirty="0"/>
          </a:p>
          <a:p>
            <a:pPr marL="0" indent="0">
              <a:buNone/>
            </a:pPr>
            <a:r>
              <a:rPr lang="en-US" sz="2400" dirty="0"/>
              <a:t>“Please read the following 3 things that sometimes make people angry or upset. After, identify HOW MANY of them upset you. Not which ones, just HOW MANY.”</a:t>
            </a:r>
          </a:p>
          <a:p>
            <a:pPr marL="0" indent="0">
              <a:buNone/>
            </a:pPr>
            <a:endParaRPr lang="en-US" sz="2400" dirty="0"/>
          </a:p>
          <a:p>
            <a:pPr marL="0" indent="0">
              <a:buNone/>
            </a:pPr>
            <a:r>
              <a:rPr lang="en-US" sz="2400" dirty="0"/>
              <a:t>1. The federal government increasing taxes on gasoline</a:t>
            </a:r>
          </a:p>
          <a:p>
            <a:pPr marL="0" indent="0">
              <a:buNone/>
            </a:pPr>
            <a:r>
              <a:rPr lang="en-US" sz="2400" dirty="0"/>
              <a:t>2. Professional athletes getting million-dollar salaries</a:t>
            </a:r>
          </a:p>
          <a:p>
            <a:pPr marL="0" indent="0">
              <a:buNone/>
            </a:pPr>
            <a:r>
              <a:rPr lang="en-US" sz="2400" dirty="0"/>
              <a:t>3. Large corporations polluting the environment</a:t>
            </a:r>
          </a:p>
          <a:p>
            <a:pPr marL="0" indent="0">
              <a:buNone/>
            </a:pPr>
            <a:r>
              <a:rPr lang="en-US" sz="2400" dirty="0"/>
              <a:t>4. A minority family moving in to the house next door to yours</a:t>
            </a:r>
          </a:p>
          <a:p>
            <a:pPr lvl="1">
              <a:buFont typeface="Arial" charset="0"/>
              <a:buChar char="•"/>
            </a:pPr>
            <a:endParaRPr lang="en-US" sz="2000" dirty="0">
              <a:solidFill>
                <a:srgbClr val="7030A0"/>
              </a:solidFill>
            </a:endParaRPr>
          </a:p>
        </p:txBody>
      </p:sp>
      <p:sp>
        <p:nvSpPr>
          <p:cNvPr id="4" name="Footer Placeholder 3">
            <a:extLst>
              <a:ext uri="{FF2B5EF4-FFF2-40B4-BE49-F238E27FC236}">
                <a16:creationId xmlns:a16="http://schemas.microsoft.com/office/drawing/2014/main" id="{0BA36E9E-1466-49DB-BB46-DE72262B98F1}"/>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3619370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rgbClr val="0070C0"/>
                </a:solidFill>
              </a:rPr>
              <a:t>“Racial Prejudice and </a:t>
            </a:r>
            <a:br>
              <a:rPr lang="en-US" sz="3000" b="1" dirty="0">
                <a:solidFill>
                  <a:srgbClr val="0070C0"/>
                </a:solidFill>
              </a:rPr>
            </a:br>
            <a:r>
              <a:rPr lang="en-US" sz="3000" b="1" dirty="0">
                <a:solidFill>
                  <a:srgbClr val="0070C0"/>
                </a:solidFill>
              </a:rPr>
              <a:t>Attitudes toward Affirmative Action”</a:t>
            </a:r>
            <a:endParaRPr lang="en-US" sz="3000" b="1" dirty="0">
              <a:solidFill>
                <a:srgbClr val="FF0000"/>
              </a:solidFill>
            </a:endParaRPr>
          </a:p>
        </p:txBody>
      </p:sp>
      <p:sp>
        <p:nvSpPr>
          <p:cNvPr id="3" name="Content Placeholder 2"/>
          <p:cNvSpPr>
            <a:spLocks noGrp="1"/>
          </p:cNvSpPr>
          <p:nvPr>
            <p:ph idx="1"/>
          </p:nvPr>
        </p:nvSpPr>
        <p:spPr/>
        <p:txBody>
          <a:bodyPr>
            <a:normAutofit/>
          </a:bodyPr>
          <a:lstStyle/>
          <a:p>
            <a:pPr>
              <a:buFont typeface="Arial" charset="0"/>
              <a:buChar char="•"/>
            </a:pPr>
            <a:endParaRPr lang="en-US" sz="2800" dirty="0"/>
          </a:p>
          <a:p>
            <a:pPr>
              <a:buFont typeface="Arial" charset="0"/>
              <a:buChar char="•"/>
            </a:pPr>
            <a:r>
              <a:rPr lang="en-US" sz="2800" dirty="0">
                <a:solidFill>
                  <a:srgbClr val="7030A0"/>
                </a:solidFill>
              </a:rPr>
              <a:t>Analysis: Compare the average number of items that make people upset in each group.</a:t>
            </a:r>
          </a:p>
          <a:p>
            <a:pPr>
              <a:buFont typeface="Arial" charset="0"/>
              <a:buChar char="•"/>
            </a:pPr>
            <a:endParaRPr lang="en-US" sz="2800" dirty="0">
              <a:solidFill>
                <a:srgbClr val="7030A0"/>
              </a:solidFill>
            </a:endParaRPr>
          </a:p>
          <a:p>
            <a:pPr>
              <a:buFont typeface="Arial" charset="0"/>
              <a:buChar char="•"/>
            </a:pPr>
            <a:r>
              <a:rPr lang="en-US" sz="2800" dirty="0">
                <a:solidFill>
                  <a:srgbClr val="7030A0"/>
                </a:solidFill>
              </a:rPr>
              <a:t>The researchers looked at people living in the South versus those not living in the South</a:t>
            </a:r>
          </a:p>
        </p:txBody>
      </p:sp>
      <p:sp>
        <p:nvSpPr>
          <p:cNvPr id="4" name="Footer Placeholder 3">
            <a:extLst>
              <a:ext uri="{FF2B5EF4-FFF2-40B4-BE49-F238E27FC236}">
                <a16:creationId xmlns:a16="http://schemas.microsoft.com/office/drawing/2014/main" id="{182CC0E3-9B29-462B-8488-50630DFF6810}"/>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2514412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rgbClr val="0070C0"/>
                </a:solidFill>
              </a:rPr>
              <a:t>“Racial Prejudice and </a:t>
            </a:r>
            <a:br>
              <a:rPr lang="en-US" sz="3000" b="1" dirty="0">
                <a:solidFill>
                  <a:srgbClr val="0070C0"/>
                </a:solidFill>
              </a:rPr>
            </a:br>
            <a:r>
              <a:rPr lang="en-US" sz="3000" b="1" dirty="0">
                <a:solidFill>
                  <a:srgbClr val="0070C0"/>
                </a:solidFill>
              </a:rPr>
              <a:t>Attitudes toward Affirmative Action”</a:t>
            </a:r>
            <a:endParaRPr lang="en-US" sz="3000" b="1" dirty="0">
              <a:solidFill>
                <a:srgbClr val="FF0000"/>
              </a:solidFill>
            </a:endParaRPr>
          </a:p>
        </p:txBody>
      </p:sp>
      <p:sp>
        <p:nvSpPr>
          <p:cNvPr id="3" name="Content Placeholder 2"/>
          <p:cNvSpPr>
            <a:spLocks noGrp="1"/>
          </p:cNvSpPr>
          <p:nvPr>
            <p:ph idx="1"/>
          </p:nvPr>
        </p:nvSpPr>
        <p:spPr/>
        <p:txBody>
          <a:bodyPr>
            <a:normAutofit/>
          </a:bodyPr>
          <a:lstStyle/>
          <a:p>
            <a:pPr>
              <a:buFont typeface="Arial" charset="0"/>
              <a:buChar char="•"/>
            </a:pPr>
            <a:endParaRPr lang="en-US" sz="2800" dirty="0"/>
          </a:p>
          <a:p>
            <a:pPr>
              <a:buFont typeface="Arial" charset="0"/>
              <a:buChar char="•"/>
            </a:pPr>
            <a:r>
              <a:rPr lang="en-US" sz="2800" dirty="0">
                <a:solidFill>
                  <a:srgbClr val="7030A0"/>
                </a:solidFill>
              </a:rPr>
              <a:t>Non-Southern respondents</a:t>
            </a:r>
          </a:p>
          <a:p>
            <a:pPr lvl="1">
              <a:buFont typeface="Arial" charset="0"/>
              <a:buChar char="•"/>
            </a:pPr>
            <a:r>
              <a:rPr lang="en-US" sz="2400" dirty="0">
                <a:solidFill>
                  <a:srgbClr val="7030A0"/>
                </a:solidFill>
              </a:rPr>
              <a:t>Group 1: 2.28</a:t>
            </a:r>
          </a:p>
          <a:p>
            <a:pPr lvl="1">
              <a:buFont typeface="Arial" charset="0"/>
              <a:buChar char="•"/>
            </a:pPr>
            <a:r>
              <a:rPr lang="en-US" sz="2400" dirty="0">
                <a:solidFill>
                  <a:srgbClr val="7030A0"/>
                </a:solidFill>
              </a:rPr>
              <a:t>Group 2: 2.24</a:t>
            </a:r>
          </a:p>
          <a:p>
            <a:pPr lvl="1">
              <a:buFont typeface="Arial" charset="0"/>
              <a:buChar char="•"/>
            </a:pPr>
            <a:endParaRPr lang="en-US" sz="2400" dirty="0">
              <a:solidFill>
                <a:srgbClr val="7030A0"/>
              </a:solidFill>
            </a:endParaRPr>
          </a:p>
          <a:p>
            <a:pPr marL="457200" lvl="1" indent="0">
              <a:buNone/>
            </a:pPr>
            <a:endParaRPr lang="en-US" sz="2400" dirty="0">
              <a:solidFill>
                <a:srgbClr val="7030A0"/>
              </a:solidFill>
            </a:endParaRPr>
          </a:p>
        </p:txBody>
      </p:sp>
      <p:sp>
        <p:nvSpPr>
          <p:cNvPr id="4" name="Footer Placeholder 3">
            <a:extLst>
              <a:ext uri="{FF2B5EF4-FFF2-40B4-BE49-F238E27FC236}">
                <a16:creationId xmlns:a16="http://schemas.microsoft.com/office/drawing/2014/main" id="{6D2CA57E-DBED-4297-93B5-E01AC04D03EA}"/>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2700064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rgbClr val="0070C0"/>
                </a:solidFill>
              </a:rPr>
              <a:t>“Racial Prejudice and </a:t>
            </a:r>
            <a:br>
              <a:rPr lang="en-US" sz="3000" b="1" dirty="0">
                <a:solidFill>
                  <a:srgbClr val="0070C0"/>
                </a:solidFill>
              </a:rPr>
            </a:br>
            <a:r>
              <a:rPr lang="en-US" sz="3000" b="1" dirty="0">
                <a:solidFill>
                  <a:srgbClr val="0070C0"/>
                </a:solidFill>
              </a:rPr>
              <a:t>Attitudes toward Affirmative Action”</a:t>
            </a:r>
            <a:endParaRPr lang="en-US" sz="3000" b="1" dirty="0">
              <a:solidFill>
                <a:srgbClr val="FF0000"/>
              </a:solidFill>
            </a:endParaRPr>
          </a:p>
        </p:txBody>
      </p:sp>
      <p:sp>
        <p:nvSpPr>
          <p:cNvPr id="3" name="Content Placeholder 2"/>
          <p:cNvSpPr>
            <a:spLocks noGrp="1"/>
          </p:cNvSpPr>
          <p:nvPr>
            <p:ph idx="1"/>
          </p:nvPr>
        </p:nvSpPr>
        <p:spPr/>
        <p:txBody>
          <a:bodyPr>
            <a:normAutofit/>
          </a:bodyPr>
          <a:lstStyle/>
          <a:p>
            <a:pPr>
              <a:buFont typeface="Arial" charset="0"/>
              <a:buChar char="•"/>
            </a:pPr>
            <a:endParaRPr lang="en-US" sz="2800" dirty="0"/>
          </a:p>
          <a:p>
            <a:pPr>
              <a:buFont typeface="Arial" charset="0"/>
              <a:buChar char="•"/>
            </a:pPr>
            <a:r>
              <a:rPr lang="en-US" sz="2800" dirty="0">
                <a:solidFill>
                  <a:srgbClr val="7030A0"/>
                </a:solidFill>
              </a:rPr>
              <a:t>Non-Southern respondents</a:t>
            </a:r>
          </a:p>
          <a:p>
            <a:pPr lvl="1">
              <a:buFont typeface="Arial" charset="0"/>
              <a:buChar char="•"/>
            </a:pPr>
            <a:r>
              <a:rPr lang="en-US" sz="2400" dirty="0">
                <a:solidFill>
                  <a:srgbClr val="7030A0"/>
                </a:solidFill>
              </a:rPr>
              <a:t>Group 1: 2.28</a:t>
            </a:r>
          </a:p>
          <a:p>
            <a:pPr lvl="1">
              <a:buFont typeface="Arial" charset="0"/>
              <a:buChar char="•"/>
            </a:pPr>
            <a:r>
              <a:rPr lang="en-US" sz="2400" dirty="0">
                <a:solidFill>
                  <a:srgbClr val="7030A0"/>
                </a:solidFill>
              </a:rPr>
              <a:t>Group 2: 2.24</a:t>
            </a:r>
          </a:p>
          <a:p>
            <a:pPr marL="457200" lvl="1" indent="0">
              <a:buNone/>
            </a:pPr>
            <a:endParaRPr lang="en-US" sz="2400" dirty="0">
              <a:solidFill>
                <a:srgbClr val="7030A0"/>
              </a:solidFill>
            </a:endParaRPr>
          </a:p>
          <a:p>
            <a:pPr lvl="1">
              <a:buFont typeface="Arial" charset="0"/>
              <a:buChar char="•"/>
            </a:pPr>
            <a:r>
              <a:rPr lang="en-US" sz="2400" dirty="0">
                <a:solidFill>
                  <a:srgbClr val="7030A0"/>
                </a:solidFill>
              </a:rPr>
              <a:t>Mean in second group is </a:t>
            </a:r>
            <a:r>
              <a:rPr lang="en-US" sz="2400" i="1" dirty="0">
                <a:solidFill>
                  <a:srgbClr val="7030A0"/>
                </a:solidFill>
              </a:rPr>
              <a:t>lower</a:t>
            </a:r>
          </a:p>
          <a:p>
            <a:pPr lvl="1">
              <a:buFont typeface="Arial" charset="0"/>
              <a:buChar char="•"/>
            </a:pPr>
            <a:r>
              <a:rPr lang="en-US" sz="2400" dirty="0">
                <a:solidFill>
                  <a:srgbClr val="7030A0"/>
                </a:solidFill>
              </a:rPr>
              <a:t>Difference is calculated as: [2.28-2.24]*100 = 4%</a:t>
            </a:r>
          </a:p>
        </p:txBody>
      </p:sp>
      <p:sp>
        <p:nvSpPr>
          <p:cNvPr id="4" name="Footer Placeholder 3">
            <a:extLst>
              <a:ext uri="{FF2B5EF4-FFF2-40B4-BE49-F238E27FC236}">
                <a16:creationId xmlns:a16="http://schemas.microsoft.com/office/drawing/2014/main" id="{2ABCAA67-4773-4AF6-837D-174DF08A000D}"/>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1299383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rgbClr val="0070C0"/>
                </a:solidFill>
              </a:rPr>
              <a:t>“Racial Prejudice and </a:t>
            </a:r>
            <a:br>
              <a:rPr lang="en-US" sz="3000" b="1" dirty="0">
                <a:solidFill>
                  <a:srgbClr val="0070C0"/>
                </a:solidFill>
              </a:rPr>
            </a:br>
            <a:r>
              <a:rPr lang="en-US" sz="3000" b="1" dirty="0">
                <a:solidFill>
                  <a:srgbClr val="0070C0"/>
                </a:solidFill>
              </a:rPr>
              <a:t>Attitudes toward Affirmative Action”</a:t>
            </a:r>
            <a:endParaRPr lang="en-US" sz="3000" b="1" dirty="0">
              <a:solidFill>
                <a:srgbClr val="FF0000"/>
              </a:solidFill>
            </a:endParaRPr>
          </a:p>
        </p:txBody>
      </p:sp>
      <p:sp>
        <p:nvSpPr>
          <p:cNvPr id="3" name="Content Placeholder 2"/>
          <p:cNvSpPr>
            <a:spLocks noGrp="1"/>
          </p:cNvSpPr>
          <p:nvPr>
            <p:ph idx="1"/>
          </p:nvPr>
        </p:nvSpPr>
        <p:spPr/>
        <p:txBody>
          <a:bodyPr>
            <a:normAutofit/>
          </a:bodyPr>
          <a:lstStyle/>
          <a:p>
            <a:pPr>
              <a:buFont typeface="Arial" charset="0"/>
              <a:buChar char="•"/>
            </a:pPr>
            <a:endParaRPr lang="en-US" sz="2800" dirty="0"/>
          </a:p>
          <a:p>
            <a:pPr>
              <a:buFont typeface="Arial" charset="0"/>
              <a:buChar char="•"/>
            </a:pPr>
            <a:r>
              <a:rPr lang="en-US" sz="2800" dirty="0">
                <a:solidFill>
                  <a:srgbClr val="7030A0"/>
                </a:solidFill>
              </a:rPr>
              <a:t>Non-Southern respondents</a:t>
            </a:r>
          </a:p>
          <a:p>
            <a:pPr lvl="1">
              <a:buFont typeface="Arial" charset="0"/>
              <a:buChar char="•"/>
            </a:pPr>
            <a:r>
              <a:rPr lang="en-US" sz="2400" dirty="0">
                <a:solidFill>
                  <a:srgbClr val="7030A0"/>
                </a:solidFill>
              </a:rPr>
              <a:t>Group 1: 2.28</a:t>
            </a:r>
          </a:p>
          <a:p>
            <a:pPr lvl="1">
              <a:buFont typeface="Arial" charset="0"/>
              <a:buChar char="•"/>
            </a:pPr>
            <a:r>
              <a:rPr lang="en-US" sz="2400" dirty="0">
                <a:solidFill>
                  <a:srgbClr val="7030A0"/>
                </a:solidFill>
              </a:rPr>
              <a:t>Group 2: 2.24</a:t>
            </a:r>
          </a:p>
          <a:p>
            <a:pPr marL="457200" lvl="1" indent="0">
              <a:buNone/>
            </a:pPr>
            <a:endParaRPr lang="en-US" sz="2400" dirty="0">
              <a:solidFill>
                <a:srgbClr val="7030A0"/>
              </a:solidFill>
            </a:endParaRPr>
          </a:p>
          <a:p>
            <a:pPr lvl="1">
              <a:buFont typeface="Arial" charset="0"/>
              <a:buChar char="•"/>
            </a:pPr>
            <a:r>
              <a:rPr lang="en-US" sz="2400" dirty="0">
                <a:solidFill>
                  <a:srgbClr val="7030A0"/>
                </a:solidFill>
              </a:rPr>
              <a:t>Mean in second group is </a:t>
            </a:r>
            <a:r>
              <a:rPr lang="en-US" sz="2400" i="1" dirty="0">
                <a:solidFill>
                  <a:srgbClr val="7030A0"/>
                </a:solidFill>
              </a:rPr>
              <a:t>lower</a:t>
            </a:r>
          </a:p>
          <a:p>
            <a:pPr lvl="1">
              <a:buFont typeface="Arial" charset="0"/>
              <a:buChar char="•"/>
            </a:pPr>
            <a:r>
              <a:rPr lang="en-US" sz="2400" dirty="0">
                <a:solidFill>
                  <a:srgbClr val="7030A0"/>
                </a:solidFill>
              </a:rPr>
              <a:t>Difference is calculated as: [2.28-2.24]*100 = 4%</a:t>
            </a:r>
          </a:p>
          <a:p>
            <a:pPr lvl="1">
              <a:buFont typeface="Arial" charset="0"/>
              <a:buChar char="•"/>
            </a:pPr>
            <a:endParaRPr lang="en-US" sz="2400" dirty="0">
              <a:solidFill>
                <a:srgbClr val="7030A0"/>
              </a:solidFill>
            </a:endParaRPr>
          </a:p>
          <a:p>
            <a:pPr marL="457200" lvl="1" indent="0">
              <a:buNone/>
            </a:pPr>
            <a:r>
              <a:rPr lang="en-US" sz="2400" dirty="0">
                <a:solidFill>
                  <a:srgbClr val="7030A0"/>
                </a:solidFill>
              </a:rPr>
              <a:t>(Not a statistically significant difference)</a:t>
            </a:r>
          </a:p>
        </p:txBody>
      </p:sp>
      <p:sp>
        <p:nvSpPr>
          <p:cNvPr id="4" name="Footer Placeholder 3">
            <a:extLst>
              <a:ext uri="{FF2B5EF4-FFF2-40B4-BE49-F238E27FC236}">
                <a16:creationId xmlns:a16="http://schemas.microsoft.com/office/drawing/2014/main" id="{AADE1F41-2E63-477D-88C8-0ED2D4B4D920}"/>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2732909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rgbClr val="0070C0"/>
                </a:solidFill>
              </a:rPr>
              <a:t>“Racial Prejudice and </a:t>
            </a:r>
            <a:br>
              <a:rPr lang="en-US" sz="3000" b="1" dirty="0">
                <a:solidFill>
                  <a:srgbClr val="0070C0"/>
                </a:solidFill>
              </a:rPr>
            </a:br>
            <a:r>
              <a:rPr lang="en-US" sz="3000" b="1" dirty="0">
                <a:solidFill>
                  <a:srgbClr val="0070C0"/>
                </a:solidFill>
              </a:rPr>
              <a:t>Attitudes toward Affirmative Action”</a:t>
            </a:r>
            <a:endParaRPr lang="en-US" sz="3000" b="1" dirty="0">
              <a:solidFill>
                <a:srgbClr val="FF0000"/>
              </a:solidFill>
            </a:endParaRPr>
          </a:p>
        </p:txBody>
      </p:sp>
      <p:sp>
        <p:nvSpPr>
          <p:cNvPr id="3" name="Content Placeholder 2"/>
          <p:cNvSpPr>
            <a:spLocks noGrp="1"/>
          </p:cNvSpPr>
          <p:nvPr>
            <p:ph idx="1"/>
          </p:nvPr>
        </p:nvSpPr>
        <p:spPr/>
        <p:txBody>
          <a:bodyPr>
            <a:normAutofit/>
          </a:bodyPr>
          <a:lstStyle/>
          <a:p>
            <a:pPr>
              <a:buFont typeface="Arial" charset="0"/>
              <a:buChar char="•"/>
            </a:pPr>
            <a:endParaRPr lang="en-US" sz="2800" dirty="0"/>
          </a:p>
          <a:p>
            <a:pPr>
              <a:buFont typeface="Arial" charset="0"/>
              <a:buChar char="•"/>
            </a:pPr>
            <a:r>
              <a:rPr lang="en-US" sz="2800" dirty="0">
                <a:solidFill>
                  <a:srgbClr val="7030A0"/>
                </a:solidFill>
              </a:rPr>
              <a:t>Southern respondents</a:t>
            </a:r>
          </a:p>
          <a:p>
            <a:pPr lvl="1">
              <a:buFont typeface="Arial" charset="0"/>
              <a:buChar char="•"/>
            </a:pPr>
            <a:r>
              <a:rPr lang="en-US" sz="2400" dirty="0">
                <a:solidFill>
                  <a:srgbClr val="7030A0"/>
                </a:solidFill>
              </a:rPr>
              <a:t>Group 1: 1.95</a:t>
            </a:r>
          </a:p>
          <a:p>
            <a:pPr lvl="1">
              <a:buFont typeface="Arial" charset="0"/>
              <a:buChar char="•"/>
            </a:pPr>
            <a:r>
              <a:rPr lang="en-US" sz="2400" dirty="0">
                <a:solidFill>
                  <a:srgbClr val="7030A0"/>
                </a:solidFill>
              </a:rPr>
              <a:t>Group 2: 2.37</a:t>
            </a:r>
          </a:p>
        </p:txBody>
      </p:sp>
      <p:sp>
        <p:nvSpPr>
          <p:cNvPr id="4" name="Footer Placeholder 3">
            <a:extLst>
              <a:ext uri="{FF2B5EF4-FFF2-40B4-BE49-F238E27FC236}">
                <a16:creationId xmlns:a16="http://schemas.microsoft.com/office/drawing/2014/main" id="{8E8D7DE0-405F-4484-B493-1BB02A92224A}"/>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788895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rgbClr val="0070C0"/>
                </a:solidFill>
              </a:rPr>
              <a:t>“Racial Prejudice and </a:t>
            </a:r>
            <a:br>
              <a:rPr lang="en-US" sz="3000" b="1" dirty="0">
                <a:solidFill>
                  <a:srgbClr val="0070C0"/>
                </a:solidFill>
              </a:rPr>
            </a:br>
            <a:r>
              <a:rPr lang="en-US" sz="3000" b="1" dirty="0">
                <a:solidFill>
                  <a:srgbClr val="0070C0"/>
                </a:solidFill>
              </a:rPr>
              <a:t>Attitudes toward Affirmative Action”</a:t>
            </a:r>
            <a:endParaRPr lang="en-US" sz="3000" b="1" dirty="0">
              <a:solidFill>
                <a:srgbClr val="FF0000"/>
              </a:solidFill>
            </a:endParaRPr>
          </a:p>
        </p:txBody>
      </p:sp>
      <p:sp>
        <p:nvSpPr>
          <p:cNvPr id="3" name="Content Placeholder 2"/>
          <p:cNvSpPr>
            <a:spLocks noGrp="1"/>
          </p:cNvSpPr>
          <p:nvPr>
            <p:ph idx="1"/>
          </p:nvPr>
        </p:nvSpPr>
        <p:spPr/>
        <p:txBody>
          <a:bodyPr>
            <a:normAutofit/>
          </a:bodyPr>
          <a:lstStyle/>
          <a:p>
            <a:pPr>
              <a:buFont typeface="Arial" charset="0"/>
              <a:buChar char="•"/>
            </a:pPr>
            <a:endParaRPr lang="en-US" sz="2800" dirty="0"/>
          </a:p>
          <a:p>
            <a:pPr>
              <a:buFont typeface="Arial" charset="0"/>
              <a:buChar char="•"/>
            </a:pPr>
            <a:r>
              <a:rPr lang="en-US" sz="2800" dirty="0">
                <a:solidFill>
                  <a:srgbClr val="7030A0"/>
                </a:solidFill>
              </a:rPr>
              <a:t>Southern respondents</a:t>
            </a:r>
          </a:p>
          <a:p>
            <a:pPr lvl="1">
              <a:buFont typeface="Arial" charset="0"/>
              <a:buChar char="•"/>
            </a:pPr>
            <a:r>
              <a:rPr lang="en-US" sz="2400" dirty="0">
                <a:solidFill>
                  <a:srgbClr val="7030A0"/>
                </a:solidFill>
              </a:rPr>
              <a:t>Group 1: 1.95</a:t>
            </a:r>
          </a:p>
          <a:p>
            <a:pPr lvl="1">
              <a:buFont typeface="Arial" charset="0"/>
              <a:buChar char="•"/>
            </a:pPr>
            <a:r>
              <a:rPr lang="en-US" sz="2400" dirty="0">
                <a:solidFill>
                  <a:srgbClr val="7030A0"/>
                </a:solidFill>
              </a:rPr>
              <a:t>Group 2: 2.37</a:t>
            </a:r>
          </a:p>
          <a:p>
            <a:pPr lvl="1">
              <a:buFont typeface="Arial" charset="0"/>
              <a:buChar char="•"/>
            </a:pPr>
            <a:endParaRPr lang="en-US" sz="2400" dirty="0">
              <a:solidFill>
                <a:srgbClr val="7030A0"/>
              </a:solidFill>
            </a:endParaRPr>
          </a:p>
          <a:p>
            <a:pPr marL="457200" lvl="1" indent="0">
              <a:buNone/>
            </a:pPr>
            <a:r>
              <a:rPr lang="en-US" sz="2400" dirty="0">
                <a:solidFill>
                  <a:srgbClr val="7030A0"/>
                </a:solidFill>
              </a:rPr>
              <a:t>Mean in Group 2 is </a:t>
            </a:r>
            <a:r>
              <a:rPr lang="en-US" sz="2400" i="1" dirty="0">
                <a:solidFill>
                  <a:srgbClr val="7030A0"/>
                </a:solidFill>
              </a:rPr>
              <a:t>higher</a:t>
            </a:r>
            <a:endParaRPr lang="en-US" sz="2400" dirty="0">
              <a:solidFill>
                <a:srgbClr val="7030A0"/>
              </a:solidFill>
            </a:endParaRPr>
          </a:p>
          <a:p>
            <a:pPr marL="457200" lvl="1" indent="0">
              <a:buNone/>
            </a:pPr>
            <a:r>
              <a:rPr lang="en-US" sz="2400" dirty="0">
                <a:solidFill>
                  <a:srgbClr val="7030A0"/>
                </a:solidFill>
              </a:rPr>
              <a:t>Difference is calculated as:</a:t>
            </a:r>
          </a:p>
        </p:txBody>
      </p:sp>
      <p:sp>
        <p:nvSpPr>
          <p:cNvPr id="4" name="Footer Placeholder 3">
            <a:extLst>
              <a:ext uri="{FF2B5EF4-FFF2-40B4-BE49-F238E27FC236}">
                <a16:creationId xmlns:a16="http://schemas.microsoft.com/office/drawing/2014/main" id="{85DF8AE7-E171-41CD-8E70-E617B3B370FB}"/>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4151592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rgbClr val="0070C0"/>
                </a:solidFill>
              </a:rPr>
              <a:t>“Racial Prejudice and </a:t>
            </a:r>
            <a:br>
              <a:rPr lang="en-US" sz="3000" b="1" dirty="0">
                <a:solidFill>
                  <a:srgbClr val="0070C0"/>
                </a:solidFill>
              </a:rPr>
            </a:br>
            <a:r>
              <a:rPr lang="en-US" sz="3000" b="1" dirty="0">
                <a:solidFill>
                  <a:srgbClr val="0070C0"/>
                </a:solidFill>
              </a:rPr>
              <a:t>Attitudes toward Affirmative Action”</a:t>
            </a:r>
            <a:endParaRPr lang="en-US" sz="3000" b="1" dirty="0">
              <a:solidFill>
                <a:srgbClr val="FF0000"/>
              </a:solidFill>
            </a:endParaRPr>
          </a:p>
        </p:txBody>
      </p:sp>
      <p:sp>
        <p:nvSpPr>
          <p:cNvPr id="3" name="Content Placeholder 2"/>
          <p:cNvSpPr>
            <a:spLocks noGrp="1"/>
          </p:cNvSpPr>
          <p:nvPr>
            <p:ph idx="1"/>
          </p:nvPr>
        </p:nvSpPr>
        <p:spPr/>
        <p:txBody>
          <a:bodyPr>
            <a:normAutofit/>
          </a:bodyPr>
          <a:lstStyle/>
          <a:p>
            <a:pPr>
              <a:buFont typeface="Arial" charset="0"/>
              <a:buChar char="•"/>
            </a:pPr>
            <a:endParaRPr lang="en-US" sz="2800" dirty="0"/>
          </a:p>
          <a:p>
            <a:pPr>
              <a:buFont typeface="Arial" charset="0"/>
              <a:buChar char="•"/>
            </a:pPr>
            <a:r>
              <a:rPr lang="en-US" sz="2800" dirty="0">
                <a:solidFill>
                  <a:srgbClr val="7030A0"/>
                </a:solidFill>
              </a:rPr>
              <a:t>Southern respondents</a:t>
            </a:r>
          </a:p>
          <a:p>
            <a:pPr lvl="1">
              <a:buFont typeface="Arial" charset="0"/>
              <a:buChar char="•"/>
            </a:pPr>
            <a:r>
              <a:rPr lang="en-US" sz="2400" dirty="0">
                <a:solidFill>
                  <a:srgbClr val="7030A0"/>
                </a:solidFill>
              </a:rPr>
              <a:t>Group 1: 1.95</a:t>
            </a:r>
          </a:p>
          <a:p>
            <a:pPr lvl="1">
              <a:buFont typeface="Arial" charset="0"/>
              <a:buChar char="•"/>
            </a:pPr>
            <a:r>
              <a:rPr lang="en-US" sz="2400" dirty="0">
                <a:solidFill>
                  <a:srgbClr val="7030A0"/>
                </a:solidFill>
              </a:rPr>
              <a:t>Group 2: 2.37</a:t>
            </a:r>
          </a:p>
          <a:p>
            <a:pPr lvl="1">
              <a:buFont typeface="Arial" charset="0"/>
              <a:buChar char="•"/>
            </a:pPr>
            <a:endParaRPr lang="en-US" sz="2400" dirty="0">
              <a:solidFill>
                <a:srgbClr val="7030A0"/>
              </a:solidFill>
            </a:endParaRPr>
          </a:p>
          <a:p>
            <a:pPr marL="457200" lvl="1" indent="0">
              <a:buNone/>
            </a:pPr>
            <a:r>
              <a:rPr lang="en-US" sz="2400" dirty="0">
                <a:solidFill>
                  <a:srgbClr val="7030A0"/>
                </a:solidFill>
              </a:rPr>
              <a:t>Mean in Group 2 is </a:t>
            </a:r>
            <a:r>
              <a:rPr lang="en-US" sz="2400" i="1" dirty="0">
                <a:solidFill>
                  <a:srgbClr val="7030A0"/>
                </a:solidFill>
              </a:rPr>
              <a:t>higher</a:t>
            </a:r>
            <a:endParaRPr lang="en-US" sz="2400" dirty="0">
              <a:solidFill>
                <a:srgbClr val="7030A0"/>
              </a:solidFill>
            </a:endParaRPr>
          </a:p>
          <a:p>
            <a:pPr marL="457200" lvl="1" indent="0">
              <a:buNone/>
            </a:pPr>
            <a:r>
              <a:rPr lang="en-US" sz="2400" dirty="0">
                <a:solidFill>
                  <a:srgbClr val="7030A0"/>
                </a:solidFill>
              </a:rPr>
              <a:t>Difference is calculated as: [2.37-1.95]*100 = </a:t>
            </a:r>
          </a:p>
        </p:txBody>
      </p:sp>
      <p:sp>
        <p:nvSpPr>
          <p:cNvPr id="4" name="Footer Placeholder 3">
            <a:extLst>
              <a:ext uri="{FF2B5EF4-FFF2-40B4-BE49-F238E27FC236}">
                <a16:creationId xmlns:a16="http://schemas.microsoft.com/office/drawing/2014/main" id="{4A072694-FD5F-4470-8F8E-1B7996EDA1F1}"/>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1651394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rgbClr val="0070C0"/>
                </a:solidFill>
              </a:rPr>
              <a:t>“Racial Prejudice and </a:t>
            </a:r>
            <a:br>
              <a:rPr lang="en-US" sz="3000" b="1" dirty="0">
                <a:solidFill>
                  <a:srgbClr val="0070C0"/>
                </a:solidFill>
              </a:rPr>
            </a:br>
            <a:r>
              <a:rPr lang="en-US" sz="3000" b="1" dirty="0">
                <a:solidFill>
                  <a:srgbClr val="0070C0"/>
                </a:solidFill>
              </a:rPr>
              <a:t>Attitudes toward Affirmative Action”</a:t>
            </a:r>
            <a:endParaRPr lang="en-US" sz="3000" b="1" dirty="0">
              <a:solidFill>
                <a:srgbClr val="FF0000"/>
              </a:solidFill>
            </a:endParaRPr>
          </a:p>
        </p:txBody>
      </p:sp>
      <p:sp>
        <p:nvSpPr>
          <p:cNvPr id="3" name="Content Placeholder 2"/>
          <p:cNvSpPr>
            <a:spLocks noGrp="1"/>
          </p:cNvSpPr>
          <p:nvPr>
            <p:ph idx="1"/>
          </p:nvPr>
        </p:nvSpPr>
        <p:spPr/>
        <p:txBody>
          <a:bodyPr>
            <a:normAutofit/>
          </a:bodyPr>
          <a:lstStyle/>
          <a:p>
            <a:pPr>
              <a:buFont typeface="Arial" charset="0"/>
              <a:buChar char="•"/>
            </a:pPr>
            <a:endParaRPr lang="en-US" sz="2800" dirty="0"/>
          </a:p>
          <a:p>
            <a:pPr>
              <a:buFont typeface="Arial" charset="0"/>
              <a:buChar char="•"/>
            </a:pPr>
            <a:r>
              <a:rPr lang="en-US" sz="2800" dirty="0">
                <a:solidFill>
                  <a:srgbClr val="7030A0"/>
                </a:solidFill>
              </a:rPr>
              <a:t>Southern respondents</a:t>
            </a:r>
          </a:p>
          <a:p>
            <a:pPr lvl="1">
              <a:buFont typeface="Arial" charset="0"/>
              <a:buChar char="•"/>
            </a:pPr>
            <a:r>
              <a:rPr lang="en-US" sz="2400" dirty="0">
                <a:solidFill>
                  <a:srgbClr val="7030A0"/>
                </a:solidFill>
              </a:rPr>
              <a:t>Group 1: 1.95</a:t>
            </a:r>
          </a:p>
          <a:p>
            <a:pPr lvl="1">
              <a:buFont typeface="Arial" charset="0"/>
              <a:buChar char="•"/>
            </a:pPr>
            <a:r>
              <a:rPr lang="en-US" sz="2400" dirty="0">
                <a:solidFill>
                  <a:srgbClr val="7030A0"/>
                </a:solidFill>
              </a:rPr>
              <a:t>Group 2: 2.37</a:t>
            </a:r>
          </a:p>
          <a:p>
            <a:pPr lvl="1">
              <a:buFont typeface="Arial" charset="0"/>
              <a:buChar char="•"/>
            </a:pPr>
            <a:endParaRPr lang="en-US" sz="2400" dirty="0">
              <a:solidFill>
                <a:srgbClr val="7030A0"/>
              </a:solidFill>
            </a:endParaRPr>
          </a:p>
          <a:p>
            <a:pPr marL="457200" lvl="1" indent="0">
              <a:buNone/>
            </a:pPr>
            <a:r>
              <a:rPr lang="en-US" sz="2400" dirty="0">
                <a:solidFill>
                  <a:srgbClr val="7030A0"/>
                </a:solidFill>
              </a:rPr>
              <a:t>Mean in Group 2 is </a:t>
            </a:r>
            <a:r>
              <a:rPr lang="en-US" sz="2400" i="1" dirty="0">
                <a:solidFill>
                  <a:srgbClr val="7030A0"/>
                </a:solidFill>
              </a:rPr>
              <a:t>higher</a:t>
            </a:r>
            <a:endParaRPr lang="en-US" sz="2400" dirty="0">
              <a:solidFill>
                <a:srgbClr val="7030A0"/>
              </a:solidFill>
            </a:endParaRPr>
          </a:p>
          <a:p>
            <a:pPr marL="457200" lvl="1" indent="0">
              <a:buNone/>
            </a:pPr>
            <a:r>
              <a:rPr lang="en-US" sz="2400" dirty="0">
                <a:solidFill>
                  <a:srgbClr val="7030A0"/>
                </a:solidFill>
              </a:rPr>
              <a:t>Difference is calculated as: [2.37-1.95]*100 = 42%</a:t>
            </a:r>
          </a:p>
        </p:txBody>
      </p:sp>
      <p:sp>
        <p:nvSpPr>
          <p:cNvPr id="4" name="Footer Placeholder 3">
            <a:extLst>
              <a:ext uri="{FF2B5EF4-FFF2-40B4-BE49-F238E27FC236}">
                <a16:creationId xmlns:a16="http://schemas.microsoft.com/office/drawing/2014/main" id="{05C04FB8-89B8-47E7-B21B-A8DFA7545BA6}"/>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1791765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rgbClr val="0070C0"/>
                </a:solidFill>
              </a:rPr>
              <a:t>“Racial Prejudice and </a:t>
            </a:r>
            <a:br>
              <a:rPr lang="en-US" sz="3000" b="1" dirty="0">
                <a:solidFill>
                  <a:srgbClr val="0070C0"/>
                </a:solidFill>
              </a:rPr>
            </a:br>
            <a:r>
              <a:rPr lang="en-US" sz="3000" b="1" dirty="0">
                <a:solidFill>
                  <a:srgbClr val="0070C0"/>
                </a:solidFill>
              </a:rPr>
              <a:t>Attitudes toward Affirmative Action”</a:t>
            </a:r>
            <a:endParaRPr lang="en-US" sz="3000" b="1" dirty="0">
              <a:solidFill>
                <a:srgbClr val="FF0000"/>
              </a:solidFill>
            </a:endParaRPr>
          </a:p>
        </p:txBody>
      </p:sp>
      <p:sp>
        <p:nvSpPr>
          <p:cNvPr id="3" name="Content Placeholder 2"/>
          <p:cNvSpPr>
            <a:spLocks noGrp="1"/>
          </p:cNvSpPr>
          <p:nvPr>
            <p:ph idx="1"/>
          </p:nvPr>
        </p:nvSpPr>
        <p:spPr/>
        <p:txBody>
          <a:bodyPr>
            <a:normAutofit/>
          </a:bodyPr>
          <a:lstStyle/>
          <a:p>
            <a:pPr>
              <a:buFont typeface="Arial" charset="0"/>
              <a:buChar char="•"/>
            </a:pPr>
            <a:endParaRPr lang="en-US" sz="2800" dirty="0"/>
          </a:p>
          <a:p>
            <a:pPr>
              <a:buFont typeface="Arial" charset="0"/>
              <a:buChar char="•"/>
            </a:pPr>
            <a:r>
              <a:rPr lang="en-US" sz="2800" dirty="0">
                <a:solidFill>
                  <a:srgbClr val="7030A0"/>
                </a:solidFill>
              </a:rPr>
              <a:t>The authors are able to conclude that, among Southern respondents, 42%  would be upset if a minority family moved in next door.</a:t>
            </a:r>
            <a:endParaRPr lang="en-US" sz="2400" dirty="0">
              <a:solidFill>
                <a:srgbClr val="7030A0"/>
              </a:solidFill>
            </a:endParaRPr>
          </a:p>
        </p:txBody>
      </p:sp>
      <p:sp>
        <p:nvSpPr>
          <p:cNvPr id="4" name="Footer Placeholder 3">
            <a:extLst>
              <a:ext uri="{FF2B5EF4-FFF2-40B4-BE49-F238E27FC236}">
                <a16:creationId xmlns:a16="http://schemas.microsoft.com/office/drawing/2014/main" id="{D3EB78E7-EF97-4591-8697-089A6AC0252D}"/>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2100074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chemeClr val="accent5">
                    <a:lumMod val="75000"/>
                  </a:schemeClr>
                </a:solidFill>
                <a:cs typeface="Nirmala UI" panose="020B0502040204020203" pitchFamily="34" charset="0"/>
              </a:rPr>
              <a:t>Data can sometimes be observed... but sometimes not</a:t>
            </a:r>
            <a:endParaRPr lang="en-US" dirty="0">
              <a:solidFill>
                <a:srgbClr val="0070C0"/>
              </a:solidFill>
              <a:cs typeface="Nirmala UI" panose="020B0502040204020203" pitchFamily="34" charset="0"/>
            </a:endParaRPr>
          </a:p>
        </p:txBody>
      </p:sp>
      <p:sp>
        <p:nvSpPr>
          <p:cNvPr id="3" name="Content Placeholder 2"/>
          <p:cNvSpPr>
            <a:spLocks noGrp="1"/>
          </p:cNvSpPr>
          <p:nvPr>
            <p:ph idx="1"/>
          </p:nvPr>
        </p:nvSpPr>
        <p:spPr>
          <a:xfrm>
            <a:off x="459954" y="1219200"/>
            <a:ext cx="8229600" cy="4525963"/>
          </a:xfrm>
        </p:spPr>
        <p:txBody>
          <a:bodyPr>
            <a:noAutofit/>
          </a:bodyPr>
          <a:lstStyle/>
          <a:p>
            <a:pPr>
              <a:buFont typeface="Arial" charset="0"/>
              <a:buChar char="•"/>
            </a:pPr>
            <a:r>
              <a:rPr lang="en-US" sz="2600" b="1" dirty="0">
                <a:solidFill>
                  <a:schemeClr val="accent4">
                    <a:lumMod val="75000"/>
                  </a:schemeClr>
                </a:solidFill>
                <a:cs typeface="Nirmala UI" panose="020B0502040204020203" pitchFamily="34" charset="0"/>
              </a:rPr>
              <a:t>Some traits of interest are directly observable</a:t>
            </a:r>
          </a:p>
          <a:p>
            <a:pPr lvl="1">
              <a:buFont typeface="Arial" charset="0"/>
              <a:buChar char="•"/>
            </a:pPr>
            <a:r>
              <a:rPr lang="en-US" sz="2400" dirty="0">
                <a:solidFill>
                  <a:schemeClr val="accent4">
                    <a:lumMod val="75000"/>
                  </a:schemeClr>
                </a:solidFill>
                <a:cs typeface="Nirmala UI" panose="020B0502040204020203" pitchFamily="34" charset="0"/>
              </a:rPr>
              <a:t>Electoral results, retweets, property value, voter registration, etc.</a:t>
            </a:r>
          </a:p>
          <a:p>
            <a:pPr lvl="1">
              <a:buFont typeface="Arial" charset="0"/>
              <a:buChar char="•"/>
            </a:pPr>
            <a:endParaRPr lang="en-US" dirty="0">
              <a:solidFill>
                <a:schemeClr val="accent4">
                  <a:lumMod val="75000"/>
                </a:schemeClr>
              </a:solidFill>
              <a:cs typeface="Nirmala UI" panose="020B0502040204020203" pitchFamily="34" charset="0"/>
            </a:endParaRPr>
          </a:p>
          <a:p>
            <a:pPr>
              <a:buFont typeface="Arial" charset="0"/>
              <a:buChar char="•"/>
            </a:pPr>
            <a:r>
              <a:rPr lang="en-US" sz="2600" b="1" dirty="0">
                <a:solidFill>
                  <a:schemeClr val="accent4">
                    <a:lumMod val="75000"/>
                  </a:schemeClr>
                </a:solidFill>
                <a:cs typeface="Nirmala UI" panose="020B0502040204020203" pitchFamily="34" charset="0"/>
              </a:rPr>
              <a:t>Some traits might be theoretically observable but are difficult to do so directly</a:t>
            </a:r>
          </a:p>
          <a:p>
            <a:pPr lvl="1">
              <a:buFont typeface="Arial" charset="0"/>
              <a:buChar char="•"/>
            </a:pPr>
            <a:r>
              <a:rPr lang="en-US" sz="2400" dirty="0">
                <a:solidFill>
                  <a:schemeClr val="accent4">
                    <a:lumMod val="75000"/>
                  </a:schemeClr>
                </a:solidFill>
                <a:cs typeface="Nirmala UI" panose="020B0502040204020203" pitchFamily="34" charset="0"/>
              </a:rPr>
              <a:t>Time spent on a website, likes on Facebook, vote preference, etc.</a:t>
            </a:r>
          </a:p>
          <a:p>
            <a:pPr>
              <a:buFont typeface="Arial" charset="0"/>
              <a:buChar char="•"/>
            </a:pPr>
            <a:endParaRPr lang="en-US" sz="2600" dirty="0">
              <a:solidFill>
                <a:schemeClr val="accent4">
                  <a:lumMod val="75000"/>
                </a:schemeClr>
              </a:solidFill>
              <a:cs typeface="Nirmala UI" panose="020B0502040204020203" pitchFamily="34" charset="0"/>
            </a:endParaRPr>
          </a:p>
          <a:p>
            <a:pPr>
              <a:buFont typeface="Arial" charset="0"/>
              <a:buChar char="•"/>
            </a:pPr>
            <a:r>
              <a:rPr lang="en-US" sz="2600" b="1" dirty="0">
                <a:solidFill>
                  <a:schemeClr val="accent4">
                    <a:lumMod val="75000"/>
                  </a:schemeClr>
                </a:solidFill>
                <a:cs typeface="Nirmala UI" panose="020B0502040204020203" pitchFamily="34" charset="0"/>
              </a:rPr>
              <a:t>Others are not really observable  at all</a:t>
            </a:r>
          </a:p>
          <a:p>
            <a:pPr lvl="1">
              <a:buFont typeface="Arial" charset="0"/>
              <a:buChar char="•"/>
            </a:pPr>
            <a:r>
              <a:rPr lang="en-US" sz="2400" dirty="0">
                <a:solidFill>
                  <a:schemeClr val="accent4">
                    <a:lumMod val="75000"/>
                  </a:schemeClr>
                </a:solidFill>
                <a:cs typeface="Nirmala UI" panose="020B0502040204020203" pitchFamily="34" charset="0"/>
              </a:rPr>
              <a:t>Preference toward policies, feelings toward out-party members, racist, sexist, other discriminatory beliefs, etc.</a:t>
            </a:r>
          </a:p>
        </p:txBody>
      </p:sp>
    </p:spTree>
    <p:extLst>
      <p:ext uri="{BB962C8B-B14F-4D97-AF65-F5344CB8AC3E}">
        <p14:creationId xmlns:p14="http://schemas.microsoft.com/office/powerpoint/2010/main" val="1206013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rgbClr val="0070C0"/>
                </a:solidFill>
              </a:rPr>
              <a:t>“Social Desirability Effects and Support for a Female American President”</a:t>
            </a:r>
            <a:endParaRPr lang="en-US" sz="3000" b="1"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US" sz="2800" dirty="0"/>
              <a:t>Background:</a:t>
            </a:r>
          </a:p>
          <a:p>
            <a:pPr marL="0" indent="0">
              <a:buNone/>
            </a:pPr>
            <a:endParaRPr lang="en-US" sz="2800" dirty="0"/>
          </a:p>
          <a:p>
            <a:pPr>
              <a:buFont typeface="Arial" charset="0"/>
              <a:buChar char="•"/>
            </a:pPr>
            <a:r>
              <a:rPr lang="en-US" sz="2800" dirty="0">
                <a:solidFill>
                  <a:srgbClr val="7030A0"/>
                </a:solidFill>
              </a:rPr>
              <a:t>Paper by Matthew </a:t>
            </a:r>
            <a:r>
              <a:rPr lang="en-US" sz="2800" dirty="0" err="1">
                <a:solidFill>
                  <a:srgbClr val="7030A0"/>
                </a:solidFill>
              </a:rPr>
              <a:t>Streb</a:t>
            </a:r>
            <a:r>
              <a:rPr lang="en-US" sz="2800" dirty="0">
                <a:solidFill>
                  <a:srgbClr val="7030A0"/>
                </a:solidFill>
              </a:rPr>
              <a:t>, Barbara Burrell, Brian Frederick, and Michael A. Genovese</a:t>
            </a:r>
          </a:p>
          <a:p>
            <a:pPr>
              <a:buFont typeface="Arial" charset="0"/>
              <a:buChar char="•"/>
            </a:pPr>
            <a:endParaRPr lang="en-US" sz="2800" dirty="0">
              <a:solidFill>
                <a:srgbClr val="7030A0"/>
              </a:solidFill>
            </a:endParaRPr>
          </a:p>
          <a:p>
            <a:pPr>
              <a:buFont typeface="Arial" charset="0"/>
              <a:buChar char="•"/>
            </a:pPr>
            <a:r>
              <a:rPr lang="en-US" sz="2800" dirty="0">
                <a:solidFill>
                  <a:srgbClr val="7030A0"/>
                </a:solidFill>
              </a:rPr>
              <a:t>Respondents may be unwilling to admit that they are uncomfortable with a female president</a:t>
            </a:r>
            <a:endParaRPr lang="en-US" sz="2400" dirty="0">
              <a:solidFill>
                <a:srgbClr val="7030A0"/>
              </a:solidFill>
            </a:endParaRPr>
          </a:p>
          <a:p>
            <a:pPr marL="0" indent="0">
              <a:buNone/>
            </a:pPr>
            <a:endParaRPr lang="en-US" sz="2400" dirty="0">
              <a:solidFill>
                <a:srgbClr val="7030A0"/>
              </a:solidFill>
            </a:endParaRPr>
          </a:p>
        </p:txBody>
      </p:sp>
      <p:sp>
        <p:nvSpPr>
          <p:cNvPr id="4" name="Footer Placeholder 3">
            <a:extLst>
              <a:ext uri="{FF2B5EF4-FFF2-40B4-BE49-F238E27FC236}">
                <a16:creationId xmlns:a16="http://schemas.microsoft.com/office/drawing/2014/main" id="{A6BBE4EC-0A75-4D76-987F-697A34168D1B}"/>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2212020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800" dirty="0"/>
              <a:t>Method:</a:t>
            </a:r>
          </a:p>
          <a:p>
            <a:pPr marL="0" indent="0">
              <a:buNone/>
            </a:pPr>
            <a:endParaRPr lang="en-US" sz="2800" dirty="0"/>
          </a:p>
          <a:p>
            <a:pPr>
              <a:buFont typeface="Arial" charset="0"/>
              <a:buChar char="•"/>
            </a:pPr>
            <a:endParaRPr lang="en-US" sz="2400" dirty="0">
              <a:solidFill>
                <a:srgbClr val="7030A0"/>
              </a:solidFill>
            </a:endParaRPr>
          </a:p>
          <a:p>
            <a:pPr marL="0" indent="0">
              <a:buNone/>
            </a:pPr>
            <a:endParaRPr lang="en-US" sz="2400" dirty="0">
              <a:solidFill>
                <a:srgbClr val="7030A0"/>
              </a:solidFill>
            </a:endParaRPr>
          </a:p>
        </p:txBody>
      </p:sp>
      <p:sp>
        <p:nvSpPr>
          <p:cNvPr id="5" name="Title 1"/>
          <p:cNvSpPr>
            <a:spLocks noGrp="1"/>
          </p:cNvSpPr>
          <p:nvPr>
            <p:ph type="title"/>
          </p:nvPr>
        </p:nvSpPr>
        <p:spPr>
          <a:xfrm>
            <a:off x="457200" y="274638"/>
            <a:ext cx="8229600" cy="1143000"/>
          </a:xfrm>
        </p:spPr>
        <p:txBody>
          <a:bodyPr>
            <a:normAutofit/>
          </a:bodyPr>
          <a:lstStyle/>
          <a:p>
            <a:r>
              <a:rPr lang="en-US" sz="3000" b="1" dirty="0">
                <a:solidFill>
                  <a:srgbClr val="0070C0"/>
                </a:solidFill>
              </a:rPr>
              <a:t>“Social Desirability Effects and Support for a Female American President”</a:t>
            </a:r>
            <a:endParaRPr lang="en-US" sz="3000" b="1" dirty="0">
              <a:solidFill>
                <a:srgbClr val="FF0000"/>
              </a:solidFill>
            </a:endParaRPr>
          </a:p>
        </p:txBody>
      </p:sp>
      <p:sp>
        <p:nvSpPr>
          <p:cNvPr id="4" name="Footer Placeholder 3">
            <a:extLst>
              <a:ext uri="{FF2B5EF4-FFF2-40B4-BE49-F238E27FC236}">
                <a16:creationId xmlns:a16="http://schemas.microsoft.com/office/drawing/2014/main" id="{E271B6C2-8A0A-4282-9202-4D9C6489F0B2}"/>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3838702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800" dirty="0"/>
              <a:t>Method:</a:t>
            </a:r>
          </a:p>
          <a:p>
            <a:pPr marL="0" indent="0">
              <a:buNone/>
            </a:pPr>
            <a:endParaRPr lang="en-US" sz="2800" dirty="0"/>
          </a:p>
          <a:p>
            <a:pPr>
              <a:buFont typeface="Arial" charset="0"/>
              <a:buChar char="•"/>
            </a:pPr>
            <a:r>
              <a:rPr lang="en-US" sz="2800" dirty="0">
                <a:solidFill>
                  <a:srgbClr val="7030A0"/>
                </a:solidFill>
              </a:rPr>
              <a:t>Randomly divide the sample into 2 groups</a:t>
            </a:r>
          </a:p>
          <a:p>
            <a:pPr marL="0" indent="0">
              <a:buNone/>
            </a:pPr>
            <a:r>
              <a:rPr lang="en-US" sz="2800" dirty="0"/>
              <a:t> </a:t>
            </a:r>
          </a:p>
          <a:p>
            <a:pPr>
              <a:buFont typeface="Arial" charset="0"/>
              <a:buChar char="•"/>
            </a:pPr>
            <a:endParaRPr lang="en-US" sz="2400" dirty="0">
              <a:solidFill>
                <a:srgbClr val="7030A0"/>
              </a:solidFill>
            </a:endParaRPr>
          </a:p>
          <a:p>
            <a:pPr marL="0" indent="0">
              <a:buNone/>
            </a:pPr>
            <a:endParaRPr lang="en-US" sz="2400" dirty="0">
              <a:solidFill>
                <a:srgbClr val="7030A0"/>
              </a:solidFill>
            </a:endParaRPr>
          </a:p>
        </p:txBody>
      </p:sp>
      <p:sp>
        <p:nvSpPr>
          <p:cNvPr id="5" name="Title 1"/>
          <p:cNvSpPr>
            <a:spLocks noGrp="1"/>
          </p:cNvSpPr>
          <p:nvPr>
            <p:ph type="title"/>
          </p:nvPr>
        </p:nvSpPr>
        <p:spPr>
          <a:xfrm>
            <a:off x="457200" y="274638"/>
            <a:ext cx="8229600" cy="1143000"/>
          </a:xfrm>
        </p:spPr>
        <p:txBody>
          <a:bodyPr>
            <a:normAutofit/>
          </a:bodyPr>
          <a:lstStyle/>
          <a:p>
            <a:r>
              <a:rPr lang="en-US" sz="3000" b="1" dirty="0">
                <a:solidFill>
                  <a:srgbClr val="0070C0"/>
                </a:solidFill>
              </a:rPr>
              <a:t>“Social Desirability Effects and Support for a Female American President”</a:t>
            </a:r>
            <a:endParaRPr lang="en-US" sz="3000" b="1" dirty="0">
              <a:solidFill>
                <a:srgbClr val="FF0000"/>
              </a:solidFill>
            </a:endParaRPr>
          </a:p>
        </p:txBody>
      </p:sp>
      <p:sp>
        <p:nvSpPr>
          <p:cNvPr id="4" name="Footer Placeholder 3">
            <a:extLst>
              <a:ext uri="{FF2B5EF4-FFF2-40B4-BE49-F238E27FC236}">
                <a16:creationId xmlns:a16="http://schemas.microsoft.com/office/drawing/2014/main" id="{7CB4455E-518F-4E23-B428-E9149BD7AB4F}"/>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969493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800" dirty="0"/>
              <a:t>Method:</a:t>
            </a:r>
          </a:p>
          <a:p>
            <a:pPr marL="0" indent="0">
              <a:buNone/>
            </a:pPr>
            <a:endParaRPr lang="en-US" sz="2800" dirty="0"/>
          </a:p>
          <a:p>
            <a:pPr>
              <a:buFont typeface="Arial" charset="0"/>
              <a:buChar char="•"/>
            </a:pPr>
            <a:r>
              <a:rPr lang="en-US" sz="2800" dirty="0">
                <a:solidFill>
                  <a:srgbClr val="7030A0"/>
                </a:solidFill>
              </a:rPr>
              <a:t>Group 1 read:</a:t>
            </a:r>
          </a:p>
          <a:p>
            <a:pPr marL="457200" lvl="1" indent="0">
              <a:buNone/>
            </a:pPr>
            <a:r>
              <a:rPr lang="en-US" sz="2400" dirty="0">
                <a:solidFill>
                  <a:srgbClr val="7030A0"/>
                </a:solidFill>
              </a:rPr>
              <a:t>“How many of the following four statements make you angry or upset:”</a:t>
            </a:r>
          </a:p>
          <a:p>
            <a:pPr marL="914400" lvl="1" indent="-457200">
              <a:buAutoNum type="arabicPeriod"/>
            </a:pPr>
            <a:r>
              <a:rPr lang="en-US" sz="2400" dirty="0">
                <a:solidFill>
                  <a:srgbClr val="7030A0"/>
                </a:solidFill>
              </a:rPr>
              <a:t>The way gasoline prices keep going up.</a:t>
            </a:r>
          </a:p>
          <a:p>
            <a:pPr marL="971550" lvl="1" indent="-514350">
              <a:buAutoNum type="arabicPeriod"/>
            </a:pPr>
            <a:r>
              <a:rPr lang="en-US" sz="2400" dirty="0">
                <a:solidFill>
                  <a:srgbClr val="7030A0"/>
                </a:solidFill>
              </a:rPr>
              <a:t>Professional athletes getting million dollar-plus salaries</a:t>
            </a:r>
          </a:p>
          <a:p>
            <a:pPr marL="971550" lvl="1" indent="-514350">
              <a:buAutoNum type="arabicPeriod"/>
            </a:pPr>
            <a:r>
              <a:rPr lang="en-US" sz="2400" dirty="0">
                <a:solidFill>
                  <a:srgbClr val="7030A0"/>
                </a:solidFill>
              </a:rPr>
              <a:t>Requiring seat belts to be used when driving</a:t>
            </a:r>
          </a:p>
          <a:p>
            <a:pPr marL="971550" lvl="1" indent="-514350">
              <a:buAutoNum type="arabicPeriod"/>
            </a:pPr>
            <a:r>
              <a:rPr lang="en-US" sz="2400" dirty="0">
                <a:solidFill>
                  <a:srgbClr val="7030A0"/>
                </a:solidFill>
              </a:rPr>
              <a:t>Large corporations polluting the environment</a:t>
            </a:r>
            <a:endParaRPr lang="en-US" sz="2800" dirty="0"/>
          </a:p>
          <a:p>
            <a:pPr>
              <a:buFont typeface="Arial" charset="0"/>
              <a:buChar char="•"/>
            </a:pPr>
            <a:endParaRPr lang="en-US" sz="2400" dirty="0">
              <a:solidFill>
                <a:srgbClr val="7030A0"/>
              </a:solidFill>
            </a:endParaRPr>
          </a:p>
          <a:p>
            <a:pPr marL="0" indent="0">
              <a:buNone/>
            </a:pPr>
            <a:endParaRPr lang="en-US" sz="2400" dirty="0">
              <a:solidFill>
                <a:srgbClr val="7030A0"/>
              </a:solidFill>
            </a:endParaRPr>
          </a:p>
        </p:txBody>
      </p:sp>
      <p:sp>
        <p:nvSpPr>
          <p:cNvPr id="5" name="Title 1"/>
          <p:cNvSpPr>
            <a:spLocks noGrp="1"/>
          </p:cNvSpPr>
          <p:nvPr>
            <p:ph type="title"/>
          </p:nvPr>
        </p:nvSpPr>
        <p:spPr>
          <a:xfrm>
            <a:off x="457200" y="274638"/>
            <a:ext cx="8229600" cy="1143000"/>
          </a:xfrm>
        </p:spPr>
        <p:txBody>
          <a:bodyPr>
            <a:normAutofit/>
          </a:bodyPr>
          <a:lstStyle/>
          <a:p>
            <a:r>
              <a:rPr lang="en-US" sz="3000" b="1" dirty="0">
                <a:solidFill>
                  <a:srgbClr val="0070C0"/>
                </a:solidFill>
              </a:rPr>
              <a:t>“Social Desirability Effects and Support for a Female American President”</a:t>
            </a:r>
            <a:endParaRPr lang="en-US" sz="3000" b="1" dirty="0">
              <a:solidFill>
                <a:srgbClr val="FF0000"/>
              </a:solidFill>
            </a:endParaRPr>
          </a:p>
        </p:txBody>
      </p:sp>
      <p:sp>
        <p:nvSpPr>
          <p:cNvPr id="4" name="Footer Placeholder 3">
            <a:extLst>
              <a:ext uri="{FF2B5EF4-FFF2-40B4-BE49-F238E27FC236}">
                <a16:creationId xmlns:a16="http://schemas.microsoft.com/office/drawing/2014/main" id="{7BD79364-2754-4916-B65B-7CFEA23749B8}"/>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753675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sz="2800" dirty="0"/>
              <a:t>Method:</a:t>
            </a:r>
          </a:p>
          <a:p>
            <a:pPr marL="0" indent="0">
              <a:buNone/>
            </a:pPr>
            <a:endParaRPr lang="en-US" sz="2800" dirty="0"/>
          </a:p>
          <a:p>
            <a:pPr>
              <a:buFont typeface="Arial" charset="0"/>
              <a:buChar char="•"/>
            </a:pPr>
            <a:r>
              <a:rPr lang="en-US" sz="2800" dirty="0">
                <a:solidFill>
                  <a:srgbClr val="7030A0"/>
                </a:solidFill>
              </a:rPr>
              <a:t>Group 2 read:</a:t>
            </a:r>
          </a:p>
          <a:p>
            <a:pPr marL="457200" lvl="1" indent="0">
              <a:buNone/>
            </a:pPr>
            <a:r>
              <a:rPr lang="en-US" sz="2400" dirty="0">
                <a:solidFill>
                  <a:srgbClr val="7030A0"/>
                </a:solidFill>
              </a:rPr>
              <a:t>“How many of the following four statements make you angry or upset:”</a:t>
            </a:r>
          </a:p>
          <a:p>
            <a:pPr marL="914400" lvl="1" indent="-457200">
              <a:buAutoNum type="arabicPeriod"/>
            </a:pPr>
            <a:r>
              <a:rPr lang="en-US" sz="2400" dirty="0">
                <a:solidFill>
                  <a:srgbClr val="7030A0"/>
                </a:solidFill>
              </a:rPr>
              <a:t>The way gasoline prices keep going up.</a:t>
            </a:r>
          </a:p>
          <a:p>
            <a:pPr marL="971550" lvl="1" indent="-514350">
              <a:buAutoNum type="arabicPeriod"/>
            </a:pPr>
            <a:r>
              <a:rPr lang="en-US" sz="2400" dirty="0">
                <a:solidFill>
                  <a:srgbClr val="7030A0"/>
                </a:solidFill>
              </a:rPr>
              <a:t>Professional athletes getting million dollar-plus salaries</a:t>
            </a:r>
          </a:p>
          <a:p>
            <a:pPr marL="971550" lvl="1" indent="-514350">
              <a:buAutoNum type="arabicPeriod"/>
            </a:pPr>
            <a:r>
              <a:rPr lang="en-US" sz="2400" dirty="0">
                <a:solidFill>
                  <a:srgbClr val="7030A0"/>
                </a:solidFill>
              </a:rPr>
              <a:t>Requiring seat belts to be used when driving</a:t>
            </a:r>
          </a:p>
          <a:p>
            <a:pPr marL="971550" lvl="1" indent="-514350">
              <a:buAutoNum type="arabicPeriod"/>
            </a:pPr>
            <a:r>
              <a:rPr lang="en-US" sz="2400" dirty="0">
                <a:solidFill>
                  <a:srgbClr val="7030A0"/>
                </a:solidFill>
              </a:rPr>
              <a:t>Large corporations polluting the environment</a:t>
            </a:r>
          </a:p>
          <a:p>
            <a:pPr marL="971550" lvl="1" indent="-514350">
              <a:buAutoNum type="arabicPeriod"/>
            </a:pPr>
            <a:r>
              <a:rPr lang="en-US" sz="2400" dirty="0">
                <a:solidFill>
                  <a:srgbClr val="7030A0"/>
                </a:solidFill>
              </a:rPr>
              <a:t>A woman serving as president</a:t>
            </a:r>
            <a:endParaRPr lang="en-US" sz="2800" dirty="0"/>
          </a:p>
          <a:p>
            <a:pPr>
              <a:buFont typeface="Arial" charset="0"/>
              <a:buChar char="•"/>
            </a:pPr>
            <a:endParaRPr lang="en-US" sz="2400" dirty="0">
              <a:solidFill>
                <a:srgbClr val="7030A0"/>
              </a:solidFill>
            </a:endParaRPr>
          </a:p>
          <a:p>
            <a:pPr marL="0" indent="0">
              <a:buNone/>
            </a:pPr>
            <a:endParaRPr lang="en-US" sz="2400" dirty="0">
              <a:solidFill>
                <a:srgbClr val="7030A0"/>
              </a:solidFill>
            </a:endParaRPr>
          </a:p>
        </p:txBody>
      </p:sp>
      <p:sp>
        <p:nvSpPr>
          <p:cNvPr id="5" name="Title 1"/>
          <p:cNvSpPr>
            <a:spLocks noGrp="1"/>
          </p:cNvSpPr>
          <p:nvPr>
            <p:ph type="title"/>
          </p:nvPr>
        </p:nvSpPr>
        <p:spPr>
          <a:xfrm>
            <a:off x="457200" y="274638"/>
            <a:ext cx="8229600" cy="1143000"/>
          </a:xfrm>
        </p:spPr>
        <p:txBody>
          <a:bodyPr>
            <a:normAutofit/>
          </a:bodyPr>
          <a:lstStyle/>
          <a:p>
            <a:r>
              <a:rPr lang="en-US" sz="3000" b="1" dirty="0">
                <a:solidFill>
                  <a:srgbClr val="0070C0"/>
                </a:solidFill>
              </a:rPr>
              <a:t>“Social Desirability Effects and Support for a Female American President”</a:t>
            </a:r>
            <a:endParaRPr lang="en-US" sz="3000" b="1" dirty="0">
              <a:solidFill>
                <a:srgbClr val="FF0000"/>
              </a:solidFill>
            </a:endParaRPr>
          </a:p>
        </p:txBody>
      </p:sp>
      <p:sp>
        <p:nvSpPr>
          <p:cNvPr id="4" name="Footer Placeholder 3">
            <a:extLst>
              <a:ext uri="{FF2B5EF4-FFF2-40B4-BE49-F238E27FC236}">
                <a16:creationId xmlns:a16="http://schemas.microsoft.com/office/drawing/2014/main" id="{4BBDA2EC-FA5C-4813-B01B-CA269C9A6A64}"/>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21197111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800" dirty="0"/>
              <a:t>Results:</a:t>
            </a:r>
          </a:p>
          <a:p>
            <a:pPr marL="0" indent="0">
              <a:buNone/>
            </a:pPr>
            <a:endParaRPr lang="en-US" sz="2800" dirty="0"/>
          </a:p>
          <a:p>
            <a:pPr>
              <a:buFont typeface="Arial" charset="0"/>
              <a:buChar char="•"/>
            </a:pPr>
            <a:r>
              <a:rPr lang="en-US" sz="2800" dirty="0">
                <a:solidFill>
                  <a:srgbClr val="7030A0"/>
                </a:solidFill>
              </a:rPr>
              <a:t>Group 1 Mean Response: 2.16</a:t>
            </a:r>
          </a:p>
          <a:p>
            <a:pPr>
              <a:buFont typeface="Arial" charset="0"/>
              <a:buChar char="•"/>
            </a:pPr>
            <a:endParaRPr lang="en-US" sz="2800" dirty="0">
              <a:solidFill>
                <a:srgbClr val="7030A0"/>
              </a:solidFill>
            </a:endParaRPr>
          </a:p>
          <a:p>
            <a:pPr>
              <a:buFont typeface="Arial" charset="0"/>
              <a:buChar char="•"/>
            </a:pPr>
            <a:r>
              <a:rPr lang="en-US" sz="2800" dirty="0">
                <a:solidFill>
                  <a:srgbClr val="7030A0"/>
                </a:solidFill>
              </a:rPr>
              <a:t>Group 2 Mean Response: 2.42</a:t>
            </a:r>
          </a:p>
          <a:p>
            <a:pPr>
              <a:buFont typeface="Arial" charset="0"/>
              <a:buChar char="•"/>
            </a:pPr>
            <a:endParaRPr lang="en-US" sz="2800" dirty="0">
              <a:solidFill>
                <a:srgbClr val="7030A0"/>
              </a:solidFill>
            </a:endParaRPr>
          </a:p>
          <a:p>
            <a:pPr>
              <a:buFont typeface="Arial" charset="0"/>
              <a:buChar char="•"/>
            </a:pPr>
            <a:r>
              <a:rPr lang="en-US" sz="2800" dirty="0">
                <a:solidFill>
                  <a:srgbClr val="7030A0"/>
                </a:solidFill>
              </a:rPr>
              <a:t>Calculate Difference: </a:t>
            </a:r>
            <a:endParaRPr lang="en-US" sz="2800" dirty="0"/>
          </a:p>
          <a:p>
            <a:pPr>
              <a:buFont typeface="Arial" charset="0"/>
              <a:buChar char="•"/>
            </a:pPr>
            <a:endParaRPr lang="en-US" sz="2400" dirty="0">
              <a:solidFill>
                <a:srgbClr val="7030A0"/>
              </a:solidFill>
            </a:endParaRPr>
          </a:p>
          <a:p>
            <a:pPr marL="0" indent="0">
              <a:buNone/>
            </a:pPr>
            <a:endParaRPr lang="en-US" sz="2400" dirty="0">
              <a:solidFill>
                <a:srgbClr val="7030A0"/>
              </a:solidFill>
            </a:endParaRPr>
          </a:p>
        </p:txBody>
      </p:sp>
      <p:sp>
        <p:nvSpPr>
          <p:cNvPr id="5" name="Title 1"/>
          <p:cNvSpPr>
            <a:spLocks noGrp="1"/>
          </p:cNvSpPr>
          <p:nvPr>
            <p:ph type="title"/>
          </p:nvPr>
        </p:nvSpPr>
        <p:spPr>
          <a:xfrm>
            <a:off x="457200" y="274638"/>
            <a:ext cx="8229600" cy="1143000"/>
          </a:xfrm>
        </p:spPr>
        <p:txBody>
          <a:bodyPr>
            <a:normAutofit/>
          </a:bodyPr>
          <a:lstStyle/>
          <a:p>
            <a:r>
              <a:rPr lang="en-US" sz="3000" b="1" dirty="0">
                <a:solidFill>
                  <a:srgbClr val="0070C0"/>
                </a:solidFill>
              </a:rPr>
              <a:t>“Social Desirability Effects and Support for a Female American President”</a:t>
            </a:r>
            <a:endParaRPr lang="en-US" sz="3000" b="1" dirty="0">
              <a:solidFill>
                <a:srgbClr val="FF0000"/>
              </a:solidFill>
            </a:endParaRPr>
          </a:p>
        </p:txBody>
      </p:sp>
      <p:sp>
        <p:nvSpPr>
          <p:cNvPr id="4" name="Footer Placeholder 3">
            <a:extLst>
              <a:ext uri="{FF2B5EF4-FFF2-40B4-BE49-F238E27FC236}">
                <a16:creationId xmlns:a16="http://schemas.microsoft.com/office/drawing/2014/main" id="{AAE3F737-DE72-4424-9380-AC0C7C58E627}"/>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6648657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800" dirty="0"/>
              <a:t>Results:</a:t>
            </a:r>
          </a:p>
          <a:p>
            <a:pPr marL="0" indent="0">
              <a:buNone/>
            </a:pPr>
            <a:endParaRPr lang="en-US" sz="2800" dirty="0"/>
          </a:p>
          <a:p>
            <a:pPr>
              <a:buFont typeface="Arial" charset="0"/>
              <a:buChar char="•"/>
            </a:pPr>
            <a:r>
              <a:rPr lang="en-US" sz="2800" dirty="0">
                <a:solidFill>
                  <a:srgbClr val="7030A0"/>
                </a:solidFill>
              </a:rPr>
              <a:t>Group 1 Mean Response: 2.16</a:t>
            </a:r>
          </a:p>
          <a:p>
            <a:pPr>
              <a:buFont typeface="Arial" charset="0"/>
              <a:buChar char="•"/>
            </a:pPr>
            <a:endParaRPr lang="en-US" sz="2800" dirty="0">
              <a:solidFill>
                <a:srgbClr val="7030A0"/>
              </a:solidFill>
            </a:endParaRPr>
          </a:p>
          <a:p>
            <a:pPr>
              <a:buFont typeface="Arial" charset="0"/>
              <a:buChar char="•"/>
            </a:pPr>
            <a:r>
              <a:rPr lang="en-US" sz="2800" dirty="0">
                <a:solidFill>
                  <a:srgbClr val="7030A0"/>
                </a:solidFill>
              </a:rPr>
              <a:t>Group 2 Mean Response: 2.42</a:t>
            </a:r>
          </a:p>
          <a:p>
            <a:pPr>
              <a:buFont typeface="Arial" charset="0"/>
              <a:buChar char="•"/>
            </a:pPr>
            <a:endParaRPr lang="en-US" sz="2800" dirty="0">
              <a:solidFill>
                <a:srgbClr val="7030A0"/>
              </a:solidFill>
            </a:endParaRPr>
          </a:p>
          <a:p>
            <a:pPr>
              <a:buFont typeface="Arial" charset="0"/>
              <a:buChar char="•"/>
            </a:pPr>
            <a:r>
              <a:rPr lang="en-US" sz="2800" dirty="0">
                <a:solidFill>
                  <a:srgbClr val="7030A0"/>
                </a:solidFill>
              </a:rPr>
              <a:t>Calculate Difference: [2.42-2.16] *100 = 26%</a:t>
            </a:r>
            <a:endParaRPr lang="en-US" sz="2800" dirty="0"/>
          </a:p>
          <a:p>
            <a:pPr>
              <a:buFont typeface="Arial" charset="0"/>
              <a:buChar char="•"/>
            </a:pPr>
            <a:endParaRPr lang="en-US" sz="2400" dirty="0">
              <a:solidFill>
                <a:srgbClr val="7030A0"/>
              </a:solidFill>
            </a:endParaRPr>
          </a:p>
          <a:p>
            <a:pPr marL="0" indent="0">
              <a:buNone/>
            </a:pPr>
            <a:endParaRPr lang="en-US" sz="2400" dirty="0">
              <a:solidFill>
                <a:srgbClr val="7030A0"/>
              </a:solidFill>
            </a:endParaRPr>
          </a:p>
        </p:txBody>
      </p:sp>
      <p:sp>
        <p:nvSpPr>
          <p:cNvPr id="5" name="Title 1"/>
          <p:cNvSpPr>
            <a:spLocks noGrp="1"/>
          </p:cNvSpPr>
          <p:nvPr>
            <p:ph type="title"/>
          </p:nvPr>
        </p:nvSpPr>
        <p:spPr>
          <a:xfrm>
            <a:off x="457200" y="274638"/>
            <a:ext cx="8229600" cy="1143000"/>
          </a:xfrm>
        </p:spPr>
        <p:txBody>
          <a:bodyPr>
            <a:normAutofit/>
          </a:bodyPr>
          <a:lstStyle/>
          <a:p>
            <a:r>
              <a:rPr lang="en-US" sz="3000" b="1" dirty="0">
                <a:solidFill>
                  <a:srgbClr val="0070C0"/>
                </a:solidFill>
              </a:rPr>
              <a:t>“Social Desirability Effects and Support for a Female American President”</a:t>
            </a:r>
            <a:endParaRPr lang="en-US" sz="3000" b="1" dirty="0">
              <a:solidFill>
                <a:srgbClr val="FF0000"/>
              </a:solidFill>
            </a:endParaRPr>
          </a:p>
        </p:txBody>
      </p:sp>
      <p:sp>
        <p:nvSpPr>
          <p:cNvPr id="4" name="Footer Placeholder 3">
            <a:extLst>
              <a:ext uri="{FF2B5EF4-FFF2-40B4-BE49-F238E27FC236}">
                <a16:creationId xmlns:a16="http://schemas.microsoft.com/office/drawing/2014/main" id="{86BE19F1-FF6F-4E3E-8462-0FB130127E6F}"/>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26009082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800" dirty="0"/>
              <a:t>Background:</a:t>
            </a:r>
          </a:p>
          <a:p>
            <a:pPr marL="0" indent="0">
              <a:buNone/>
            </a:pPr>
            <a:endParaRPr lang="en-US" sz="2800" dirty="0"/>
          </a:p>
          <a:p>
            <a:pPr>
              <a:buFont typeface="Arial" charset="0"/>
              <a:buChar char="•"/>
            </a:pPr>
            <a:r>
              <a:rPr lang="en-US" sz="2800" dirty="0">
                <a:solidFill>
                  <a:srgbClr val="7030A0"/>
                </a:solidFill>
              </a:rPr>
              <a:t>Paper by Jennifer </a:t>
            </a:r>
            <a:r>
              <a:rPr lang="en-US" sz="2800" dirty="0" err="1">
                <a:solidFill>
                  <a:srgbClr val="7030A0"/>
                </a:solidFill>
              </a:rPr>
              <a:t>Heerwig</a:t>
            </a:r>
            <a:r>
              <a:rPr lang="en-US" sz="2800" dirty="0">
                <a:solidFill>
                  <a:srgbClr val="7030A0"/>
                </a:solidFill>
              </a:rPr>
              <a:t> and Brian McCabe written in 2009</a:t>
            </a:r>
          </a:p>
          <a:p>
            <a:pPr>
              <a:buFont typeface="Arial" charset="0"/>
              <a:buChar char="•"/>
            </a:pPr>
            <a:endParaRPr lang="en-US" sz="2800" dirty="0">
              <a:solidFill>
                <a:srgbClr val="7030A0"/>
              </a:solidFill>
            </a:endParaRPr>
          </a:p>
          <a:p>
            <a:pPr>
              <a:buFont typeface="Arial" charset="0"/>
              <a:buChar char="•"/>
            </a:pPr>
            <a:r>
              <a:rPr lang="en-US" sz="2800" dirty="0">
                <a:solidFill>
                  <a:srgbClr val="7030A0"/>
                </a:solidFill>
              </a:rPr>
              <a:t>Respondents may not want to admit their true (racist) feelings about a Black Presidential candidate</a:t>
            </a:r>
            <a:endParaRPr lang="en-US" sz="2800" dirty="0"/>
          </a:p>
          <a:p>
            <a:pPr>
              <a:buFont typeface="Arial" charset="0"/>
              <a:buChar char="•"/>
            </a:pPr>
            <a:endParaRPr lang="en-US" sz="2400" dirty="0">
              <a:solidFill>
                <a:srgbClr val="7030A0"/>
              </a:solidFill>
            </a:endParaRPr>
          </a:p>
          <a:p>
            <a:pPr marL="0" indent="0">
              <a:buNone/>
            </a:pPr>
            <a:endParaRPr lang="en-US" sz="2400" dirty="0">
              <a:solidFill>
                <a:srgbClr val="7030A0"/>
              </a:solidFill>
            </a:endParaRPr>
          </a:p>
        </p:txBody>
      </p:sp>
      <p:sp>
        <p:nvSpPr>
          <p:cNvPr id="5" name="Title 1"/>
          <p:cNvSpPr>
            <a:spLocks noGrp="1"/>
          </p:cNvSpPr>
          <p:nvPr>
            <p:ph type="title"/>
          </p:nvPr>
        </p:nvSpPr>
        <p:spPr>
          <a:xfrm>
            <a:off x="457200" y="274638"/>
            <a:ext cx="8229600" cy="1143000"/>
          </a:xfrm>
        </p:spPr>
        <p:txBody>
          <a:bodyPr>
            <a:normAutofit/>
          </a:bodyPr>
          <a:lstStyle/>
          <a:p>
            <a:r>
              <a:rPr lang="en-US" sz="3000" b="1" dirty="0">
                <a:solidFill>
                  <a:srgbClr val="0070C0"/>
                </a:solidFill>
              </a:rPr>
              <a:t>“Education and Social Desirability Bias: The Case of a Black Presidential Candidate”</a:t>
            </a:r>
            <a:endParaRPr lang="en-US" sz="3000" b="1" dirty="0">
              <a:solidFill>
                <a:srgbClr val="FF0000"/>
              </a:solidFill>
            </a:endParaRPr>
          </a:p>
        </p:txBody>
      </p:sp>
      <p:sp>
        <p:nvSpPr>
          <p:cNvPr id="4" name="Footer Placeholder 3">
            <a:extLst>
              <a:ext uri="{FF2B5EF4-FFF2-40B4-BE49-F238E27FC236}">
                <a16:creationId xmlns:a16="http://schemas.microsoft.com/office/drawing/2014/main" id="{400A6903-8132-408C-9318-8A2A58C8027A}"/>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3132844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800" dirty="0"/>
              <a:t>Method:</a:t>
            </a:r>
          </a:p>
          <a:p>
            <a:pPr marL="0" indent="0">
              <a:buNone/>
            </a:pPr>
            <a:endParaRPr lang="en-US" sz="2800" dirty="0"/>
          </a:p>
        </p:txBody>
      </p:sp>
      <p:sp>
        <p:nvSpPr>
          <p:cNvPr id="5" name="Title 1"/>
          <p:cNvSpPr>
            <a:spLocks noGrp="1"/>
          </p:cNvSpPr>
          <p:nvPr>
            <p:ph type="title"/>
          </p:nvPr>
        </p:nvSpPr>
        <p:spPr>
          <a:xfrm>
            <a:off x="457200" y="274638"/>
            <a:ext cx="8229600" cy="1143000"/>
          </a:xfrm>
        </p:spPr>
        <p:txBody>
          <a:bodyPr>
            <a:normAutofit/>
          </a:bodyPr>
          <a:lstStyle/>
          <a:p>
            <a:r>
              <a:rPr lang="en-US" sz="3000" b="1" dirty="0">
                <a:solidFill>
                  <a:srgbClr val="0070C0"/>
                </a:solidFill>
              </a:rPr>
              <a:t>“Education and Social Desirability Bias: The Case of a Black Presidential Candidate”</a:t>
            </a:r>
            <a:endParaRPr lang="en-US" sz="3000" b="1" dirty="0">
              <a:solidFill>
                <a:srgbClr val="FF0000"/>
              </a:solidFill>
            </a:endParaRPr>
          </a:p>
        </p:txBody>
      </p:sp>
      <p:sp>
        <p:nvSpPr>
          <p:cNvPr id="4" name="Footer Placeholder 3">
            <a:extLst>
              <a:ext uri="{FF2B5EF4-FFF2-40B4-BE49-F238E27FC236}">
                <a16:creationId xmlns:a16="http://schemas.microsoft.com/office/drawing/2014/main" id="{E801F03A-D597-4ACF-90E4-8A8EDC18123B}"/>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21601855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800" dirty="0"/>
              <a:t>Method:</a:t>
            </a:r>
          </a:p>
          <a:p>
            <a:pPr marL="0" indent="0">
              <a:buNone/>
            </a:pPr>
            <a:endParaRPr lang="en-US" sz="2800" dirty="0"/>
          </a:p>
          <a:p>
            <a:pPr>
              <a:buFont typeface="Arial" charset="0"/>
              <a:buChar char="•"/>
            </a:pPr>
            <a:r>
              <a:rPr lang="en-US" sz="2800" dirty="0">
                <a:solidFill>
                  <a:srgbClr val="7030A0"/>
                </a:solidFill>
              </a:rPr>
              <a:t>Divide into </a:t>
            </a:r>
            <a:r>
              <a:rPr lang="en-US" sz="2800" b="1" dirty="0">
                <a:solidFill>
                  <a:srgbClr val="7030A0"/>
                </a:solidFill>
              </a:rPr>
              <a:t>2</a:t>
            </a:r>
            <a:r>
              <a:rPr lang="en-US" sz="2800" dirty="0">
                <a:solidFill>
                  <a:srgbClr val="7030A0"/>
                </a:solidFill>
              </a:rPr>
              <a:t> groups!</a:t>
            </a:r>
          </a:p>
          <a:p>
            <a:pPr marL="0" indent="0">
              <a:buNone/>
            </a:pPr>
            <a:endParaRPr lang="en-US" sz="2800" dirty="0"/>
          </a:p>
          <a:p>
            <a:pPr marL="0" indent="0">
              <a:buNone/>
            </a:pPr>
            <a:endParaRPr lang="en-US" sz="2800" dirty="0"/>
          </a:p>
          <a:p>
            <a:pPr marL="0" indent="0">
              <a:buNone/>
            </a:pPr>
            <a:endParaRPr lang="en-US" sz="2800" dirty="0"/>
          </a:p>
        </p:txBody>
      </p:sp>
      <p:sp>
        <p:nvSpPr>
          <p:cNvPr id="5" name="Title 1"/>
          <p:cNvSpPr>
            <a:spLocks noGrp="1"/>
          </p:cNvSpPr>
          <p:nvPr>
            <p:ph type="title"/>
          </p:nvPr>
        </p:nvSpPr>
        <p:spPr>
          <a:xfrm>
            <a:off x="457200" y="274638"/>
            <a:ext cx="8229600" cy="1143000"/>
          </a:xfrm>
        </p:spPr>
        <p:txBody>
          <a:bodyPr>
            <a:normAutofit/>
          </a:bodyPr>
          <a:lstStyle/>
          <a:p>
            <a:r>
              <a:rPr lang="en-US" sz="3000" b="1" dirty="0">
                <a:solidFill>
                  <a:srgbClr val="0070C0"/>
                </a:solidFill>
              </a:rPr>
              <a:t>“Education and Social Desirability Bias: The Case of a Black Presidential Candidate”</a:t>
            </a:r>
            <a:endParaRPr lang="en-US" sz="3000" b="1" dirty="0">
              <a:solidFill>
                <a:srgbClr val="FF0000"/>
              </a:solidFill>
            </a:endParaRPr>
          </a:p>
        </p:txBody>
      </p:sp>
      <p:sp>
        <p:nvSpPr>
          <p:cNvPr id="4" name="Footer Placeholder 3">
            <a:extLst>
              <a:ext uri="{FF2B5EF4-FFF2-40B4-BE49-F238E27FC236}">
                <a16:creationId xmlns:a16="http://schemas.microsoft.com/office/drawing/2014/main" id="{ED6257B0-FAFA-45A4-88D9-907BF4FE8139}"/>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3756196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chemeClr val="accent5">
                    <a:lumMod val="75000"/>
                  </a:schemeClr>
                </a:solidFill>
                <a:cs typeface="Nirmala UI" panose="020B0502040204020203" pitchFamily="34" charset="0"/>
              </a:rPr>
              <a:t>Surveys allows us to measure</a:t>
            </a:r>
            <a:r>
              <a:rPr lang="en-US" dirty="0">
                <a:solidFill>
                  <a:srgbClr val="FF0000"/>
                </a:solidFill>
                <a:cs typeface="Nirmala UI" panose="020B0502040204020203" pitchFamily="34" charset="0"/>
              </a:rPr>
              <a:t> </a:t>
            </a:r>
            <a:r>
              <a:rPr lang="en-US" dirty="0" err="1">
                <a:solidFill>
                  <a:srgbClr val="FF0000"/>
                </a:solidFill>
                <a:cs typeface="Nirmala UI" panose="020B0502040204020203" pitchFamily="34" charset="0"/>
              </a:rPr>
              <a:t>unobservables</a:t>
            </a:r>
            <a:endParaRPr lang="en-US" dirty="0">
              <a:solidFill>
                <a:srgbClr val="FF0000"/>
              </a:solidFill>
              <a:cs typeface="Nirmala UI" panose="020B0502040204020203" pitchFamily="34" charset="0"/>
            </a:endParaRPr>
          </a:p>
        </p:txBody>
      </p:sp>
      <p:sp>
        <p:nvSpPr>
          <p:cNvPr id="3" name="Content Placeholder 2"/>
          <p:cNvSpPr>
            <a:spLocks noGrp="1"/>
          </p:cNvSpPr>
          <p:nvPr>
            <p:ph idx="1"/>
          </p:nvPr>
        </p:nvSpPr>
        <p:spPr>
          <a:xfrm>
            <a:off x="459954" y="1219200"/>
            <a:ext cx="8229600" cy="4525963"/>
          </a:xfrm>
        </p:spPr>
        <p:txBody>
          <a:bodyPr>
            <a:noAutofit/>
          </a:bodyPr>
          <a:lstStyle/>
          <a:p>
            <a:pPr>
              <a:buFont typeface="Arial" charset="0"/>
              <a:buChar char="•"/>
            </a:pPr>
            <a:r>
              <a:rPr lang="en-US" sz="2600" b="1" dirty="0">
                <a:solidFill>
                  <a:schemeClr val="accent4">
                    <a:lumMod val="75000"/>
                  </a:schemeClr>
                </a:solidFill>
                <a:cs typeface="Nirmala UI" panose="020B0502040204020203" pitchFamily="34" charset="0"/>
              </a:rPr>
              <a:t>Some traits of interest are directly observable</a:t>
            </a:r>
          </a:p>
          <a:p>
            <a:pPr lvl="1">
              <a:buFont typeface="Arial" charset="0"/>
              <a:buChar char="•"/>
            </a:pPr>
            <a:r>
              <a:rPr lang="en-US" sz="2400" dirty="0">
                <a:solidFill>
                  <a:schemeClr val="accent4">
                    <a:lumMod val="75000"/>
                  </a:schemeClr>
                </a:solidFill>
                <a:cs typeface="Nirmala UI" panose="020B0502040204020203" pitchFamily="34" charset="0"/>
              </a:rPr>
              <a:t>Electoral results, retweets, property value, voter registration, etc.</a:t>
            </a:r>
          </a:p>
          <a:p>
            <a:pPr lvl="1">
              <a:buFont typeface="Arial" charset="0"/>
              <a:buChar char="•"/>
            </a:pPr>
            <a:endParaRPr lang="en-US" dirty="0">
              <a:solidFill>
                <a:schemeClr val="accent4">
                  <a:lumMod val="75000"/>
                </a:schemeClr>
              </a:solidFill>
              <a:cs typeface="Nirmala UI" panose="020B0502040204020203" pitchFamily="34" charset="0"/>
            </a:endParaRPr>
          </a:p>
          <a:p>
            <a:pPr>
              <a:buFont typeface="Arial" charset="0"/>
              <a:buChar char="•"/>
            </a:pPr>
            <a:r>
              <a:rPr lang="en-US" sz="2600" b="1" dirty="0">
                <a:solidFill>
                  <a:srgbClr val="FF0000"/>
                </a:solidFill>
                <a:cs typeface="Nirmala UI" panose="020B0502040204020203" pitchFamily="34" charset="0"/>
              </a:rPr>
              <a:t>Some traits might be theoretically observable but are difficult to do so directly</a:t>
            </a:r>
          </a:p>
          <a:p>
            <a:pPr lvl="1">
              <a:buFont typeface="Arial" charset="0"/>
              <a:buChar char="•"/>
            </a:pPr>
            <a:r>
              <a:rPr lang="en-US" sz="2400" dirty="0">
                <a:solidFill>
                  <a:schemeClr val="accent4">
                    <a:lumMod val="75000"/>
                  </a:schemeClr>
                </a:solidFill>
                <a:cs typeface="Nirmala UI" panose="020B0502040204020203" pitchFamily="34" charset="0"/>
              </a:rPr>
              <a:t>Time spent on a website, likes on Facebook, vote preference, etc.</a:t>
            </a:r>
          </a:p>
          <a:p>
            <a:pPr>
              <a:buFont typeface="Arial" charset="0"/>
              <a:buChar char="•"/>
            </a:pPr>
            <a:endParaRPr lang="en-US" sz="2600" dirty="0">
              <a:solidFill>
                <a:schemeClr val="accent4">
                  <a:lumMod val="75000"/>
                </a:schemeClr>
              </a:solidFill>
              <a:cs typeface="Nirmala UI" panose="020B0502040204020203" pitchFamily="34" charset="0"/>
            </a:endParaRPr>
          </a:p>
          <a:p>
            <a:pPr>
              <a:buFont typeface="Arial" charset="0"/>
              <a:buChar char="•"/>
            </a:pPr>
            <a:r>
              <a:rPr lang="en-US" sz="2600" b="1" dirty="0">
                <a:solidFill>
                  <a:srgbClr val="FF0000"/>
                </a:solidFill>
                <a:cs typeface="Nirmala UI" panose="020B0502040204020203" pitchFamily="34" charset="0"/>
              </a:rPr>
              <a:t>Others are not really observable  at all</a:t>
            </a:r>
          </a:p>
          <a:p>
            <a:pPr lvl="1">
              <a:buFont typeface="Arial" charset="0"/>
              <a:buChar char="•"/>
            </a:pPr>
            <a:r>
              <a:rPr lang="en-US" sz="2400" dirty="0">
                <a:solidFill>
                  <a:schemeClr val="accent4">
                    <a:lumMod val="75000"/>
                  </a:schemeClr>
                </a:solidFill>
                <a:cs typeface="Nirmala UI" panose="020B0502040204020203" pitchFamily="34" charset="0"/>
              </a:rPr>
              <a:t>Preference toward policies, feelings toward out-party members, racist, sexist, other discriminatory beliefs, etc.</a:t>
            </a:r>
          </a:p>
        </p:txBody>
      </p:sp>
    </p:spTree>
    <p:extLst>
      <p:ext uri="{BB962C8B-B14F-4D97-AF65-F5344CB8AC3E}">
        <p14:creationId xmlns:p14="http://schemas.microsoft.com/office/powerpoint/2010/main" val="41873511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sz="2800" dirty="0"/>
              <a:t>Method:</a:t>
            </a:r>
          </a:p>
          <a:p>
            <a:pPr marL="0" indent="0">
              <a:buNone/>
            </a:pPr>
            <a:endParaRPr lang="en-US" sz="2800" dirty="0"/>
          </a:p>
          <a:p>
            <a:pPr>
              <a:buFont typeface="Arial" charset="0"/>
              <a:buChar char="•"/>
            </a:pPr>
            <a:r>
              <a:rPr lang="en-US" sz="2800" dirty="0">
                <a:solidFill>
                  <a:srgbClr val="7030A0"/>
                </a:solidFill>
              </a:rPr>
              <a:t>Group 1:</a:t>
            </a:r>
          </a:p>
          <a:p>
            <a:pPr>
              <a:buFont typeface="Arial" charset="0"/>
              <a:buChar char="•"/>
            </a:pPr>
            <a:endParaRPr lang="en-US" sz="2800" dirty="0">
              <a:solidFill>
                <a:srgbClr val="7030A0"/>
              </a:solidFill>
            </a:endParaRPr>
          </a:p>
          <a:p>
            <a:pPr marL="0" indent="0">
              <a:buNone/>
            </a:pPr>
            <a:r>
              <a:rPr lang="en-US" sz="2800" dirty="0">
                <a:solidFill>
                  <a:srgbClr val="7030A0"/>
                </a:solidFill>
              </a:rPr>
              <a:t>How many of the following three statements do you agree with?</a:t>
            </a:r>
          </a:p>
          <a:p>
            <a:pPr marL="514350" indent="-514350">
              <a:buAutoNum type="arabicPeriod"/>
            </a:pPr>
            <a:r>
              <a:rPr lang="en-US" sz="2800" dirty="0">
                <a:solidFill>
                  <a:srgbClr val="7030A0"/>
                </a:solidFill>
              </a:rPr>
              <a:t>Presidential campaigns are too costly</a:t>
            </a:r>
          </a:p>
          <a:p>
            <a:pPr marL="514350" indent="-514350">
              <a:buAutoNum type="arabicPeriod"/>
            </a:pPr>
            <a:r>
              <a:rPr lang="en-US" sz="2800" dirty="0">
                <a:solidFill>
                  <a:srgbClr val="7030A0"/>
                </a:solidFill>
              </a:rPr>
              <a:t>We need stronger immigration laws</a:t>
            </a:r>
          </a:p>
          <a:p>
            <a:pPr marL="514350" indent="-514350">
              <a:buAutoNum type="arabicPeriod"/>
            </a:pPr>
            <a:r>
              <a:rPr lang="en-US" sz="2800" dirty="0">
                <a:solidFill>
                  <a:srgbClr val="7030A0"/>
                </a:solidFill>
              </a:rPr>
              <a:t>The war in Iraq will ultimately make the USA safer</a:t>
            </a:r>
          </a:p>
          <a:p>
            <a:pPr marL="514350" indent="-514350">
              <a:buAutoNum type="arabicPeriod"/>
            </a:pPr>
            <a:endParaRPr lang="en-US" sz="2800" dirty="0"/>
          </a:p>
          <a:p>
            <a:pPr marL="0" indent="0">
              <a:buNone/>
            </a:pPr>
            <a:endParaRPr lang="en-US" sz="2800" dirty="0"/>
          </a:p>
          <a:p>
            <a:pPr marL="0" indent="0">
              <a:buNone/>
            </a:pPr>
            <a:endParaRPr lang="en-US" sz="2800" dirty="0"/>
          </a:p>
        </p:txBody>
      </p:sp>
      <p:sp>
        <p:nvSpPr>
          <p:cNvPr id="5" name="Title 1"/>
          <p:cNvSpPr>
            <a:spLocks noGrp="1"/>
          </p:cNvSpPr>
          <p:nvPr>
            <p:ph type="title"/>
          </p:nvPr>
        </p:nvSpPr>
        <p:spPr>
          <a:xfrm>
            <a:off x="457200" y="274638"/>
            <a:ext cx="8229600" cy="1143000"/>
          </a:xfrm>
        </p:spPr>
        <p:txBody>
          <a:bodyPr>
            <a:normAutofit/>
          </a:bodyPr>
          <a:lstStyle/>
          <a:p>
            <a:r>
              <a:rPr lang="en-US" sz="3000" b="1" dirty="0">
                <a:solidFill>
                  <a:srgbClr val="0070C0"/>
                </a:solidFill>
              </a:rPr>
              <a:t>“Education and Social Desirability Bias: The Case of a Black Presidential Candidate”</a:t>
            </a:r>
            <a:endParaRPr lang="en-US" sz="3000" b="1" dirty="0">
              <a:solidFill>
                <a:srgbClr val="FF0000"/>
              </a:solidFill>
            </a:endParaRPr>
          </a:p>
        </p:txBody>
      </p:sp>
      <p:sp>
        <p:nvSpPr>
          <p:cNvPr id="4" name="Footer Placeholder 3">
            <a:extLst>
              <a:ext uri="{FF2B5EF4-FFF2-40B4-BE49-F238E27FC236}">
                <a16:creationId xmlns:a16="http://schemas.microsoft.com/office/drawing/2014/main" id="{F52C28A6-5A36-405F-AC68-8DD620BC1241}"/>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32835967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sz="2800" dirty="0"/>
              <a:t>Method:</a:t>
            </a:r>
          </a:p>
          <a:p>
            <a:pPr marL="0" indent="0">
              <a:buNone/>
            </a:pPr>
            <a:endParaRPr lang="en-US" sz="2800" dirty="0"/>
          </a:p>
          <a:p>
            <a:pPr>
              <a:buFont typeface="Arial" charset="0"/>
              <a:buChar char="•"/>
            </a:pPr>
            <a:r>
              <a:rPr lang="en-US" sz="2800" dirty="0">
                <a:solidFill>
                  <a:srgbClr val="7030A0"/>
                </a:solidFill>
              </a:rPr>
              <a:t>Group 2:</a:t>
            </a:r>
          </a:p>
          <a:p>
            <a:pPr>
              <a:buFont typeface="Arial" charset="0"/>
              <a:buChar char="•"/>
            </a:pPr>
            <a:endParaRPr lang="en-US" sz="2800" dirty="0">
              <a:solidFill>
                <a:srgbClr val="7030A0"/>
              </a:solidFill>
            </a:endParaRPr>
          </a:p>
          <a:p>
            <a:pPr marL="0" indent="0">
              <a:buNone/>
            </a:pPr>
            <a:r>
              <a:rPr lang="en-US" sz="2800" dirty="0">
                <a:solidFill>
                  <a:srgbClr val="7030A0"/>
                </a:solidFill>
              </a:rPr>
              <a:t>How many of the following three statements do you agree with?</a:t>
            </a:r>
          </a:p>
          <a:p>
            <a:pPr marL="514350" indent="-514350">
              <a:buAutoNum type="arabicPeriod"/>
            </a:pPr>
            <a:r>
              <a:rPr lang="en-US" sz="2800" dirty="0">
                <a:solidFill>
                  <a:srgbClr val="7030A0"/>
                </a:solidFill>
              </a:rPr>
              <a:t>Presidential campaigns are too costly</a:t>
            </a:r>
          </a:p>
          <a:p>
            <a:pPr marL="514350" indent="-514350">
              <a:buAutoNum type="arabicPeriod"/>
            </a:pPr>
            <a:r>
              <a:rPr lang="en-US" sz="2800" dirty="0">
                <a:solidFill>
                  <a:srgbClr val="7030A0"/>
                </a:solidFill>
              </a:rPr>
              <a:t>We need stronger immigration laws</a:t>
            </a:r>
          </a:p>
          <a:p>
            <a:pPr marL="514350" indent="-514350">
              <a:buAutoNum type="arabicPeriod"/>
            </a:pPr>
            <a:r>
              <a:rPr lang="en-US" sz="2800" dirty="0">
                <a:solidFill>
                  <a:srgbClr val="7030A0"/>
                </a:solidFill>
              </a:rPr>
              <a:t>The war in Iraq will ultimately make the USA safer</a:t>
            </a:r>
          </a:p>
          <a:p>
            <a:pPr marL="514350" indent="-514350">
              <a:buAutoNum type="arabicPeriod"/>
            </a:pPr>
            <a:r>
              <a:rPr lang="en-US" sz="2800" dirty="0">
                <a:solidFill>
                  <a:srgbClr val="7030A0"/>
                </a:solidFill>
              </a:rPr>
              <a:t>I am willing to support a Black Presidential candidate</a:t>
            </a:r>
          </a:p>
          <a:p>
            <a:pPr marL="514350" indent="-514350">
              <a:buAutoNum type="arabicPeriod"/>
            </a:pPr>
            <a:endParaRPr lang="en-US" sz="2800" dirty="0"/>
          </a:p>
          <a:p>
            <a:pPr marL="0" indent="0">
              <a:buNone/>
            </a:pPr>
            <a:endParaRPr lang="en-US" sz="2800" dirty="0"/>
          </a:p>
          <a:p>
            <a:pPr marL="0" indent="0">
              <a:buNone/>
            </a:pPr>
            <a:endParaRPr lang="en-US" sz="2800" dirty="0"/>
          </a:p>
        </p:txBody>
      </p:sp>
      <p:sp>
        <p:nvSpPr>
          <p:cNvPr id="5" name="Title 1"/>
          <p:cNvSpPr>
            <a:spLocks noGrp="1"/>
          </p:cNvSpPr>
          <p:nvPr>
            <p:ph type="title"/>
          </p:nvPr>
        </p:nvSpPr>
        <p:spPr>
          <a:xfrm>
            <a:off x="457200" y="274638"/>
            <a:ext cx="8229600" cy="1143000"/>
          </a:xfrm>
        </p:spPr>
        <p:txBody>
          <a:bodyPr>
            <a:normAutofit/>
          </a:bodyPr>
          <a:lstStyle/>
          <a:p>
            <a:r>
              <a:rPr lang="en-US" sz="3000" b="1" dirty="0">
                <a:solidFill>
                  <a:srgbClr val="0070C0"/>
                </a:solidFill>
              </a:rPr>
              <a:t>“Education and Social Desirability Bias: The Case of a Black Presidential Candidate”</a:t>
            </a:r>
            <a:endParaRPr lang="en-US" sz="3000" b="1" dirty="0">
              <a:solidFill>
                <a:srgbClr val="FF0000"/>
              </a:solidFill>
            </a:endParaRPr>
          </a:p>
        </p:txBody>
      </p:sp>
      <p:sp>
        <p:nvSpPr>
          <p:cNvPr id="4" name="Footer Placeholder 3">
            <a:extLst>
              <a:ext uri="{FF2B5EF4-FFF2-40B4-BE49-F238E27FC236}">
                <a16:creationId xmlns:a16="http://schemas.microsoft.com/office/drawing/2014/main" id="{AABFBC3A-26FE-4939-B45B-673E4456922B}"/>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39730701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800" dirty="0"/>
              <a:t>Results:</a:t>
            </a:r>
          </a:p>
          <a:p>
            <a:pPr marL="0" indent="0">
              <a:buNone/>
            </a:pPr>
            <a:endParaRPr lang="en-US" sz="2800" dirty="0"/>
          </a:p>
          <a:p>
            <a:pPr marL="0" indent="0">
              <a:buNone/>
            </a:pPr>
            <a:endParaRPr lang="en-US" sz="2800" dirty="0"/>
          </a:p>
        </p:txBody>
      </p:sp>
      <p:sp>
        <p:nvSpPr>
          <p:cNvPr id="5" name="Title 1"/>
          <p:cNvSpPr>
            <a:spLocks noGrp="1"/>
          </p:cNvSpPr>
          <p:nvPr>
            <p:ph type="title"/>
          </p:nvPr>
        </p:nvSpPr>
        <p:spPr>
          <a:xfrm>
            <a:off x="457200" y="274638"/>
            <a:ext cx="8229600" cy="1143000"/>
          </a:xfrm>
        </p:spPr>
        <p:txBody>
          <a:bodyPr>
            <a:normAutofit/>
          </a:bodyPr>
          <a:lstStyle/>
          <a:p>
            <a:r>
              <a:rPr lang="en-US" sz="3000" b="1" dirty="0">
                <a:solidFill>
                  <a:srgbClr val="0070C0"/>
                </a:solidFill>
              </a:rPr>
              <a:t>“Education and Social Desirability Bias: The Case of a Black Presidential Candidate”</a:t>
            </a:r>
            <a:endParaRPr lang="en-US" sz="3000" b="1" dirty="0">
              <a:solidFill>
                <a:srgbClr val="FF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172060104"/>
              </p:ext>
            </p:extLst>
          </p:nvPr>
        </p:nvGraphicFramePr>
        <p:xfrm>
          <a:off x="1524000" y="2667000"/>
          <a:ext cx="6705600" cy="26619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2819400">
                  <a:extLst>
                    <a:ext uri="{9D8B030D-6E8A-4147-A177-3AD203B41FA5}">
                      <a16:colId xmlns:a16="http://schemas.microsoft.com/office/drawing/2014/main" val="20003"/>
                    </a:ext>
                  </a:extLst>
                </a:gridCol>
              </a:tblGrid>
              <a:tr h="370840">
                <a:tc>
                  <a:txBody>
                    <a:bodyPr/>
                    <a:lstStyle/>
                    <a:p>
                      <a:r>
                        <a:rPr lang="en-US" dirty="0">
                          <a:latin typeface="Abadi Extra Light" panose="020B0204020104020204" pitchFamily="34" charset="0"/>
                        </a:rPr>
                        <a:t>Education Level</a:t>
                      </a:r>
                    </a:p>
                  </a:txBody>
                  <a:tcPr/>
                </a:tc>
                <a:tc>
                  <a:txBody>
                    <a:bodyPr/>
                    <a:lstStyle/>
                    <a:p>
                      <a:r>
                        <a:rPr lang="en-US" dirty="0">
                          <a:latin typeface="Abadi Extra Light" panose="020B0204020104020204" pitchFamily="34" charset="0"/>
                        </a:rPr>
                        <a:t>Group 1</a:t>
                      </a:r>
                    </a:p>
                  </a:txBody>
                  <a:tcPr/>
                </a:tc>
                <a:tc>
                  <a:txBody>
                    <a:bodyPr/>
                    <a:lstStyle/>
                    <a:p>
                      <a:r>
                        <a:rPr lang="en-US" dirty="0">
                          <a:latin typeface="Abadi Extra Light" panose="020B0204020104020204" pitchFamily="34" charset="0"/>
                        </a:rPr>
                        <a:t>Group 2</a:t>
                      </a:r>
                    </a:p>
                  </a:txBody>
                  <a:tcPr/>
                </a:tc>
                <a:tc>
                  <a:txBody>
                    <a:bodyPr/>
                    <a:lstStyle/>
                    <a:p>
                      <a:r>
                        <a:rPr lang="en-US" dirty="0">
                          <a:latin typeface="Abadi Extra Light" panose="020B0204020104020204" pitchFamily="34" charset="0"/>
                        </a:rPr>
                        <a:t>Estimated</a:t>
                      </a:r>
                      <a:r>
                        <a:rPr lang="en-US" baseline="0" dirty="0">
                          <a:latin typeface="Abadi Extra Light" panose="020B0204020104020204" pitchFamily="34" charset="0"/>
                        </a:rPr>
                        <a:t> True Support for a Black Candidate</a:t>
                      </a:r>
                      <a:endParaRPr lang="en-US" dirty="0">
                        <a:latin typeface="Abadi Extra Light" panose="020B0204020104020204" pitchFamily="34" charset="0"/>
                      </a:endParaRPr>
                    </a:p>
                  </a:txBody>
                  <a:tcPr/>
                </a:tc>
                <a:extLst>
                  <a:ext uri="{0D108BD9-81ED-4DB2-BD59-A6C34878D82A}">
                    <a16:rowId xmlns:a16="http://schemas.microsoft.com/office/drawing/2014/main" val="10000"/>
                  </a:ext>
                </a:extLst>
              </a:tr>
              <a:tr h="370840">
                <a:tc>
                  <a:txBody>
                    <a:bodyPr/>
                    <a:lstStyle/>
                    <a:p>
                      <a:r>
                        <a:rPr lang="en-US" dirty="0">
                          <a:latin typeface="Abadi Extra Light" panose="020B0204020104020204" pitchFamily="34" charset="0"/>
                        </a:rPr>
                        <a:t>Less than High School</a:t>
                      </a:r>
                    </a:p>
                  </a:txBody>
                  <a:tcPr/>
                </a:tc>
                <a:tc>
                  <a:txBody>
                    <a:bodyPr/>
                    <a:lstStyle/>
                    <a:p>
                      <a:endParaRPr lang="en-US" dirty="0">
                        <a:latin typeface="Abadi Extra Light" panose="020B0204020104020204" pitchFamily="34" charset="0"/>
                      </a:endParaRPr>
                    </a:p>
                  </a:txBody>
                  <a:tcPr/>
                </a:tc>
                <a:tc>
                  <a:txBody>
                    <a:bodyPr/>
                    <a:lstStyle/>
                    <a:p>
                      <a:endParaRPr lang="en-US" dirty="0">
                        <a:latin typeface="Abadi Extra Light" panose="020B0204020104020204" pitchFamily="34" charset="0"/>
                      </a:endParaRPr>
                    </a:p>
                  </a:txBody>
                  <a:tcPr/>
                </a:tc>
                <a:tc>
                  <a:txBody>
                    <a:bodyPr/>
                    <a:lstStyle/>
                    <a:p>
                      <a:endParaRPr lang="en-US" dirty="0">
                        <a:latin typeface="Abadi Extra Light" panose="020B0204020104020204" pitchFamily="34" charset="0"/>
                      </a:endParaRPr>
                    </a:p>
                  </a:txBody>
                  <a:tcPr/>
                </a:tc>
                <a:extLst>
                  <a:ext uri="{0D108BD9-81ED-4DB2-BD59-A6C34878D82A}">
                    <a16:rowId xmlns:a16="http://schemas.microsoft.com/office/drawing/2014/main" val="10001"/>
                  </a:ext>
                </a:extLst>
              </a:tr>
              <a:tr h="370840">
                <a:tc>
                  <a:txBody>
                    <a:bodyPr/>
                    <a:lstStyle/>
                    <a:p>
                      <a:r>
                        <a:rPr lang="en-US" dirty="0">
                          <a:latin typeface="Abadi Extra Light" panose="020B0204020104020204" pitchFamily="34" charset="0"/>
                        </a:rPr>
                        <a:t>High School</a:t>
                      </a:r>
                    </a:p>
                  </a:txBody>
                  <a:tcPr/>
                </a:tc>
                <a:tc>
                  <a:txBody>
                    <a:bodyPr/>
                    <a:lstStyle/>
                    <a:p>
                      <a:endParaRPr lang="en-US" dirty="0">
                        <a:latin typeface="Abadi Extra Light" panose="020B0204020104020204" pitchFamily="34" charset="0"/>
                      </a:endParaRPr>
                    </a:p>
                  </a:txBody>
                  <a:tcPr/>
                </a:tc>
                <a:tc>
                  <a:txBody>
                    <a:bodyPr/>
                    <a:lstStyle/>
                    <a:p>
                      <a:endParaRPr lang="en-US" dirty="0">
                        <a:latin typeface="Abadi Extra Light" panose="020B0204020104020204" pitchFamily="34" charset="0"/>
                      </a:endParaRPr>
                    </a:p>
                  </a:txBody>
                  <a:tcPr/>
                </a:tc>
                <a:tc>
                  <a:txBody>
                    <a:bodyPr/>
                    <a:lstStyle/>
                    <a:p>
                      <a:endParaRPr lang="en-US" dirty="0">
                        <a:latin typeface="Abadi Extra Light" panose="020B0204020104020204" pitchFamily="34" charset="0"/>
                      </a:endParaRPr>
                    </a:p>
                  </a:txBody>
                  <a:tcPr/>
                </a:tc>
                <a:extLst>
                  <a:ext uri="{0D108BD9-81ED-4DB2-BD59-A6C34878D82A}">
                    <a16:rowId xmlns:a16="http://schemas.microsoft.com/office/drawing/2014/main" val="10002"/>
                  </a:ext>
                </a:extLst>
              </a:tr>
              <a:tr h="370840">
                <a:tc>
                  <a:txBody>
                    <a:bodyPr/>
                    <a:lstStyle/>
                    <a:p>
                      <a:r>
                        <a:rPr lang="en-US" dirty="0">
                          <a:latin typeface="Abadi Extra Light" panose="020B0204020104020204" pitchFamily="34" charset="0"/>
                        </a:rPr>
                        <a:t>Some College</a:t>
                      </a:r>
                    </a:p>
                  </a:txBody>
                  <a:tcPr/>
                </a:tc>
                <a:tc>
                  <a:txBody>
                    <a:bodyPr/>
                    <a:lstStyle/>
                    <a:p>
                      <a:endParaRPr lang="en-US" dirty="0">
                        <a:latin typeface="Abadi Extra Light" panose="020B0204020104020204" pitchFamily="34" charset="0"/>
                      </a:endParaRPr>
                    </a:p>
                  </a:txBody>
                  <a:tcPr/>
                </a:tc>
                <a:tc>
                  <a:txBody>
                    <a:bodyPr/>
                    <a:lstStyle/>
                    <a:p>
                      <a:endParaRPr lang="en-US" dirty="0">
                        <a:latin typeface="Abadi Extra Light" panose="020B0204020104020204" pitchFamily="34" charset="0"/>
                      </a:endParaRPr>
                    </a:p>
                  </a:txBody>
                  <a:tcPr/>
                </a:tc>
                <a:tc>
                  <a:txBody>
                    <a:bodyPr/>
                    <a:lstStyle/>
                    <a:p>
                      <a:endParaRPr lang="en-US" dirty="0">
                        <a:latin typeface="Abadi Extra Light" panose="020B0204020104020204" pitchFamily="34" charset="0"/>
                      </a:endParaRPr>
                    </a:p>
                  </a:txBody>
                  <a:tcPr/>
                </a:tc>
                <a:extLst>
                  <a:ext uri="{0D108BD9-81ED-4DB2-BD59-A6C34878D82A}">
                    <a16:rowId xmlns:a16="http://schemas.microsoft.com/office/drawing/2014/main" val="10003"/>
                  </a:ext>
                </a:extLst>
              </a:tr>
              <a:tr h="370840">
                <a:tc>
                  <a:txBody>
                    <a:bodyPr/>
                    <a:lstStyle/>
                    <a:p>
                      <a:r>
                        <a:rPr lang="en-US" dirty="0">
                          <a:latin typeface="Abadi Extra Light" panose="020B0204020104020204" pitchFamily="34" charset="0"/>
                        </a:rPr>
                        <a:t>College Degree or more</a:t>
                      </a:r>
                    </a:p>
                  </a:txBody>
                  <a:tcPr/>
                </a:tc>
                <a:tc>
                  <a:txBody>
                    <a:bodyPr/>
                    <a:lstStyle/>
                    <a:p>
                      <a:endParaRPr lang="en-US" dirty="0">
                        <a:latin typeface="Abadi Extra Light" panose="020B0204020104020204" pitchFamily="34" charset="0"/>
                      </a:endParaRPr>
                    </a:p>
                  </a:txBody>
                  <a:tcPr/>
                </a:tc>
                <a:tc>
                  <a:txBody>
                    <a:bodyPr/>
                    <a:lstStyle/>
                    <a:p>
                      <a:endParaRPr lang="en-US" dirty="0">
                        <a:latin typeface="Abadi Extra Light" panose="020B0204020104020204" pitchFamily="34" charset="0"/>
                      </a:endParaRPr>
                    </a:p>
                  </a:txBody>
                  <a:tcPr/>
                </a:tc>
                <a:tc>
                  <a:txBody>
                    <a:bodyPr/>
                    <a:lstStyle/>
                    <a:p>
                      <a:endParaRPr lang="en-US" dirty="0">
                        <a:latin typeface="Abadi Extra Light" panose="020B0204020104020204" pitchFamily="34" charset="0"/>
                      </a:endParaRPr>
                    </a:p>
                  </a:txBody>
                  <a:tcPr/>
                </a:tc>
                <a:extLst>
                  <a:ext uri="{0D108BD9-81ED-4DB2-BD59-A6C34878D82A}">
                    <a16:rowId xmlns:a16="http://schemas.microsoft.com/office/drawing/2014/main" val="10004"/>
                  </a:ext>
                </a:extLst>
              </a:tr>
            </a:tbl>
          </a:graphicData>
        </a:graphic>
      </p:graphicFrame>
      <p:sp>
        <p:nvSpPr>
          <p:cNvPr id="6" name="Footer Placeholder 3">
            <a:extLst>
              <a:ext uri="{FF2B5EF4-FFF2-40B4-BE49-F238E27FC236}">
                <a16:creationId xmlns:a16="http://schemas.microsoft.com/office/drawing/2014/main" id="{6B319FDF-064D-407F-80AD-93523808B5CB}"/>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804469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800" dirty="0"/>
              <a:t>Results:</a:t>
            </a:r>
          </a:p>
          <a:p>
            <a:pPr marL="0" indent="0">
              <a:buNone/>
            </a:pPr>
            <a:endParaRPr lang="en-US" sz="2800" dirty="0"/>
          </a:p>
          <a:p>
            <a:pPr marL="0" indent="0">
              <a:buNone/>
            </a:pPr>
            <a:endParaRPr lang="en-US" sz="2800" dirty="0"/>
          </a:p>
        </p:txBody>
      </p:sp>
      <p:sp>
        <p:nvSpPr>
          <p:cNvPr id="5" name="Title 1"/>
          <p:cNvSpPr>
            <a:spLocks noGrp="1"/>
          </p:cNvSpPr>
          <p:nvPr>
            <p:ph type="title"/>
          </p:nvPr>
        </p:nvSpPr>
        <p:spPr>
          <a:xfrm>
            <a:off x="457200" y="274638"/>
            <a:ext cx="8229600" cy="1143000"/>
          </a:xfrm>
        </p:spPr>
        <p:txBody>
          <a:bodyPr>
            <a:normAutofit/>
          </a:bodyPr>
          <a:lstStyle/>
          <a:p>
            <a:r>
              <a:rPr lang="en-US" sz="3000" b="1" dirty="0">
                <a:solidFill>
                  <a:srgbClr val="0070C0"/>
                </a:solidFill>
              </a:rPr>
              <a:t>“Education and Social Desirability Bias: The Case of a Black Presidential Candidate”</a:t>
            </a:r>
            <a:endParaRPr lang="en-US" sz="3000" b="1" dirty="0">
              <a:solidFill>
                <a:srgbClr val="FF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754919781"/>
              </p:ext>
            </p:extLst>
          </p:nvPr>
        </p:nvGraphicFramePr>
        <p:xfrm>
          <a:off x="1524000" y="2667000"/>
          <a:ext cx="6705600" cy="26619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2819400">
                  <a:extLst>
                    <a:ext uri="{9D8B030D-6E8A-4147-A177-3AD203B41FA5}">
                      <a16:colId xmlns:a16="http://schemas.microsoft.com/office/drawing/2014/main" val="20003"/>
                    </a:ext>
                  </a:extLst>
                </a:gridCol>
              </a:tblGrid>
              <a:tr h="370840">
                <a:tc>
                  <a:txBody>
                    <a:bodyPr/>
                    <a:lstStyle/>
                    <a:p>
                      <a:r>
                        <a:rPr lang="en-US" dirty="0">
                          <a:latin typeface="Abadi Extra Light" panose="020B0204020104020204" pitchFamily="34" charset="0"/>
                        </a:rPr>
                        <a:t>Education Level</a:t>
                      </a:r>
                    </a:p>
                  </a:txBody>
                  <a:tcPr/>
                </a:tc>
                <a:tc>
                  <a:txBody>
                    <a:bodyPr/>
                    <a:lstStyle/>
                    <a:p>
                      <a:r>
                        <a:rPr lang="en-US" dirty="0">
                          <a:latin typeface="Abadi Extra Light" panose="020B0204020104020204" pitchFamily="34" charset="0"/>
                        </a:rPr>
                        <a:t>Group 1</a:t>
                      </a:r>
                    </a:p>
                  </a:txBody>
                  <a:tcPr/>
                </a:tc>
                <a:tc>
                  <a:txBody>
                    <a:bodyPr/>
                    <a:lstStyle/>
                    <a:p>
                      <a:r>
                        <a:rPr lang="en-US" dirty="0">
                          <a:latin typeface="Abadi Extra Light" panose="020B0204020104020204" pitchFamily="34" charset="0"/>
                        </a:rPr>
                        <a:t>Group 2</a:t>
                      </a:r>
                    </a:p>
                  </a:txBody>
                  <a:tcPr/>
                </a:tc>
                <a:tc>
                  <a:txBody>
                    <a:bodyPr/>
                    <a:lstStyle/>
                    <a:p>
                      <a:r>
                        <a:rPr lang="en-US" dirty="0">
                          <a:latin typeface="Abadi Extra Light" panose="020B0204020104020204" pitchFamily="34" charset="0"/>
                        </a:rPr>
                        <a:t>Estimated</a:t>
                      </a:r>
                      <a:r>
                        <a:rPr lang="en-US" baseline="0" dirty="0">
                          <a:latin typeface="Abadi Extra Light" panose="020B0204020104020204" pitchFamily="34" charset="0"/>
                        </a:rPr>
                        <a:t> True Support for a Black Candidate</a:t>
                      </a:r>
                      <a:endParaRPr lang="en-US" dirty="0">
                        <a:latin typeface="Abadi Extra Light" panose="020B0204020104020204" pitchFamily="34" charset="0"/>
                      </a:endParaRPr>
                    </a:p>
                  </a:txBody>
                  <a:tcPr/>
                </a:tc>
                <a:extLst>
                  <a:ext uri="{0D108BD9-81ED-4DB2-BD59-A6C34878D82A}">
                    <a16:rowId xmlns:a16="http://schemas.microsoft.com/office/drawing/2014/main" val="10000"/>
                  </a:ext>
                </a:extLst>
              </a:tr>
              <a:tr h="370840">
                <a:tc>
                  <a:txBody>
                    <a:bodyPr/>
                    <a:lstStyle/>
                    <a:p>
                      <a:r>
                        <a:rPr lang="en-US" dirty="0">
                          <a:latin typeface="Abadi Extra Light" panose="020B0204020104020204" pitchFamily="34" charset="0"/>
                        </a:rPr>
                        <a:t>Less than High School</a:t>
                      </a:r>
                    </a:p>
                  </a:txBody>
                  <a:tcPr/>
                </a:tc>
                <a:tc>
                  <a:txBody>
                    <a:bodyPr/>
                    <a:lstStyle/>
                    <a:p>
                      <a:r>
                        <a:rPr lang="en-US" dirty="0">
                          <a:latin typeface="Abadi Extra Light" panose="020B0204020104020204" pitchFamily="34" charset="0"/>
                        </a:rPr>
                        <a:t>1.82</a:t>
                      </a:r>
                    </a:p>
                  </a:txBody>
                  <a:tcPr/>
                </a:tc>
                <a:tc>
                  <a:txBody>
                    <a:bodyPr/>
                    <a:lstStyle/>
                    <a:p>
                      <a:r>
                        <a:rPr lang="en-US" dirty="0">
                          <a:latin typeface="Abadi Extra Light" panose="020B0204020104020204" pitchFamily="34" charset="0"/>
                        </a:rPr>
                        <a:t>2.26</a:t>
                      </a:r>
                    </a:p>
                  </a:txBody>
                  <a:tcPr/>
                </a:tc>
                <a:tc>
                  <a:txBody>
                    <a:bodyPr/>
                    <a:lstStyle/>
                    <a:p>
                      <a:r>
                        <a:rPr lang="en-US" dirty="0">
                          <a:latin typeface="Abadi Extra Light" panose="020B0204020104020204" pitchFamily="34" charset="0"/>
                        </a:rPr>
                        <a:t>44% </a:t>
                      </a:r>
                    </a:p>
                  </a:txBody>
                  <a:tcPr/>
                </a:tc>
                <a:extLst>
                  <a:ext uri="{0D108BD9-81ED-4DB2-BD59-A6C34878D82A}">
                    <a16:rowId xmlns:a16="http://schemas.microsoft.com/office/drawing/2014/main" val="10001"/>
                  </a:ext>
                </a:extLst>
              </a:tr>
              <a:tr h="370840">
                <a:tc>
                  <a:txBody>
                    <a:bodyPr/>
                    <a:lstStyle/>
                    <a:p>
                      <a:r>
                        <a:rPr lang="en-US" dirty="0">
                          <a:latin typeface="Abadi Extra Light" panose="020B0204020104020204" pitchFamily="34" charset="0"/>
                        </a:rPr>
                        <a:t>High School</a:t>
                      </a:r>
                    </a:p>
                  </a:txBody>
                  <a:tcPr/>
                </a:tc>
                <a:tc>
                  <a:txBody>
                    <a:bodyPr/>
                    <a:lstStyle/>
                    <a:p>
                      <a:r>
                        <a:rPr lang="en-US" dirty="0">
                          <a:latin typeface="Abadi Extra Light" panose="020B0204020104020204" pitchFamily="34" charset="0"/>
                        </a:rPr>
                        <a:t>1.86</a:t>
                      </a:r>
                    </a:p>
                  </a:txBody>
                  <a:tcPr/>
                </a:tc>
                <a:tc>
                  <a:txBody>
                    <a:bodyPr/>
                    <a:lstStyle/>
                    <a:p>
                      <a:r>
                        <a:rPr lang="en-US" dirty="0">
                          <a:latin typeface="Abadi Extra Light" panose="020B0204020104020204" pitchFamily="34" charset="0"/>
                        </a:rPr>
                        <a:t>2.43</a:t>
                      </a:r>
                    </a:p>
                  </a:txBody>
                  <a:tcPr/>
                </a:tc>
                <a:tc>
                  <a:txBody>
                    <a:bodyPr/>
                    <a:lstStyle/>
                    <a:p>
                      <a:r>
                        <a:rPr lang="en-US" dirty="0">
                          <a:latin typeface="Abadi Extra Light" panose="020B0204020104020204" pitchFamily="34" charset="0"/>
                        </a:rPr>
                        <a:t>57%</a:t>
                      </a:r>
                    </a:p>
                  </a:txBody>
                  <a:tcPr/>
                </a:tc>
                <a:extLst>
                  <a:ext uri="{0D108BD9-81ED-4DB2-BD59-A6C34878D82A}">
                    <a16:rowId xmlns:a16="http://schemas.microsoft.com/office/drawing/2014/main" val="10002"/>
                  </a:ext>
                </a:extLst>
              </a:tr>
              <a:tr h="370840">
                <a:tc>
                  <a:txBody>
                    <a:bodyPr/>
                    <a:lstStyle/>
                    <a:p>
                      <a:r>
                        <a:rPr lang="en-US" dirty="0">
                          <a:latin typeface="Abadi Extra Light" panose="020B0204020104020204" pitchFamily="34" charset="0"/>
                        </a:rPr>
                        <a:t>Some College</a:t>
                      </a:r>
                    </a:p>
                  </a:txBody>
                  <a:tcPr/>
                </a:tc>
                <a:tc>
                  <a:txBody>
                    <a:bodyPr/>
                    <a:lstStyle/>
                    <a:p>
                      <a:r>
                        <a:rPr lang="en-US" dirty="0">
                          <a:latin typeface="Abadi Extra Light" panose="020B0204020104020204" pitchFamily="34" charset="0"/>
                        </a:rPr>
                        <a:t>1.78</a:t>
                      </a:r>
                    </a:p>
                  </a:txBody>
                  <a:tcPr/>
                </a:tc>
                <a:tc>
                  <a:txBody>
                    <a:bodyPr/>
                    <a:lstStyle/>
                    <a:p>
                      <a:r>
                        <a:rPr lang="en-US" dirty="0">
                          <a:latin typeface="Abadi Extra Light" panose="020B0204020104020204" pitchFamily="34" charset="0"/>
                        </a:rPr>
                        <a:t>2.55</a:t>
                      </a:r>
                    </a:p>
                  </a:txBody>
                  <a:tcPr/>
                </a:tc>
                <a:tc>
                  <a:txBody>
                    <a:bodyPr/>
                    <a:lstStyle/>
                    <a:p>
                      <a:r>
                        <a:rPr lang="en-US" dirty="0">
                          <a:latin typeface="Abadi Extra Light" panose="020B0204020104020204" pitchFamily="34" charset="0"/>
                        </a:rPr>
                        <a:t>77%</a:t>
                      </a:r>
                    </a:p>
                  </a:txBody>
                  <a:tcPr/>
                </a:tc>
                <a:extLst>
                  <a:ext uri="{0D108BD9-81ED-4DB2-BD59-A6C34878D82A}">
                    <a16:rowId xmlns:a16="http://schemas.microsoft.com/office/drawing/2014/main" val="10003"/>
                  </a:ext>
                </a:extLst>
              </a:tr>
              <a:tr h="370840">
                <a:tc>
                  <a:txBody>
                    <a:bodyPr/>
                    <a:lstStyle/>
                    <a:p>
                      <a:r>
                        <a:rPr lang="en-US" dirty="0">
                          <a:latin typeface="Abadi Extra Light" panose="020B0204020104020204" pitchFamily="34" charset="0"/>
                        </a:rPr>
                        <a:t>College Degree or more</a:t>
                      </a:r>
                    </a:p>
                  </a:txBody>
                  <a:tcPr/>
                </a:tc>
                <a:tc>
                  <a:txBody>
                    <a:bodyPr/>
                    <a:lstStyle/>
                    <a:p>
                      <a:r>
                        <a:rPr lang="en-US" dirty="0">
                          <a:latin typeface="Abadi Extra Light" panose="020B0204020104020204" pitchFamily="34" charset="0"/>
                        </a:rPr>
                        <a:t>1.89</a:t>
                      </a:r>
                    </a:p>
                  </a:txBody>
                  <a:tcPr/>
                </a:tc>
                <a:tc>
                  <a:txBody>
                    <a:bodyPr/>
                    <a:lstStyle/>
                    <a:p>
                      <a:r>
                        <a:rPr lang="en-US" dirty="0">
                          <a:latin typeface="Abadi Extra Light" panose="020B0204020104020204" pitchFamily="34" charset="0"/>
                        </a:rPr>
                        <a:t>2.81</a:t>
                      </a:r>
                    </a:p>
                  </a:txBody>
                  <a:tcPr/>
                </a:tc>
                <a:tc>
                  <a:txBody>
                    <a:bodyPr/>
                    <a:lstStyle/>
                    <a:p>
                      <a:r>
                        <a:rPr lang="en-US" dirty="0">
                          <a:latin typeface="Abadi Extra Light" panose="020B0204020104020204" pitchFamily="34" charset="0"/>
                        </a:rPr>
                        <a:t>92%</a:t>
                      </a:r>
                    </a:p>
                  </a:txBody>
                  <a:tcPr/>
                </a:tc>
                <a:extLst>
                  <a:ext uri="{0D108BD9-81ED-4DB2-BD59-A6C34878D82A}">
                    <a16:rowId xmlns:a16="http://schemas.microsoft.com/office/drawing/2014/main" val="10004"/>
                  </a:ext>
                </a:extLst>
              </a:tr>
            </a:tbl>
          </a:graphicData>
        </a:graphic>
      </p:graphicFrame>
      <p:sp>
        <p:nvSpPr>
          <p:cNvPr id="6" name="Footer Placeholder 3">
            <a:extLst>
              <a:ext uri="{FF2B5EF4-FFF2-40B4-BE49-F238E27FC236}">
                <a16:creationId xmlns:a16="http://schemas.microsoft.com/office/drawing/2014/main" id="{CC337E2C-CE2E-4F34-ACF4-0D916839C627}"/>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5017712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800" dirty="0"/>
          </a:p>
          <a:p>
            <a:pPr marL="0" indent="0">
              <a:buNone/>
            </a:pPr>
            <a:endParaRPr lang="en-US" sz="2800" dirty="0"/>
          </a:p>
        </p:txBody>
      </p:sp>
      <p:sp>
        <p:nvSpPr>
          <p:cNvPr id="5" name="Title 1"/>
          <p:cNvSpPr>
            <a:spLocks noGrp="1"/>
          </p:cNvSpPr>
          <p:nvPr>
            <p:ph type="title"/>
          </p:nvPr>
        </p:nvSpPr>
        <p:spPr>
          <a:xfrm>
            <a:off x="457200" y="274638"/>
            <a:ext cx="8229600" cy="1143000"/>
          </a:xfrm>
        </p:spPr>
        <p:txBody>
          <a:bodyPr>
            <a:normAutofit/>
          </a:bodyPr>
          <a:lstStyle/>
          <a:p>
            <a:r>
              <a:rPr lang="en-US" sz="2600" b="1" dirty="0">
                <a:solidFill>
                  <a:srgbClr val="0070C0"/>
                </a:solidFill>
              </a:rPr>
              <a:t>Measuring Drug and Alcohol Use Among Student-Athletes</a:t>
            </a:r>
            <a:endParaRPr lang="en-US" sz="2600" b="1" dirty="0">
              <a:solidFill>
                <a:srgbClr val="FF0000"/>
              </a:solidFill>
            </a:endParaRPr>
          </a:p>
        </p:txBody>
      </p:sp>
      <p:sp>
        <p:nvSpPr>
          <p:cNvPr id="4" name="TextBox 3"/>
          <p:cNvSpPr txBox="1"/>
          <p:nvPr/>
        </p:nvSpPr>
        <p:spPr>
          <a:xfrm>
            <a:off x="381000" y="1295400"/>
            <a:ext cx="8382000" cy="5078313"/>
          </a:xfrm>
          <a:prstGeom prst="rect">
            <a:avLst/>
          </a:prstGeom>
          <a:noFill/>
        </p:spPr>
        <p:txBody>
          <a:bodyPr wrap="square" rtlCol="0">
            <a:spAutoFit/>
          </a:bodyPr>
          <a:lstStyle/>
          <a:p>
            <a:br>
              <a:rPr lang="en-US" dirty="0">
                <a:solidFill>
                  <a:srgbClr val="7030A0"/>
                </a:solidFill>
                <a:latin typeface="Abadi Extra Light" panose="020B0204020104020204" pitchFamily="34" charset="0"/>
              </a:rPr>
            </a:br>
            <a:r>
              <a:rPr lang="en-US" dirty="0">
                <a:solidFill>
                  <a:srgbClr val="7030A0"/>
                </a:solidFill>
                <a:latin typeface="Abadi Extra Light" panose="020B0204020104020204" pitchFamily="34" charset="0"/>
              </a:rPr>
              <a:t>Group 1:</a:t>
            </a:r>
          </a:p>
          <a:p>
            <a:endParaRPr lang="en-US" dirty="0">
              <a:latin typeface="Abadi Extra Light" panose="020B0204020104020204" pitchFamily="34" charset="0"/>
            </a:endParaRPr>
          </a:p>
          <a:p>
            <a:r>
              <a:rPr lang="en-US" dirty="0">
                <a:latin typeface="Abadi Extra Light" panose="020B0204020104020204" pitchFamily="34" charset="0"/>
              </a:rPr>
              <a:t>“Below is a list of activities that you may have engaged in over your time in college. We are interested in HOW MANY of these activities you have engaged – NOT which ones. Thus, please simply choose the number at the end of the list.” </a:t>
            </a:r>
          </a:p>
          <a:p>
            <a:endParaRPr lang="en-US" dirty="0">
              <a:latin typeface="Abadi Extra Light" panose="020B0204020104020204" pitchFamily="34" charset="0"/>
            </a:endParaRPr>
          </a:p>
          <a:p>
            <a:pPr marL="342900" indent="-342900">
              <a:buAutoNum type="arabicPeriod"/>
            </a:pPr>
            <a:r>
              <a:rPr lang="en-US" dirty="0">
                <a:latin typeface="Abadi Extra Light" panose="020B0204020104020204" pitchFamily="34" charset="0"/>
              </a:rPr>
              <a:t>Sustained an injury during a practice or game that prevented you from playing at least one other game. </a:t>
            </a:r>
          </a:p>
          <a:p>
            <a:pPr marL="342900" indent="-342900">
              <a:buAutoNum type="arabicPeriod"/>
            </a:pPr>
            <a:endParaRPr lang="en-US" dirty="0">
              <a:latin typeface="Abadi Extra Light" panose="020B0204020104020204" pitchFamily="34" charset="0"/>
            </a:endParaRPr>
          </a:p>
          <a:p>
            <a:r>
              <a:rPr lang="en-US" dirty="0">
                <a:latin typeface="Abadi Extra Light" panose="020B0204020104020204" pitchFamily="34" charset="0"/>
              </a:rPr>
              <a:t>2. Joined a social club whose majority of members did/does not include varsity athletes.</a:t>
            </a:r>
          </a:p>
          <a:p>
            <a:r>
              <a:rPr lang="en-US" dirty="0">
                <a:latin typeface="Abadi Extra Light" panose="020B0204020104020204" pitchFamily="34" charset="0"/>
              </a:rPr>
              <a:t> </a:t>
            </a:r>
          </a:p>
          <a:p>
            <a:r>
              <a:rPr lang="en-US" dirty="0">
                <a:latin typeface="Abadi Extra Light" panose="020B0204020104020204" pitchFamily="34" charset="0"/>
              </a:rPr>
              <a:t>3. Skipped a class because you felt so tired from a practice or a game. </a:t>
            </a:r>
          </a:p>
          <a:p>
            <a:endParaRPr lang="en-US" dirty="0">
              <a:latin typeface="Abadi Extra Light" panose="020B0204020104020204" pitchFamily="34" charset="0"/>
            </a:endParaRPr>
          </a:p>
          <a:p>
            <a:r>
              <a:rPr lang="en-US" dirty="0">
                <a:latin typeface="Abadi Extra Light" panose="020B0204020104020204" pitchFamily="34" charset="0"/>
              </a:rPr>
              <a:t>4. Was unable to take a class that you hoped to take because of your practice or game schedule. </a:t>
            </a:r>
          </a:p>
          <a:p>
            <a:endParaRPr lang="en-US" dirty="0">
              <a:latin typeface="Abadi Extra Light" panose="020B0204020104020204" pitchFamily="34" charset="0"/>
            </a:endParaRPr>
          </a:p>
          <a:p>
            <a:pPr marL="285750" indent="-285750">
              <a:buFont typeface="Arial" charset="0"/>
              <a:buChar char="•"/>
            </a:pPr>
            <a:endParaRPr lang="en-US" dirty="0">
              <a:latin typeface="Abadi Extra Light" panose="020B0204020104020204" pitchFamily="34" charset="0"/>
            </a:endParaRPr>
          </a:p>
        </p:txBody>
      </p:sp>
      <p:sp>
        <p:nvSpPr>
          <p:cNvPr id="6" name="Footer Placeholder 3">
            <a:extLst>
              <a:ext uri="{FF2B5EF4-FFF2-40B4-BE49-F238E27FC236}">
                <a16:creationId xmlns:a16="http://schemas.microsoft.com/office/drawing/2014/main" id="{6BAABC58-C5B1-4E60-A71C-A1A09E7DC6F4}"/>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37209310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800" dirty="0"/>
          </a:p>
          <a:p>
            <a:pPr marL="0" indent="0">
              <a:buNone/>
            </a:pPr>
            <a:endParaRPr lang="en-US" sz="2800" dirty="0"/>
          </a:p>
        </p:txBody>
      </p:sp>
      <p:sp>
        <p:nvSpPr>
          <p:cNvPr id="5" name="Title 1"/>
          <p:cNvSpPr>
            <a:spLocks noGrp="1"/>
          </p:cNvSpPr>
          <p:nvPr>
            <p:ph type="title"/>
          </p:nvPr>
        </p:nvSpPr>
        <p:spPr>
          <a:xfrm>
            <a:off x="457200" y="274638"/>
            <a:ext cx="8229600" cy="1143000"/>
          </a:xfrm>
        </p:spPr>
        <p:txBody>
          <a:bodyPr>
            <a:normAutofit/>
          </a:bodyPr>
          <a:lstStyle/>
          <a:p>
            <a:r>
              <a:rPr lang="en-US" sz="2600" b="1" dirty="0">
                <a:solidFill>
                  <a:srgbClr val="0070C0"/>
                </a:solidFill>
              </a:rPr>
              <a:t>Measuring Drug and Alcohol Use Among Student-Athletes</a:t>
            </a:r>
            <a:endParaRPr lang="en-US" sz="2600" b="1" dirty="0">
              <a:solidFill>
                <a:srgbClr val="FF0000"/>
              </a:solidFill>
            </a:endParaRPr>
          </a:p>
        </p:txBody>
      </p:sp>
      <p:sp>
        <p:nvSpPr>
          <p:cNvPr id="4" name="TextBox 3"/>
          <p:cNvSpPr txBox="1"/>
          <p:nvPr/>
        </p:nvSpPr>
        <p:spPr>
          <a:xfrm>
            <a:off x="399535" y="1295400"/>
            <a:ext cx="8382000" cy="5632311"/>
          </a:xfrm>
          <a:prstGeom prst="rect">
            <a:avLst/>
          </a:prstGeom>
          <a:noFill/>
        </p:spPr>
        <p:txBody>
          <a:bodyPr wrap="square" rtlCol="0">
            <a:spAutoFit/>
          </a:bodyPr>
          <a:lstStyle/>
          <a:p>
            <a:br>
              <a:rPr lang="en-US" dirty="0">
                <a:solidFill>
                  <a:srgbClr val="7030A0"/>
                </a:solidFill>
                <a:latin typeface="Abadi Extra Light" panose="020B0204020104020204" pitchFamily="34" charset="0"/>
              </a:rPr>
            </a:br>
            <a:r>
              <a:rPr lang="en-US" dirty="0">
                <a:solidFill>
                  <a:srgbClr val="7030A0"/>
                </a:solidFill>
                <a:latin typeface="Abadi Extra Light" panose="020B0204020104020204" pitchFamily="34" charset="0"/>
              </a:rPr>
              <a:t>Group 2:</a:t>
            </a:r>
          </a:p>
          <a:p>
            <a:endParaRPr lang="en-US" dirty="0">
              <a:latin typeface="Abadi Extra Light" panose="020B0204020104020204" pitchFamily="34" charset="0"/>
            </a:endParaRPr>
          </a:p>
          <a:p>
            <a:r>
              <a:rPr lang="en-US" dirty="0">
                <a:latin typeface="Abadi Extra Light" panose="020B0204020104020204" pitchFamily="34" charset="0"/>
              </a:rPr>
              <a:t>“Below is a list of activities that you may have engaged in over your time in college. We are interested in HOW MANY of these activities you have engaged – NOT which ones. Thus, please simply choose the number at the end of the list.” </a:t>
            </a:r>
          </a:p>
          <a:p>
            <a:endParaRPr lang="en-US" dirty="0">
              <a:latin typeface="Abadi Extra Light" panose="020B0204020104020204" pitchFamily="34" charset="0"/>
            </a:endParaRPr>
          </a:p>
          <a:p>
            <a:pPr marL="342900" indent="-342900">
              <a:buAutoNum type="arabicPeriod"/>
            </a:pPr>
            <a:r>
              <a:rPr lang="en-US" dirty="0">
                <a:latin typeface="Abadi Extra Light" panose="020B0204020104020204" pitchFamily="34" charset="0"/>
              </a:rPr>
              <a:t>Sustained an injury during a practice or game that prevented you from playing at least one other game. </a:t>
            </a:r>
          </a:p>
          <a:p>
            <a:pPr marL="342900" indent="-342900">
              <a:buAutoNum type="arabicPeriod"/>
            </a:pPr>
            <a:endParaRPr lang="en-US" dirty="0">
              <a:latin typeface="Abadi Extra Light" panose="020B0204020104020204" pitchFamily="34" charset="0"/>
            </a:endParaRPr>
          </a:p>
          <a:p>
            <a:r>
              <a:rPr lang="en-US" dirty="0">
                <a:latin typeface="Abadi Extra Light" panose="020B0204020104020204" pitchFamily="34" charset="0"/>
              </a:rPr>
              <a:t>2. Joined a social club whose majority of members did/does not include varsity athletes.</a:t>
            </a:r>
          </a:p>
          <a:p>
            <a:r>
              <a:rPr lang="en-US" dirty="0">
                <a:latin typeface="Abadi Extra Light" panose="020B0204020104020204" pitchFamily="34" charset="0"/>
              </a:rPr>
              <a:t> </a:t>
            </a:r>
          </a:p>
          <a:p>
            <a:r>
              <a:rPr lang="en-US" dirty="0">
                <a:latin typeface="Abadi Extra Light" panose="020B0204020104020204" pitchFamily="34" charset="0"/>
              </a:rPr>
              <a:t>3. Skipped a class because you felt so tired from a practice or a game. </a:t>
            </a:r>
          </a:p>
          <a:p>
            <a:endParaRPr lang="en-US" dirty="0">
              <a:latin typeface="Abadi Extra Light" panose="020B0204020104020204" pitchFamily="34" charset="0"/>
            </a:endParaRPr>
          </a:p>
          <a:p>
            <a:r>
              <a:rPr lang="en-US" dirty="0">
                <a:latin typeface="Abadi Extra Light" panose="020B0204020104020204" pitchFamily="34" charset="0"/>
              </a:rPr>
              <a:t>4. Was unable to take a class that you hoped to take because of your practice or game schedule. </a:t>
            </a:r>
          </a:p>
          <a:p>
            <a:endParaRPr lang="en-US" dirty="0">
              <a:latin typeface="Abadi Extra Light" panose="020B0204020104020204" pitchFamily="34" charset="0"/>
            </a:endParaRPr>
          </a:p>
          <a:p>
            <a:r>
              <a:rPr lang="en-US" dirty="0">
                <a:latin typeface="Abadi Extra Light" panose="020B0204020104020204" pitchFamily="34" charset="0"/>
              </a:rPr>
              <a:t>5. Knowingly took a drug banned by the NCAA that may improve your athletic performance. </a:t>
            </a:r>
          </a:p>
          <a:p>
            <a:endParaRPr lang="en-US" dirty="0">
              <a:latin typeface="Abadi Extra Light" panose="020B0204020104020204" pitchFamily="34" charset="0"/>
            </a:endParaRPr>
          </a:p>
          <a:p>
            <a:pPr marL="285750" indent="-285750">
              <a:buFont typeface="Arial" charset="0"/>
              <a:buChar char="•"/>
            </a:pPr>
            <a:endParaRPr lang="en-US" dirty="0">
              <a:latin typeface="Abadi Extra Light" panose="020B0204020104020204" pitchFamily="34" charset="0"/>
            </a:endParaRPr>
          </a:p>
        </p:txBody>
      </p:sp>
      <p:sp>
        <p:nvSpPr>
          <p:cNvPr id="6" name="Footer Placeholder 3">
            <a:extLst>
              <a:ext uri="{FF2B5EF4-FFF2-40B4-BE49-F238E27FC236}">
                <a16:creationId xmlns:a16="http://schemas.microsoft.com/office/drawing/2014/main" id="{796B8FFB-F393-40FE-8166-C77352719953}"/>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843174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800" dirty="0"/>
          </a:p>
          <a:p>
            <a:pPr marL="0" indent="0">
              <a:buNone/>
            </a:pPr>
            <a:endParaRPr lang="en-US" sz="2800" dirty="0"/>
          </a:p>
        </p:txBody>
      </p:sp>
      <p:sp>
        <p:nvSpPr>
          <p:cNvPr id="5" name="Title 1"/>
          <p:cNvSpPr>
            <a:spLocks noGrp="1"/>
          </p:cNvSpPr>
          <p:nvPr>
            <p:ph type="title"/>
          </p:nvPr>
        </p:nvSpPr>
        <p:spPr>
          <a:xfrm>
            <a:off x="457200" y="274638"/>
            <a:ext cx="8229600" cy="1143000"/>
          </a:xfrm>
        </p:spPr>
        <p:txBody>
          <a:bodyPr>
            <a:normAutofit/>
          </a:bodyPr>
          <a:lstStyle/>
          <a:p>
            <a:r>
              <a:rPr lang="en-US" sz="2600" b="1" dirty="0">
                <a:solidFill>
                  <a:srgbClr val="0070C0"/>
                </a:solidFill>
              </a:rPr>
              <a:t>Measuring Drug and Alcohol Use Among Student-Athletes</a:t>
            </a:r>
            <a:endParaRPr lang="en-US" sz="2600" b="1" dirty="0">
              <a:solidFill>
                <a:srgbClr val="FF0000"/>
              </a:solidFill>
            </a:endParaRPr>
          </a:p>
        </p:txBody>
      </p:sp>
      <p:sp>
        <p:nvSpPr>
          <p:cNvPr id="4" name="TextBox 3"/>
          <p:cNvSpPr txBox="1"/>
          <p:nvPr/>
        </p:nvSpPr>
        <p:spPr>
          <a:xfrm>
            <a:off x="399535" y="1295400"/>
            <a:ext cx="8382000" cy="2308324"/>
          </a:xfrm>
          <a:prstGeom prst="rect">
            <a:avLst/>
          </a:prstGeom>
          <a:noFill/>
        </p:spPr>
        <p:txBody>
          <a:bodyPr wrap="square" rtlCol="0">
            <a:spAutoFit/>
          </a:bodyPr>
          <a:lstStyle/>
          <a:p>
            <a:br>
              <a:rPr lang="en-US" dirty="0">
                <a:solidFill>
                  <a:srgbClr val="7030A0"/>
                </a:solidFill>
                <a:latin typeface="Abadi Extra Light" panose="020B0204020104020204" pitchFamily="34" charset="0"/>
              </a:rPr>
            </a:br>
            <a:r>
              <a:rPr lang="en-US" dirty="0">
                <a:solidFill>
                  <a:srgbClr val="7030A0"/>
                </a:solidFill>
                <a:latin typeface="Abadi Extra Light" panose="020B0204020104020204" pitchFamily="34" charset="0"/>
              </a:rPr>
              <a:t>RESULTS:</a:t>
            </a:r>
          </a:p>
          <a:p>
            <a:endParaRPr lang="en-US" dirty="0">
              <a:latin typeface="Abadi Extra Light" panose="020B0204020104020204" pitchFamily="34" charset="0"/>
            </a:endParaRPr>
          </a:p>
          <a:p>
            <a:br>
              <a:rPr lang="en-US" dirty="0">
                <a:latin typeface="Abadi Extra Light" panose="020B0204020104020204" pitchFamily="34" charset="0"/>
              </a:rPr>
            </a:br>
            <a:r>
              <a:rPr lang="en-US" dirty="0">
                <a:latin typeface="Abadi Extra Light" panose="020B0204020104020204" pitchFamily="34" charset="0"/>
              </a:rPr>
              <a:t>Mean for Group 1: </a:t>
            </a:r>
          </a:p>
          <a:p>
            <a:endParaRPr lang="en-US" dirty="0">
              <a:latin typeface="Abadi Extra Light" panose="020B0204020104020204" pitchFamily="34" charset="0"/>
            </a:endParaRPr>
          </a:p>
          <a:p>
            <a:r>
              <a:rPr lang="en-US" dirty="0">
                <a:latin typeface="Abadi Extra Light" panose="020B0204020104020204" pitchFamily="34" charset="0"/>
              </a:rPr>
              <a:t>Mean for Group 2:</a:t>
            </a:r>
            <a:br>
              <a:rPr lang="en-US" dirty="0">
                <a:latin typeface="Abadi Extra Light" panose="020B0204020104020204" pitchFamily="34" charset="0"/>
              </a:rPr>
            </a:br>
            <a:endParaRPr lang="en-US" dirty="0">
              <a:latin typeface="Abadi Extra Light" panose="020B0204020104020204" pitchFamily="34" charset="0"/>
            </a:endParaRPr>
          </a:p>
        </p:txBody>
      </p:sp>
      <p:sp>
        <p:nvSpPr>
          <p:cNvPr id="6" name="Footer Placeholder 3">
            <a:extLst>
              <a:ext uri="{FF2B5EF4-FFF2-40B4-BE49-F238E27FC236}">
                <a16:creationId xmlns:a16="http://schemas.microsoft.com/office/drawing/2014/main" id="{B72A66CC-2271-43CD-9336-0B0CAC17A938}"/>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36673107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800" dirty="0"/>
          </a:p>
          <a:p>
            <a:pPr marL="0" indent="0">
              <a:buNone/>
            </a:pPr>
            <a:endParaRPr lang="en-US" sz="2800" dirty="0"/>
          </a:p>
        </p:txBody>
      </p:sp>
      <p:sp>
        <p:nvSpPr>
          <p:cNvPr id="5" name="Title 1"/>
          <p:cNvSpPr>
            <a:spLocks noGrp="1"/>
          </p:cNvSpPr>
          <p:nvPr>
            <p:ph type="title"/>
          </p:nvPr>
        </p:nvSpPr>
        <p:spPr>
          <a:xfrm>
            <a:off x="457200" y="274638"/>
            <a:ext cx="8229600" cy="1143000"/>
          </a:xfrm>
        </p:spPr>
        <p:txBody>
          <a:bodyPr>
            <a:normAutofit/>
          </a:bodyPr>
          <a:lstStyle/>
          <a:p>
            <a:r>
              <a:rPr lang="en-US" sz="2600" b="1" dirty="0">
                <a:solidFill>
                  <a:srgbClr val="0070C0"/>
                </a:solidFill>
              </a:rPr>
              <a:t>Measuring Drug and Alcohol Use Among Student-Athletes</a:t>
            </a:r>
            <a:endParaRPr lang="en-US" sz="2600" b="1" dirty="0">
              <a:solidFill>
                <a:srgbClr val="FF0000"/>
              </a:solidFill>
            </a:endParaRPr>
          </a:p>
        </p:txBody>
      </p:sp>
      <p:sp>
        <p:nvSpPr>
          <p:cNvPr id="4" name="TextBox 3"/>
          <p:cNvSpPr txBox="1"/>
          <p:nvPr/>
        </p:nvSpPr>
        <p:spPr>
          <a:xfrm>
            <a:off x="399535" y="1295400"/>
            <a:ext cx="8382000" cy="3416320"/>
          </a:xfrm>
          <a:prstGeom prst="rect">
            <a:avLst/>
          </a:prstGeom>
          <a:noFill/>
        </p:spPr>
        <p:txBody>
          <a:bodyPr wrap="square" rtlCol="0">
            <a:spAutoFit/>
          </a:bodyPr>
          <a:lstStyle/>
          <a:p>
            <a:br>
              <a:rPr lang="en-US" dirty="0">
                <a:solidFill>
                  <a:srgbClr val="7030A0"/>
                </a:solidFill>
                <a:latin typeface="Abadi Extra Light" panose="020B0204020104020204" pitchFamily="34" charset="0"/>
              </a:rPr>
            </a:br>
            <a:r>
              <a:rPr lang="en-US" dirty="0">
                <a:solidFill>
                  <a:srgbClr val="7030A0"/>
                </a:solidFill>
                <a:latin typeface="Abadi Extra Light" panose="020B0204020104020204" pitchFamily="34" charset="0"/>
              </a:rPr>
              <a:t>RESULTS:</a:t>
            </a:r>
          </a:p>
          <a:p>
            <a:endParaRPr lang="en-US" dirty="0">
              <a:latin typeface="Abadi Extra Light" panose="020B0204020104020204" pitchFamily="34" charset="0"/>
            </a:endParaRPr>
          </a:p>
          <a:p>
            <a:br>
              <a:rPr lang="en-US" dirty="0">
                <a:latin typeface="Abadi Extra Light" panose="020B0204020104020204" pitchFamily="34" charset="0"/>
              </a:rPr>
            </a:br>
            <a:r>
              <a:rPr lang="en-US" dirty="0">
                <a:latin typeface="Abadi Extra Light" panose="020B0204020104020204" pitchFamily="34" charset="0"/>
              </a:rPr>
              <a:t>Mean for Group 1: 3.31 </a:t>
            </a:r>
          </a:p>
          <a:p>
            <a:r>
              <a:rPr lang="en-US" dirty="0">
                <a:latin typeface="Abadi Extra Light" panose="020B0204020104020204" pitchFamily="34" charset="0"/>
              </a:rPr>
              <a:t> </a:t>
            </a:r>
          </a:p>
          <a:p>
            <a:r>
              <a:rPr lang="en-US" dirty="0">
                <a:latin typeface="Abadi Extra Light" panose="020B0204020104020204" pitchFamily="34" charset="0"/>
              </a:rPr>
              <a:t>Mean for Group 2: 3.68</a:t>
            </a:r>
          </a:p>
          <a:p>
            <a:endParaRPr lang="en-US" dirty="0">
              <a:latin typeface="Abadi Extra Light" panose="020B0204020104020204" pitchFamily="34" charset="0"/>
            </a:endParaRPr>
          </a:p>
          <a:p>
            <a:endParaRPr lang="en-US" dirty="0">
              <a:latin typeface="Abadi Extra Light" panose="020B0204020104020204" pitchFamily="34" charset="0"/>
            </a:endParaRPr>
          </a:p>
          <a:p>
            <a:r>
              <a:rPr lang="en-US" dirty="0">
                <a:latin typeface="Abadi Extra Light" panose="020B0204020104020204" pitchFamily="34" charset="0"/>
              </a:rPr>
              <a:t>	How do we calculate the difference?</a:t>
            </a:r>
          </a:p>
          <a:p>
            <a:br>
              <a:rPr lang="en-US" dirty="0">
                <a:latin typeface="Abadi Extra Light" panose="020B0204020104020204" pitchFamily="34" charset="0"/>
              </a:rPr>
            </a:br>
            <a:endParaRPr lang="en-US" dirty="0">
              <a:latin typeface="Abadi Extra Light" panose="020B0204020104020204" pitchFamily="34" charset="0"/>
            </a:endParaRPr>
          </a:p>
        </p:txBody>
      </p:sp>
      <p:sp>
        <p:nvSpPr>
          <p:cNvPr id="6" name="Footer Placeholder 3">
            <a:extLst>
              <a:ext uri="{FF2B5EF4-FFF2-40B4-BE49-F238E27FC236}">
                <a16:creationId xmlns:a16="http://schemas.microsoft.com/office/drawing/2014/main" id="{C9788626-32C5-4F1E-BA50-055D5B2A89F9}"/>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41202381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800" dirty="0"/>
          </a:p>
          <a:p>
            <a:pPr marL="0" indent="0">
              <a:buNone/>
            </a:pPr>
            <a:endParaRPr lang="en-US" sz="2800" dirty="0"/>
          </a:p>
        </p:txBody>
      </p:sp>
      <p:sp>
        <p:nvSpPr>
          <p:cNvPr id="5" name="Title 1"/>
          <p:cNvSpPr>
            <a:spLocks noGrp="1"/>
          </p:cNvSpPr>
          <p:nvPr>
            <p:ph type="title"/>
          </p:nvPr>
        </p:nvSpPr>
        <p:spPr>
          <a:xfrm>
            <a:off x="457200" y="274638"/>
            <a:ext cx="8229600" cy="1143000"/>
          </a:xfrm>
        </p:spPr>
        <p:txBody>
          <a:bodyPr>
            <a:normAutofit/>
          </a:bodyPr>
          <a:lstStyle/>
          <a:p>
            <a:r>
              <a:rPr lang="en-US" sz="2600" b="1" dirty="0">
                <a:solidFill>
                  <a:srgbClr val="0070C0"/>
                </a:solidFill>
              </a:rPr>
              <a:t>Measuring Drug and Alcohol Use Among Student-Athletes</a:t>
            </a:r>
            <a:endParaRPr lang="en-US" sz="2600" b="1" dirty="0">
              <a:solidFill>
                <a:srgbClr val="FF0000"/>
              </a:solidFill>
            </a:endParaRPr>
          </a:p>
        </p:txBody>
      </p:sp>
      <p:sp>
        <p:nvSpPr>
          <p:cNvPr id="4" name="TextBox 3"/>
          <p:cNvSpPr txBox="1"/>
          <p:nvPr/>
        </p:nvSpPr>
        <p:spPr>
          <a:xfrm>
            <a:off x="399535" y="1295400"/>
            <a:ext cx="8382000" cy="4247317"/>
          </a:xfrm>
          <a:prstGeom prst="rect">
            <a:avLst/>
          </a:prstGeom>
          <a:noFill/>
        </p:spPr>
        <p:txBody>
          <a:bodyPr wrap="square" rtlCol="0">
            <a:spAutoFit/>
          </a:bodyPr>
          <a:lstStyle/>
          <a:p>
            <a:br>
              <a:rPr lang="en-US" dirty="0">
                <a:solidFill>
                  <a:srgbClr val="7030A0"/>
                </a:solidFill>
                <a:latin typeface="Abadi Extra Light" panose="020B0204020104020204" pitchFamily="34" charset="0"/>
              </a:rPr>
            </a:br>
            <a:r>
              <a:rPr lang="en-US" dirty="0">
                <a:solidFill>
                  <a:srgbClr val="7030A0"/>
                </a:solidFill>
                <a:latin typeface="Abadi Extra Light" panose="020B0204020104020204" pitchFamily="34" charset="0"/>
              </a:rPr>
              <a:t>RESULTS:</a:t>
            </a:r>
          </a:p>
          <a:p>
            <a:endParaRPr lang="en-US" dirty="0">
              <a:latin typeface="Abadi Extra Light" panose="020B0204020104020204" pitchFamily="34" charset="0"/>
            </a:endParaRPr>
          </a:p>
          <a:p>
            <a:br>
              <a:rPr lang="en-US" dirty="0">
                <a:latin typeface="Abadi Extra Light" panose="020B0204020104020204" pitchFamily="34" charset="0"/>
              </a:rPr>
            </a:br>
            <a:r>
              <a:rPr lang="en-US" dirty="0">
                <a:latin typeface="Abadi Extra Light" panose="020B0204020104020204" pitchFamily="34" charset="0"/>
              </a:rPr>
              <a:t>Mean for Group 1: 3.31 </a:t>
            </a:r>
          </a:p>
          <a:p>
            <a:r>
              <a:rPr lang="en-US" dirty="0">
                <a:latin typeface="Abadi Extra Light" panose="020B0204020104020204" pitchFamily="34" charset="0"/>
              </a:rPr>
              <a:t> </a:t>
            </a:r>
          </a:p>
          <a:p>
            <a:r>
              <a:rPr lang="en-US" dirty="0">
                <a:latin typeface="Abadi Extra Light" panose="020B0204020104020204" pitchFamily="34" charset="0"/>
              </a:rPr>
              <a:t>Mean for Group 2: 3.68</a:t>
            </a:r>
          </a:p>
          <a:p>
            <a:endParaRPr lang="en-US" dirty="0">
              <a:latin typeface="Abadi Extra Light" panose="020B0204020104020204" pitchFamily="34" charset="0"/>
            </a:endParaRPr>
          </a:p>
          <a:p>
            <a:endParaRPr lang="en-US" dirty="0">
              <a:latin typeface="Abadi Extra Light" panose="020B0204020104020204" pitchFamily="34" charset="0"/>
            </a:endParaRPr>
          </a:p>
          <a:p>
            <a:r>
              <a:rPr lang="en-US" dirty="0">
                <a:latin typeface="Abadi Extra Light" panose="020B0204020104020204" pitchFamily="34" charset="0"/>
              </a:rPr>
              <a:t>	How do we calculate the difference?</a:t>
            </a:r>
          </a:p>
          <a:p>
            <a:endParaRPr lang="en-US" dirty="0">
              <a:latin typeface="Abadi Extra Light" panose="020B0204020104020204" pitchFamily="34" charset="0"/>
            </a:endParaRPr>
          </a:p>
          <a:p>
            <a:endParaRPr lang="en-US" dirty="0">
              <a:latin typeface="Abadi Extra Light" panose="020B0204020104020204" pitchFamily="34" charset="0"/>
            </a:endParaRPr>
          </a:p>
          <a:p>
            <a:r>
              <a:rPr lang="en-US" dirty="0">
                <a:solidFill>
                  <a:srgbClr val="FF0000"/>
                </a:solidFill>
                <a:latin typeface="Abadi Extra Light" panose="020B0204020104020204" pitchFamily="34" charset="0"/>
              </a:rPr>
              <a:t>		[3.68-3.31] + 100 = 37% </a:t>
            </a:r>
          </a:p>
          <a:p>
            <a:br>
              <a:rPr lang="en-US" dirty="0">
                <a:latin typeface="Abadi Extra Light" panose="020B0204020104020204" pitchFamily="34" charset="0"/>
              </a:rPr>
            </a:br>
            <a:endParaRPr lang="en-US" dirty="0">
              <a:latin typeface="Abadi Extra Light" panose="020B0204020104020204" pitchFamily="34" charset="0"/>
            </a:endParaRPr>
          </a:p>
        </p:txBody>
      </p:sp>
      <p:sp>
        <p:nvSpPr>
          <p:cNvPr id="6" name="Footer Placeholder 3">
            <a:extLst>
              <a:ext uri="{FF2B5EF4-FFF2-40B4-BE49-F238E27FC236}">
                <a16:creationId xmlns:a16="http://schemas.microsoft.com/office/drawing/2014/main" id="{BC9798A7-DE82-4F98-A462-BB6E9C75F000}"/>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16217339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800" dirty="0"/>
          </a:p>
          <a:p>
            <a:pPr marL="0" indent="0">
              <a:buNone/>
            </a:pPr>
            <a:endParaRPr lang="en-US" sz="2800" dirty="0"/>
          </a:p>
        </p:txBody>
      </p:sp>
      <p:sp>
        <p:nvSpPr>
          <p:cNvPr id="5" name="Title 1"/>
          <p:cNvSpPr>
            <a:spLocks noGrp="1"/>
          </p:cNvSpPr>
          <p:nvPr>
            <p:ph type="title"/>
          </p:nvPr>
        </p:nvSpPr>
        <p:spPr>
          <a:xfrm>
            <a:off x="457200" y="274638"/>
            <a:ext cx="8229600" cy="1143000"/>
          </a:xfrm>
        </p:spPr>
        <p:txBody>
          <a:bodyPr>
            <a:normAutofit/>
          </a:bodyPr>
          <a:lstStyle/>
          <a:p>
            <a:r>
              <a:rPr lang="en-US" sz="2600" b="1" dirty="0">
                <a:solidFill>
                  <a:srgbClr val="0070C0"/>
                </a:solidFill>
              </a:rPr>
              <a:t>Measuring Drug and Alcohol Use Among Student-Athletes</a:t>
            </a:r>
            <a:endParaRPr lang="en-US" sz="2600" b="1" dirty="0">
              <a:solidFill>
                <a:srgbClr val="FF0000"/>
              </a:solidFill>
            </a:endParaRPr>
          </a:p>
        </p:txBody>
      </p:sp>
      <p:sp>
        <p:nvSpPr>
          <p:cNvPr id="4" name="TextBox 3"/>
          <p:cNvSpPr txBox="1"/>
          <p:nvPr/>
        </p:nvSpPr>
        <p:spPr>
          <a:xfrm>
            <a:off x="399535" y="1295400"/>
            <a:ext cx="8382000" cy="2031325"/>
          </a:xfrm>
          <a:prstGeom prst="rect">
            <a:avLst/>
          </a:prstGeom>
          <a:noFill/>
        </p:spPr>
        <p:txBody>
          <a:bodyPr wrap="square" rtlCol="0">
            <a:spAutoFit/>
          </a:bodyPr>
          <a:lstStyle/>
          <a:p>
            <a:br>
              <a:rPr lang="en-US" dirty="0">
                <a:solidFill>
                  <a:srgbClr val="7030A0"/>
                </a:solidFill>
                <a:latin typeface="Abadi Extra Light" panose="020B0204020104020204" pitchFamily="34" charset="0"/>
              </a:rPr>
            </a:br>
            <a:r>
              <a:rPr lang="en-US" dirty="0">
                <a:solidFill>
                  <a:srgbClr val="7030A0"/>
                </a:solidFill>
                <a:latin typeface="Abadi Extra Light" panose="020B0204020104020204" pitchFamily="34" charset="0"/>
              </a:rPr>
              <a:t>RESULTS:</a:t>
            </a:r>
          </a:p>
          <a:p>
            <a:endParaRPr lang="en-US" dirty="0">
              <a:latin typeface="Abadi Extra Light" panose="020B0204020104020204" pitchFamily="34" charset="0"/>
            </a:endParaRPr>
          </a:p>
          <a:p>
            <a:br>
              <a:rPr lang="en-US" dirty="0">
                <a:latin typeface="Abadi Extra Light" panose="020B0204020104020204" pitchFamily="34" charset="0"/>
              </a:rPr>
            </a:br>
            <a:r>
              <a:rPr lang="en-US" dirty="0">
                <a:latin typeface="Abadi Extra Light" panose="020B0204020104020204" pitchFamily="34" charset="0"/>
              </a:rPr>
              <a:t>What was the result when asked </a:t>
            </a:r>
            <a:r>
              <a:rPr lang="en-US" i="1" dirty="0">
                <a:latin typeface="Abadi Extra Light" panose="020B0204020104020204" pitchFamily="34" charset="0"/>
              </a:rPr>
              <a:t>directly??</a:t>
            </a:r>
            <a:endParaRPr lang="en-US" dirty="0">
              <a:solidFill>
                <a:srgbClr val="FF0000"/>
              </a:solidFill>
              <a:latin typeface="Abadi Extra Light" panose="020B0204020104020204" pitchFamily="34" charset="0"/>
            </a:endParaRPr>
          </a:p>
          <a:p>
            <a:br>
              <a:rPr lang="en-US" dirty="0">
                <a:latin typeface="Abadi Extra Light" panose="020B0204020104020204" pitchFamily="34" charset="0"/>
              </a:rPr>
            </a:br>
            <a:endParaRPr lang="en-US" dirty="0">
              <a:latin typeface="Abadi Extra Light" panose="020B0204020104020204" pitchFamily="34" charset="0"/>
            </a:endParaRPr>
          </a:p>
        </p:txBody>
      </p:sp>
      <p:sp>
        <p:nvSpPr>
          <p:cNvPr id="6" name="Footer Placeholder 3">
            <a:extLst>
              <a:ext uri="{FF2B5EF4-FFF2-40B4-BE49-F238E27FC236}">
                <a16:creationId xmlns:a16="http://schemas.microsoft.com/office/drawing/2014/main" id="{51709230-4C0E-4246-B248-CBF681D44EC7}"/>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3927336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4">
                    <a:lumMod val="75000"/>
                  </a:schemeClr>
                </a:solidFill>
                <a:cs typeface="Nirmala UI" panose="020B0502040204020203" pitchFamily="34" charset="0"/>
              </a:rPr>
              <a:t>“Survey methodology” goes far beyond </a:t>
            </a:r>
            <a:br>
              <a:rPr lang="en-US" dirty="0">
                <a:solidFill>
                  <a:schemeClr val="accent4">
                    <a:lumMod val="75000"/>
                  </a:schemeClr>
                </a:solidFill>
                <a:cs typeface="Nirmala UI" panose="020B0502040204020203" pitchFamily="34" charset="0"/>
              </a:rPr>
            </a:br>
            <a:r>
              <a:rPr lang="en-US" dirty="0">
                <a:solidFill>
                  <a:schemeClr val="accent4">
                    <a:lumMod val="75000"/>
                  </a:schemeClr>
                </a:solidFill>
                <a:cs typeface="Nirmala UI" panose="020B0502040204020203" pitchFamily="34" charset="0"/>
              </a:rPr>
              <a:t>questionnaires and polls</a:t>
            </a:r>
          </a:p>
        </p:txBody>
      </p:sp>
      <p:sp>
        <p:nvSpPr>
          <p:cNvPr id="3" name="Content Placeholder 2"/>
          <p:cNvSpPr>
            <a:spLocks noGrp="1"/>
          </p:cNvSpPr>
          <p:nvPr>
            <p:ph idx="1"/>
          </p:nvPr>
        </p:nvSpPr>
        <p:spPr>
          <a:xfrm>
            <a:off x="457200" y="1828800"/>
            <a:ext cx="8229600" cy="4525963"/>
          </a:xfrm>
        </p:spPr>
        <p:txBody>
          <a:bodyPr>
            <a:noAutofit/>
          </a:bodyPr>
          <a:lstStyle/>
          <a:p>
            <a:r>
              <a:rPr lang="en-US" sz="2600" dirty="0">
                <a:solidFill>
                  <a:schemeClr val="tx2"/>
                </a:solidFill>
                <a:cs typeface="Nirmala UI" panose="020B0502040204020203" pitchFamily="34" charset="0"/>
              </a:rPr>
              <a:t>Survey research involves directly asking individuals for feedback following any kind of treatment:</a:t>
            </a:r>
          </a:p>
          <a:p>
            <a:endParaRPr lang="en-US" sz="2400" dirty="0">
              <a:solidFill>
                <a:schemeClr val="tx2"/>
              </a:solidFill>
              <a:cs typeface="Nirmala UI" panose="020B0502040204020203" pitchFamily="34" charset="0"/>
            </a:endParaRPr>
          </a:p>
          <a:p>
            <a:pPr lvl="1"/>
            <a:r>
              <a:rPr lang="en-US" sz="2400" dirty="0">
                <a:solidFill>
                  <a:schemeClr val="tx2"/>
                </a:solidFill>
                <a:cs typeface="Nirmala UI" panose="020B0502040204020203" pitchFamily="34" charset="0"/>
              </a:rPr>
              <a:t>Asking for evaluations of stimuli</a:t>
            </a:r>
          </a:p>
          <a:p>
            <a:pPr lvl="1"/>
            <a:endParaRPr lang="en-US" sz="2400" dirty="0">
              <a:solidFill>
                <a:schemeClr val="tx2"/>
              </a:solidFill>
              <a:cs typeface="Nirmala UI" panose="020B0502040204020203" pitchFamily="34" charset="0"/>
            </a:endParaRPr>
          </a:p>
          <a:p>
            <a:pPr lvl="1"/>
            <a:r>
              <a:rPr lang="en-US" sz="2400" dirty="0">
                <a:solidFill>
                  <a:schemeClr val="tx2"/>
                </a:solidFill>
                <a:cs typeface="Nirmala UI" panose="020B0502040204020203" pitchFamily="34" charset="0"/>
              </a:rPr>
              <a:t>Measuring interest in stimuli through behaviors (clicks, subscriptions, sharing)</a:t>
            </a:r>
          </a:p>
          <a:p>
            <a:pPr lvl="1"/>
            <a:endParaRPr lang="en-US" sz="2400" dirty="0">
              <a:solidFill>
                <a:schemeClr val="tx2"/>
              </a:solidFill>
              <a:cs typeface="Nirmala UI" panose="020B0502040204020203" pitchFamily="34" charset="0"/>
            </a:endParaRPr>
          </a:p>
          <a:p>
            <a:pPr lvl="1"/>
            <a:r>
              <a:rPr lang="en-US" sz="2400" dirty="0">
                <a:solidFill>
                  <a:schemeClr val="tx2"/>
                </a:solidFill>
                <a:cs typeface="Nirmala UI" panose="020B0502040204020203" pitchFamily="34" charset="0"/>
              </a:rPr>
              <a:t>Soliciting photos, images, videos to express how individuals visualize concepts</a:t>
            </a:r>
          </a:p>
        </p:txBody>
      </p:sp>
    </p:spTree>
    <p:extLst>
      <p:ext uri="{BB962C8B-B14F-4D97-AF65-F5344CB8AC3E}">
        <p14:creationId xmlns:p14="http://schemas.microsoft.com/office/powerpoint/2010/main" val="10702843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800" dirty="0"/>
          </a:p>
          <a:p>
            <a:pPr marL="0" indent="0">
              <a:buNone/>
            </a:pPr>
            <a:endParaRPr lang="en-US" sz="2800" dirty="0"/>
          </a:p>
        </p:txBody>
      </p:sp>
      <p:sp>
        <p:nvSpPr>
          <p:cNvPr id="5" name="Title 1"/>
          <p:cNvSpPr>
            <a:spLocks noGrp="1"/>
          </p:cNvSpPr>
          <p:nvPr>
            <p:ph type="title"/>
          </p:nvPr>
        </p:nvSpPr>
        <p:spPr>
          <a:xfrm>
            <a:off x="457200" y="274638"/>
            <a:ext cx="8229600" cy="1143000"/>
          </a:xfrm>
        </p:spPr>
        <p:txBody>
          <a:bodyPr>
            <a:normAutofit/>
          </a:bodyPr>
          <a:lstStyle/>
          <a:p>
            <a:r>
              <a:rPr lang="en-US" sz="2600" b="1" dirty="0">
                <a:solidFill>
                  <a:srgbClr val="0070C0"/>
                </a:solidFill>
              </a:rPr>
              <a:t>Measuring Drug and Alcohol Use Among Student-Athletes</a:t>
            </a:r>
            <a:endParaRPr lang="en-US" sz="2600" b="1" dirty="0">
              <a:solidFill>
                <a:srgbClr val="FF0000"/>
              </a:solidFill>
            </a:endParaRPr>
          </a:p>
        </p:txBody>
      </p:sp>
      <p:sp>
        <p:nvSpPr>
          <p:cNvPr id="4" name="TextBox 3"/>
          <p:cNvSpPr txBox="1"/>
          <p:nvPr/>
        </p:nvSpPr>
        <p:spPr>
          <a:xfrm>
            <a:off x="399535" y="1295400"/>
            <a:ext cx="8382000" cy="2585323"/>
          </a:xfrm>
          <a:prstGeom prst="rect">
            <a:avLst/>
          </a:prstGeom>
          <a:noFill/>
        </p:spPr>
        <p:txBody>
          <a:bodyPr wrap="square" rtlCol="0">
            <a:spAutoFit/>
          </a:bodyPr>
          <a:lstStyle/>
          <a:p>
            <a:br>
              <a:rPr lang="en-US" dirty="0">
                <a:solidFill>
                  <a:srgbClr val="7030A0"/>
                </a:solidFill>
                <a:latin typeface="Abadi Extra Light" panose="020B0204020104020204" pitchFamily="34" charset="0"/>
              </a:rPr>
            </a:br>
            <a:r>
              <a:rPr lang="en-US" dirty="0">
                <a:solidFill>
                  <a:srgbClr val="7030A0"/>
                </a:solidFill>
                <a:latin typeface="Abadi Extra Light" panose="020B0204020104020204" pitchFamily="34" charset="0"/>
              </a:rPr>
              <a:t>RESULTS:</a:t>
            </a:r>
          </a:p>
          <a:p>
            <a:endParaRPr lang="en-US" dirty="0">
              <a:latin typeface="Abadi Extra Light" panose="020B0204020104020204" pitchFamily="34" charset="0"/>
            </a:endParaRPr>
          </a:p>
          <a:p>
            <a:br>
              <a:rPr lang="en-US" dirty="0">
                <a:latin typeface="Abadi Extra Light" panose="020B0204020104020204" pitchFamily="34" charset="0"/>
              </a:rPr>
            </a:br>
            <a:r>
              <a:rPr lang="en-US" dirty="0">
                <a:latin typeface="Abadi Extra Light" panose="020B0204020104020204" pitchFamily="34" charset="0"/>
              </a:rPr>
              <a:t>What was the result when asked </a:t>
            </a:r>
            <a:r>
              <a:rPr lang="en-US" i="1" dirty="0">
                <a:latin typeface="Abadi Extra Light" panose="020B0204020104020204" pitchFamily="34" charset="0"/>
              </a:rPr>
              <a:t>directly??</a:t>
            </a:r>
          </a:p>
          <a:p>
            <a:endParaRPr lang="en-US" i="1" dirty="0">
              <a:solidFill>
                <a:srgbClr val="FF0000"/>
              </a:solidFill>
              <a:latin typeface="Abadi Extra Light" panose="020B0204020104020204" pitchFamily="34" charset="0"/>
            </a:endParaRPr>
          </a:p>
          <a:p>
            <a:r>
              <a:rPr lang="en-US" i="1" dirty="0">
                <a:solidFill>
                  <a:srgbClr val="FF0000"/>
                </a:solidFill>
                <a:latin typeface="Abadi Extra Light" panose="020B0204020104020204" pitchFamily="34" charset="0"/>
              </a:rPr>
              <a:t>		4.9% </a:t>
            </a:r>
            <a:endParaRPr lang="en-US" dirty="0">
              <a:solidFill>
                <a:srgbClr val="FF0000"/>
              </a:solidFill>
              <a:latin typeface="Abadi Extra Light" panose="020B0204020104020204" pitchFamily="34" charset="0"/>
            </a:endParaRPr>
          </a:p>
          <a:p>
            <a:br>
              <a:rPr lang="en-US" dirty="0">
                <a:latin typeface="Abadi Extra Light" panose="020B0204020104020204" pitchFamily="34" charset="0"/>
              </a:rPr>
            </a:br>
            <a:endParaRPr lang="en-US" dirty="0">
              <a:latin typeface="Abadi Extra Light" panose="020B0204020104020204" pitchFamily="34" charset="0"/>
            </a:endParaRPr>
          </a:p>
        </p:txBody>
      </p:sp>
      <p:sp>
        <p:nvSpPr>
          <p:cNvPr id="6" name="Footer Placeholder 3">
            <a:extLst>
              <a:ext uri="{FF2B5EF4-FFF2-40B4-BE49-F238E27FC236}">
                <a16:creationId xmlns:a16="http://schemas.microsoft.com/office/drawing/2014/main" id="{81A3964F-7822-4397-ACB3-2CD477837A40}"/>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13949302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800" dirty="0"/>
          </a:p>
          <a:p>
            <a:pPr marL="0" indent="0">
              <a:buNone/>
            </a:pPr>
            <a:endParaRPr lang="en-US" sz="2800" dirty="0"/>
          </a:p>
        </p:txBody>
      </p:sp>
      <p:sp>
        <p:nvSpPr>
          <p:cNvPr id="5" name="Title 1"/>
          <p:cNvSpPr>
            <a:spLocks noGrp="1"/>
          </p:cNvSpPr>
          <p:nvPr>
            <p:ph type="title"/>
          </p:nvPr>
        </p:nvSpPr>
        <p:spPr>
          <a:xfrm>
            <a:off x="457200" y="274638"/>
            <a:ext cx="8229600" cy="1143000"/>
          </a:xfrm>
        </p:spPr>
        <p:txBody>
          <a:bodyPr>
            <a:normAutofit/>
          </a:bodyPr>
          <a:lstStyle/>
          <a:p>
            <a:r>
              <a:rPr lang="en-US" sz="2600" b="1" dirty="0">
                <a:solidFill>
                  <a:srgbClr val="0070C0"/>
                </a:solidFill>
              </a:rPr>
              <a:t>Measuring Drug and Alcohol Use Among Student-Athletes</a:t>
            </a:r>
            <a:endParaRPr lang="en-US" sz="2600" b="1" dirty="0">
              <a:solidFill>
                <a:srgbClr val="FF0000"/>
              </a:solidFill>
            </a:endParaRPr>
          </a:p>
        </p:txBody>
      </p:sp>
      <p:sp>
        <p:nvSpPr>
          <p:cNvPr id="4" name="TextBox 3"/>
          <p:cNvSpPr txBox="1"/>
          <p:nvPr/>
        </p:nvSpPr>
        <p:spPr>
          <a:xfrm>
            <a:off x="381000" y="1295400"/>
            <a:ext cx="8382000" cy="5078313"/>
          </a:xfrm>
          <a:prstGeom prst="rect">
            <a:avLst/>
          </a:prstGeom>
          <a:noFill/>
        </p:spPr>
        <p:txBody>
          <a:bodyPr wrap="square" rtlCol="0">
            <a:spAutoFit/>
          </a:bodyPr>
          <a:lstStyle/>
          <a:p>
            <a:br>
              <a:rPr lang="en-US" dirty="0">
                <a:solidFill>
                  <a:srgbClr val="7030A0"/>
                </a:solidFill>
                <a:latin typeface="Abadi Extra Light" panose="020B0204020104020204" pitchFamily="34" charset="0"/>
              </a:rPr>
            </a:br>
            <a:r>
              <a:rPr lang="en-US" dirty="0">
                <a:solidFill>
                  <a:srgbClr val="7030A0"/>
                </a:solidFill>
                <a:latin typeface="Abadi Extra Light" panose="020B0204020104020204" pitchFamily="34" charset="0"/>
              </a:rPr>
              <a:t>Group 1:</a:t>
            </a:r>
          </a:p>
          <a:p>
            <a:endParaRPr lang="en-US" dirty="0">
              <a:latin typeface="Abadi Extra Light" panose="020B0204020104020204" pitchFamily="34" charset="0"/>
            </a:endParaRPr>
          </a:p>
          <a:p>
            <a:r>
              <a:rPr lang="en-US" dirty="0">
                <a:latin typeface="Abadi Extra Light" panose="020B0204020104020204" pitchFamily="34" charset="0"/>
              </a:rPr>
              <a:t>“Below is a list of activities that you may have engaged in over your time in college. We are interested in HOW MANY of these activities you have engaged – NOT which ones. Thus, please simply choose the number at the end of the list.” </a:t>
            </a:r>
          </a:p>
          <a:p>
            <a:endParaRPr lang="en-US" dirty="0">
              <a:latin typeface="Abadi Extra Light" panose="020B0204020104020204" pitchFamily="34" charset="0"/>
            </a:endParaRPr>
          </a:p>
          <a:p>
            <a:r>
              <a:rPr lang="en-US" dirty="0">
                <a:latin typeface="Abadi Extra Light" panose="020B0204020104020204" pitchFamily="34" charset="0"/>
              </a:rPr>
              <a:t>1. Your choice of which University to attend was determined largely by the sports opportunities (e.g., it weighed in at least in 50% of your decision). </a:t>
            </a:r>
          </a:p>
          <a:p>
            <a:endParaRPr lang="en-US" dirty="0">
              <a:latin typeface="Abadi Extra Light" panose="020B0204020104020204" pitchFamily="34" charset="0"/>
            </a:endParaRPr>
          </a:p>
          <a:p>
            <a:r>
              <a:rPr lang="en-US" dirty="0">
                <a:latin typeface="Abadi Extra Light" panose="020B0204020104020204" pitchFamily="34" charset="0"/>
              </a:rPr>
              <a:t>2. Stayed up past 1AM, on average, during the season of your sport(s). </a:t>
            </a:r>
          </a:p>
          <a:p>
            <a:endParaRPr lang="en-US" dirty="0">
              <a:latin typeface="Abadi Extra Light" panose="020B0204020104020204" pitchFamily="34" charset="0"/>
            </a:endParaRPr>
          </a:p>
          <a:p>
            <a:r>
              <a:rPr lang="en-US" dirty="0">
                <a:latin typeface="Abadi Extra Light" panose="020B0204020104020204" pitchFamily="34" charset="0"/>
              </a:rPr>
              <a:t>3. Plan to continue playing your sport after college, although not necessarily on the professional level. </a:t>
            </a:r>
          </a:p>
          <a:p>
            <a:endParaRPr lang="en-US" dirty="0">
              <a:latin typeface="Abadi Extra Light" panose="020B0204020104020204" pitchFamily="34" charset="0"/>
            </a:endParaRPr>
          </a:p>
          <a:p>
            <a:r>
              <a:rPr lang="en-US" dirty="0">
                <a:latin typeface="Abadi Extra Light" panose="020B0204020104020204" pitchFamily="34" charset="0"/>
              </a:rPr>
              <a:t>4. Play other sports during the school year at least once a month. </a:t>
            </a:r>
          </a:p>
          <a:p>
            <a:endParaRPr lang="en-US" dirty="0">
              <a:latin typeface="Abadi Extra Light" panose="020B0204020104020204" pitchFamily="34" charset="0"/>
            </a:endParaRPr>
          </a:p>
          <a:p>
            <a:pPr marL="285750" indent="-285750">
              <a:buFont typeface="Arial" charset="0"/>
              <a:buChar char="•"/>
            </a:pPr>
            <a:endParaRPr lang="en-US" dirty="0">
              <a:latin typeface="Abadi Extra Light" panose="020B0204020104020204" pitchFamily="34" charset="0"/>
            </a:endParaRPr>
          </a:p>
        </p:txBody>
      </p:sp>
      <p:sp>
        <p:nvSpPr>
          <p:cNvPr id="6" name="Footer Placeholder 3">
            <a:extLst>
              <a:ext uri="{FF2B5EF4-FFF2-40B4-BE49-F238E27FC236}">
                <a16:creationId xmlns:a16="http://schemas.microsoft.com/office/drawing/2014/main" id="{38AD2EBA-673B-4CDC-AF5C-0B4C8FE619A9}"/>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39566908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800" dirty="0"/>
          </a:p>
          <a:p>
            <a:pPr marL="0" indent="0">
              <a:buNone/>
            </a:pPr>
            <a:endParaRPr lang="en-US" sz="2800" dirty="0"/>
          </a:p>
        </p:txBody>
      </p:sp>
      <p:sp>
        <p:nvSpPr>
          <p:cNvPr id="5" name="Title 1"/>
          <p:cNvSpPr>
            <a:spLocks noGrp="1"/>
          </p:cNvSpPr>
          <p:nvPr>
            <p:ph type="title"/>
          </p:nvPr>
        </p:nvSpPr>
        <p:spPr>
          <a:xfrm>
            <a:off x="457200" y="274638"/>
            <a:ext cx="8229600" cy="1143000"/>
          </a:xfrm>
        </p:spPr>
        <p:txBody>
          <a:bodyPr>
            <a:normAutofit/>
          </a:bodyPr>
          <a:lstStyle/>
          <a:p>
            <a:r>
              <a:rPr lang="en-US" sz="2600" b="1" dirty="0">
                <a:solidFill>
                  <a:srgbClr val="0070C0"/>
                </a:solidFill>
              </a:rPr>
              <a:t>Measuring Drug and Alcohol Use Among Student-Athletes</a:t>
            </a:r>
            <a:endParaRPr lang="en-US" sz="2600" b="1" dirty="0">
              <a:solidFill>
                <a:srgbClr val="FF0000"/>
              </a:solidFill>
            </a:endParaRPr>
          </a:p>
        </p:txBody>
      </p:sp>
      <p:sp>
        <p:nvSpPr>
          <p:cNvPr id="4" name="TextBox 3"/>
          <p:cNvSpPr txBox="1"/>
          <p:nvPr/>
        </p:nvSpPr>
        <p:spPr>
          <a:xfrm>
            <a:off x="381000" y="1066800"/>
            <a:ext cx="8382000" cy="6186309"/>
          </a:xfrm>
          <a:prstGeom prst="rect">
            <a:avLst/>
          </a:prstGeom>
          <a:noFill/>
        </p:spPr>
        <p:txBody>
          <a:bodyPr wrap="square" rtlCol="0">
            <a:spAutoFit/>
          </a:bodyPr>
          <a:lstStyle/>
          <a:p>
            <a:br>
              <a:rPr lang="en-US" dirty="0">
                <a:solidFill>
                  <a:srgbClr val="7030A0"/>
                </a:solidFill>
                <a:latin typeface="Abadi Extra Light" panose="020B0204020104020204" pitchFamily="34" charset="0"/>
              </a:rPr>
            </a:br>
            <a:r>
              <a:rPr lang="en-US" dirty="0">
                <a:solidFill>
                  <a:srgbClr val="7030A0"/>
                </a:solidFill>
                <a:latin typeface="Abadi Extra Light" panose="020B0204020104020204" pitchFamily="34" charset="0"/>
              </a:rPr>
              <a:t>Group 1:</a:t>
            </a:r>
          </a:p>
          <a:p>
            <a:endParaRPr lang="en-US" dirty="0">
              <a:latin typeface="Abadi Extra Light" panose="020B0204020104020204" pitchFamily="34" charset="0"/>
            </a:endParaRPr>
          </a:p>
          <a:p>
            <a:r>
              <a:rPr lang="en-US" dirty="0">
                <a:latin typeface="Abadi Extra Light" panose="020B0204020104020204" pitchFamily="34" charset="0"/>
              </a:rPr>
              <a:t>“Below is a list of activities that you may have engaged in over your time in college. We are interested in HOW MANY of these activities you have engaged – NOT which ones. Thus, please simply choose the number at the end of the list.” </a:t>
            </a:r>
          </a:p>
          <a:p>
            <a:endParaRPr lang="en-US" dirty="0">
              <a:latin typeface="Abadi Extra Light" panose="020B0204020104020204" pitchFamily="34" charset="0"/>
            </a:endParaRPr>
          </a:p>
          <a:p>
            <a:r>
              <a:rPr lang="en-US" dirty="0">
                <a:latin typeface="Abadi Extra Light" panose="020B0204020104020204" pitchFamily="34" charset="0"/>
              </a:rPr>
              <a:t>1. Your choice of which University to attend was determined largely by the sports opportunities (e.g., it weighed in at least in 50% of your decision). </a:t>
            </a:r>
          </a:p>
          <a:p>
            <a:endParaRPr lang="en-US" dirty="0">
              <a:latin typeface="Abadi Extra Light" panose="020B0204020104020204" pitchFamily="34" charset="0"/>
            </a:endParaRPr>
          </a:p>
          <a:p>
            <a:r>
              <a:rPr lang="en-US" dirty="0">
                <a:latin typeface="Abadi Extra Light" panose="020B0204020104020204" pitchFamily="34" charset="0"/>
              </a:rPr>
              <a:t>2. Stayed up past 1AM, on average, during the season of your sport(s). </a:t>
            </a:r>
          </a:p>
          <a:p>
            <a:endParaRPr lang="en-US" dirty="0">
              <a:latin typeface="Abadi Extra Light" panose="020B0204020104020204" pitchFamily="34" charset="0"/>
            </a:endParaRPr>
          </a:p>
          <a:p>
            <a:r>
              <a:rPr lang="en-US" dirty="0">
                <a:latin typeface="Abadi Extra Light" panose="020B0204020104020204" pitchFamily="34" charset="0"/>
              </a:rPr>
              <a:t>3. Plan to continue playing your sport after college, although not necessarily on the professional level. </a:t>
            </a:r>
          </a:p>
          <a:p>
            <a:endParaRPr lang="en-US" dirty="0">
              <a:latin typeface="Abadi Extra Light" panose="020B0204020104020204" pitchFamily="34" charset="0"/>
            </a:endParaRPr>
          </a:p>
          <a:p>
            <a:r>
              <a:rPr lang="en-US" dirty="0">
                <a:latin typeface="Abadi Extra Light" panose="020B0204020104020204" pitchFamily="34" charset="0"/>
              </a:rPr>
              <a:t>4. Play other sports during the school year at least once a month. </a:t>
            </a:r>
          </a:p>
          <a:p>
            <a:endParaRPr lang="en-US" dirty="0">
              <a:latin typeface="Abadi Extra Light" panose="020B0204020104020204" pitchFamily="34" charset="0"/>
            </a:endParaRPr>
          </a:p>
          <a:p>
            <a:r>
              <a:rPr lang="en-US" dirty="0">
                <a:latin typeface="Abadi Extra Light" panose="020B0204020104020204" pitchFamily="34" charset="0"/>
              </a:rPr>
              <a:t>5. In the typical week during the past academic year, consumed more than five alcoholic drinks (A drink can be a 12-ounce beer or wine cooler a 4 ounce glass of wine, or a shot of liquor either straight or in a mixed drink.) </a:t>
            </a:r>
          </a:p>
          <a:p>
            <a:endParaRPr lang="en-US" dirty="0">
              <a:latin typeface="Abadi Extra Light" panose="020B0204020104020204" pitchFamily="34" charset="0"/>
            </a:endParaRPr>
          </a:p>
          <a:p>
            <a:pPr marL="285750" indent="-285750">
              <a:buFont typeface="Arial" charset="0"/>
              <a:buChar char="•"/>
            </a:pPr>
            <a:endParaRPr lang="en-US" dirty="0">
              <a:latin typeface="Abadi Extra Light" panose="020B0204020104020204" pitchFamily="34" charset="0"/>
            </a:endParaRPr>
          </a:p>
        </p:txBody>
      </p:sp>
    </p:spTree>
    <p:extLst>
      <p:ext uri="{BB962C8B-B14F-4D97-AF65-F5344CB8AC3E}">
        <p14:creationId xmlns:p14="http://schemas.microsoft.com/office/powerpoint/2010/main" val="13956352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800" dirty="0"/>
          </a:p>
          <a:p>
            <a:pPr marL="0" indent="0">
              <a:buNone/>
            </a:pPr>
            <a:endParaRPr lang="en-US" sz="2800" dirty="0"/>
          </a:p>
        </p:txBody>
      </p:sp>
      <p:sp>
        <p:nvSpPr>
          <p:cNvPr id="5" name="Title 1"/>
          <p:cNvSpPr>
            <a:spLocks noGrp="1"/>
          </p:cNvSpPr>
          <p:nvPr>
            <p:ph type="title"/>
          </p:nvPr>
        </p:nvSpPr>
        <p:spPr>
          <a:xfrm>
            <a:off x="457200" y="274638"/>
            <a:ext cx="8229600" cy="1143000"/>
          </a:xfrm>
        </p:spPr>
        <p:txBody>
          <a:bodyPr>
            <a:normAutofit/>
          </a:bodyPr>
          <a:lstStyle/>
          <a:p>
            <a:r>
              <a:rPr lang="en-US" sz="2600" b="1" dirty="0">
                <a:solidFill>
                  <a:srgbClr val="0070C0"/>
                </a:solidFill>
              </a:rPr>
              <a:t>Measuring Drug and Alcohol Use Among Student-Athletes</a:t>
            </a:r>
            <a:endParaRPr lang="en-US" sz="2600" b="1" dirty="0">
              <a:solidFill>
                <a:srgbClr val="FF0000"/>
              </a:solidFill>
            </a:endParaRPr>
          </a:p>
        </p:txBody>
      </p:sp>
      <p:sp>
        <p:nvSpPr>
          <p:cNvPr id="4" name="TextBox 3"/>
          <p:cNvSpPr txBox="1"/>
          <p:nvPr/>
        </p:nvSpPr>
        <p:spPr>
          <a:xfrm>
            <a:off x="399535" y="1295400"/>
            <a:ext cx="8382000" cy="3693319"/>
          </a:xfrm>
          <a:prstGeom prst="rect">
            <a:avLst/>
          </a:prstGeom>
          <a:noFill/>
        </p:spPr>
        <p:txBody>
          <a:bodyPr wrap="square" rtlCol="0">
            <a:spAutoFit/>
          </a:bodyPr>
          <a:lstStyle/>
          <a:p>
            <a:br>
              <a:rPr lang="en-US" dirty="0">
                <a:solidFill>
                  <a:srgbClr val="7030A0"/>
                </a:solidFill>
                <a:latin typeface="Abadi Extra Light" panose="020B0204020104020204" pitchFamily="34" charset="0"/>
              </a:rPr>
            </a:br>
            <a:r>
              <a:rPr lang="en-US" dirty="0">
                <a:solidFill>
                  <a:srgbClr val="7030A0"/>
                </a:solidFill>
                <a:latin typeface="Abadi Extra Light" panose="020B0204020104020204" pitchFamily="34" charset="0"/>
              </a:rPr>
              <a:t>RESULTS:</a:t>
            </a:r>
          </a:p>
          <a:p>
            <a:endParaRPr lang="en-US" dirty="0">
              <a:latin typeface="Abadi Extra Light" panose="020B0204020104020204" pitchFamily="34" charset="0"/>
            </a:endParaRPr>
          </a:p>
          <a:p>
            <a:br>
              <a:rPr lang="en-US" dirty="0">
                <a:latin typeface="Abadi Extra Light" panose="020B0204020104020204" pitchFamily="34" charset="0"/>
              </a:rPr>
            </a:br>
            <a:r>
              <a:rPr lang="en-US" dirty="0">
                <a:latin typeface="Abadi Extra Light" panose="020B0204020104020204" pitchFamily="34" charset="0"/>
              </a:rPr>
              <a:t>Mean for Group 1: 2.76</a:t>
            </a:r>
          </a:p>
          <a:p>
            <a:r>
              <a:rPr lang="en-US" dirty="0">
                <a:latin typeface="Abadi Extra Light" panose="020B0204020104020204" pitchFamily="34" charset="0"/>
              </a:rPr>
              <a:t> </a:t>
            </a:r>
          </a:p>
          <a:p>
            <a:r>
              <a:rPr lang="en-US" dirty="0">
                <a:latin typeface="Abadi Extra Light" panose="020B0204020104020204" pitchFamily="34" charset="0"/>
              </a:rPr>
              <a:t>Mean for Group 2: 3.22</a:t>
            </a:r>
          </a:p>
          <a:p>
            <a:endParaRPr lang="en-US" dirty="0">
              <a:latin typeface="Abadi Extra Light" panose="020B0204020104020204" pitchFamily="34" charset="0"/>
            </a:endParaRPr>
          </a:p>
          <a:p>
            <a:endParaRPr lang="en-US" dirty="0">
              <a:latin typeface="Abadi Extra Light" panose="020B0204020104020204" pitchFamily="34" charset="0"/>
            </a:endParaRPr>
          </a:p>
          <a:p>
            <a:endParaRPr lang="en-US" dirty="0">
              <a:latin typeface="Abadi Extra Light" panose="020B0204020104020204" pitchFamily="34" charset="0"/>
            </a:endParaRPr>
          </a:p>
          <a:p>
            <a:r>
              <a:rPr lang="en-US" dirty="0">
                <a:solidFill>
                  <a:srgbClr val="FF0000"/>
                </a:solidFill>
                <a:latin typeface="Abadi Extra Light" panose="020B0204020104020204" pitchFamily="34" charset="0"/>
              </a:rPr>
              <a:t>		[3.68-3.31] + 100 = 46% </a:t>
            </a:r>
          </a:p>
          <a:p>
            <a:br>
              <a:rPr lang="en-US" dirty="0">
                <a:latin typeface="Abadi Extra Light" panose="020B0204020104020204" pitchFamily="34" charset="0"/>
              </a:rPr>
            </a:br>
            <a:endParaRPr lang="en-US" dirty="0">
              <a:latin typeface="Abadi Extra Light" panose="020B0204020104020204" pitchFamily="34" charset="0"/>
            </a:endParaRPr>
          </a:p>
        </p:txBody>
      </p:sp>
      <p:sp>
        <p:nvSpPr>
          <p:cNvPr id="6" name="Footer Placeholder 3">
            <a:extLst>
              <a:ext uri="{FF2B5EF4-FFF2-40B4-BE49-F238E27FC236}">
                <a16:creationId xmlns:a16="http://schemas.microsoft.com/office/drawing/2014/main" id="{4B16D28A-5445-42A0-9374-B6FAA6A7936E}"/>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21588600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800" dirty="0"/>
          </a:p>
          <a:p>
            <a:pPr marL="0" indent="0">
              <a:buNone/>
            </a:pPr>
            <a:endParaRPr lang="en-US" sz="2800" dirty="0"/>
          </a:p>
        </p:txBody>
      </p:sp>
      <p:sp>
        <p:nvSpPr>
          <p:cNvPr id="5" name="Title 1"/>
          <p:cNvSpPr>
            <a:spLocks noGrp="1"/>
          </p:cNvSpPr>
          <p:nvPr>
            <p:ph type="title"/>
          </p:nvPr>
        </p:nvSpPr>
        <p:spPr>
          <a:xfrm>
            <a:off x="457200" y="274638"/>
            <a:ext cx="8229600" cy="1143000"/>
          </a:xfrm>
        </p:spPr>
        <p:txBody>
          <a:bodyPr>
            <a:normAutofit/>
          </a:bodyPr>
          <a:lstStyle/>
          <a:p>
            <a:r>
              <a:rPr lang="en-US" sz="2600" b="1" dirty="0">
                <a:solidFill>
                  <a:srgbClr val="0070C0"/>
                </a:solidFill>
              </a:rPr>
              <a:t>Measuring Drug and Alcohol Use Among Student-Athletes</a:t>
            </a:r>
            <a:endParaRPr lang="en-US" sz="2600" b="1" dirty="0">
              <a:solidFill>
                <a:srgbClr val="FF0000"/>
              </a:solidFill>
            </a:endParaRPr>
          </a:p>
        </p:txBody>
      </p:sp>
      <p:sp>
        <p:nvSpPr>
          <p:cNvPr id="4" name="TextBox 3"/>
          <p:cNvSpPr txBox="1"/>
          <p:nvPr/>
        </p:nvSpPr>
        <p:spPr>
          <a:xfrm>
            <a:off x="399535" y="1295400"/>
            <a:ext cx="8382000" cy="2031325"/>
          </a:xfrm>
          <a:prstGeom prst="rect">
            <a:avLst/>
          </a:prstGeom>
          <a:noFill/>
        </p:spPr>
        <p:txBody>
          <a:bodyPr wrap="square" rtlCol="0">
            <a:spAutoFit/>
          </a:bodyPr>
          <a:lstStyle/>
          <a:p>
            <a:br>
              <a:rPr lang="en-US" dirty="0">
                <a:solidFill>
                  <a:srgbClr val="7030A0"/>
                </a:solidFill>
                <a:latin typeface="Abadi Extra Light" panose="020B0204020104020204" pitchFamily="34" charset="0"/>
              </a:rPr>
            </a:br>
            <a:r>
              <a:rPr lang="en-US" dirty="0">
                <a:solidFill>
                  <a:srgbClr val="7030A0"/>
                </a:solidFill>
                <a:latin typeface="Abadi Extra Light" panose="020B0204020104020204" pitchFamily="34" charset="0"/>
              </a:rPr>
              <a:t>RESULTS:</a:t>
            </a:r>
          </a:p>
          <a:p>
            <a:endParaRPr lang="en-US" dirty="0">
              <a:latin typeface="Abadi Extra Light" panose="020B0204020104020204" pitchFamily="34" charset="0"/>
            </a:endParaRPr>
          </a:p>
          <a:p>
            <a:br>
              <a:rPr lang="en-US" dirty="0">
                <a:latin typeface="Abadi Extra Light" panose="020B0204020104020204" pitchFamily="34" charset="0"/>
              </a:rPr>
            </a:br>
            <a:r>
              <a:rPr lang="en-US" dirty="0">
                <a:latin typeface="Abadi Extra Light" panose="020B0204020104020204" pitchFamily="34" charset="0"/>
              </a:rPr>
              <a:t>What was the result when asked </a:t>
            </a:r>
            <a:r>
              <a:rPr lang="en-US" i="1" dirty="0">
                <a:latin typeface="Abadi Extra Light" panose="020B0204020104020204" pitchFamily="34" charset="0"/>
              </a:rPr>
              <a:t>directly??</a:t>
            </a:r>
            <a:endParaRPr lang="en-US" dirty="0">
              <a:solidFill>
                <a:srgbClr val="FF0000"/>
              </a:solidFill>
              <a:latin typeface="Abadi Extra Light" panose="020B0204020104020204" pitchFamily="34" charset="0"/>
            </a:endParaRPr>
          </a:p>
          <a:p>
            <a:br>
              <a:rPr lang="en-US" dirty="0">
                <a:latin typeface="Abadi Extra Light" panose="020B0204020104020204" pitchFamily="34" charset="0"/>
              </a:rPr>
            </a:br>
            <a:endParaRPr lang="en-US" dirty="0">
              <a:latin typeface="Abadi Extra Light" panose="020B0204020104020204" pitchFamily="34" charset="0"/>
            </a:endParaRPr>
          </a:p>
        </p:txBody>
      </p:sp>
      <p:sp>
        <p:nvSpPr>
          <p:cNvPr id="6" name="Footer Placeholder 3">
            <a:extLst>
              <a:ext uri="{FF2B5EF4-FFF2-40B4-BE49-F238E27FC236}">
                <a16:creationId xmlns:a16="http://schemas.microsoft.com/office/drawing/2014/main" id="{57C02F98-08D4-4AC9-B3A1-CD25D980C2E3}"/>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1930999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800" dirty="0"/>
          </a:p>
          <a:p>
            <a:pPr marL="0" indent="0">
              <a:buNone/>
            </a:pPr>
            <a:endParaRPr lang="en-US" sz="2800" dirty="0"/>
          </a:p>
        </p:txBody>
      </p:sp>
      <p:sp>
        <p:nvSpPr>
          <p:cNvPr id="5" name="Title 1"/>
          <p:cNvSpPr>
            <a:spLocks noGrp="1"/>
          </p:cNvSpPr>
          <p:nvPr>
            <p:ph type="title"/>
          </p:nvPr>
        </p:nvSpPr>
        <p:spPr>
          <a:xfrm>
            <a:off x="457200" y="274638"/>
            <a:ext cx="8229600" cy="1143000"/>
          </a:xfrm>
        </p:spPr>
        <p:txBody>
          <a:bodyPr>
            <a:normAutofit/>
          </a:bodyPr>
          <a:lstStyle/>
          <a:p>
            <a:r>
              <a:rPr lang="en-US" sz="2600" b="1" dirty="0">
                <a:solidFill>
                  <a:srgbClr val="0070C0"/>
                </a:solidFill>
              </a:rPr>
              <a:t>Measuring Drug and Alcohol Use Among Student-Athletes</a:t>
            </a:r>
            <a:endParaRPr lang="en-US" sz="2600" b="1" dirty="0">
              <a:solidFill>
                <a:srgbClr val="FF0000"/>
              </a:solidFill>
            </a:endParaRPr>
          </a:p>
        </p:txBody>
      </p:sp>
      <p:sp>
        <p:nvSpPr>
          <p:cNvPr id="4" name="TextBox 3"/>
          <p:cNvSpPr txBox="1"/>
          <p:nvPr/>
        </p:nvSpPr>
        <p:spPr>
          <a:xfrm>
            <a:off x="399535" y="1295400"/>
            <a:ext cx="8382000" cy="3139321"/>
          </a:xfrm>
          <a:prstGeom prst="rect">
            <a:avLst/>
          </a:prstGeom>
          <a:noFill/>
        </p:spPr>
        <p:txBody>
          <a:bodyPr wrap="square" rtlCol="0">
            <a:spAutoFit/>
          </a:bodyPr>
          <a:lstStyle/>
          <a:p>
            <a:br>
              <a:rPr lang="en-US" dirty="0">
                <a:solidFill>
                  <a:srgbClr val="7030A0"/>
                </a:solidFill>
                <a:latin typeface="Abadi Extra Light" panose="020B0204020104020204" pitchFamily="34" charset="0"/>
              </a:rPr>
            </a:br>
            <a:r>
              <a:rPr lang="en-US" dirty="0">
                <a:solidFill>
                  <a:srgbClr val="7030A0"/>
                </a:solidFill>
                <a:latin typeface="Abadi Extra Light" panose="020B0204020104020204" pitchFamily="34" charset="0"/>
              </a:rPr>
              <a:t>RESULTS:</a:t>
            </a:r>
          </a:p>
          <a:p>
            <a:endParaRPr lang="en-US" dirty="0">
              <a:latin typeface="Abadi Extra Light" panose="020B0204020104020204" pitchFamily="34" charset="0"/>
            </a:endParaRPr>
          </a:p>
          <a:p>
            <a:br>
              <a:rPr lang="en-US" dirty="0">
                <a:latin typeface="Abadi Extra Light" panose="020B0204020104020204" pitchFamily="34" charset="0"/>
              </a:rPr>
            </a:br>
            <a:r>
              <a:rPr lang="en-US" dirty="0">
                <a:latin typeface="Abadi Extra Light" panose="020B0204020104020204" pitchFamily="34" charset="0"/>
              </a:rPr>
              <a:t>What was the result when asked </a:t>
            </a:r>
            <a:r>
              <a:rPr lang="en-US" i="1" dirty="0">
                <a:latin typeface="Abadi Extra Light" panose="020B0204020104020204" pitchFamily="34" charset="0"/>
              </a:rPr>
              <a:t>directly??</a:t>
            </a:r>
          </a:p>
          <a:p>
            <a:endParaRPr lang="en-US" i="1" dirty="0">
              <a:solidFill>
                <a:srgbClr val="FF0000"/>
              </a:solidFill>
              <a:latin typeface="Abadi Extra Light" panose="020B0204020104020204" pitchFamily="34" charset="0"/>
            </a:endParaRPr>
          </a:p>
          <a:p>
            <a:r>
              <a:rPr lang="en-US" dirty="0">
                <a:latin typeface="Abadi Extra Light" panose="020B0204020104020204" pitchFamily="34" charset="0"/>
              </a:rPr>
              <a:t>“In the typical week during the past academic year, how many alcoholic beverages do you consume? (A drink can be a 12-ounce beer or wine cooler a 4 ounce glass of wine, or a shot of liquor either straight or in a mixed drink.).” </a:t>
            </a:r>
          </a:p>
          <a:p>
            <a:endParaRPr lang="en-US" dirty="0">
              <a:latin typeface="Abadi Extra Light" panose="020B0204020104020204" pitchFamily="34" charset="0"/>
            </a:endParaRPr>
          </a:p>
          <a:p>
            <a:r>
              <a:rPr lang="en-US" dirty="0">
                <a:latin typeface="Abadi Extra Light" panose="020B0204020104020204" pitchFamily="34" charset="0"/>
              </a:rPr>
              <a:t>Mean response: </a:t>
            </a:r>
            <a:r>
              <a:rPr lang="en-US" dirty="0">
                <a:solidFill>
                  <a:srgbClr val="FF0000"/>
                </a:solidFill>
                <a:latin typeface="Abadi Extra Light" panose="020B0204020104020204" pitchFamily="34" charset="0"/>
              </a:rPr>
              <a:t>2.44</a:t>
            </a:r>
          </a:p>
        </p:txBody>
      </p:sp>
      <p:sp>
        <p:nvSpPr>
          <p:cNvPr id="6" name="Footer Placeholder 3">
            <a:extLst>
              <a:ext uri="{FF2B5EF4-FFF2-40B4-BE49-F238E27FC236}">
                <a16:creationId xmlns:a16="http://schemas.microsoft.com/office/drawing/2014/main" id="{EA45E428-A003-4488-A7E1-3422BD6EF34A}"/>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23115349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a:solidFill>
                  <a:schemeClr val="tx2">
                    <a:lumMod val="75000"/>
                  </a:schemeClr>
                </a:solidFill>
              </a:rPr>
              <a:t>List Experiments</a:t>
            </a:r>
          </a:p>
        </p:txBody>
      </p:sp>
      <p:sp>
        <p:nvSpPr>
          <p:cNvPr id="3075" name="Content Placeholder 2"/>
          <p:cNvSpPr>
            <a:spLocks noGrp="1"/>
          </p:cNvSpPr>
          <p:nvPr>
            <p:ph idx="1"/>
          </p:nvPr>
        </p:nvSpPr>
        <p:spPr/>
        <p:txBody>
          <a:bodyPr/>
          <a:lstStyle/>
          <a:p>
            <a:pPr eaLnBrk="1" hangingPunct="1">
              <a:defRPr/>
            </a:pPr>
            <a:r>
              <a:rPr lang="en-US" altLang="en-US" sz="3000" b="1" dirty="0">
                <a:solidFill>
                  <a:srgbClr val="00B050"/>
                </a:solidFill>
              </a:rPr>
              <a:t>Two Important Assumptions:</a:t>
            </a:r>
          </a:p>
          <a:p>
            <a:pPr eaLnBrk="1" hangingPunct="1">
              <a:defRPr/>
            </a:pPr>
            <a:endParaRPr lang="en-US" altLang="en-US" sz="1200" b="1" dirty="0">
              <a:solidFill>
                <a:srgbClr val="00B050"/>
              </a:solidFill>
            </a:endParaRPr>
          </a:p>
          <a:p>
            <a:pPr marL="971550" lvl="1" indent="-514350" eaLnBrk="1" hangingPunct="1">
              <a:buFont typeface="Arial" charset="0"/>
              <a:buAutoNum type="arabicPeriod"/>
              <a:defRPr/>
            </a:pPr>
            <a:r>
              <a:rPr lang="en-US" altLang="en-US" sz="2600" b="1" dirty="0">
                <a:solidFill>
                  <a:srgbClr val="FF0000"/>
                </a:solidFill>
              </a:rPr>
              <a:t>Including the sensitive item does </a:t>
            </a:r>
            <a:r>
              <a:rPr lang="en-US" altLang="en-US" sz="2600" b="1" i="1" dirty="0">
                <a:solidFill>
                  <a:srgbClr val="FF0000"/>
                </a:solidFill>
              </a:rPr>
              <a:t>not</a:t>
            </a:r>
            <a:r>
              <a:rPr lang="en-US" altLang="en-US" sz="2600" b="1" dirty="0">
                <a:solidFill>
                  <a:srgbClr val="FF0000"/>
                </a:solidFill>
              </a:rPr>
              <a:t> affect responses about the non-sensitive items</a:t>
            </a:r>
          </a:p>
          <a:p>
            <a:pPr marL="971550" lvl="1" indent="-514350" eaLnBrk="1" hangingPunct="1">
              <a:buFont typeface="Arial" charset="0"/>
              <a:buAutoNum type="arabicPeriod"/>
              <a:defRPr/>
            </a:pPr>
            <a:endParaRPr lang="en-US" altLang="en-US" sz="1200" b="1" dirty="0">
              <a:solidFill>
                <a:srgbClr val="FF0000"/>
              </a:solidFill>
            </a:endParaRPr>
          </a:p>
          <a:p>
            <a:pPr marL="971550" lvl="1" indent="-514350" eaLnBrk="1" hangingPunct="1">
              <a:buFont typeface="Arial" charset="0"/>
              <a:buAutoNum type="arabicPeriod"/>
              <a:defRPr/>
            </a:pPr>
            <a:r>
              <a:rPr lang="en-US" altLang="en-US" sz="2600" b="1" dirty="0">
                <a:solidFill>
                  <a:srgbClr val="FF0000"/>
                </a:solidFill>
              </a:rPr>
              <a:t>Responses about the sensitive item are truthful</a:t>
            </a:r>
          </a:p>
          <a:p>
            <a:pPr marL="971550" lvl="1" indent="-514350" eaLnBrk="1" hangingPunct="1">
              <a:buFont typeface="Arial" charset="0"/>
              <a:buAutoNum type="arabicPeriod"/>
              <a:defRPr/>
            </a:pPr>
            <a:endParaRPr lang="en-US" altLang="en-US" sz="1200" b="1" dirty="0">
              <a:solidFill>
                <a:srgbClr val="FF0000"/>
              </a:solidFill>
            </a:endParaRPr>
          </a:p>
          <a:p>
            <a:pPr marL="457200" lvl="1" indent="0" eaLnBrk="1" hangingPunct="1">
              <a:buFont typeface="Arial" charset="0"/>
              <a:buNone/>
              <a:defRPr/>
            </a:pPr>
            <a:r>
              <a:rPr lang="en-US" altLang="en-US" sz="2600" dirty="0" err="1"/>
              <a:t>Kosuke</a:t>
            </a:r>
            <a:r>
              <a:rPr lang="en-US" altLang="en-US" sz="2600" dirty="0"/>
              <a:t> Imai proposes statistical methods to measure the degree to which these assumptions are violated:</a:t>
            </a:r>
          </a:p>
          <a:p>
            <a:pPr marL="457200" lvl="1" indent="0" eaLnBrk="1" hangingPunct="1">
              <a:buFont typeface="Arial" charset="0"/>
              <a:buNone/>
              <a:defRPr/>
            </a:pPr>
            <a:r>
              <a:rPr lang="en-US" sz="2400" dirty="0">
                <a:hlinkClick r:id="rId2"/>
              </a:rPr>
              <a:t>http://imai.princeton.edu/talk/files/NJIT10.pdf</a:t>
            </a:r>
            <a:endParaRPr lang="en-US" altLang="en-US" sz="2600" b="1" dirty="0">
              <a:solidFill>
                <a:srgbClr val="FF0000"/>
              </a:solidFill>
            </a:endParaRPr>
          </a:p>
        </p:txBody>
      </p:sp>
      <p:sp>
        <p:nvSpPr>
          <p:cNvPr id="4" name="Footer Placeholder 3">
            <a:extLst>
              <a:ext uri="{FF2B5EF4-FFF2-40B4-BE49-F238E27FC236}">
                <a16:creationId xmlns:a16="http://schemas.microsoft.com/office/drawing/2014/main" id="{DDE4F465-9F4D-4FCC-863A-8DCD9663EA1C}"/>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35875420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a:solidFill>
                  <a:schemeClr val="tx2">
                    <a:lumMod val="75000"/>
                  </a:schemeClr>
                </a:solidFill>
              </a:rPr>
              <a:t>Allowing for “justification” to prevent </a:t>
            </a:r>
            <a:br>
              <a:rPr lang="en-US" dirty="0">
                <a:solidFill>
                  <a:schemeClr val="tx2">
                    <a:lumMod val="75000"/>
                  </a:schemeClr>
                </a:solidFill>
              </a:rPr>
            </a:br>
            <a:r>
              <a:rPr lang="en-US" dirty="0">
                <a:solidFill>
                  <a:schemeClr val="tx2">
                    <a:lumMod val="75000"/>
                  </a:schemeClr>
                </a:solidFill>
              </a:rPr>
              <a:t>socially desirable responding </a:t>
            </a:r>
          </a:p>
        </p:txBody>
      </p:sp>
      <p:sp>
        <p:nvSpPr>
          <p:cNvPr id="15363" name="Content Placeholder 2"/>
          <p:cNvSpPr>
            <a:spLocks noGrp="1"/>
          </p:cNvSpPr>
          <p:nvPr>
            <p:ph idx="1"/>
          </p:nvPr>
        </p:nvSpPr>
        <p:spPr/>
        <p:txBody>
          <a:bodyPr/>
          <a:lstStyle/>
          <a:p>
            <a:pPr eaLnBrk="1" hangingPunct="1"/>
            <a:endParaRPr lang="en-US" altLang="en-US" sz="3000" b="1" dirty="0">
              <a:solidFill>
                <a:srgbClr val="00B050"/>
              </a:solidFill>
            </a:endParaRPr>
          </a:p>
          <a:p>
            <a:pPr eaLnBrk="1" hangingPunct="1"/>
            <a:r>
              <a:rPr lang="en-US" altLang="en-US" sz="3000" b="1" dirty="0">
                <a:solidFill>
                  <a:srgbClr val="00B050"/>
                </a:solidFill>
              </a:rPr>
              <a:t>Yanna Krupnikov and Spencer Piston</a:t>
            </a:r>
          </a:p>
          <a:p>
            <a:pPr eaLnBrk="1" hangingPunct="1"/>
            <a:endParaRPr lang="en-US" altLang="en-US" sz="3000" b="1" dirty="0">
              <a:solidFill>
                <a:srgbClr val="00B050"/>
              </a:solidFill>
            </a:endParaRPr>
          </a:p>
          <a:p>
            <a:pPr eaLnBrk="1" hangingPunct="1"/>
            <a:r>
              <a:rPr lang="en-US" altLang="en-US" sz="3000" b="1" dirty="0">
                <a:solidFill>
                  <a:srgbClr val="00B050"/>
                </a:solidFill>
              </a:rPr>
              <a:t>Experiment</a:t>
            </a:r>
          </a:p>
          <a:p>
            <a:pPr eaLnBrk="1" hangingPunct="1"/>
            <a:endParaRPr lang="en-US" altLang="en-US" sz="3000" b="1" dirty="0">
              <a:solidFill>
                <a:srgbClr val="00B050"/>
              </a:solidFill>
            </a:endParaRPr>
          </a:p>
          <a:p>
            <a:pPr eaLnBrk="1" hangingPunct="1"/>
            <a:r>
              <a:rPr lang="en-US" altLang="en-US" sz="3000" b="1" dirty="0">
                <a:solidFill>
                  <a:srgbClr val="00B050"/>
                </a:solidFill>
              </a:rPr>
              <a:t>Subjects randomly assigned to one of 6 groups (or “conditions”)</a:t>
            </a:r>
          </a:p>
        </p:txBody>
      </p:sp>
      <p:sp>
        <p:nvSpPr>
          <p:cNvPr id="4" name="Footer Placeholder 3">
            <a:extLst>
              <a:ext uri="{FF2B5EF4-FFF2-40B4-BE49-F238E27FC236}">
                <a16:creationId xmlns:a16="http://schemas.microsoft.com/office/drawing/2014/main" id="{1CD6B953-8AE7-43DB-9AAD-B4825EB69889}"/>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40278079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163513"/>
            <a:ext cx="8229600" cy="1143000"/>
          </a:xfrm>
        </p:spPr>
        <p:txBody>
          <a:bodyPr/>
          <a:lstStyle/>
          <a:p>
            <a:pPr eaLnBrk="1" hangingPunct="1"/>
            <a:r>
              <a:rPr lang="en-US" altLang="en-US"/>
              <a:t>Experimental Design</a:t>
            </a:r>
          </a:p>
        </p:txBody>
      </p:sp>
      <p:sp>
        <p:nvSpPr>
          <p:cNvPr id="16387" name="Content Placeholder 2"/>
          <p:cNvSpPr>
            <a:spLocks noGrp="1"/>
          </p:cNvSpPr>
          <p:nvPr>
            <p:ph idx="1"/>
          </p:nvPr>
        </p:nvSpPr>
        <p:spPr>
          <a:xfrm>
            <a:off x="457200" y="1371600"/>
            <a:ext cx="8229600" cy="4525963"/>
          </a:xfrm>
        </p:spPr>
        <p:txBody>
          <a:bodyPr/>
          <a:lstStyle/>
          <a:p>
            <a:pPr eaLnBrk="1" hangingPunct="1"/>
            <a:r>
              <a:rPr lang="en-US" altLang="en-US"/>
              <a:t>Respondents were shown 2 fictitious candidates:</a:t>
            </a:r>
          </a:p>
          <a:p>
            <a:pPr eaLnBrk="1" hangingPunct="1"/>
            <a:r>
              <a:rPr lang="en-US" altLang="en-US" b="1"/>
              <a:t>This Guy: </a:t>
            </a:r>
            <a:r>
              <a:rPr lang="en-US" altLang="en-US"/>
              <a:t> … and </a:t>
            </a:r>
            <a:r>
              <a:rPr lang="en-US" altLang="en-US" b="1"/>
              <a:t>ONE of these 3 people</a:t>
            </a:r>
            <a:r>
              <a:rPr lang="en-US" altLang="en-US"/>
              <a:t>:</a:t>
            </a:r>
            <a:endParaRPr lang="en-US" altLang="en-US" b="1"/>
          </a:p>
        </p:txBody>
      </p:sp>
      <p:pic>
        <p:nvPicPr>
          <p:cNvPr id="13" name="Picture 12" descr="w_man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6025" y="3184525"/>
            <a:ext cx="15398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wom_w.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34013" y="5334000"/>
            <a:ext cx="142398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descr="b_ma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34013" y="4192588"/>
            <a:ext cx="142398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man_w2.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02263" y="2967038"/>
            <a:ext cx="1455737"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3">
            <a:extLst>
              <a:ext uri="{FF2B5EF4-FFF2-40B4-BE49-F238E27FC236}">
                <a16:creationId xmlns:a16="http://schemas.microsoft.com/office/drawing/2014/main" id="{495CB2C6-3695-41FA-A62E-4DBB6A2F0425}"/>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221508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p:txBody>
          <a:bodyPr/>
          <a:lstStyle/>
          <a:p>
            <a:pPr eaLnBrk="1" hangingPunct="1"/>
            <a:r>
              <a:rPr lang="en-US" altLang="en-US"/>
              <a:t>They were also randomly assigned to either</a:t>
            </a:r>
          </a:p>
          <a:p>
            <a:pPr eaLnBrk="1" hangingPunct="1"/>
            <a:endParaRPr lang="en-US" altLang="en-US"/>
          </a:p>
          <a:p>
            <a:pPr lvl="1" eaLnBrk="1" hangingPunct="1"/>
            <a:r>
              <a:rPr lang="en-US" altLang="en-US"/>
              <a:t>JUSTIFY why they chose their candidate</a:t>
            </a:r>
          </a:p>
          <a:p>
            <a:pPr lvl="1" eaLnBrk="1" hangingPunct="1"/>
            <a:endParaRPr lang="en-US" altLang="en-US"/>
          </a:p>
          <a:p>
            <a:pPr lvl="1" eaLnBrk="1" hangingPunct="1"/>
            <a:r>
              <a:rPr lang="en-US" altLang="en-US"/>
              <a:t>NOT just why chose their candidate</a:t>
            </a:r>
          </a:p>
        </p:txBody>
      </p:sp>
      <p:sp>
        <p:nvSpPr>
          <p:cNvPr id="17411" name="Title 1"/>
          <p:cNvSpPr>
            <a:spLocks noGrp="1"/>
          </p:cNvSpPr>
          <p:nvPr>
            <p:ph type="title"/>
          </p:nvPr>
        </p:nvSpPr>
        <p:spPr>
          <a:xfrm>
            <a:off x="457200" y="163513"/>
            <a:ext cx="8229600" cy="1143000"/>
          </a:xfrm>
        </p:spPr>
        <p:txBody>
          <a:bodyPr/>
          <a:lstStyle/>
          <a:p>
            <a:pPr eaLnBrk="1" hangingPunct="1"/>
            <a:r>
              <a:rPr lang="en-US" altLang="en-US"/>
              <a:t>Experimental Design</a:t>
            </a:r>
          </a:p>
        </p:txBody>
      </p:sp>
      <p:sp>
        <p:nvSpPr>
          <p:cNvPr id="4" name="Footer Placeholder 3">
            <a:extLst>
              <a:ext uri="{FF2B5EF4-FFF2-40B4-BE49-F238E27FC236}">
                <a16:creationId xmlns:a16="http://schemas.microsoft.com/office/drawing/2014/main" id="{F7094BD3-F691-48BB-9784-5FD82595DF45}"/>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343464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4">
                    <a:lumMod val="75000"/>
                  </a:schemeClr>
                </a:solidFill>
              </a:rPr>
              <a:t>Plan for Today</a:t>
            </a:r>
          </a:p>
        </p:txBody>
      </p:sp>
      <p:sp>
        <p:nvSpPr>
          <p:cNvPr id="3" name="Content Placeholder 2"/>
          <p:cNvSpPr>
            <a:spLocks noGrp="1"/>
          </p:cNvSpPr>
          <p:nvPr>
            <p:ph idx="1"/>
          </p:nvPr>
        </p:nvSpPr>
        <p:spPr>
          <a:xfrm>
            <a:off x="457200" y="1676400"/>
            <a:ext cx="8229600" cy="4525963"/>
          </a:xfrm>
        </p:spPr>
        <p:txBody>
          <a:bodyPr>
            <a:normAutofit/>
          </a:bodyPr>
          <a:lstStyle/>
          <a:p>
            <a:r>
              <a:rPr lang="en-US" dirty="0">
                <a:solidFill>
                  <a:schemeClr val="tx2"/>
                </a:solidFill>
              </a:rPr>
              <a:t>Hour 1: Some basics &amp; some tricks</a:t>
            </a:r>
          </a:p>
          <a:p>
            <a:pPr marL="457200" lvl="1" indent="0">
              <a:buNone/>
            </a:pPr>
            <a:r>
              <a:rPr lang="en-US" dirty="0">
                <a:solidFill>
                  <a:schemeClr val="tx2"/>
                </a:solidFill>
              </a:rPr>
              <a:t>i. Sampling considerations</a:t>
            </a:r>
          </a:p>
          <a:p>
            <a:pPr marL="457200" lvl="1" indent="0">
              <a:buNone/>
            </a:pPr>
            <a:r>
              <a:rPr lang="en-US" dirty="0">
                <a:solidFill>
                  <a:schemeClr val="tx2"/>
                </a:solidFill>
              </a:rPr>
              <a:t>ii. Question ordering (post-treatment bias and priming)</a:t>
            </a:r>
          </a:p>
          <a:p>
            <a:pPr marL="457200" lvl="1" indent="0">
              <a:buNone/>
            </a:pPr>
            <a:r>
              <a:rPr lang="en-US" dirty="0">
                <a:solidFill>
                  <a:schemeClr val="tx2"/>
                </a:solidFill>
              </a:rPr>
              <a:t>iii. Methods to avoid socially desirable responding</a:t>
            </a:r>
          </a:p>
          <a:p>
            <a:pPr marL="457200" lvl="1" indent="0">
              <a:buNone/>
            </a:pPr>
            <a:r>
              <a:rPr lang="en-US" dirty="0" err="1">
                <a:solidFill>
                  <a:schemeClr val="tx2"/>
                </a:solidFill>
              </a:rPr>
              <a:t>iiii</a:t>
            </a:r>
            <a:r>
              <a:rPr lang="en-US" dirty="0">
                <a:solidFill>
                  <a:schemeClr val="tx2"/>
                </a:solidFill>
              </a:rPr>
              <a:t>. Web-based surveys</a:t>
            </a:r>
          </a:p>
          <a:p>
            <a:pPr marL="457200" lvl="1" indent="0">
              <a:buNone/>
            </a:pPr>
            <a:r>
              <a:rPr lang="en-US" dirty="0">
                <a:solidFill>
                  <a:schemeClr val="tx2"/>
                </a:solidFill>
              </a:rPr>
              <a:t>iv. The scope of experiences that surveys can provide</a:t>
            </a:r>
          </a:p>
          <a:p>
            <a:pPr lvl="1"/>
            <a:endParaRPr lang="en-US" dirty="0">
              <a:solidFill>
                <a:schemeClr val="tx2"/>
              </a:solidFill>
            </a:endParaRPr>
          </a:p>
          <a:p>
            <a:r>
              <a:rPr lang="en-US" dirty="0">
                <a:solidFill>
                  <a:schemeClr val="tx2"/>
                </a:solidFill>
              </a:rPr>
              <a:t>Hour 2: Programming in Qualtrics</a:t>
            </a:r>
          </a:p>
        </p:txBody>
      </p:sp>
    </p:spTree>
    <p:extLst>
      <p:ext uri="{BB962C8B-B14F-4D97-AF65-F5344CB8AC3E}">
        <p14:creationId xmlns:p14="http://schemas.microsoft.com/office/powerpoint/2010/main" val="28656730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63513"/>
            <a:ext cx="8229600" cy="1143000"/>
          </a:xfrm>
        </p:spPr>
        <p:txBody>
          <a:bodyPr/>
          <a:lstStyle/>
          <a:p>
            <a:pPr eaLnBrk="1" hangingPunct="1">
              <a:defRPr/>
            </a:pPr>
            <a:r>
              <a:rPr lang="en-US" dirty="0">
                <a:solidFill>
                  <a:schemeClr val="accent4"/>
                </a:solidFill>
              </a:rPr>
              <a:t>Six Conditions</a:t>
            </a:r>
          </a:p>
        </p:txBody>
      </p:sp>
      <p:graphicFrame>
        <p:nvGraphicFramePr>
          <p:cNvPr id="5" name="Table 4"/>
          <p:cNvGraphicFramePr>
            <a:graphicFrameLocks noGrp="1"/>
          </p:cNvGraphicFramePr>
          <p:nvPr>
            <p:extLst>
              <p:ext uri="{D42A27DB-BD31-4B8C-83A1-F6EECF244321}">
                <p14:modId xmlns:p14="http://schemas.microsoft.com/office/powerpoint/2010/main" val="2555995058"/>
              </p:ext>
            </p:extLst>
          </p:nvPr>
        </p:nvGraphicFramePr>
        <p:xfrm>
          <a:off x="1600200" y="2819400"/>
          <a:ext cx="6172200" cy="1477962"/>
        </p:xfrm>
        <a:graphic>
          <a:graphicData uri="http://schemas.openxmlformats.org/drawingml/2006/table">
            <a:tbl>
              <a:tblPr firstRow="1" bandRow="1">
                <a:tableStyleId>{5C22544A-7EE6-4342-B048-85BDC9FD1C3A}</a:tableStyleId>
              </a:tblPr>
              <a:tblGrid>
                <a:gridCol w="3600451">
                  <a:extLst>
                    <a:ext uri="{9D8B030D-6E8A-4147-A177-3AD203B41FA5}">
                      <a16:colId xmlns:a16="http://schemas.microsoft.com/office/drawing/2014/main" val="20000"/>
                    </a:ext>
                  </a:extLst>
                </a:gridCol>
                <a:gridCol w="1200149">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65736">
                <a:tc>
                  <a:txBody>
                    <a:bodyPr/>
                    <a:lstStyle/>
                    <a:p>
                      <a:endParaRPr lang="en-US" sz="1800" dirty="0">
                        <a:latin typeface="Abadi Extra Light" panose="020B0204020104020204" pitchFamily="34" charset="0"/>
                      </a:endParaRPr>
                    </a:p>
                  </a:txBody>
                  <a:tcPr marT="45708" marB="45708"/>
                </a:tc>
                <a:tc>
                  <a:txBody>
                    <a:bodyPr/>
                    <a:lstStyle/>
                    <a:p>
                      <a:r>
                        <a:rPr lang="en-US" sz="1800" dirty="0">
                          <a:latin typeface="Abadi Extra Light" panose="020B0204020104020204" pitchFamily="34" charset="0"/>
                        </a:rPr>
                        <a:t>Justify</a:t>
                      </a:r>
                    </a:p>
                  </a:txBody>
                  <a:tcPr marT="45708" marB="45708"/>
                </a:tc>
                <a:tc>
                  <a:txBody>
                    <a:bodyPr/>
                    <a:lstStyle/>
                    <a:p>
                      <a:r>
                        <a:rPr lang="en-US" sz="1800" dirty="0">
                          <a:latin typeface="Abadi Extra Light" panose="020B0204020104020204" pitchFamily="34" charset="0"/>
                        </a:rPr>
                        <a:t>Not Justify</a:t>
                      </a:r>
                    </a:p>
                  </a:txBody>
                  <a:tcPr marT="45708" marB="45708"/>
                </a:tc>
                <a:extLst>
                  <a:ext uri="{0D108BD9-81ED-4DB2-BD59-A6C34878D82A}">
                    <a16:rowId xmlns:a16="http://schemas.microsoft.com/office/drawing/2014/main" val="10000"/>
                  </a:ext>
                </a:extLst>
              </a:tr>
              <a:tr h="370742">
                <a:tc>
                  <a:txBody>
                    <a:bodyPr/>
                    <a:lstStyle/>
                    <a:p>
                      <a:r>
                        <a:rPr lang="en-US" sz="1800" dirty="0">
                          <a:latin typeface="Abadi Extra Light" panose="020B0204020104020204" pitchFamily="34" charset="0"/>
                        </a:rPr>
                        <a:t>White man vs.</a:t>
                      </a:r>
                      <a:r>
                        <a:rPr lang="en-US" sz="1800" baseline="0" dirty="0">
                          <a:latin typeface="Abadi Extra Light" panose="020B0204020104020204" pitchFamily="34" charset="0"/>
                        </a:rPr>
                        <a:t> White man</a:t>
                      </a:r>
                      <a:endParaRPr lang="en-US" sz="1800" dirty="0">
                        <a:latin typeface="Abadi Extra Light" panose="020B0204020104020204" pitchFamily="34" charset="0"/>
                      </a:endParaRPr>
                    </a:p>
                  </a:txBody>
                  <a:tcPr marT="45708" marB="45708"/>
                </a:tc>
                <a:tc>
                  <a:txBody>
                    <a:bodyPr/>
                    <a:lstStyle/>
                    <a:p>
                      <a:r>
                        <a:rPr lang="en-US" sz="1800" dirty="0">
                          <a:latin typeface="Abadi Extra Light" panose="020B0204020104020204" pitchFamily="34" charset="0"/>
                        </a:rPr>
                        <a:t>1</a:t>
                      </a:r>
                    </a:p>
                  </a:txBody>
                  <a:tcPr marT="45708" marB="45708"/>
                </a:tc>
                <a:tc>
                  <a:txBody>
                    <a:bodyPr/>
                    <a:lstStyle/>
                    <a:p>
                      <a:r>
                        <a:rPr lang="en-US" sz="1800" dirty="0">
                          <a:latin typeface="Abadi Extra Light" panose="020B0204020104020204" pitchFamily="34" charset="0"/>
                        </a:rPr>
                        <a:t>2</a:t>
                      </a:r>
                    </a:p>
                  </a:txBody>
                  <a:tcPr marT="45708" marB="45708"/>
                </a:tc>
                <a:extLst>
                  <a:ext uri="{0D108BD9-81ED-4DB2-BD59-A6C34878D82A}">
                    <a16:rowId xmlns:a16="http://schemas.microsoft.com/office/drawing/2014/main" val="10001"/>
                  </a:ext>
                </a:extLst>
              </a:tr>
              <a:tr h="370742">
                <a:tc>
                  <a:txBody>
                    <a:bodyPr/>
                    <a:lstStyle/>
                    <a:p>
                      <a:r>
                        <a:rPr lang="en-US" sz="1800" dirty="0">
                          <a:latin typeface="Abadi Extra Light" panose="020B0204020104020204" pitchFamily="34" charset="0"/>
                        </a:rPr>
                        <a:t>White man</a:t>
                      </a:r>
                      <a:r>
                        <a:rPr lang="en-US" sz="1800" baseline="0" dirty="0">
                          <a:latin typeface="Abadi Extra Light" panose="020B0204020104020204" pitchFamily="34" charset="0"/>
                        </a:rPr>
                        <a:t> vs. Black man</a:t>
                      </a:r>
                      <a:endParaRPr lang="en-US" sz="1800" dirty="0">
                        <a:latin typeface="Abadi Extra Light" panose="020B0204020104020204" pitchFamily="34" charset="0"/>
                      </a:endParaRPr>
                    </a:p>
                  </a:txBody>
                  <a:tcPr marT="45708" marB="45708"/>
                </a:tc>
                <a:tc>
                  <a:txBody>
                    <a:bodyPr/>
                    <a:lstStyle/>
                    <a:p>
                      <a:r>
                        <a:rPr lang="en-US" sz="1800" dirty="0">
                          <a:latin typeface="Abadi Extra Light" panose="020B0204020104020204" pitchFamily="34" charset="0"/>
                        </a:rPr>
                        <a:t>3</a:t>
                      </a:r>
                    </a:p>
                  </a:txBody>
                  <a:tcPr marT="45708" marB="45708"/>
                </a:tc>
                <a:tc>
                  <a:txBody>
                    <a:bodyPr/>
                    <a:lstStyle/>
                    <a:p>
                      <a:r>
                        <a:rPr lang="en-US" sz="1800" dirty="0">
                          <a:latin typeface="Abadi Extra Light" panose="020B0204020104020204" pitchFamily="34" charset="0"/>
                        </a:rPr>
                        <a:t>4</a:t>
                      </a:r>
                    </a:p>
                  </a:txBody>
                  <a:tcPr marT="45708" marB="45708"/>
                </a:tc>
                <a:extLst>
                  <a:ext uri="{0D108BD9-81ED-4DB2-BD59-A6C34878D82A}">
                    <a16:rowId xmlns:a16="http://schemas.microsoft.com/office/drawing/2014/main" val="10002"/>
                  </a:ext>
                </a:extLst>
              </a:tr>
              <a:tr h="370742">
                <a:tc>
                  <a:txBody>
                    <a:bodyPr/>
                    <a:lstStyle/>
                    <a:p>
                      <a:r>
                        <a:rPr lang="en-US" sz="1800" dirty="0">
                          <a:latin typeface="Abadi Extra Light" panose="020B0204020104020204" pitchFamily="34" charset="0"/>
                        </a:rPr>
                        <a:t>White man vs. White</a:t>
                      </a:r>
                      <a:r>
                        <a:rPr lang="en-US" sz="1800" baseline="0" dirty="0">
                          <a:latin typeface="Abadi Extra Light" panose="020B0204020104020204" pitchFamily="34" charset="0"/>
                        </a:rPr>
                        <a:t> woman</a:t>
                      </a:r>
                      <a:endParaRPr lang="en-US" sz="1800" dirty="0">
                        <a:latin typeface="Abadi Extra Light" panose="020B0204020104020204" pitchFamily="34" charset="0"/>
                      </a:endParaRPr>
                    </a:p>
                  </a:txBody>
                  <a:tcPr marT="45708" marB="45708"/>
                </a:tc>
                <a:tc>
                  <a:txBody>
                    <a:bodyPr/>
                    <a:lstStyle/>
                    <a:p>
                      <a:r>
                        <a:rPr lang="en-US" sz="1800" dirty="0">
                          <a:latin typeface="Abadi Extra Light" panose="020B0204020104020204" pitchFamily="34" charset="0"/>
                        </a:rPr>
                        <a:t>5</a:t>
                      </a:r>
                    </a:p>
                  </a:txBody>
                  <a:tcPr marT="45708" marB="45708"/>
                </a:tc>
                <a:tc>
                  <a:txBody>
                    <a:bodyPr/>
                    <a:lstStyle/>
                    <a:p>
                      <a:r>
                        <a:rPr lang="en-US" sz="1800" dirty="0">
                          <a:latin typeface="Abadi Extra Light" panose="020B0204020104020204" pitchFamily="34" charset="0"/>
                        </a:rPr>
                        <a:t>6</a:t>
                      </a:r>
                    </a:p>
                  </a:txBody>
                  <a:tcPr marT="45708" marB="45708"/>
                </a:tc>
                <a:extLst>
                  <a:ext uri="{0D108BD9-81ED-4DB2-BD59-A6C34878D82A}">
                    <a16:rowId xmlns:a16="http://schemas.microsoft.com/office/drawing/2014/main" val="10003"/>
                  </a:ext>
                </a:extLst>
              </a:tr>
            </a:tbl>
          </a:graphicData>
        </a:graphic>
      </p:graphicFrame>
      <p:sp>
        <p:nvSpPr>
          <p:cNvPr id="6" name="Footer Placeholder 3">
            <a:extLst>
              <a:ext uri="{FF2B5EF4-FFF2-40B4-BE49-F238E27FC236}">
                <a16:creationId xmlns:a16="http://schemas.microsoft.com/office/drawing/2014/main" id="{15AF06FF-9C8D-4CA1-B07B-84F2ACBA067A}"/>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20822660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p:txBody>
          <a:bodyPr/>
          <a:lstStyle/>
          <a:p>
            <a:pPr eaLnBrk="1" hangingPunct="1"/>
            <a:endParaRPr lang="en-US" altLang="en-US" dirty="0"/>
          </a:p>
          <a:p>
            <a:pPr eaLnBrk="1" hangingPunct="1"/>
            <a:endParaRPr lang="en-US" altLang="en-US"/>
          </a:p>
          <a:p>
            <a:pPr eaLnBrk="1" hangingPunct="1"/>
            <a:r>
              <a:rPr lang="en-US" altLang="en-US"/>
              <a:t>When </a:t>
            </a:r>
            <a:r>
              <a:rPr lang="en-US" altLang="en-US" dirty="0"/>
              <a:t>respondents were able to justify their choice, they were LESS LIKELY to select the female </a:t>
            </a:r>
            <a:r>
              <a:rPr lang="en-US" altLang="en-US"/>
              <a:t>or minority candidate</a:t>
            </a:r>
            <a:endParaRPr lang="en-US" altLang="en-US" dirty="0"/>
          </a:p>
        </p:txBody>
      </p:sp>
      <p:sp>
        <p:nvSpPr>
          <p:cNvPr id="17411" name="Title 1"/>
          <p:cNvSpPr>
            <a:spLocks noGrp="1"/>
          </p:cNvSpPr>
          <p:nvPr>
            <p:ph type="title"/>
          </p:nvPr>
        </p:nvSpPr>
        <p:spPr>
          <a:xfrm>
            <a:off x="457200" y="163513"/>
            <a:ext cx="8229600" cy="1143000"/>
          </a:xfrm>
        </p:spPr>
        <p:txBody>
          <a:bodyPr/>
          <a:lstStyle/>
          <a:p>
            <a:pPr eaLnBrk="1" hangingPunct="1"/>
            <a:r>
              <a:rPr lang="en-US" altLang="en-US"/>
              <a:t>Experimental Design</a:t>
            </a:r>
          </a:p>
        </p:txBody>
      </p:sp>
      <p:sp>
        <p:nvSpPr>
          <p:cNvPr id="4" name="Footer Placeholder 3">
            <a:extLst>
              <a:ext uri="{FF2B5EF4-FFF2-40B4-BE49-F238E27FC236}">
                <a16:creationId xmlns:a16="http://schemas.microsoft.com/office/drawing/2014/main" id="{CCE94F72-4452-44E8-9E02-99BFDE7E96BC}"/>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9133724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63513"/>
            <a:ext cx="8229600" cy="1143000"/>
          </a:xfrm>
        </p:spPr>
        <p:txBody>
          <a:bodyPr/>
          <a:lstStyle/>
          <a:p>
            <a:pPr eaLnBrk="1" hangingPunct="1">
              <a:defRPr/>
            </a:pPr>
            <a:r>
              <a:rPr lang="en-US" dirty="0">
                <a:solidFill>
                  <a:schemeClr val="accent4"/>
                </a:solidFill>
              </a:rPr>
              <a:t>Social Desirability</a:t>
            </a:r>
          </a:p>
        </p:txBody>
      </p:sp>
      <p:sp>
        <p:nvSpPr>
          <p:cNvPr id="19459" name="TextBox 2"/>
          <p:cNvSpPr txBox="1">
            <a:spLocks noChangeArrowheads="1"/>
          </p:cNvSpPr>
          <p:nvPr/>
        </p:nvSpPr>
        <p:spPr bwMode="auto">
          <a:xfrm>
            <a:off x="598488" y="1371600"/>
            <a:ext cx="792480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pPr>
            <a:r>
              <a:rPr lang="en-US" altLang="en-US" sz="2300" b="1" u="sng" dirty="0">
                <a:solidFill>
                  <a:srgbClr val="002060"/>
                </a:solidFill>
                <a:latin typeface="Abadi Extra Light" panose="020B0204020104020204" pitchFamily="34" charset="0"/>
              </a:rPr>
              <a:t>Self-Reports</a:t>
            </a:r>
            <a:r>
              <a:rPr lang="en-US" altLang="en-US" sz="2300" dirty="0">
                <a:solidFill>
                  <a:srgbClr val="002060"/>
                </a:solidFill>
                <a:latin typeface="Abadi Extra Light" panose="020B0204020104020204" pitchFamily="34" charset="0"/>
              </a:rPr>
              <a:t> are a convenient and frequently effective technique to conduct research in the social sciences</a:t>
            </a:r>
          </a:p>
          <a:p>
            <a:pPr eaLnBrk="1" hangingPunct="1">
              <a:spcBef>
                <a:spcPct val="0"/>
              </a:spcBef>
            </a:pPr>
            <a:endParaRPr lang="en-US" altLang="en-US" sz="2300" b="1" dirty="0">
              <a:solidFill>
                <a:srgbClr val="002060"/>
              </a:solidFill>
              <a:latin typeface="Abadi Extra Light" panose="020B0204020104020204" pitchFamily="34" charset="0"/>
            </a:endParaRPr>
          </a:p>
          <a:p>
            <a:pPr eaLnBrk="1" hangingPunct="1">
              <a:spcBef>
                <a:spcPct val="0"/>
              </a:spcBef>
            </a:pPr>
            <a:r>
              <a:rPr lang="en-US" altLang="en-US" sz="2300" dirty="0">
                <a:solidFill>
                  <a:srgbClr val="002060"/>
                </a:solidFill>
                <a:latin typeface="Abadi Extra Light" panose="020B0204020104020204" pitchFamily="34" charset="0"/>
              </a:rPr>
              <a:t>But </a:t>
            </a:r>
            <a:r>
              <a:rPr lang="en-US" altLang="en-US" sz="2300" b="1" u="sng" dirty="0">
                <a:solidFill>
                  <a:srgbClr val="002060"/>
                </a:solidFill>
                <a:latin typeface="Abadi Extra Light" panose="020B0204020104020204" pitchFamily="34" charset="0"/>
              </a:rPr>
              <a:t>Social Desirability Bias</a:t>
            </a:r>
            <a:r>
              <a:rPr lang="en-US" altLang="en-US" sz="2300" dirty="0">
                <a:solidFill>
                  <a:srgbClr val="002060"/>
                </a:solidFill>
                <a:latin typeface="Abadi Extra Light" panose="020B0204020104020204" pitchFamily="34" charset="0"/>
              </a:rPr>
              <a:t> can cast doubt on our results</a:t>
            </a:r>
          </a:p>
          <a:p>
            <a:pPr eaLnBrk="1" hangingPunct="1">
              <a:spcBef>
                <a:spcPct val="0"/>
              </a:spcBef>
            </a:pPr>
            <a:endParaRPr lang="en-US" altLang="en-US" sz="2300" b="1" dirty="0">
              <a:solidFill>
                <a:srgbClr val="002060"/>
              </a:solidFill>
              <a:latin typeface="Abadi Extra Light" panose="020B0204020104020204" pitchFamily="34" charset="0"/>
            </a:endParaRPr>
          </a:p>
          <a:p>
            <a:pPr eaLnBrk="1" hangingPunct="1">
              <a:spcBef>
                <a:spcPct val="0"/>
              </a:spcBef>
            </a:pPr>
            <a:r>
              <a:rPr lang="en-US" altLang="en-US" sz="2300" b="1" u="sng" dirty="0">
                <a:solidFill>
                  <a:srgbClr val="002060"/>
                </a:solidFill>
                <a:latin typeface="Abadi Extra Light" panose="020B0204020104020204" pitchFamily="34" charset="0"/>
              </a:rPr>
              <a:t>The List Experiment</a:t>
            </a:r>
            <a:r>
              <a:rPr lang="en-US" altLang="en-US" sz="2300" dirty="0">
                <a:solidFill>
                  <a:srgbClr val="002060"/>
                </a:solidFill>
                <a:latin typeface="Abadi Extra Light" panose="020B0204020104020204" pitchFamily="34" charset="0"/>
              </a:rPr>
              <a:t> is one technique to uncover honest responses</a:t>
            </a:r>
          </a:p>
          <a:p>
            <a:pPr eaLnBrk="1" hangingPunct="1">
              <a:spcBef>
                <a:spcPct val="0"/>
              </a:spcBef>
            </a:pPr>
            <a:endParaRPr lang="en-US" altLang="en-US" sz="2300" b="1" dirty="0">
              <a:solidFill>
                <a:srgbClr val="002060"/>
              </a:solidFill>
              <a:latin typeface="Abadi Extra Light" panose="020B0204020104020204" pitchFamily="34" charset="0"/>
            </a:endParaRPr>
          </a:p>
          <a:p>
            <a:pPr eaLnBrk="1" hangingPunct="1">
              <a:spcBef>
                <a:spcPct val="0"/>
              </a:spcBef>
            </a:pPr>
            <a:r>
              <a:rPr lang="en-US" altLang="en-US" sz="2300" b="1" u="sng" dirty="0">
                <a:solidFill>
                  <a:srgbClr val="002060"/>
                </a:solidFill>
                <a:latin typeface="Abadi Extra Light" panose="020B0204020104020204" pitchFamily="34" charset="0"/>
              </a:rPr>
              <a:t>Justification for Response</a:t>
            </a:r>
            <a:r>
              <a:rPr lang="en-US" altLang="en-US" sz="2300" dirty="0">
                <a:solidFill>
                  <a:srgbClr val="002060"/>
                </a:solidFill>
                <a:latin typeface="Abadi Extra Light" panose="020B0204020104020204" pitchFamily="34" charset="0"/>
              </a:rPr>
              <a:t> is a second technique to uncover honest responses</a:t>
            </a:r>
          </a:p>
          <a:p>
            <a:pPr eaLnBrk="1" hangingPunct="1">
              <a:spcBef>
                <a:spcPct val="0"/>
              </a:spcBef>
            </a:pPr>
            <a:endParaRPr lang="en-US" altLang="en-US" sz="2300" b="1" dirty="0">
              <a:solidFill>
                <a:srgbClr val="002060"/>
              </a:solidFill>
              <a:latin typeface="Abadi Extra Light" panose="020B0204020104020204" pitchFamily="34" charset="0"/>
            </a:endParaRPr>
          </a:p>
          <a:p>
            <a:pPr eaLnBrk="1" hangingPunct="1">
              <a:spcBef>
                <a:spcPct val="0"/>
              </a:spcBef>
            </a:pPr>
            <a:r>
              <a:rPr lang="en-US" altLang="en-US" sz="2300" b="1" dirty="0">
                <a:solidFill>
                  <a:srgbClr val="002060"/>
                </a:solidFill>
                <a:latin typeface="Abadi Extra Light" panose="020B0204020104020204" pitchFamily="34" charset="0"/>
              </a:rPr>
              <a:t>BOTH OF THESE TECHNIQUES REQUIRE:</a:t>
            </a:r>
          </a:p>
          <a:p>
            <a:pPr eaLnBrk="1" hangingPunct="1">
              <a:spcBef>
                <a:spcPct val="0"/>
              </a:spcBef>
            </a:pPr>
            <a:endParaRPr lang="en-US" altLang="en-US" sz="2300" b="1" dirty="0">
              <a:solidFill>
                <a:srgbClr val="002060"/>
              </a:solidFill>
              <a:latin typeface="Abadi Extra Light" panose="020B0204020104020204" pitchFamily="34" charset="0"/>
            </a:endParaRPr>
          </a:p>
          <a:p>
            <a:pPr lvl="1" eaLnBrk="1" hangingPunct="1">
              <a:spcBef>
                <a:spcPct val="0"/>
              </a:spcBef>
              <a:buFont typeface="Arial" charset="0"/>
              <a:buChar char="•"/>
            </a:pPr>
            <a:r>
              <a:rPr lang="en-US" altLang="en-US" sz="2300" b="1" u="sng" dirty="0">
                <a:solidFill>
                  <a:srgbClr val="002060"/>
                </a:solidFill>
                <a:latin typeface="Abadi Extra Light" panose="020B0204020104020204" pitchFamily="34" charset="0"/>
              </a:rPr>
              <a:t>Random Assignment</a:t>
            </a:r>
            <a:r>
              <a:rPr lang="en-US" altLang="en-US" sz="2300" b="1" dirty="0">
                <a:solidFill>
                  <a:srgbClr val="002060"/>
                </a:solidFill>
                <a:latin typeface="Abadi Extra Light" panose="020B0204020104020204" pitchFamily="34" charset="0"/>
              </a:rPr>
              <a:t> into Treatment Groups</a:t>
            </a:r>
          </a:p>
        </p:txBody>
      </p:sp>
      <p:sp>
        <p:nvSpPr>
          <p:cNvPr id="5" name="Footer Placeholder 3">
            <a:extLst>
              <a:ext uri="{FF2B5EF4-FFF2-40B4-BE49-F238E27FC236}">
                <a16:creationId xmlns:a16="http://schemas.microsoft.com/office/drawing/2014/main" id="{AAD96B7D-B775-4456-91D2-1E53BF5CDDB7}"/>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26151867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63513"/>
            <a:ext cx="8229600" cy="1143000"/>
          </a:xfrm>
        </p:spPr>
        <p:txBody>
          <a:bodyPr>
            <a:normAutofit/>
          </a:bodyPr>
          <a:lstStyle/>
          <a:p>
            <a:pPr eaLnBrk="1" hangingPunct="1">
              <a:defRPr/>
            </a:pPr>
            <a:r>
              <a:rPr lang="en-US" dirty="0">
                <a:solidFill>
                  <a:schemeClr val="accent4"/>
                </a:solidFill>
              </a:rPr>
              <a:t>Measuring social desirability bias in </a:t>
            </a:r>
            <a:r>
              <a:rPr lang="en-US" dirty="0" err="1">
                <a:solidFill>
                  <a:schemeClr val="accent4"/>
                </a:solidFill>
              </a:rPr>
              <a:t>responsenses</a:t>
            </a:r>
            <a:r>
              <a:rPr lang="en-US" dirty="0">
                <a:solidFill>
                  <a:schemeClr val="accent4"/>
                </a:solidFill>
              </a:rPr>
              <a:t> through psychological batteries</a:t>
            </a:r>
          </a:p>
        </p:txBody>
      </p:sp>
      <p:sp>
        <p:nvSpPr>
          <p:cNvPr id="3" name="Footer Placeholder 3">
            <a:extLst>
              <a:ext uri="{FF2B5EF4-FFF2-40B4-BE49-F238E27FC236}">
                <a16:creationId xmlns:a16="http://schemas.microsoft.com/office/drawing/2014/main" id="{31CDD950-F804-4933-A988-0DA8A58CAFA7}"/>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3621649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229600" cy="1143000"/>
          </a:xfrm>
        </p:spPr>
        <p:txBody>
          <a:bodyPr>
            <a:normAutofit/>
          </a:bodyPr>
          <a:lstStyle/>
          <a:p>
            <a:r>
              <a:rPr lang="en-US" sz="3200" dirty="0">
                <a:solidFill>
                  <a:srgbClr val="7030A0"/>
                </a:solidFill>
              </a:rPr>
              <a:t>Norms and Social Desirability</a:t>
            </a:r>
          </a:p>
        </p:txBody>
      </p:sp>
      <p:sp>
        <p:nvSpPr>
          <p:cNvPr id="5" name="Content Placeholder 4"/>
          <p:cNvSpPr>
            <a:spLocks noGrp="1"/>
          </p:cNvSpPr>
          <p:nvPr>
            <p:ph idx="1"/>
          </p:nvPr>
        </p:nvSpPr>
        <p:spPr/>
        <p:txBody>
          <a:bodyPr>
            <a:normAutofit fontScale="92500" lnSpcReduction="10000"/>
          </a:bodyPr>
          <a:lstStyle/>
          <a:p>
            <a:pPr>
              <a:buNone/>
            </a:pPr>
            <a:r>
              <a:rPr lang="en-US" sz="2400" dirty="0">
                <a:solidFill>
                  <a:srgbClr val="002060"/>
                </a:solidFill>
              </a:rPr>
              <a:t>When the mass public appear to approve of particular attitudes and behaviors, individuals are prone to report engage in them.</a:t>
            </a:r>
          </a:p>
          <a:p>
            <a:pPr>
              <a:buNone/>
            </a:pPr>
            <a:endParaRPr lang="en-US" sz="2400" b="1" dirty="0">
              <a:solidFill>
                <a:srgbClr val="002060"/>
              </a:solidFill>
            </a:endParaRPr>
          </a:p>
          <a:p>
            <a:pPr>
              <a:buNone/>
            </a:pPr>
            <a:r>
              <a:rPr lang="en-US" sz="2400" b="1" dirty="0">
                <a:solidFill>
                  <a:srgbClr val="002060"/>
                </a:solidFill>
              </a:rPr>
              <a:t>Examples:</a:t>
            </a:r>
          </a:p>
          <a:p>
            <a:pPr>
              <a:buFont typeface="Arial" charset="0"/>
              <a:buChar char="•"/>
            </a:pPr>
            <a:endParaRPr lang="en-US" sz="2400" b="1" dirty="0"/>
          </a:p>
          <a:p>
            <a:pPr>
              <a:buFont typeface="Arial" charset="0"/>
              <a:buChar char="•"/>
            </a:pPr>
            <a:r>
              <a:rPr lang="en-US" sz="2400" b="1" dirty="0"/>
              <a:t>Criminal activity</a:t>
            </a:r>
          </a:p>
          <a:p>
            <a:pPr>
              <a:buFont typeface="Arial" charset="0"/>
              <a:buChar char="•"/>
            </a:pPr>
            <a:endParaRPr lang="en-US" sz="2400" b="1" dirty="0"/>
          </a:p>
          <a:p>
            <a:pPr>
              <a:buFont typeface="Arial" charset="0"/>
              <a:buChar char="•"/>
            </a:pPr>
            <a:r>
              <a:rPr lang="en-US" sz="2400" b="1" dirty="0"/>
              <a:t>Discriminatory attitudes</a:t>
            </a:r>
          </a:p>
          <a:p>
            <a:pPr>
              <a:buFont typeface="Arial" charset="0"/>
              <a:buChar char="•"/>
            </a:pPr>
            <a:endParaRPr lang="en-US" sz="2400" b="1" dirty="0"/>
          </a:p>
          <a:p>
            <a:pPr>
              <a:buFont typeface="Arial" charset="0"/>
              <a:buChar char="•"/>
            </a:pPr>
            <a:r>
              <a:rPr lang="en-US" sz="2400" b="1" dirty="0"/>
              <a:t>Voting turnout</a:t>
            </a:r>
          </a:p>
          <a:p>
            <a:pPr>
              <a:buFont typeface="Arial" charset="0"/>
              <a:buChar char="•"/>
            </a:pPr>
            <a:endParaRPr lang="en-US" sz="2400" b="1" dirty="0"/>
          </a:p>
          <a:p>
            <a:pPr>
              <a:buFont typeface="Arial" charset="0"/>
              <a:buChar char="•"/>
            </a:pPr>
            <a:r>
              <a:rPr lang="en-US" sz="2400" b="1" dirty="0"/>
              <a:t>Candidate choice</a:t>
            </a:r>
          </a:p>
          <a:p>
            <a:pPr>
              <a:buFont typeface="Arial" charset="0"/>
              <a:buChar char="•"/>
            </a:pPr>
            <a:endParaRPr lang="en-US" sz="2400" b="1" dirty="0"/>
          </a:p>
          <a:p>
            <a:pPr>
              <a:buFont typeface="Arial" charset="0"/>
              <a:buChar char="•"/>
            </a:pPr>
            <a:endParaRPr lang="en-US" sz="2400" b="1" dirty="0">
              <a:solidFill>
                <a:srgbClr val="002060"/>
              </a:solidFill>
            </a:endParaRPr>
          </a:p>
        </p:txBody>
      </p:sp>
      <p:sp>
        <p:nvSpPr>
          <p:cNvPr id="4" name="Footer Placeholder 3">
            <a:extLst>
              <a:ext uri="{FF2B5EF4-FFF2-40B4-BE49-F238E27FC236}">
                <a16:creationId xmlns:a16="http://schemas.microsoft.com/office/drawing/2014/main" id="{2FD6B413-7368-42CF-BD65-F108E978AD6B}"/>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8607972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229600" cy="1143000"/>
          </a:xfrm>
        </p:spPr>
        <p:txBody>
          <a:bodyPr>
            <a:normAutofit/>
          </a:bodyPr>
          <a:lstStyle/>
          <a:p>
            <a:r>
              <a:rPr lang="en-US" sz="3200" dirty="0">
                <a:solidFill>
                  <a:srgbClr val="7030A0"/>
                </a:solidFill>
              </a:rPr>
              <a:t>Susceptibility to Social Desirability Bias</a:t>
            </a:r>
          </a:p>
        </p:txBody>
      </p:sp>
      <p:sp>
        <p:nvSpPr>
          <p:cNvPr id="5" name="Content Placeholder 4"/>
          <p:cNvSpPr>
            <a:spLocks noGrp="1"/>
          </p:cNvSpPr>
          <p:nvPr>
            <p:ph idx="1"/>
          </p:nvPr>
        </p:nvSpPr>
        <p:spPr/>
        <p:txBody>
          <a:bodyPr>
            <a:normAutofit/>
          </a:bodyPr>
          <a:lstStyle/>
          <a:p>
            <a:pPr>
              <a:buNone/>
            </a:pPr>
            <a:r>
              <a:rPr lang="en-US" sz="2400" b="1" i="1" dirty="0">
                <a:solidFill>
                  <a:srgbClr val="002060"/>
                </a:solidFill>
              </a:rPr>
              <a:t>High self-monitors</a:t>
            </a:r>
            <a:r>
              <a:rPr lang="en-US" sz="2400" b="1" dirty="0">
                <a:solidFill>
                  <a:srgbClr val="002060"/>
                </a:solidFill>
              </a:rPr>
              <a:t> are most prone to social desirability bias. </a:t>
            </a:r>
          </a:p>
          <a:p>
            <a:pPr>
              <a:buNone/>
            </a:pPr>
            <a:endParaRPr lang="en-US" sz="2400" dirty="0">
              <a:solidFill>
                <a:srgbClr val="002060"/>
              </a:solidFill>
            </a:endParaRPr>
          </a:p>
          <a:p>
            <a:pPr>
              <a:buNone/>
            </a:pPr>
            <a:r>
              <a:rPr lang="en-US" sz="2400" dirty="0">
                <a:solidFill>
                  <a:srgbClr val="002060"/>
                </a:solidFill>
              </a:rPr>
              <a:t>“Self-Monitoring Scale”:</a:t>
            </a:r>
          </a:p>
          <a:p>
            <a:pPr>
              <a:buFont typeface="Arial" charset="0"/>
              <a:buChar char="•"/>
            </a:pPr>
            <a:endParaRPr lang="en-US" sz="2400" dirty="0"/>
          </a:p>
          <a:p>
            <a:pPr>
              <a:buFont typeface="Arial" charset="0"/>
              <a:buChar char="•"/>
            </a:pPr>
            <a:r>
              <a:rPr lang="en-US" sz="2400" dirty="0"/>
              <a:t>In a group, I like to be the center of attention.</a:t>
            </a:r>
          </a:p>
          <a:p>
            <a:pPr>
              <a:buFont typeface="Arial" charset="0"/>
              <a:buChar char="•"/>
            </a:pPr>
            <a:endParaRPr lang="en-US" sz="2400" dirty="0"/>
          </a:p>
          <a:p>
            <a:pPr>
              <a:buFont typeface="Arial" charset="0"/>
              <a:buChar char="•"/>
            </a:pPr>
            <a:r>
              <a:rPr lang="en-US" sz="2400" dirty="0"/>
              <a:t>I am always courteous no matter how unpleasant someone else might be.</a:t>
            </a:r>
          </a:p>
          <a:p>
            <a:pPr>
              <a:buFont typeface="Arial" charset="0"/>
              <a:buChar char="•"/>
            </a:pPr>
            <a:endParaRPr lang="en-US" sz="2400" dirty="0"/>
          </a:p>
          <a:p>
            <a:pPr>
              <a:buFont typeface="Arial" charset="0"/>
              <a:buChar char="•"/>
            </a:pPr>
            <a:r>
              <a:rPr lang="en-US" sz="2400" dirty="0"/>
              <a:t>I would make a very good actor.</a:t>
            </a:r>
          </a:p>
          <a:p>
            <a:pPr>
              <a:buFont typeface="Arial" charset="0"/>
              <a:buChar char="•"/>
            </a:pPr>
            <a:endParaRPr lang="en-US" sz="2400" b="1" dirty="0"/>
          </a:p>
          <a:p>
            <a:pPr>
              <a:buFont typeface="Arial" charset="0"/>
              <a:buChar char="•"/>
            </a:pPr>
            <a:endParaRPr lang="en-US" sz="2400" b="1" dirty="0"/>
          </a:p>
          <a:p>
            <a:pPr>
              <a:buFont typeface="Arial" charset="0"/>
              <a:buChar char="•"/>
            </a:pPr>
            <a:endParaRPr lang="en-US" sz="2400" b="1" dirty="0">
              <a:solidFill>
                <a:srgbClr val="002060"/>
              </a:solidFill>
            </a:endParaRPr>
          </a:p>
        </p:txBody>
      </p:sp>
      <p:sp>
        <p:nvSpPr>
          <p:cNvPr id="4" name="Footer Placeholder 3">
            <a:extLst>
              <a:ext uri="{FF2B5EF4-FFF2-40B4-BE49-F238E27FC236}">
                <a16:creationId xmlns:a16="http://schemas.microsoft.com/office/drawing/2014/main" id="{7A4BCE47-5BD5-4FD3-96DD-735A0292F795}"/>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28691872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229600" cy="1143000"/>
          </a:xfrm>
        </p:spPr>
        <p:txBody>
          <a:bodyPr>
            <a:normAutofit/>
          </a:bodyPr>
          <a:lstStyle/>
          <a:p>
            <a:r>
              <a:rPr lang="en-US" sz="3200" dirty="0">
                <a:solidFill>
                  <a:srgbClr val="7030A0"/>
                </a:solidFill>
              </a:rPr>
              <a:t>By increasing self-monitoring, we can:</a:t>
            </a:r>
          </a:p>
        </p:txBody>
      </p:sp>
      <p:sp>
        <p:nvSpPr>
          <p:cNvPr id="5" name="Content Placeholder 4"/>
          <p:cNvSpPr>
            <a:spLocks noGrp="1"/>
          </p:cNvSpPr>
          <p:nvPr>
            <p:ph idx="1"/>
          </p:nvPr>
        </p:nvSpPr>
        <p:spPr/>
        <p:txBody>
          <a:bodyPr>
            <a:normAutofit/>
          </a:bodyPr>
          <a:lstStyle/>
          <a:p>
            <a:pPr marL="457200" indent="-457200">
              <a:buAutoNum type="arabicParenR"/>
            </a:pPr>
            <a:r>
              <a:rPr lang="en-US" sz="2400" dirty="0">
                <a:solidFill>
                  <a:srgbClr val="002060"/>
                </a:solidFill>
              </a:rPr>
              <a:t>See if a particular response is socially desirable</a:t>
            </a:r>
          </a:p>
          <a:p>
            <a:pPr marL="457200" indent="-457200">
              <a:buAutoNum type="arabicParenR"/>
            </a:pPr>
            <a:endParaRPr lang="en-US" sz="2400" dirty="0">
              <a:solidFill>
                <a:srgbClr val="002060"/>
              </a:solidFill>
            </a:endParaRPr>
          </a:p>
          <a:p>
            <a:pPr marL="457200" indent="-457200">
              <a:buAutoNum type="arabicParenR"/>
            </a:pPr>
            <a:r>
              <a:rPr lang="en-US" sz="2400" dirty="0">
                <a:solidFill>
                  <a:srgbClr val="002060"/>
                </a:solidFill>
              </a:rPr>
              <a:t>Identify who is particularly like to give socially desirable responses</a:t>
            </a:r>
            <a:endParaRPr lang="en-US" sz="2400" dirty="0"/>
          </a:p>
          <a:p>
            <a:pPr>
              <a:buFont typeface="Arial" charset="0"/>
              <a:buChar char="•"/>
            </a:pPr>
            <a:endParaRPr lang="en-US" sz="2400" b="1" dirty="0"/>
          </a:p>
          <a:p>
            <a:pPr>
              <a:buFont typeface="Arial" charset="0"/>
              <a:buChar char="•"/>
            </a:pPr>
            <a:endParaRPr lang="en-US" sz="2400" b="1" dirty="0"/>
          </a:p>
          <a:p>
            <a:pPr>
              <a:buFont typeface="Arial" charset="0"/>
              <a:buChar char="•"/>
            </a:pPr>
            <a:endParaRPr lang="en-US" sz="2400" b="1" dirty="0">
              <a:solidFill>
                <a:srgbClr val="002060"/>
              </a:solidFill>
            </a:endParaRPr>
          </a:p>
        </p:txBody>
      </p:sp>
      <p:sp>
        <p:nvSpPr>
          <p:cNvPr id="4" name="Footer Placeholder 3">
            <a:extLst>
              <a:ext uri="{FF2B5EF4-FFF2-40B4-BE49-F238E27FC236}">
                <a16:creationId xmlns:a16="http://schemas.microsoft.com/office/drawing/2014/main" id="{82E3A178-1A14-4582-94E6-18031B9BEFCB}"/>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8176153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7030A0"/>
                </a:solidFill>
              </a:rPr>
              <a:t>An example: most Americans are independents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828800"/>
            <a:ext cx="7297169" cy="4505954"/>
          </a:xfrm>
          <a:prstGeom prst="rect">
            <a:avLst/>
          </a:prstGeom>
        </p:spPr>
      </p:pic>
      <p:sp>
        <p:nvSpPr>
          <p:cNvPr id="4" name="Footer Placeholder 3">
            <a:extLst>
              <a:ext uri="{FF2B5EF4-FFF2-40B4-BE49-F238E27FC236}">
                <a16:creationId xmlns:a16="http://schemas.microsoft.com/office/drawing/2014/main" id="{283265CF-7EEA-4DCF-A6D2-D7D539C09522}"/>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9494703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rmAutofit/>
          </a:bodyPr>
          <a:lstStyle/>
          <a:p>
            <a:r>
              <a:rPr lang="en-US" sz="2400" dirty="0">
                <a:solidFill>
                  <a:srgbClr val="7030A0"/>
                </a:solidFill>
              </a:rPr>
              <a:t>Is the appeal of independence due to social desirability bias?</a:t>
            </a:r>
          </a:p>
        </p:txBody>
      </p:sp>
      <p:sp>
        <p:nvSpPr>
          <p:cNvPr id="4" name="Content Placeholder 3"/>
          <p:cNvSpPr>
            <a:spLocks noGrp="1"/>
          </p:cNvSpPr>
          <p:nvPr>
            <p:ph idx="1"/>
          </p:nvPr>
        </p:nvSpPr>
        <p:spPr/>
        <p:txBody>
          <a:bodyPr/>
          <a:lstStyle/>
          <a:p>
            <a:endParaRPr lang="en-US"/>
          </a:p>
        </p:txBody>
      </p:sp>
      <p:sp>
        <p:nvSpPr>
          <p:cNvPr id="5" name="Footer Placeholder 3">
            <a:extLst>
              <a:ext uri="{FF2B5EF4-FFF2-40B4-BE49-F238E27FC236}">
                <a16:creationId xmlns:a16="http://schemas.microsoft.com/office/drawing/2014/main" id="{0B9D7E1A-BEC1-4C4A-B61E-E2A9D24DCD35}"/>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37070421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200" b="1" dirty="0"/>
          </a:p>
          <a:p>
            <a:r>
              <a:rPr lang="en-US" sz="2200" dirty="0"/>
              <a:t>Nationally representative sample of 800 adults</a:t>
            </a:r>
          </a:p>
          <a:p>
            <a:pPr marL="0" indent="0">
              <a:buNone/>
            </a:pPr>
            <a:endParaRPr lang="en-US" sz="2200" dirty="0"/>
          </a:p>
          <a:p>
            <a:r>
              <a:rPr lang="en-US" sz="2200" dirty="0"/>
              <a:t>Conducted experiment in February of 2013</a:t>
            </a:r>
          </a:p>
        </p:txBody>
      </p:sp>
      <p:sp>
        <p:nvSpPr>
          <p:cNvPr id="7" name="Title 1"/>
          <p:cNvSpPr>
            <a:spLocks noGrp="1"/>
          </p:cNvSpPr>
          <p:nvPr>
            <p:ph type="title"/>
          </p:nvPr>
        </p:nvSpPr>
        <p:spPr>
          <a:xfrm>
            <a:off x="457200" y="274638"/>
            <a:ext cx="8229600" cy="1143000"/>
          </a:xfrm>
        </p:spPr>
        <p:txBody>
          <a:bodyPr>
            <a:normAutofit/>
          </a:bodyPr>
          <a:lstStyle/>
          <a:p>
            <a:r>
              <a:rPr lang="en-US" sz="2400" dirty="0">
                <a:solidFill>
                  <a:srgbClr val="7030A0"/>
                </a:solidFill>
              </a:rPr>
              <a:t>Is the appeal of independence due to social desirability bias?</a:t>
            </a:r>
          </a:p>
        </p:txBody>
      </p:sp>
      <p:sp>
        <p:nvSpPr>
          <p:cNvPr id="5" name="Footer Placeholder 3">
            <a:extLst>
              <a:ext uri="{FF2B5EF4-FFF2-40B4-BE49-F238E27FC236}">
                <a16:creationId xmlns:a16="http://schemas.microsoft.com/office/drawing/2014/main" id="{75BF84F5-1DA5-4D25-B046-6877BE185764}"/>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4104777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4">
                    <a:lumMod val="75000"/>
                  </a:schemeClr>
                </a:solidFill>
                <a:cs typeface="Nirmala UI" panose="020B0502040204020203" pitchFamily="34" charset="0"/>
              </a:rPr>
              <a:t>Survey data allow researchers to draw inferences with relatively smaller datasets</a:t>
            </a:r>
          </a:p>
        </p:txBody>
      </p:sp>
      <p:sp>
        <p:nvSpPr>
          <p:cNvPr id="3" name="Content Placeholder 2"/>
          <p:cNvSpPr>
            <a:spLocks noGrp="1"/>
          </p:cNvSpPr>
          <p:nvPr>
            <p:ph idx="1"/>
          </p:nvPr>
        </p:nvSpPr>
        <p:spPr>
          <a:xfrm>
            <a:off x="457200" y="1828800"/>
            <a:ext cx="8229600" cy="4525963"/>
          </a:xfrm>
        </p:spPr>
        <p:txBody>
          <a:bodyPr>
            <a:normAutofit/>
          </a:bodyPr>
          <a:lstStyle/>
          <a:p>
            <a:endParaRPr lang="en-US" sz="2600" dirty="0">
              <a:solidFill>
                <a:schemeClr val="tx2"/>
              </a:solidFill>
              <a:cs typeface="Nirmala UI" panose="020B0502040204020203" pitchFamily="34" charset="0"/>
            </a:endParaRPr>
          </a:p>
          <a:p>
            <a:r>
              <a:rPr lang="en-US" sz="2600" dirty="0">
                <a:solidFill>
                  <a:schemeClr val="tx2"/>
                </a:solidFill>
                <a:cs typeface="Nirmala UI" panose="020B0502040204020203" pitchFamily="34" charset="0"/>
              </a:rPr>
              <a:t>Probability sampling of small to large target populations</a:t>
            </a:r>
          </a:p>
          <a:p>
            <a:endParaRPr lang="en-US" sz="2600" dirty="0">
              <a:solidFill>
                <a:schemeClr val="tx2"/>
              </a:solidFill>
              <a:cs typeface="Nirmala UI" panose="020B0502040204020203" pitchFamily="34" charset="0"/>
            </a:endParaRPr>
          </a:p>
          <a:p>
            <a:r>
              <a:rPr lang="en-US" sz="2600" dirty="0">
                <a:solidFill>
                  <a:schemeClr val="tx2"/>
                </a:solidFill>
                <a:cs typeface="Nirmala UI" panose="020B0502040204020203" pitchFamily="34" charset="0"/>
              </a:rPr>
              <a:t>Purposive sampling of targeted populations</a:t>
            </a:r>
          </a:p>
          <a:p>
            <a:endParaRPr lang="en-US" sz="2600" dirty="0">
              <a:solidFill>
                <a:schemeClr val="tx2"/>
              </a:solidFill>
              <a:cs typeface="Nirmala UI" panose="020B0502040204020203" pitchFamily="34" charset="0"/>
            </a:endParaRPr>
          </a:p>
          <a:p>
            <a:r>
              <a:rPr lang="en-US" sz="2600" dirty="0">
                <a:solidFill>
                  <a:schemeClr val="tx2"/>
                </a:solidFill>
                <a:cs typeface="Nirmala UI" panose="020B0502040204020203" pitchFamily="34" charset="0"/>
              </a:rPr>
              <a:t>Convenience sampling for causal inference (later with Dr. Gonzalez)</a:t>
            </a:r>
            <a:endParaRPr lang="en-US" sz="2600" dirty="0">
              <a:cs typeface="Nirmala UI" panose="020B0502040204020203" pitchFamily="34" charset="0"/>
            </a:endParaRPr>
          </a:p>
        </p:txBody>
      </p:sp>
      <p:sp>
        <p:nvSpPr>
          <p:cNvPr id="4" name="Footer Placeholder 3">
            <a:extLst>
              <a:ext uri="{FF2B5EF4-FFF2-40B4-BE49-F238E27FC236}">
                <a16:creationId xmlns:a16="http://schemas.microsoft.com/office/drawing/2014/main" id="{737DA3FF-8526-48C1-AFAE-08E3AF566053}"/>
              </a:ext>
            </a:extLst>
          </p:cNvPr>
          <p:cNvSpPr>
            <a:spLocks noGrp="1"/>
          </p:cNvSpPr>
          <p:nvPr>
            <p:ph type="ftr" sz="quarter" idx="11"/>
          </p:nvPr>
        </p:nvSpPr>
        <p:spPr/>
        <p:txBody>
          <a:bodyPr/>
          <a:lstStyle/>
          <a:p>
            <a:r>
              <a:rPr lang="en-US"/>
              <a:t>Sampling</a:t>
            </a:r>
          </a:p>
        </p:txBody>
      </p:sp>
      <p:sp>
        <p:nvSpPr>
          <p:cNvPr id="5" name="Slide Number Placeholder 4">
            <a:extLst>
              <a:ext uri="{FF2B5EF4-FFF2-40B4-BE49-F238E27FC236}">
                <a16:creationId xmlns:a16="http://schemas.microsoft.com/office/drawing/2014/main" id="{2E5D7054-012B-40FA-A070-C9B3F9496139}"/>
              </a:ext>
            </a:extLst>
          </p:cNvPr>
          <p:cNvSpPr>
            <a:spLocks noGrp="1"/>
          </p:cNvSpPr>
          <p:nvPr>
            <p:ph type="sldNum" sz="quarter" idx="12"/>
          </p:nvPr>
        </p:nvSpPr>
        <p:spPr/>
        <p:txBody>
          <a:bodyPr/>
          <a:lstStyle/>
          <a:p>
            <a:fld id="{1BFCCB7F-209B-4D22-AECA-466D3526E982}" type="slidenum">
              <a:rPr lang="en-US" smtClean="0"/>
              <a:t>8</a:t>
            </a:fld>
            <a:endParaRPr lang="en-US"/>
          </a:p>
        </p:txBody>
      </p:sp>
    </p:spTree>
    <p:extLst>
      <p:ext uri="{BB962C8B-B14F-4D97-AF65-F5344CB8AC3E}">
        <p14:creationId xmlns:p14="http://schemas.microsoft.com/office/powerpoint/2010/main" val="24383051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400" b="1" dirty="0"/>
          </a:p>
          <a:p>
            <a:pPr marL="0" indent="0">
              <a:buNone/>
            </a:pPr>
            <a:r>
              <a:rPr lang="en-US" sz="2400" b="1" i="1" dirty="0"/>
              <a:t>1. Before</a:t>
            </a:r>
            <a:r>
              <a:rPr lang="en-US" sz="2400" b="1" dirty="0"/>
              <a:t> the procedure we measured </a:t>
            </a:r>
            <a:r>
              <a:rPr lang="en-US" sz="2400" b="1" u="sng" dirty="0"/>
              <a:t>self-monitoring.</a:t>
            </a:r>
            <a:endParaRPr lang="en-US" sz="2400" b="1" dirty="0"/>
          </a:p>
        </p:txBody>
      </p:sp>
      <p:sp>
        <p:nvSpPr>
          <p:cNvPr id="7" name="Title 1"/>
          <p:cNvSpPr>
            <a:spLocks noGrp="1"/>
          </p:cNvSpPr>
          <p:nvPr>
            <p:ph type="title"/>
          </p:nvPr>
        </p:nvSpPr>
        <p:spPr>
          <a:xfrm>
            <a:off x="457200" y="274638"/>
            <a:ext cx="8229600" cy="1143000"/>
          </a:xfrm>
        </p:spPr>
        <p:txBody>
          <a:bodyPr>
            <a:normAutofit/>
          </a:bodyPr>
          <a:lstStyle/>
          <a:p>
            <a:r>
              <a:rPr lang="en-US" sz="2400" dirty="0">
                <a:solidFill>
                  <a:srgbClr val="7030A0"/>
                </a:solidFill>
              </a:rPr>
              <a:t>Is the appeal of independence due to social desirability bias?</a:t>
            </a:r>
          </a:p>
        </p:txBody>
      </p:sp>
      <p:sp>
        <p:nvSpPr>
          <p:cNvPr id="5" name="Footer Placeholder 3">
            <a:extLst>
              <a:ext uri="{FF2B5EF4-FFF2-40B4-BE49-F238E27FC236}">
                <a16:creationId xmlns:a16="http://schemas.microsoft.com/office/drawing/2014/main" id="{A8BE6949-516C-4CE7-A9F1-B51FF7639B4E}"/>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25726168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229600" cy="1143000"/>
          </a:xfrm>
        </p:spPr>
        <p:txBody>
          <a:bodyPr>
            <a:normAutofit/>
          </a:bodyPr>
          <a:lstStyle/>
          <a:p>
            <a:r>
              <a:rPr lang="en-US" sz="2400" dirty="0">
                <a:solidFill>
                  <a:srgbClr val="7030A0"/>
                </a:solidFill>
              </a:rPr>
              <a:t>The “Self-Monitoring” scale rates susceptibility to </a:t>
            </a:r>
            <a:br>
              <a:rPr lang="en-US" sz="2400" dirty="0">
                <a:solidFill>
                  <a:srgbClr val="7030A0"/>
                </a:solidFill>
              </a:rPr>
            </a:br>
            <a:r>
              <a:rPr lang="en-US" sz="2400" dirty="0">
                <a:solidFill>
                  <a:srgbClr val="7030A0"/>
                </a:solidFill>
              </a:rPr>
              <a:t>social desirability bias</a:t>
            </a:r>
          </a:p>
        </p:txBody>
      </p:sp>
      <p:sp>
        <p:nvSpPr>
          <p:cNvPr id="5" name="Content Placeholder 4"/>
          <p:cNvSpPr>
            <a:spLocks noGrp="1"/>
          </p:cNvSpPr>
          <p:nvPr>
            <p:ph idx="1"/>
          </p:nvPr>
        </p:nvSpPr>
        <p:spPr/>
        <p:txBody>
          <a:bodyPr>
            <a:normAutofit fontScale="92500" lnSpcReduction="10000"/>
          </a:bodyPr>
          <a:lstStyle/>
          <a:p>
            <a:pPr>
              <a:buNone/>
            </a:pPr>
            <a:endParaRPr lang="en-US" sz="2400" dirty="0"/>
          </a:p>
          <a:p>
            <a:pPr>
              <a:buFont typeface="Arial" charset="0"/>
              <a:buChar char="•"/>
            </a:pPr>
            <a:r>
              <a:rPr lang="en-US" sz="2400" dirty="0"/>
              <a:t>Scale developed by psychologists (Snyder 1979).</a:t>
            </a:r>
          </a:p>
          <a:p>
            <a:pPr>
              <a:buFont typeface="Arial" charset="0"/>
              <a:buChar char="•"/>
            </a:pPr>
            <a:r>
              <a:rPr lang="en-US" sz="2400" dirty="0"/>
              <a:t>High self-monitors are most prone to social desirability bias. </a:t>
            </a:r>
          </a:p>
          <a:p>
            <a:pPr>
              <a:buNone/>
            </a:pPr>
            <a:endParaRPr lang="en-US" sz="2400" b="1" dirty="0"/>
          </a:p>
          <a:p>
            <a:pPr>
              <a:buNone/>
            </a:pPr>
            <a:r>
              <a:rPr lang="en-US" sz="2400" b="1" dirty="0"/>
              <a:t>Sample components of “Self-Monitoring Scale”:</a:t>
            </a:r>
          </a:p>
          <a:p>
            <a:pPr>
              <a:buFont typeface="Arial" charset="0"/>
              <a:buChar char="•"/>
            </a:pPr>
            <a:endParaRPr lang="en-US" sz="2400" dirty="0"/>
          </a:p>
          <a:p>
            <a:pPr>
              <a:buFont typeface="Arial" charset="0"/>
              <a:buChar char="•"/>
            </a:pPr>
            <a:r>
              <a:rPr lang="en-US" sz="2400" dirty="0"/>
              <a:t>In a group, I like to be the center of attention.</a:t>
            </a:r>
          </a:p>
          <a:p>
            <a:pPr>
              <a:buFont typeface="Arial" charset="0"/>
              <a:buChar char="•"/>
            </a:pPr>
            <a:endParaRPr lang="en-US" sz="2400" dirty="0"/>
          </a:p>
          <a:p>
            <a:pPr>
              <a:buFont typeface="Arial" charset="0"/>
              <a:buChar char="•"/>
            </a:pPr>
            <a:r>
              <a:rPr lang="en-US" sz="2400" dirty="0"/>
              <a:t>I am always courteous no matter how unpleasant someone else might be.</a:t>
            </a:r>
          </a:p>
          <a:p>
            <a:pPr>
              <a:buFont typeface="Arial" charset="0"/>
              <a:buChar char="•"/>
            </a:pPr>
            <a:endParaRPr lang="en-US" sz="2400" dirty="0"/>
          </a:p>
          <a:p>
            <a:pPr>
              <a:buFont typeface="Arial" charset="0"/>
              <a:buChar char="•"/>
            </a:pPr>
            <a:r>
              <a:rPr lang="en-US" sz="2400" dirty="0"/>
              <a:t>I would make a very good actor.</a:t>
            </a:r>
          </a:p>
          <a:p>
            <a:pPr>
              <a:buFont typeface="Arial" charset="0"/>
              <a:buChar char="•"/>
            </a:pPr>
            <a:endParaRPr lang="en-US" sz="2400" dirty="0"/>
          </a:p>
          <a:p>
            <a:pPr>
              <a:buFont typeface="Arial" charset="0"/>
              <a:buChar char="•"/>
            </a:pPr>
            <a:endParaRPr lang="en-US" sz="2400" dirty="0"/>
          </a:p>
          <a:p>
            <a:pPr>
              <a:buFont typeface="Arial" charset="0"/>
              <a:buChar char="•"/>
            </a:pPr>
            <a:endParaRPr lang="en-US" sz="2400" b="1" dirty="0">
              <a:solidFill>
                <a:srgbClr val="002060"/>
              </a:solidFill>
            </a:endParaRPr>
          </a:p>
        </p:txBody>
      </p:sp>
      <p:sp>
        <p:nvSpPr>
          <p:cNvPr id="6" name="Footer Placeholder 3">
            <a:extLst>
              <a:ext uri="{FF2B5EF4-FFF2-40B4-BE49-F238E27FC236}">
                <a16:creationId xmlns:a16="http://schemas.microsoft.com/office/drawing/2014/main" id="{EA099A50-8F75-4BC8-9ACE-445B819BBA96}"/>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22549996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200" b="1" dirty="0"/>
          </a:p>
          <a:p>
            <a:pPr marL="0" indent="0">
              <a:buNone/>
            </a:pPr>
            <a:r>
              <a:rPr lang="en-US" sz="2200" b="1" dirty="0"/>
              <a:t>2. </a:t>
            </a:r>
            <a:r>
              <a:rPr lang="en-US" sz="2200" b="1" i="1" dirty="0"/>
              <a:t>After </a:t>
            </a:r>
            <a:r>
              <a:rPr lang="en-US" sz="2200" b="1" dirty="0"/>
              <a:t>measuring self-monitoring:</a:t>
            </a:r>
          </a:p>
          <a:p>
            <a:pPr marL="0" indent="0">
              <a:buNone/>
            </a:pPr>
            <a:endParaRPr lang="en-US" sz="2200" dirty="0"/>
          </a:p>
          <a:p>
            <a:pPr marL="0" indent="0">
              <a:buNone/>
            </a:pPr>
            <a:r>
              <a:rPr lang="en-US" sz="2200" dirty="0"/>
              <a:t>Respondents randomly assigned to read one news article:</a:t>
            </a:r>
          </a:p>
          <a:p>
            <a:pPr>
              <a:buFont typeface="Arial" charset="0"/>
              <a:buChar char="•"/>
            </a:pPr>
            <a:r>
              <a:rPr lang="en-US" sz="2200" dirty="0"/>
              <a:t>Article about partisan unity in Washington</a:t>
            </a:r>
          </a:p>
          <a:p>
            <a:pPr>
              <a:buFont typeface="Arial" charset="0"/>
              <a:buChar char="•"/>
            </a:pPr>
            <a:r>
              <a:rPr lang="en-US" sz="2200" dirty="0"/>
              <a:t>Article about partisan disagreement in Washington</a:t>
            </a:r>
          </a:p>
          <a:p>
            <a:pPr>
              <a:buFont typeface="Arial" charset="0"/>
              <a:buChar char="•"/>
            </a:pPr>
            <a:r>
              <a:rPr lang="en-US" sz="2200" dirty="0"/>
              <a:t>Article about Groundhog Day (control)</a:t>
            </a:r>
          </a:p>
        </p:txBody>
      </p:sp>
      <p:sp>
        <p:nvSpPr>
          <p:cNvPr id="5" name="Title 1"/>
          <p:cNvSpPr>
            <a:spLocks noGrp="1"/>
          </p:cNvSpPr>
          <p:nvPr>
            <p:ph type="title"/>
          </p:nvPr>
        </p:nvSpPr>
        <p:spPr>
          <a:xfrm>
            <a:off x="457200" y="274638"/>
            <a:ext cx="8229600" cy="1143000"/>
          </a:xfrm>
        </p:spPr>
        <p:txBody>
          <a:bodyPr>
            <a:normAutofit/>
          </a:bodyPr>
          <a:lstStyle/>
          <a:p>
            <a:r>
              <a:rPr lang="en-US" sz="2400" dirty="0">
                <a:solidFill>
                  <a:srgbClr val="7030A0"/>
                </a:solidFill>
              </a:rPr>
              <a:t>Is the appeal of independence an outcome of social desirability bias?</a:t>
            </a:r>
          </a:p>
        </p:txBody>
      </p:sp>
      <p:sp>
        <p:nvSpPr>
          <p:cNvPr id="7" name="Footer Placeholder 3">
            <a:extLst>
              <a:ext uri="{FF2B5EF4-FFF2-40B4-BE49-F238E27FC236}">
                <a16:creationId xmlns:a16="http://schemas.microsoft.com/office/drawing/2014/main" id="{A19F7A4B-F414-4581-BC97-26CB729CA797}"/>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11362223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200" b="1" dirty="0"/>
          </a:p>
          <a:p>
            <a:pPr marL="0" indent="0">
              <a:buNone/>
            </a:pPr>
            <a:r>
              <a:rPr lang="en-US" sz="2200" b="1" dirty="0"/>
              <a:t>3. Finally: </a:t>
            </a:r>
          </a:p>
          <a:p>
            <a:pPr marL="0" indent="0">
              <a:buNone/>
            </a:pPr>
            <a:endParaRPr lang="en-US" sz="2200" dirty="0"/>
          </a:p>
          <a:p>
            <a:pPr>
              <a:buFont typeface="Arial" charset="0"/>
              <a:buChar char="•"/>
            </a:pPr>
            <a:r>
              <a:rPr lang="en-US" sz="2200" dirty="0"/>
              <a:t>Party Identification</a:t>
            </a:r>
          </a:p>
          <a:p>
            <a:pPr>
              <a:buFont typeface="Arial" charset="0"/>
              <a:buChar char="•"/>
            </a:pPr>
            <a:r>
              <a:rPr lang="en-US" sz="2200" dirty="0"/>
              <a:t>Issue Positions</a:t>
            </a:r>
          </a:p>
        </p:txBody>
      </p:sp>
      <p:sp>
        <p:nvSpPr>
          <p:cNvPr id="7" name="Title 1"/>
          <p:cNvSpPr>
            <a:spLocks noGrp="1"/>
          </p:cNvSpPr>
          <p:nvPr>
            <p:ph type="title"/>
          </p:nvPr>
        </p:nvSpPr>
        <p:spPr>
          <a:xfrm>
            <a:off x="457200" y="274638"/>
            <a:ext cx="8229600" cy="1143000"/>
          </a:xfrm>
        </p:spPr>
        <p:txBody>
          <a:bodyPr>
            <a:normAutofit/>
          </a:bodyPr>
          <a:lstStyle/>
          <a:p>
            <a:r>
              <a:rPr lang="en-US" sz="2400" dirty="0">
                <a:solidFill>
                  <a:srgbClr val="7030A0"/>
                </a:solidFill>
              </a:rPr>
              <a:t>Is the appeal of independence an outcome of social desirability bias?</a:t>
            </a:r>
          </a:p>
        </p:txBody>
      </p:sp>
      <p:sp>
        <p:nvSpPr>
          <p:cNvPr id="5" name="Footer Placeholder 3">
            <a:extLst>
              <a:ext uri="{FF2B5EF4-FFF2-40B4-BE49-F238E27FC236}">
                <a16:creationId xmlns:a16="http://schemas.microsoft.com/office/drawing/2014/main" id="{C1291014-0774-40A8-A719-F0AEF0F47653}"/>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21312542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rmAutofit/>
          </a:bodyPr>
          <a:lstStyle/>
          <a:p>
            <a:r>
              <a:rPr lang="en-US" sz="2400" dirty="0">
                <a:solidFill>
                  <a:srgbClr val="7030A0"/>
                </a:solidFill>
              </a:rPr>
              <a:t>Percent Identifying as Independent: </a:t>
            </a:r>
            <a:br>
              <a:rPr lang="en-US" sz="2400" dirty="0">
                <a:solidFill>
                  <a:srgbClr val="7030A0"/>
                </a:solidFill>
              </a:rPr>
            </a:br>
            <a:r>
              <a:rPr lang="en-US" sz="2400" i="1" dirty="0">
                <a:solidFill>
                  <a:srgbClr val="FF0000"/>
                </a:solidFill>
              </a:rPr>
              <a:t>High Self-Monitors Only</a:t>
            </a:r>
          </a:p>
        </p:txBody>
      </p:sp>
      <p:sp>
        <p:nvSpPr>
          <p:cNvPr id="11" name="Rectangle 10"/>
          <p:cNvSpPr/>
          <p:nvPr/>
        </p:nvSpPr>
        <p:spPr>
          <a:xfrm>
            <a:off x="4037610" y="2766951"/>
            <a:ext cx="3016333" cy="292133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7802" y="1636559"/>
            <a:ext cx="3268396" cy="4307041"/>
          </a:xfrm>
          <a:prstGeom prst="rect">
            <a:avLst/>
          </a:prstGeom>
        </p:spPr>
      </p:pic>
      <p:sp>
        <p:nvSpPr>
          <p:cNvPr id="6" name="Footer Placeholder 3">
            <a:extLst>
              <a:ext uri="{FF2B5EF4-FFF2-40B4-BE49-F238E27FC236}">
                <a16:creationId xmlns:a16="http://schemas.microsoft.com/office/drawing/2014/main" id="{5B4D8D51-877D-47C2-A7DF-54EE88F99883}"/>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5164266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rmAutofit/>
          </a:bodyPr>
          <a:lstStyle/>
          <a:p>
            <a:r>
              <a:rPr lang="en-US" sz="2400" dirty="0">
                <a:solidFill>
                  <a:srgbClr val="7030A0"/>
                </a:solidFill>
              </a:rPr>
              <a:t>Percent Identifying as Independent: </a:t>
            </a:r>
            <a:br>
              <a:rPr lang="en-US" sz="2400" dirty="0">
                <a:solidFill>
                  <a:srgbClr val="7030A0"/>
                </a:solidFill>
              </a:rPr>
            </a:br>
            <a:r>
              <a:rPr lang="en-US" sz="2400" i="1" dirty="0">
                <a:solidFill>
                  <a:srgbClr val="FF0000"/>
                </a:solidFill>
              </a:rPr>
              <a:t>High Self-Monitors Only</a:t>
            </a:r>
          </a:p>
        </p:txBody>
      </p:sp>
      <p:sp>
        <p:nvSpPr>
          <p:cNvPr id="11" name="Rectangle 10"/>
          <p:cNvSpPr/>
          <p:nvPr/>
        </p:nvSpPr>
        <p:spPr>
          <a:xfrm>
            <a:off x="4037610" y="2766951"/>
            <a:ext cx="3016333" cy="292133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7802" y="1636559"/>
            <a:ext cx="3268396" cy="4307041"/>
          </a:xfrm>
          <a:prstGeom prst="rect">
            <a:avLst/>
          </a:prstGeom>
        </p:spPr>
      </p:pic>
      <p:sp>
        <p:nvSpPr>
          <p:cNvPr id="6" name="Footer Placeholder 3">
            <a:extLst>
              <a:ext uri="{FF2B5EF4-FFF2-40B4-BE49-F238E27FC236}">
                <a16:creationId xmlns:a16="http://schemas.microsoft.com/office/drawing/2014/main" id="{ABAD9B77-0CAF-492B-8B1B-3913D09578E8}"/>
              </a:ext>
            </a:extLst>
          </p:cNvPr>
          <p:cNvSpPr>
            <a:spLocks noGrp="1"/>
          </p:cNvSpPr>
          <p:nvPr>
            <p:ph type="ftr" sz="quarter" idx="11"/>
          </p:nvPr>
        </p:nvSpPr>
        <p:spPr>
          <a:xfrm>
            <a:off x="3124200" y="6356350"/>
            <a:ext cx="2895600" cy="365125"/>
          </a:xfrm>
        </p:spPr>
        <p:txBody>
          <a:bodyPr/>
          <a:lstStyle/>
          <a:p>
            <a:r>
              <a:rPr lang="en-US" dirty="0"/>
              <a:t>Socially desirable responding</a:t>
            </a:r>
          </a:p>
        </p:txBody>
      </p:sp>
    </p:spTree>
    <p:extLst>
      <p:ext uri="{BB962C8B-B14F-4D97-AF65-F5344CB8AC3E}">
        <p14:creationId xmlns:p14="http://schemas.microsoft.com/office/powerpoint/2010/main" val="7455002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rmAutofit/>
          </a:bodyPr>
          <a:lstStyle/>
          <a:p>
            <a:r>
              <a:rPr lang="en-US" sz="2400" dirty="0">
                <a:solidFill>
                  <a:srgbClr val="7030A0"/>
                </a:solidFill>
              </a:rPr>
              <a:t>Percent Identifying as Independent: </a:t>
            </a:r>
            <a:br>
              <a:rPr lang="en-US" sz="2400" dirty="0">
                <a:solidFill>
                  <a:srgbClr val="7030A0"/>
                </a:solidFill>
              </a:rPr>
            </a:br>
            <a:r>
              <a:rPr lang="en-US" sz="2400" i="1" dirty="0">
                <a:solidFill>
                  <a:srgbClr val="FF0000"/>
                </a:solidFill>
              </a:rPr>
              <a:t>High Self-Monitors Only</a:t>
            </a:r>
          </a:p>
        </p:txBody>
      </p:sp>
      <p:sp>
        <p:nvSpPr>
          <p:cNvPr id="11" name="Rectangle 10"/>
          <p:cNvSpPr/>
          <p:nvPr/>
        </p:nvSpPr>
        <p:spPr>
          <a:xfrm>
            <a:off x="4037610" y="2766951"/>
            <a:ext cx="3016333" cy="292133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8234" y="1637699"/>
            <a:ext cx="3267531" cy="4305901"/>
          </a:xfrm>
          <a:prstGeom prst="rect">
            <a:avLst/>
          </a:prstGeom>
        </p:spPr>
      </p:pic>
      <p:sp>
        <p:nvSpPr>
          <p:cNvPr id="6" name="Footer Placeholder 3">
            <a:extLst>
              <a:ext uri="{FF2B5EF4-FFF2-40B4-BE49-F238E27FC236}">
                <a16:creationId xmlns:a16="http://schemas.microsoft.com/office/drawing/2014/main" id="{7F4F8553-87A3-4E00-A978-C7057EE4CCF9}"/>
              </a:ext>
            </a:extLst>
          </p:cNvPr>
          <p:cNvSpPr txBox="1">
            <a:spLocks/>
          </p:cNvSpPr>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Socially desirable responding</a:t>
            </a:r>
            <a:endParaRPr lang="en-US" dirty="0"/>
          </a:p>
        </p:txBody>
      </p:sp>
    </p:spTree>
    <p:extLst>
      <p:ext uri="{BB962C8B-B14F-4D97-AF65-F5344CB8AC3E}">
        <p14:creationId xmlns:p14="http://schemas.microsoft.com/office/powerpoint/2010/main" val="30206813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rmAutofit/>
          </a:bodyPr>
          <a:lstStyle/>
          <a:p>
            <a:r>
              <a:rPr lang="en-US" sz="2400" dirty="0">
                <a:solidFill>
                  <a:srgbClr val="7030A0"/>
                </a:solidFill>
              </a:rPr>
              <a:t>Percent Identifying as Independent: </a:t>
            </a:r>
            <a:br>
              <a:rPr lang="en-US" sz="2400" dirty="0">
                <a:solidFill>
                  <a:srgbClr val="7030A0"/>
                </a:solidFill>
              </a:rPr>
            </a:br>
            <a:r>
              <a:rPr lang="en-US" sz="2400" i="1" dirty="0">
                <a:solidFill>
                  <a:srgbClr val="FF0000"/>
                </a:solidFill>
              </a:rPr>
              <a:t>Low Self-Monitors Only</a:t>
            </a:r>
          </a:p>
        </p:txBody>
      </p:sp>
      <p:sp>
        <p:nvSpPr>
          <p:cNvPr id="11" name="Rectangle 10"/>
          <p:cNvSpPr/>
          <p:nvPr/>
        </p:nvSpPr>
        <p:spPr>
          <a:xfrm>
            <a:off x="4037610" y="2766951"/>
            <a:ext cx="3016333" cy="292133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8287" y="1742488"/>
            <a:ext cx="2867425" cy="4201112"/>
          </a:xfrm>
          <a:prstGeom prst="rect">
            <a:avLst/>
          </a:prstGeom>
        </p:spPr>
      </p:pic>
      <p:sp>
        <p:nvSpPr>
          <p:cNvPr id="6" name="Footer Placeholder 3">
            <a:extLst>
              <a:ext uri="{FF2B5EF4-FFF2-40B4-BE49-F238E27FC236}">
                <a16:creationId xmlns:a16="http://schemas.microsoft.com/office/drawing/2014/main" id="{78E59CBD-50C5-4B34-B05F-F4AB1AA262E8}"/>
              </a:ext>
            </a:extLst>
          </p:cNvPr>
          <p:cNvSpPr txBox="1">
            <a:spLocks/>
          </p:cNvSpPr>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Socially desirable responding</a:t>
            </a:r>
            <a:endParaRPr lang="en-US" dirty="0"/>
          </a:p>
        </p:txBody>
      </p:sp>
    </p:spTree>
    <p:extLst>
      <p:ext uri="{BB962C8B-B14F-4D97-AF65-F5344CB8AC3E}">
        <p14:creationId xmlns:p14="http://schemas.microsoft.com/office/powerpoint/2010/main" val="39380157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E9D9-5C60-43F5-AC1C-765B97D38CF3}"/>
              </a:ext>
            </a:extLst>
          </p:cNvPr>
          <p:cNvSpPr>
            <a:spLocks noGrp="1"/>
          </p:cNvSpPr>
          <p:nvPr>
            <p:ph type="title"/>
          </p:nvPr>
        </p:nvSpPr>
        <p:spPr/>
        <p:txBody>
          <a:bodyPr>
            <a:normAutofit/>
          </a:bodyPr>
          <a:lstStyle/>
          <a:p>
            <a:r>
              <a:rPr lang="en-US" dirty="0"/>
              <a:t>Today, surveys are almost </a:t>
            </a:r>
            <a:br>
              <a:rPr lang="en-US" dirty="0"/>
            </a:br>
            <a:r>
              <a:rPr lang="en-US" dirty="0"/>
              <a:t>exclusively web-based</a:t>
            </a:r>
          </a:p>
        </p:txBody>
      </p:sp>
      <p:sp>
        <p:nvSpPr>
          <p:cNvPr id="3" name="Content Placeholder 2">
            <a:extLst>
              <a:ext uri="{FF2B5EF4-FFF2-40B4-BE49-F238E27FC236}">
                <a16:creationId xmlns:a16="http://schemas.microsoft.com/office/drawing/2014/main" id="{A0E2D9F2-A2B4-449B-95B8-ED3E86393AA0}"/>
              </a:ext>
            </a:extLst>
          </p:cNvPr>
          <p:cNvSpPr>
            <a:spLocks noGrp="1"/>
          </p:cNvSpPr>
          <p:nvPr>
            <p:ph idx="1"/>
          </p:nvPr>
        </p:nvSpPr>
        <p:spPr/>
        <p:txBody>
          <a:bodyPr/>
          <a:lstStyle/>
          <a:p>
            <a:endParaRPr lang="en-US" dirty="0"/>
          </a:p>
          <a:p>
            <a:r>
              <a:rPr lang="en-US" dirty="0"/>
              <a:t>Internet-based opt-in panels (e.g. YouGov)</a:t>
            </a:r>
          </a:p>
          <a:p>
            <a:endParaRPr lang="en-US" dirty="0"/>
          </a:p>
          <a:p>
            <a:r>
              <a:rPr lang="en-US" dirty="0"/>
              <a:t>Streaming panels (e.g. SurveyMonkey)</a:t>
            </a:r>
          </a:p>
          <a:p>
            <a:endParaRPr lang="en-US" dirty="0"/>
          </a:p>
          <a:p>
            <a:r>
              <a:rPr lang="en-US" dirty="0"/>
              <a:t>Generally weighted to represent the population based on census data</a:t>
            </a:r>
          </a:p>
        </p:txBody>
      </p:sp>
      <p:sp>
        <p:nvSpPr>
          <p:cNvPr id="4" name="Footer Placeholder 3">
            <a:extLst>
              <a:ext uri="{FF2B5EF4-FFF2-40B4-BE49-F238E27FC236}">
                <a16:creationId xmlns:a16="http://schemas.microsoft.com/office/drawing/2014/main" id="{11832A92-F530-48AC-96CD-A2B722AE40D4}"/>
              </a:ext>
            </a:extLst>
          </p:cNvPr>
          <p:cNvSpPr>
            <a:spLocks noGrp="1"/>
          </p:cNvSpPr>
          <p:nvPr>
            <p:ph type="ftr" sz="quarter" idx="11"/>
          </p:nvPr>
        </p:nvSpPr>
        <p:spPr/>
        <p:txBody>
          <a:bodyPr/>
          <a:lstStyle/>
          <a:p>
            <a:r>
              <a:rPr lang="en-US"/>
              <a:t>Web-based surveys</a:t>
            </a:r>
          </a:p>
        </p:txBody>
      </p:sp>
    </p:spTree>
    <p:extLst>
      <p:ext uri="{BB962C8B-B14F-4D97-AF65-F5344CB8AC3E}">
        <p14:creationId xmlns:p14="http://schemas.microsoft.com/office/powerpoint/2010/main" val="28463153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E9D9-5C60-43F5-AC1C-765B97D38CF3}"/>
              </a:ext>
            </a:extLst>
          </p:cNvPr>
          <p:cNvSpPr>
            <a:spLocks noGrp="1"/>
          </p:cNvSpPr>
          <p:nvPr>
            <p:ph type="title"/>
          </p:nvPr>
        </p:nvSpPr>
        <p:spPr/>
        <p:txBody>
          <a:bodyPr>
            <a:normAutofit/>
          </a:bodyPr>
          <a:lstStyle/>
          <a:p>
            <a:r>
              <a:rPr lang="en-US" dirty="0"/>
              <a:t>This increases access at varying costs</a:t>
            </a:r>
          </a:p>
        </p:txBody>
      </p:sp>
      <p:sp>
        <p:nvSpPr>
          <p:cNvPr id="3" name="Content Placeholder 2">
            <a:extLst>
              <a:ext uri="{FF2B5EF4-FFF2-40B4-BE49-F238E27FC236}">
                <a16:creationId xmlns:a16="http://schemas.microsoft.com/office/drawing/2014/main" id="{A0E2D9F2-A2B4-449B-95B8-ED3E86393AA0}"/>
              </a:ext>
            </a:extLst>
          </p:cNvPr>
          <p:cNvSpPr>
            <a:spLocks noGrp="1"/>
          </p:cNvSpPr>
          <p:nvPr>
            <p:ph idx="1"/>
          </p:nvPr>
        </p:nvSpPr>
        <p:spPr>
          <a:xfrm>
            <a:off x="457200" y="1830387"/>
            <a:ext cx="8229600" cy="4525963"/>
          </a:xfrm>
        </p:spPr>
        <p:txBody>
          <a:bodyPr/>
          <a:lstStyle/>
          <a:p>
            <a:r>
              <a:rPr lang="en-US" dirty="0"/>
              <a:t>10-minute study, 1000 people, nationally representative, one-wave</a:t>
            </a:r>
          </a:p>
          <a:p>
            <a:endParaRPr lang="en-US" sz="2000" dirty="0"/>
          </a:p>
          <a:p>
            <a:pPr lvl="1"/>
            <a:r>
              <a:rPr lang="en-US" dirty="0" err="1"/>
              <a:t>MTurk</a:t>
            </a:r>
            <a:r>
              <a:rPr lang="en-US" dirty="0"/>
              <a:t>: $1,400 (assumes federal minimum wage)</a:t>
            </a:r>
          </a:p>
          <a:p>
            <a:pPr lvl="1"/>
            <a:r>
              <a:rPr lang="en-US" dirty="0" err="1"/>
              <a:t>Dynata</a:t>
            </a:r>
            <a:r>
              <a:rPr lang="en-US" dirty="0"/>
              <a:t>: $4,000 </a:t>
            </a:r>
          </a:p>
          <a:p>
            <a:pPr lvl="1"/>
            <a:r>
              <a:rPr lang="en-US" dirty="0"/>
              <a:t>YouGov: $10,000 </a:t>
            </a:r>
          </a:p>
          <a:p>
            <a:pPr lvl="1"/>
            <a:r>
              <a:rPr lang="en-US" dirty="0"/>
              <a:t>NORC: $22,700 (</a:t>
            </a:r>
            <a:r>
              <a:rPr lang="en-US" dirty="0" err="1"/>
              <a:t>AmeriSpeak</a:t>
            </a:r>
            <a:r>
              <a:rPr lang="en-US" dirty="0"/>
              <a:t> Panel) </a:t>
            </a:r>
          </a:p>
          <a:p>
            <a:pPr lvl="1"/>
            <a:r>
              <a:rPr lang="en-US" dirty="0"/>
              <a:t>IPSOS: $34,489</a:t>
            </a:r>
          </a:p>
        </p:txBody>
      </p:sp>
      <p:sp>
        <p:nvSpPr>
          <p:cNvPr id="4" name="Footer Placeholder 3">
            <a:extLst>
              <a:ext uri="{FF2B5EF4-FFF2-40B4-BE49-F238E27FC236}">
                <a16:creationId xmlns:a16="http://schemas.microsoft.com/office/drawing/2014/main" id="{11832A92-F530-48AC-96CD-A2B722AE40D4}"/>
              </a:ext>
            </a:extLst>
          </p:cNvPr>
          <p:cNvSpPr>
            <a:spLocks noGrp="1"/>
          </p:cNvSpPr>
          <p:nvPr>
            <p:ph type="ftr" sz="quarter" idx="11"/>
          </p:nvPr>
        </p:nvSpPr>
        <p:spPr/>
        <p:txBody>
          <a:bodyPr/>
          <a:lstStyle/>
          <a:p>
            <a:r>
              <a:rPr lang="en-US"/>
              <a:t>Web-based surveys</a:t>
            </a:r>
          </a:p>
        </p:txBody>
      </p:sp>
    </p:spTree>
    <p:extLst>
      <p:ext uri="{BB962C8B-B14F-4D97-AF65-F5344CB8AC3E}">
        <p14:creationId xmlns:p14="http://schemas.microsoft.com/office/powerpoint/2010/main" val="136396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4">
                    <a:lumMod val="75000"/>
                  </a:schemeClr>
                </a:solidFill>
                <a:cs typeface="Nirmala UI" panose="020B0502040204020203" pitchFamily="34" charset="0"/>
              </a:rPr>
              <a:t>Probability v. Non-Probability Sampling</a:t>
            </a:r>
          </a:p>
        </p:txBody>
      </p:sp>
      <p:sp>
        <p:nvSpPr>
          <p:cNvPr id="3" name="Content Placeholder 2"/>
          <p:cNvSpPr>
            <a:spLocks noGrp="1"/>
          </p:cNvSpPr>
          <p:nvPr>
            <p:ph idx="1"/>
          </p:nvPr>
        </p:nvSpPr>
        <p:spPr>
          <a:xfrm>
            <a:off x="457200" y="1828800"/>
            <a:ext cx="8229600" cy="4525963"/>
          </a:xfrm>
        </p:spPr>
        <p:txBody>
          <a:bodyPr>
            <a:noAutofit/>
          </a:bodyPr>
          <a:lstStyle/>
          <a:p>
            <a:r>
              <a:rPr lang="en-US" sz="2200" b="1" dirty="0">
                <a:solidFill>
                  <a:schemeClr val="tx2"/>
                </a:solidFill>
                <a:cs typeface="Nirmala UI" panose="020B0502040204020203" pitchFamily="34" charset="0"/>
              </a:rPr>
              <a:t>Probability sampling: </a:t>
            </a:r>
            <a:r>
              <a:rPr lang="en-US" sz="2200" dirty="0">
                <a:solidFill>
                  <a:schemeClr val="tx2"/>
                </a:solidFill>
                <a:cs typeface="Nirmala UI" panose="020B0502040204020203" pitchFamily="34" charset="0"/>
              </a:rPr>
              <a:t>Each member of the population has an equal (non-zero) chance of being surveyed (e.g. Pew, Gallup)</a:t>
            </a:r>
          </a:p>
          <a:p>
            <a:endParaRPr lang="en-US" sz="2200" dirty="0">
              <a:solidFill>
                <a:schemeClr val="tx2"/>
              </a:solidFill>
              <a:cs typeface="Nirmala UI" panose="020B0502040204020203" pitchFamily="34" charset="0"/>
            </a:endParaRPr>
          </a:p>
          <a:p>
            <a:r>
              <a:rPr lang="en-US" sz="2200" b="1" dirty="0">
                <a:solidFill>
                  <a:schemeClr val="tx2"/>
                </a:solidFill>
                <a:cs typeface="Nirmala UI" panose="020B0502040204020203" pitchFamily="34" charset="0"/>
              </a:rPr>
              <a:t>Non-Probability sampling: </a:t>
            </a:r>
            <a:r>
              <a:rPr lang="en-US" sz="2200" dirty="0">
                <a:solidFill>
                  <a:schemeClr val="tx2"/>
                </a:solidFill>
                <a:cs typeface="Nirmala UI" panose="020B0502040204020203" pitchFamily="34" charset="0"/>
              </a:rPr>
              <a:t>Survey sample is skewed but can be weighted for accuracy (e.g. </a:t>
            </a:r>
            <a:r>
              <a:rPr lang="en-US" sz="2200" i="1" dirty="0">
                <a:solidFill>
                  <a:schemeClr val="tx2"/>
                </a:solidFill>
                <a:cs typeface="Nirmala UI" panose="020B0502040204020203" pitchFamily="34" charset="0"/>
              </a:rPr>
              <a:t>New York Times</a:t>
            </a:r>
            <a:r>
              <a:rPr lang="en-US" sz="2200" dirty="0">
                <a:solidFill>
                  <a:schemeClr val="tx2"/>
                </a:solidFill>
                <a:cs typeface="Nirmala UI" panose="020B0502040204020203" pitchFamily="34" charset="0"/>
              </a:rPr>
              <a:t>, SurveyMonkey, most election forecasting) </a:t>
            </a:r>
            <a:r>
              <a:rPr lang="en-US" sz="2200" b="1" i="1" dirty="0">
                <a:solidFill>
                  <a:schemeClr val="tx2"/>
                </a:solidFill>
                <a:cs typeface="Nirmala UI" panose="020B0502040204020203" pitchFamily="34" charset="0"/>
              </a:rPr>
              <a:t>if </a:t>
            </a:r>
            <a:r>
              <a:rPr lang="en-US" sz="2200" i="1" dirty="0">
                <a:solidFill>
                  <a:schemeClr val="tx2"/>
                </a:solidFill>
                <a:cs typeface="Nirmala UI" panose="020B0502040204020203" pitchFamily="34" charset="0"/>
              </a:rPr>
              <a:t> </a:t>
            </a:r>
            <a:r>
              <a:rPr lang="en-US" sz="2200" dirty="0">
                <a:solidFill>
                  <a:schemeClr val="tx2"/>
                </a:solidFill>
                <a:cs typeface="Nirmala UI" panose="020B0502040204020203" pitchFamily="34" charset="0"/>
              </a:rPr>
              <a:t>the intent is to infer about the entire population </a:t>
            </a:r>
          </a:p>
          <a:p>
            <a:endParaRPr lang="en-US" sz="2200" dirty="0">
              <a:solidFill>
                <a:schemeClr val="tx2"/>
              </a:solidFill>
              <a:cs typeface="Nirmala UI" panose="020B0502040204020203" pitchFamily="34" charset="0"/>
            </a:endParaRPr>
          </a:p>
          <a:p>
            <a:r>
              <a:rPr lang="en-US" sz="2200" b="1" dirty="0">
                <a:solidFill>
                  <a:schemeClr val="tx2"/>
                </a:solidFill>
                <a:cs typeface="Nirmala UI" panose="020B0502040204020203" pitchFamily="34" charset="0"/>
              </a:rPr>
              <a:t>Purposive sampling: </a:t>
            </a:r>
            <a:r>
              <a:rPr lang="en-US" sz="2200" dirty="0">
                <a:solidFill>
                  <a:schemeClr val="tx2"/>
                </a:solidFill>
                <a:cs typeface="Nirmala UI" panose="020B0502040204020203" pitchFamily="34" charset="0"/>
              </a:rPr>
              <a:t>A targeted convenience sample aimed at collecting data about a particular group</a:t>
            </a:r>
            <a:endParaRPr lang="en-US" sz="2200" b="1" dirty="0">
              <a:cs typeface="Nirmala UI" panose="020B0502040204020203" pitchFamily="34" charset="0"/>
            </a:endParaRPr>
          </a:p>
        </p:txBody>
      </p:sp>
      <p:sp>
        <p:nvSpPr>
          <p:cNvPr id="4" name="Footer Placeholder 3">
            <a:extLst>
              <a:ext uri="{FF2B5EF4-FFF2-40B4-BE49-F238E27FC236}">
                <a16:creationId xmlns:a16="http://schemas.microsoft.com/office/drawing/2014/main" id="{026A42AC-22F7-48FE-8D59-E9F8EDD2FC81}"/>
              </a:ext>
            </a:extLst>
          </p:cNvPr>
          <p:cNvSpPr>
            <a:spLocks noGrp="1"/>
          </p:cNvSpPr>
          <p:nvPr>
            <p:ph type="ftr" sz="quarter" idx="11"/>
          </p:nvPr>
        </p:nvSpPr>
        <p:spPr/>
        <p:txBody>
          <a:bodyPr/>
          <a:lstStyle/>
          <a:p>
            <a:r>
              <a:rPr lang="en-US"/>
              <a:t>Sampling</a:t>
            </a:r>
          </a:p>
        </p:txBody>
      </p:sp>
    </p:spTree>
    <p:extLst>
      <p:ext uri="{BB962C8B-B14F-4D97-AF65-F5344CB8AC3E}">
        <p14:creationId xmlns:p14="http://schemas.microsoft.com/office/powerpoint/2010/main" val="7458784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E9D9-5C60-43F5-AC1C-765B97D38CF3}"/>
              </a:ext>
            </a:extLst>
          </p:cNvPr>
          <p:cNvSpPr>
            <a:spLocks noGrp="1"/>
          </p:cNvSpPr>
          <p:nvPr>
            <p:ph type="title"/>
          </p:nvPr>
        </p:nvSpPr>
        <p:spPr/>
        <p:txBody>
          <a:bodyPr>
            <a:normAutofit/>
          </a:bodyPr>
          <a:lstStyle/>
          <a:p>
            <a:r>
              <a:rPr lang="en-US" dirty="0"/>
              <a:t>It also allows for a range of survey experiences</a:t>
            </a:r>
          </a:p>
        </p:txBody>
      </p:sp>
      <p:sp>
        <p:nvSpPr>
          <p:cNvPr id="3" name="Content Placeholder 2">
            <a:extLst>
              <a:ext uri="{FF2B5EF4-FFF2-40B4-BE49-F238E27FC236}">
                <a16:creationId xmlns:a16="http://schemas.microsoft.com/office/drawing/2014/main" id="{A0E2D9F2-A2B4-449B-95B8-ED3E86393AA0}"/>
              </a:ext>
            </a:extLst>
          </p:cNvPr>
          <p:cNvSpPr>
            <a:spLocks noGrp="1"/>
          </p:cNvSpPr>
          <p:nvPr>
            <p:ph idx="1"/>
          </p:nvPr>
        </p:nvSpPr>
        <p:spPr>
          <a:xfrm>
            <a:off x="491169" y="2332037"/>
            <a:ext cx="8229600" cy="4525963"/>
          </a:xfrm>
        </p:spPr>
        <p:txBody>
          <a:bodyPr/>
          <a:lstStyle/>
          <a:p>
            <a:r>
              <a:rPr lang="en-US" dirty="0"/>
              <a:t>Images, video, etc.</a:t>
            </a:r>
          </a:p>
          <a:p>
            <a:endParaRPr lang="en-US" dirty="0"/>
          </a:p>
          <a:p>
            <a:r>
              <a:rPr lang="en-US" dirty="0"/>
              <a:t>Interaction</a:t>
            </a:r>
          </a:p>
          <a:p>
            <a:endParaRPr lang="en-US" dirty="0"/>
          </a:p>
          <a:p>
            <a:r>
              <a:rPr lang="en-US" dirty="0"/>
              <a:t>Simulated environments</a:t>
            </a:r>
          </a:p>
        </p:txBody>
      </p:sp>
      <p:sp>
        <p:nvSpPr>
          <p:cNvPr id="4" name="Footer Placeholder 3">
            <a:extLst>
              <a:ext uri="{FF2B5EF4-FFF2-40B4-BE49-F238E27FC236}">
                <a16:creationId xmlns:a16="http://schemas.microsoft.com/office/drawing/2014/main" id="{11832A92-F530-48AC-96CD-A2B722AE40D4}"/>
              </a:ext>
            </a:extLst>
          </p:cNvPr>
          <p:cNvSpPr>
            <a:spLocks noGrp="1"/>
          </p:cNvSpPr>
          <p:nvPr>
            <p:ph type="ftr" sz="quarter" idx="11"/>
          </p:nvPr>
        </p:nvSpPr>
        <p:spPr/>
        <p:txBody>
          <a:bodyPr/>
          <a:lstStyle/>
          <a:p>
            <a:r>
              <a:rPr lang="en-US"/>
              <a:t>Web-based surveys</a:t>
            </a:r>
          </a:p>
        </p:txBody>
      </p:sp>
    </p:spTree>
    <p:extLst>
      <p:ext uri="{BB962C8B-B14F-4D97-AF65-F5344CB8AC3E}">
        <p14:creationId xmlns:p14="http://schemas.microsoft.com/office/powerpoint/2010/main" val="36635888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E9D9-5C60-43F5-AC1C-765B97D38CF3}"/>
              </a:ext>
            </a:extLst>
          </p:cNvPr>
          <p:cNvSpPr>
            <a:spLocks noGrp="1"/>
          </p:cNvSpPr>
          <p:nvPr>
            <p:ph type="title"/>
          </p:nvPr>
        </p:nvSpPr>
        <p:spPr/>
        <p:txBody>
          <a:bodyPr>
            <a:normAutofit/>
          </a:bodyPr>
          <a:lstStyle/>
          <a:p>
            <a:r>
              <a:rPr lang="en-US" dirty="0"/>
              <a:t>Generally, survey companies will ask that you program your own survey for distribution</a:t>
            </a:r>
          </a:p>
        </p:txBody>
      </p:sp>
      <p:sp>
        <p:nvSpPr>
          <p:cNvPr id="3" name="Content Placeholder 2">
            <a:extLst>
              <a:ext uri="{FF2B5EF4-FFF2-40B4-BE49-F238E27FC236}">
                <a16:creationId xmlns:a16="http://schemas.microsoft.com/office/drawing/2014/main" id="{A0E2D9F2-A2B4-449B-95B8-ED3E86393AA0}"/>
              </a:ext>
            </a:extLst>
          </p:cNvPr>
          <p:cNvSpPr>
            <a:spLocks noGrp="1"/>
          </p:cNvSpPr>
          <p:nvPr>
            <p:ph idx="1"/>
          </p:nvPr>
        </p:nvSpPr>
        <p:spPr>
          <a:xfrm>
            <a:off x="491169" y="2332037"/>
            <a:ext cx="8229600" cy="4525963"/>
          </a:xfrm>
        </p:spPr>
        <p:txBody>
          <a:bodyPr/>
          <a:lstStyle/>
          <a:p>
            <a:r>
              <a:rPr lang="en-US" dirty="0"/>
              <a:t>Software are widely available, each with different benefits</a:t>
            </a:r>
          </a:p>
          <a:p>
            <a:endParaRPr lang="en-US" dirty="0"/>
          </a:p>
          <a:p>
            <a:r>
              <a:rPr lang="en-US" dirty="0"/>
              <a:t>Key advantage of Qualtrics: randomization</a:t>
            </a:r>
          </a:p>
          <a:p>
            <a:endParaRPr lang="en-US" dirty="0"/>
          </a:p>
          <a:p>
            <a:r>
              <a:rPr lang="en-US" dirty="0"/>
              <a:t>Using customization and </a:t>
            </a:r>
            <a:r>
              <a:rPr lang="en-US" dirty="0" err="1"/>
              <a:t>javascript</a:t>
            </a:r>
            <a:r>
              <a:rPr lang="en-US" dirty="0"/>
              <a:t>, surveys have huge potential</a:t>
            </a:r>
          </a:p>
        </p:txBody>
      </p:sp>
      <p:sp>
        <p:nvSpPr>
          <p:cNvPr id="4" name="Footer Placeholder 3">
            <a:extLst>
              <a:ext uri="{FF2B5EF4-FFF2-40B4-BE49-F238E27FC236}">
                <a16:creationId xmlns:a16="http://schemas.microsoft.com/office/drawing/2014/main" id="{11832A92-F530-48AC-96CD-A2B722AE40D4}"/>
              </a:ext>
            </a:extLst>
          </p:cNvPr>
          <p:cNvSpPr>
            <a:spLocks noGrp="1"/>
          </p:cNvSpPr>
          <p:nvPr>
            <p:ph type="ftr" sz="quarter" idx="11"/>
          </p:nvPr>
        </p:nvSpPr>
        <p:spPr/>
        <p:txBody>
          <a:bodyPr/>
          <a:lstStyle/>
          <a:p>
            <a:r>
              <a:rPr lang="en-US"/>
              <a:t>Web-based surveys</a:t>
            </a:r>
          </a:p>
        </p:txBody>
      </p:sp>
    </p:spTree>
    <p:extLst>
      <p:ext uri="{BB962C8B-B14F-4D97-AF65-F5344CB8AC3E}">
        <p14:creationId xmlns:p14="http://schemas.microsoft.com/office/powerpoint/2010/main" val="29394632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E9D9-5C60-43F5-AC1C-765B97D38CF3}"/>
              </a:ext>
            </a:extLst>
          </p:cNvPr>
          <p:cNvSpPr>
            <a:spLocks noGrp="1"/>
          </p:cNvSpPr>
          <p:nvPr>
            <p:ph type="title"/>
          </p:nvPr>
        </p:nvSpPr>
        <p:spPr/>
        <p:txBody>
          <a:bodyPr>
            <a:normAutofit/>
          </a:bodyPr>
          <a:lstStyle/>
          <a:p>
            <a:r>
              <a:rPr lang="en-US" dirty="0"/>
              <a:t>Part 2! Qualtrics….</a:t>
            </a:r>
          </a:p>
        </p:txBody>
      </p:sp>
      <p:sp>
        <p:nvSpPr>
          <p:cNvPr id="3" name="Content Placeholder 2">
            <a:extLst>
              <a:ext uri="{FF2B5EF4-FFF2-40B4-BE49-F238E27FC236}">
                <a16:creationId xmlns:a16="http://schemas.microsoft.com/office/drawing/2014/main" id="{A0E2D9F2-A2B4-449B-95B8-ED3E86393AA0}"/>
              </a:ext>
            </a:extLst>
          </p:cNvPr>
          <p:cNvSpPr>
            <a:spLocks noGrp="1"/>
          </p:cNvSpPr>
          <p:nvPr>
            <p:ph idx="1"/>
          </p:nvPr>
        </p:nvSpPr>
        <p:spPr>
          <a:xfrm>
            <a:off x="491169" y="2332037"/>
            <a:ext cx="8229600" cy="4525963"/>
          </a:xfrm>
        </p:spPr>
        <p:txBody>
          <a:bodyPr/>
          <a:lstStyle/>
          <a:p>
            <a:r>
              <a:rPr lang="en-US" dirty="0"/>
              <a:t>Accounts are often available through your </a:t>
            </a:r>
            <a:r>
              <a:rPr lang="en-US" dirty="0" err="1"/>
              <a:t>instititution</a:t>
            </a:r>
            <a:endParaRPr lang="en-US" dirty="0"/>
          </a:p>
          <a:p>
            <a:endParaRPr lang="en-US" dirty="0"/>
          </a:p>
          <a:p>
            <a:r>
              <a:rPr lang="en-US" dirty="0"/>
              <a:t>Free accounts </a:t>
            </a:r>
            <a:r>
              <a:rPr lang="en-US" i="1" dirty="0"/>
              <a:t>do not let you export data!</a:t>
            </a:r>
            <a:endParaRPr lang="en-US" dirty="0"/>
          </a:p>
        </p:txBody>
      </p:sp>
      <p:sp>
        <p:nvSpPr>
          <p:cNvPr id="4" name="Footer Placeholder 3">
            <a:extLst>
              <a:ext uri="{FF2B5EF4-FFF2-40B4-BE49-F238E27FC236}">
                <a16:creationId xmlns:a16="http://schemas.microsoft.com/office/drawing/2014/main" id="{11832A92-F530-48AC-96CD-A2B722AE40D4}"/>
              </a:ext>
            </a:extLst>
          </p:cNvPr>
          <p:cNvSpPr>
            <a:spLocks noGrp="1"/>
          </p:cNvSpPr>
          <p:nvPr>
            <p:ph type="ftr" sz="quarter" idx="11"/>
          </p:nvPr>
        </p:nvSpPr>
        <p:spPr/>
        <p:txBody>
          <a:bodyPr/>
          <a:lstStyle/>
          <a:p>
            <a:r>
              <a:rPr lang="en-US"/>
              <a:t>Web-based surveys</a:t>
            </a:r>
          </a:p>
        </p:txBody>
      </p:sp>
    </p:spTree>
    <p:extLst>
      <p:ext uri="{BB962C8B-B14F-4D97-AF65-F5344CB8AC3E}">
        <p14:creationId xmlns:p14="http://schemas.microsoft.com/office/powerpoint/2010/main" val="38430368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E9D9-5C60-43F5-AC1C-765B97D38CF3}"/>
              </a:ext>
            </a:extLst>
          </p:cNvPr>
          <p:cNvSpPr>
            <a:spLocks noGrp="1"/>
          </p:cNvSpPr>
          <p:nvPr>
            <p:ph type="title"/>
          </p:nvPr>
        </p:nvSpPr>
        <p:spPr/>
        <p:txBody>
          <a:bodyPr>
            <a:normAutofit/>
          </a:bodyPr>
          <a:lstStyle/>
          <a:p>
            <a:r>
              <a:rPr lang="en-US" dirty="0"/>
              <a:t>Thank you!</a:t>
            </a:r>
          </a:p>
        </p:txBody>
      </p:sp>
      <p:sp>
        <p:nvSpPr>
          <p:cNvPr id="3" name="Content Placeholder 2">
            <a:extLst>
              <a:ext uri="{FF2B5EF4-FFF2-40B4-BE49-F238E27FC236}">
                <a16:creationId xmlns:a16="http://schemas.microsoft.com/office/drawing/2014/main" id="{A0E2D9F2-A2B4-449B-95B8-ED3E86393AA0}"/>
              </a:ext>
            </a:extLst>
          </p:cNvPr>
          <p:cNvSpPr>
            <a:spLocks noGrp="1"/>
          </p:cNvSpPr>
          <p:nvPr>
            <p:ph idx="1"/>
          </p:nvPr>
        </p:nvSpPr>
        <p:spPr>
          <a:xfrm>
            <a:off x="491169" y="2332037"/>
            <a:ext cx="8229600" cy="4525963"/>
          </a:xfrm>
        </p:spPr>
        <p:txBody>
          <a:bodyPr/>
          <a:lstStyle/>
          <a:p>
            <a:r>
              <a:rPr lang="en-US" dirty="0"/>
              <a:t>It’s been a pleasure!</a:t>
            </a:r>
          </a:p>
          <a:p>
            <a:endParaRPr lang="en-US" dirty="0"/>
          </a:p>
          <a:p>
            <a:r>
              <a:rPr lang="en-US" dirty="0"/>
              <a:t>Please contact me any time! </a:t>
            </a:r>
            <a:r>
              <a:rPr lang="en-US" dirty="0">
                <a:hlinkClick r:id="rId2"/>
              </a:rPr>
              <a:t>klar@arizona.edu</a:t>
            </a:r>
            <a:r>
              <a:rPr lang="en-US" dirty="0"/>
              <a:t> </a:t>
            </a:r>
          </a:p>
        </p:txBody>
      </p:sp>
    </p:spTree>
    <p:extLst>
      <p:ext uri="{BB962C8B-B14F-4D97-AF65-F5344CB8AC3E}">
        <p14:creationId xmlns:p14="http://schemas.microsoft.com/office/powerpoint/2010/main" val="786370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5420</TotalTime>
  <Words>4780</Words>
  <Application>Microsoft Office PowerPoint</Application>
  <PresentationFormat>On-screen Show (4:3)</PresentationFormat>
  <Paragraphs>759</Paragraphs>
  <Slides>93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93</vt:i4>
      </vt:variant>
    </vt:vector>
  </HeadingPairs>
  <TitlesOfParts>
    <vt:vector size="100" baseType="lpstr">
      <vt:lpstr>Abadi</vt:lpstr>
      <vt:lpstr>Abadi Extra Light</vt:lpstr>
      <vt:lpstr>Aldhabi</vt:lpstr>
      <vt:lpstr>Arial</vt:lpstr>
      <vt:lpstr>Calibri</vt:lpstr>
      <vt:lpstr>Nirmala UI</vt:lpstr>
      <vt:lpstr>Office Theme</vt:lpstr>
      <vt:lpstr>WICCS-Tucson</vt:lpstr>
      <vt:lpstr>There is so much cool data out there..  why would a data scientist use a survey?</vt:lpstr>
      <vt:lpstr>There is so much cool data out there..  Why would you use a survey??</vt:lpstr>
      <vt:lpstr>Data can sometimes be observed... but sometimes not</vt:lpstr>
      <vt:lpstr>Surveys allows us to measure unobservables</vt:lpstr>
      <vt:lpstr>“Survey methodology” goes far beyond  questionnaires and polls</vt:lpstr>
      <vt:lpstr>Plan for Today</vt:lpstr>
      <vt:lpstr>Survey data allow researchers to draw inferences with relatively smaller datasets</vt:lpstr>
      <vt:lpstr>Probability v. Non-Probability Sampling</vt:lpstr>
      <vt:lpstr>Purposive sampling allows researchers to focus on targeted groups</vt:lpstr>
      <vt:lpstr>Purposive sampling allows researchers to focus on targeted groups</vt:lpstr>
      <vt:lpstr>Designing your survey</vt:lpstr>
      <vt:lpstr>Post-treatment bias occurs when you condition your findings on later measures</vt:lpstr>
      <vt:lpstr>Earlier questions can influence later questions</vt:lpstr>
      <vt:lpstr>Conditioning responses to Question 1 on Question 2 produce post-treatment bias</vt:lpstr>
      <vt:lpstr>A solution: ask question #2 first!</vt:lpstr>
      <vt:lpstr>A solution: ask question #2 first! BUT….</vt:lpstr>
      <vt:lpstr>Priming effects occur when a particular consideration becomes salient and influence subsequent evaluations</vt:lpstr>
      <vt:lpstr>How to weigh post-treatment bias against  priming effects?</vt:lpstr>
      <vt:lpstr>One major disadvantage with reporting unobservables</vt:lpstr>
      <vt:lpstr>Social desirability can creep into places unexpected</vt:lpstr>
      <vt:lpstr>Limitations of Behavioral Measures</vt:lpstr>
      <vt:lpstr>An Example of (Dis-)Honesty in Surveys</vt:lpstr>
      <vt:lpstr>In the News: Honesty in Surveys</vt:lpstr>
      <vt:lpstr>In the News: Honesty in Surveys</vt:lpstr>
      <vt:lpstr>Experimental techniques can help solicit honesty responding</vt:lpstr>
      <vt:lpstr>List Experiments or Item Count Techniques</vt:lpstr>
      <vt:lpstr>“Racial Prejudice and  Attitudes toward Affirmative Action”</vt:lpstr>
      <vt:lpstr>“Racial Prejudice and  Attitudes toward Affirmative Action”</vt:lpstr>
      <vt:lpstr>“Racial Prejudice and  Attitudes toward Affirmative Action”</vt:lpstr>
      <vt:lpstr>“Racial Prejudice and  Attitudes toward Affirmative Action”</vt:lpstr>
      <vt:lpstr>“Racial Prejudice and  Attitudes toward Affirmative Action”</vt:lpstr>
      <vt:lpstr>“Racial Prejudice and  Attitudes toward Affirmative Action”</vt:lpstr>
      <vt:lpstr>“Racial Prejudice and  Attitudes toward Affirmative Action”</vt:lpstr>
      <vt:lpstr>“Racial Prejudice and  Attitudes toward Affirmative Action”</vt:lpstr>
      <vt:lpstr>“Racial Prejudice and  Attitudes toward Affirmative Action”</vt:lpstr>
      <vt:lpstr>“Racial Prejudice and  Attitudes toward Affirmative Action”</vt:lpstr>
      <vt:lpstr>“Racial Prejudice and  Attitudes toward Affirmative Action”</vt:lpstr>
      <vt:lpstr>“Racial Prejudice and  Attitudes toward Affirmative Action”</vt:lpstr>
      <vt:lpstr>“Social Desirability Effects and Support for a Female American President”</vt:lpstr>
      <vt:lpstr>“Social Desirability Effects and Support for a Female American President”</vt:lpstr>
      <vt:lpstr>“Social Desirability Effects and Support for a Female American President”</vt:lpstr>
      <vt:lpstr>“Social Desirability Effects and Support for a Female American President”</vt:lpstr>
      <vt:lpstr>“Social Desirability Effects and Support for a Female American President”</vt:lpstr>
      <vt:lpstr>“Social Desirability Effects and Support for a Female American President”</vt:lpstr>
      <vt:lpstr>“Social Desirability Effects and Support for a Female American President”</vt:lpstr>
      <vt:lpstr>“Education and Social Desirability Bias: The Case of a Black Presidential Candidate”</vt:lpstr>
      <vt:lpstr>“Education and Social Desirability Bias: The Case of a Black Presidential Candidate”</vt:lpstr>
      <vt:lpstr>“Education and Social Desirability Bias: The Case of a Black Presidential Candidate”</vt:lpstr>
      <vt:lpstr>“Education and Social Desirability Bias: The Case of a Black Presidential Candidate”</vt:lpstr>
      <vt:lpstr>“Education and Social Desirability Bias: The Case of a Black Presidential Candidate”</vt:lpstr>
      <vt:lpstr>“Education and Social Desirability Bias: The Case of a Black Presidential Candidate”</vt:lpstr>
      <vt:lpstr>“Education and Social Desirability Bias: The Case of a Black Presidential Candidate”</vt:lpstr>
      <vt:lpstr>Measuring Drug and Alcohol Use Among Student-Athletes</vt:lpstr>
      <vt:lpstr>Measuring Drug and Alcohol Use Among Student-Athletes</vt:lpstr>
      <vt:lpstr>Measuring Drug and Alcohol Use Among Student-Athletes</vt:lpstr>
      <vt:lpstr>Measuring Drug and Alcohol Use Among Student-Athletes</vt:lpstr>
      <vt:lpstr>Measuring Drug and Alcohol Use Among Student-Athletes</vt:lpstr>
      <vt:lpstr>Measuring Drug and Alcohol Use Among Student-Athletes</vt:lpstr>
      <vt:lpstr>Measuring Drug and Alcohol Use Among Student-Athletes</vt:lpstr>
      <vt:lpstr>Measuring Drug and Alcohol Use Among Student-Athletes</vt:lpstr>
      <vt:lpstr>Measuring Drug and Alcohol Use Among Student-Athletes</vt:lpstr>
      <vt:lpstr>Measuring Drug and Alcohol Use Among Student-Athletes</vt:lpstr>
      <vt:lpstr>Measuring Drug and Alcohol Use Among Student-Athletes</vt:lpstr>
      <vt:lpstr>Measuring Drug and Alcohol Use Among Student-Athletes</vt:lpstr>
      <vt:lpstr>List Experiments</vt:lpstr>
      <vt:lpstr>Allowing for “justification” to prevent  socially desirable responding </vt:lpstr>
      <vt:lpstr>Experimental Design</vt:lpstr>
      <vt:lpstr>Experimental Design</vt:lpstr>
      <vt:lpstr>Six Conditions</vt:lpstr>
      <vt:lpstr>Experimental Design</vt:lpstr>
      <vt:lpstr>Social Desirability</vt:lpstr>
      <vt:lpstr>Measuring social desirability bias in responsenses through psychological batteries</vt:lpstr>
      <vt:lpstr>Norms and Social Desirability</vt:lpstr>
      <vt:lpstr>Susceptibility to Social Desirability Bias</vt:lpstr>
      <vt:lpstr>By increasing self-monitoring, we can:</vt:lpstr>
      <vt:lpstr>An example: most Americans are independents</vt:lpstr>
      <vt:lpstr>Is the appeal of independence due to social desirability bias?</vt:lpstr>
      <vt:lpstr>Is the appeal of independence due to social desirability bias?</vt:lpstr>
      <vt:lpstr>Is the appeal of independence due to social desirability bias?</vt:lpstr>
      <vt:lpstr>The “Self-Monitoring” scale rates susceptibility to  social desirability bias</vt:lpstr>
      <vt:lpstr>Is the appeal of independence an outcome of social desirability bias?</vt:lpstr>
      <vt:lpstr>Is the appeal of independence an outcome of social desirability bias?</vt:lpstr>
      <vt:lpstr>Percent Identifying as Independent:  High Self-Monitors Only</vt:lpstr>
      <vt:lpstr>Percent Identifying as Independent:  High Self-Monitors Only</vt:lpstr>
      <vt:lpstr>Percent Identifying as Independent:  High Self-Monitors Only</vt:lpstr>
      <vt:lpstr>Percent Identifying as Independent:  Low Self-Monitors Only</vt:lpstr>
      <vt:lpstr>Today, surveys are almost  exclusively web-based</vt:lpstr>
      <vt:lpstr>This increases access at varying costs</vt:lpstr>
      <vt:lpstr>It also allows for a range of survey experiences</vt:lpstr>
      <vt:lpstr>Generally, survey companies will ask that you program your own survey for distribution</vt:lpstr>
      <vt:lpstr>Part 2! Qualtrics….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WICCS-Tucson</dc:title>
  <dc:creator>Samara Klar</dc:creator>
  <cp:lastModifiedBy>Samara Klar</cp:lastModifiedBy>
  <cp:revision>48</cp:revision>
  <dcterms:created xsi:type="dcterms:W3CDTF">2020-12-21T16:44:30Z</dcterms:created>
  <dcterms:modified xsi:type="dcterms:W3CDTF">2021-01-05T16:25:31Z</dcterms:modified>
</cp:coreProperties>
</file>