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sldIdLst>
    <p:sldId id="283" r:id="rId2"/>
    <p:sldId id="284" r:id="rId3"/>
    <p:sldId id="258" r:id="rId4"/>
    <p:sldId id="259" r:id="rId5"/>
    <p:sldId id="285" r:id="rId6"/>
    <p:sldId id="260" r:id="rId7"/>
    <p:sldId id="302" r:id="rId8"/>
    <p:sldId id="300" r:id="rId9"/>
    <p:sldId id="301" r:id="rId10"/>
    <p:sldId id="295" r:id="rId11"/>
    <p:sldId id="265" r:id="rId12"/>
    <p:sldId id="296" r:id="rId13"/>
    <p:sldId id="298" r:id="rId14"/>
    <p:sldId id="268" r:id="rId15"/>
    <p:sldId id="267" r:id="rId16"/>
    <p:sldId id="271" r:id="rId17"/>
    <p:sldId id="272" r:id="rId18"/>
    <p:sldId id="273" r:id="rId19"/>
    <p:sldId id="288" r:id="rId20"/>
    <p:sldId id="276" r:id="rId21"/>
    <p:sldId id="277" r:id="rId22"/>
    <p:sldId id="289" r:id="rId23"/>
    <p:sldId id="292" r:id="rId24"/>
    <p:sldId id="291" r:id="rId25"/>
    <p:sldId id="293" r:id="rId26"/>
    <p:sldId id="294"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BF"/>
    <a:srgbClr val="0D5DB2"/>
    <a:srgbClr val="E3E3E3"/>
    <a:srgbClr val="169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7" autoAdjust="0"/>
    <p:restoredTop sz="93031" autoAdjust="0"/>
  </p:normalViewPr>
  <p:slideViewPr>
    <p:cSldViewPr snapToGrid="0" snapToObjects="1" showGuides="1">
      <p:cViewPr varScale="1">
        <p:scale>
          <a:sx n="108" d="100"/>
          <a:sy n="108" d="100"/>
        </p:scale>
        <p:origin x="103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E139-7F4D-8FD7-5EDBDC9B5A17}"/>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E139-7F4D-8FD7-5EDBDC9B5A17}"/>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E139-7F4D-8FD7-5EDBDC9B5A17}"/>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E139-7F4D-8FD7-5EDBDC9B5A17}"/>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E139-7F4D-8FD7-5EDBDC9B5A17}"/>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E139-7F4D-8FD7-5EDBDC9B5A1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Sheet1!$A$2:$A$7</c:f>
              <c:strCache>
                <c:ptCount val="6"/>
                <c:pt idx="0">
                  <c:v>1st Qtr</c:v>
                </c:pt>
                <c:pt idx="1">
                  <c:v>2nd Qtr</c:v>
                </c:pt>
                <c:pt idx="2">
                  <c:v>3rd Qtr</c:v>
                </c:pt>
                <c:pt idx="3">
                  <c:v>4th Qtr</c:v>
                </c:pt>
                <c:pt idx="4">
                  <c:v>1st Qtr</c:v>
                </c:pt>
                <c:pt idx="5">
                  <c:v>2nd Qtr</c:v>
                </c:pt>
              </c:strCache>
            </c:strRef>
          </c:cat>
          <c:val>
            <c:numRef>
              <c:f>Sheet1!$B$2:$B$7</c:f>
              <c:numCache>
                <c:formatCode>General</c:formatCode>
                <c:ptCount val="6"/>
                <c:pt idx="0">
                  <c:v>8.2000000000000011</c:v>
                </c:pt>
                <c:pt idx="1">
                  <c:v>3.2</c:v>
                </c:pt>
                <c:pt idx="2">
                  <c:v>1.4</c:v>
                </c:pt>
                <c:pt idx="3">
                  <c:v>1.2</c:v>
                </c:pt>
                <c:pt idx="4">
                  <c:v>-2.2000000000000002</c:v>
                </c:pt>
                <c:pt idx="5">
                  <c:v>-4.4800000000000004</c:v>
                </c:pt>
              </c:numCache>
            </c:numRef>
          </c:val>
          <c:extLst xmlns:c16r2="http://schemas.microsoft.com/office/drawing/2015/06/chart">
            <c:ext xmlns:c16="http://schemas.microsoft.com/office/drawing/2014/chart" uri="{C3380CC4-5D6E-409C-BE32-E72D297353CC}">
              <c16:uniqueId val="{0000000C-E139-7F4D-8FD7-5EDBDC9B5A17}"/>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extLst xmlns:c16r2="http://schemas.microsoft.com/office/drawing/2015/06/chart">
            <c:ext xmlns:c16="http://schemas.microsoft.com/office/drawing/2014/chart" uri="{C3380CC4-5D6E-409C-BE32-E72D297353CC}">
              <c16:uniqueId val="{00000000-9606-E441-8EEB-1F5AFE55BA6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extLst xmlns:c16r2="http://schemas.microsoft.com/office/drawing/2015/06/chart">
            <c:ext xmlns:c16="http://schemas.microsoft.com/office/drawing/2014/chart" uri="{C3380CC4-5D6E-409C-BE32-E72D297353CC}">
              <c16:uniqueId val="{00000001-9606-E441-8EEB-1F5AFE55BA6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Sheet1!$D$2:$D$3</c:f>
              <c:numCache>
                <c:formatCode>General</c:formatCode>
                <c:ptCount val="2"/>
                <c:pt idx="0">
                  <c:v>2</c:v>
                </c:pt>
                <c:pt idx="1">
                  <c:v>2</c:v>
                </c:pt>
              </c:numCache>
            </c:numRef>
          </c:val>
          <c:extLst xmlns:c16r2="http://schemas.microsoft.com/office/drawing/2015/06/chart">
            <c:ext xmlns:c16="http://schemas.microsoft.com/office/drawing/2014/chart" uri="{C3380CC4-5D6E-409C-BE32-E72D297353CC}">
              <c16:uniqueId val="{00000002-9606-E441-8EEB-1F5AFE55BA60}"/>
            </c:ext>
          </c:extLst>
        </c:ser>
        <c:ser>
          <c:idx val="3"/>
          <c:order val="3"/>
          <c:tx>
            <c:strRef>
              <c:f>Sheet1!$E$1</c:f>
              <c:strCache>
                <c:ptCount val="1"/>
                <c:pt idx="0">
                  <c:v>Series 12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Sheet1!$E$2:$E$3</c:f>
              <c:numCache>
                <c:formatCode>General</c:formatCode>
                <c:ptCount val="2"/>
                <c:pt idx="0">
                  <c:v>4.3</c:v>
                </c:pt>
                <c:pt idx="1">
                  <c:v>2.5</c:v>
                </c:pt>
              </c:numCache>
            </c:numRef>
          </c:val>
          <c:extLst xmlns:c16r2="http://schemas.microsoft.com/office/drawing/2015/06/chart">
            <c:ext xmlns:c16="http://schemas.microsoft.com/office/drawing/2014/chart" uri="{C3380CC4-5D6E-409C-BE32-E72D297353CC}">
              <c16:uniqueId val="{00000003-9606-E441-8EEB-1F5AFE55BA60}"/>
            </c:ext>
          </c:extLst>
        </c:ser>
        <c:ser>
          <c:idx val="4"/>
          <c:order val="4"/>
          <c:tx>
            <c:strRef>
              <c:f>Sheet1!$F$1</c:f>
              <c:strCache>
                <c:ptCount val="1"/>
                <c:pt idx="0">
                  <c:v>Series 23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Sheet1!$F$2:$F$3</c:f>
              <c:numCache>
                <c:formatCode>General</c:formatCode>
                <c:ptCount val="2"/>
                <c:pt idx="0">
                  <c:v>2.4</c:v>
                </c:pt>
                <c:pt idx="1">
                  <c:v>4.4000000000000004</c:v>
                </c:pt>
              </c:numCache>
            </c:numRef>
          </c:val>
          <c:extLst xmlns:c16r2="http://schemas.microsoft.com/office/drawing/2015/06/chart">
            <c:ext xmlns:c16="http://schemas.microsoft.com/office/drawing/2014/chart" uri="{C3380CC4-5D6E-409C-BE32-E72D297353CC}">
              <c16:uniqueId val="{00000004-9606-E441-8EEB-1F5AFE55BA60}"/>
            </c:ext>
          </c:extLst>
        </c:ser>
        <c:ser>
          <c:idx val="5"/>
          <c:order val="5"/>
          <c:tx>
            <c:strRef>
              <c:f>Sheet1!$G$1</c:f>
              <c:strCache>
                <c:ptCount val="1"/>
                <c:pt idx="0">
                  <c:v>Series 34</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Sheet1!$G$2:$G$3</c:f>
              <c:numCache>
                <c:formatCode>General</c:formatCode>
                <c:ptCount val="2"/>
                <c:pt idx="0">
                  <c:v>2</c:v>
                </c:pt>
                <c:pt idx="1">
                  <c:v>2</c:v>
                </c:pt>
              </c:numCache>
            </c:numRef>
          </c:val>
          <c:extLst xmlns:c16r2="http://schemas.microsoft.com/office/drawing/2015/06/chart">
            <c:ext xmlns:c16="http://schemas.microsoft.com/office/drawing/2014/chart" uri="{C3380CC4-5D6E-409C-BE32-E72D297353CC}">
              <c16:uniqueId val="{00000005-9606-E441-8EEB-1F5AFE55BA60}"/>
            </c:ext>
          </c:extLst>
        </c:ser>
        <c:dLbls>
          <c:dLblPos val="outEnd"/>
          <c:showLegendKey val="0"/>
          <c:showVal val="1"/>
          <c:showCatName val="0"/>
          <c:showSerName val="0"/>
          <c:showPercent val="0"/>
          <c:showBubbleSize val="0"/>
        </c:dLbls>
        <c:gapWidth val="219"/>
        <c:overlap val="-27"/>
        <c:axId val="351167696"/>
        <c:axId val="115571704"/>
      </c:barChart>
      <c:catAx>
        <c:axId val="351167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571704"/>
        <c:crosses val="autoZero"/>
        <c:auto val="1"/>
        <c:lblAlgn val="ctr"/>
        <c:lblOffset val="100"/>
        <c:noMultiLvlLbl val="0"/>
      </c:catAx>
      <c:valAx>
        <c:axId val="115571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11676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B5AF0-7EDE-BE42-9C93-25B5F2FF2C4D}" type="datetimeFigureOut">
              <a:rPr lang="en-US" smtClean="0"/>
              <a:t>7/4/2018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24B6B-6E09-394B-A6FE-4FF57B90A515}" type="slidenum">
              <a:rPr lang="en-US" smtClean="0"/>
              <a:t>‹#›</a:t>
            </a:fld>
            <a:endParaRPr lang="en-US"/>
          </a:p>
        </p:txBody>
      </p:sp>
    </p:spTree>
    <p:extLst>
      <p:ext uri="{BB962C8B-B14F-4D97-AF65-F5344CB8AC3E}">
        <p14:creationId xmlns:p14="http://schemas.microsoft.com/office/powerpoint/2010/main" val="24848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Center X">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8503920" cy="6858000"/>
          </a:xfrm>
          <a:prstGeom prst="rect">
            <a:avLst/>
          </a:prstGeom>
        </p:spPr>
      </p:pic>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l="30494"/>
          <a:stretch/>
        </p:blipFill>
        <p:spPr>
          <a:xfrm>
            <a:off x="3723503" y="0"/>
            <a:ext cx="8474906" cy="6864691"/>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1524000" y="651165"/>
            <a:ext cx="9144000" cy="3149888"/>
          </a:xfrm>
        </p:spPr>
        <p:txBody>
          <a:bodyPr anchor="b">
            <a:normAutofit/>
          </a:bodyPr>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hasCustomPrompt="1"/>
          </p:nvPr>
        </p:nvSpPr>
        <p:spPr>
          <a:xfrm>
            <a:off x="8243454" y="4632326"/>
            <a:ext cx="3594126" cy="35156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20" name="Text Placeholder 19"/>
          <p:cNvSpPr>
            <a:spLocks noGrp="1"/>
          </p:cNvSpPr>
          <p:nvPr>
            <p:ph type="body" sz="quarter" idx="10" hasCustomPrompt="1"/>
          </p:nvPr>
        </p:nvSpPr>
        <p:spPr>
          <a:xfrm>
            <a:off x="8243888" y="5147277"/>
            <a:ext cx="3594100" cy="1195858"/>
          </a:xfrm>
        </p:spPr>
        <p:txBody>
          <a:bodyPr/>
          <a:lstStyle>
            <a:lvl1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1pPr>
            <a:lvl2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2pPr>
            <a:lvl3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3pPr>
            <a:lvl4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4pPr>
          </a:lstStyle>
          <a:p>
            <a:pPr lvl="0"/>
            <a:r>
              <a:rPr lang="en-US" dirty="0" smtClean="0"/>
              <a:t>Name of Presenter</a:t>
            </a:r>
            <a:endParaRPr lang="en-US" dirty="0"/>
          </a:p>
        </p:txBody>
      </p:sp>
      <p:sp>
        <p:nvSpPr>
          <p:cNvPr id="23" name="Rectangle 22"/>
          <p:cNvSpPr/>
          <p:nvPr userDrawn="1"/>
        </p:nvSpPr>
        <p:spPr>
          <a:xfrm>
            <a:off x="8243454"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188663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 Sider">
    <p:spTree>
      <p:nvGrpSpPr>
        <p:cNvPr id="1" name=""/>
        <p:cNvGrpSpPr/>
        <p:nvPr/>
      </p:nvGrpSpPr>
      <p:grpSpPr>
        <a:xfrm>
          <a:off x="0" y="0"/>
          <a:ext cx="0" cy="0"/>
          <a:chOff x="0" y="0"/>
          <a:chExt cx="0" cy="0"/>
        </a:xfrm>
      </p:grpSpPr>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7">
            <a:extLst>
              <a:ext uri="{FF2B5EF4-FFF2-40B4-BE49-F238E27FC236}">
                <a16:creationId xmlns=""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
        <p:nvSpPr>
          <p:cNvPr id="7" name="Freeform 6"/>
          <p:cNvSpPr/>
          <p:nvPr userDrawn="1"/>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26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cutive Case Stud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722442" y="-1"/>
            <a:ext cx="11469557" cy="6858181"/>
            <a:chOff x="722442" y="-1"/>
            <a:chExt cx="11469557" cy="6858181"/>
          </a:xfrm>
        </p:grpSpPr>
        <p:sp>
          <p:nvSpPr>
            <p:cNvPr id="14" name="Triangle 13"/>
            <p:cNvSpPr/>
            <p:nvPr userDrawn="1"/>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Chevron 14"/>
            <p:cNvSpPr/>
            <p:nvPr userDrawn="1"/>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Freeform 16"/>
            <p:cNvSpPr/>
            <p:nvPr userDrawn="1"/>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p:cNvSpPr/>
            <p:nvPr userDrawn="1"/>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Chevron 12"/>
            <p:cNvSpPr/>
            <p:nvPr userDrawn="1"/>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ectangle 10"/>
            <p:cNvSpPr/>
            <p:nvPr userDrawn="1"/>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800" b="0" cap="all" baseline="0">
                <a:solidFill>
                  <a:schemeClr val="bg1"/>
                </a:solidFill>
              </a:defRPr>
            </a:lvl1pPr>
          </a:lstStyle>
          <a:p>
            <a:r>
              <a:rPr lang="en-US" dirty="0" smtClean="0"/>
              <a:t>Executive case study template – to be used only for digital intelligence case studies with x factor multiplier</a:t>
            </a:r>
            <a:endParaRPr lang="en-US" dirty="0"/>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147893"/>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userDrawn="1"/>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solidFill>
                  <a:schemeClr val="bg1"/>
                </a:solidFill>
              </a:defRPr>
            </a:lvl1pPr>
          </a:lstStyle>
          <a:p>
            <a:pPr lvl="0"/>
            <a:r>
              <a:rPr lang="en-US" dirty="0"/>
              <a:t>Click to 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017793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p:cNvSpPr/>
          <p:nvPr userDrawn="1"/>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3180" y="61446"/>
            <a:ext cx="914400" cy="613410"/>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and Title ONLY">
    <p:bg>
      <p:bgPr>
        <a:solidFill>
          <a:schemeClr val="bg1"/>
        </a:solidFill>
        <a:effectLst/>
      </p:bgPr>
    </p:bg>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563065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smtClean="0"/>
              <a:t>Click to edit Page Heading</a:t>
            </a:r>
            <a:endParaRPr lang="en-US" dirty="0"/>
          </a:p>
        </p:txBody>
      </p:sp>
      <p:grpSp>
        <p:nvGrpSpPr>
          <p:cNvPr id="15" name="Group 14"/>
          <p:cNvGrpSpPr/>
          <p:nvPr userDrawn="1"/>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1" name="TextBox 20"/>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2" name="TextBox 21"/>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1392806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6"/>
          <p:cNvSpPr txBox="1"/>
          <p:nvPr userDrawn="1"/>
        </p:nvSpPr>
        <p:spPr>
          <a:xfrm>
            <a:off x="609600" y="4735286"/>
            <a:ext cx="6770914"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mn-lt"/>
                <a:ea typeface="+mn-ea"/>
                <a:cs typeface="+mn-cs"/>
              </a:rPr>
              <a:t>© </a:t>
            </a:r>
            <a:r>
              <a:rPr lang="en-US" sz="1000" kern="1200" dirty="0" smtClean="0">
                <a:solidFill>
                  <a:schemeClr val="bg1"/>
                </a:solidFill>
                <a:effectLst/>
                <a:latin typeface="+mn-lt"/>
                <a:ea typeface="+mn-ea"/>
                <a:cs typeface="+mn-cs"/>
              </a:rPr>
              <a:t>2</a:t>
            </a:r>
            <a:r>
              <a:rPr lang="en-US" sz="1000" kern="1200" spc="-50" baseline="0" dirty="0" smtClean="0">
                <a:solidFill>
                  <a:schemeClr val="bg1"/>
                </a:solidFill>
                <a:effectLst/>
                <a:latin typeface="+mn-lt"/>
                <a:ea typeface="+mn-ea"/>
                <a:cs typeface="+mn-cs"/>
              </a:rPr>
              <a:t>01</a:t>
            </a:r>
            <a:r>
              <a:rPr lang="en-US" sz="1000" kern="1200" dirty="0" smtClean="0">
                <a:solidFill>
                  <a:schemeClr val="bg1"/>
                </a:solidFill>
                <a:effectLst/>
                <a:latin typeface="+mn-lt"/>
                <a:ea typeface="+mn-ea"/>
                <a:cs typeface="+mn-cs"/>
              </a:rPr>
              <a:t>8 </a:t>
            </a:r>
            <a:r>
              <a:rPr lang="en-US" sz="1000" kern="1200" dirty="0" err="1">
                <a:solidFill>
                  <a:schemeClr val="bg1"/>
                </a:solidFill>
                <a:effectLst/>
                <a:latin typeface="+mn-lt"/>
                <a:ea typeface="+mn-ea"/>
                <a:cs typeface="+mn-cs"/>
              </a:rPr>
              <a:t>ExlService</a:t>
            </a:r>
            <a:r>
              <a:rPr lang="en-US" sz="1000" kern="1200" dirty="0">
                <a:solidFill>
                  <a:schemeClr val="bg1"/>
                </a:solidFill>
                <a:effectLst/>
                <a:latin typeface="+mn-lt"/>
                <a:ea typeface="+mn-ea"/>
                <a:cs typeface="+mn-cs"/>
              </a:rPr>
              <a:t> Holdings, Inc.  All rights reserved. For more information go to </a:t>
            </a:r>
            <a:r>
              <a:rPr lang="en-US" sz="1000" kern="1200" dirty="0" err="1">
                <a:solidFill>
                  <a:schemeClr val="bg1"/>
                </a:solidFill>
                <a:effectLst/>
                <a:latin typeface="+mn-lt"/>
                <a:ea typeface="+mn-ea"/>
                <a:cs typeface="+mn-cs"/>
              </a:rPr>
              <a:t>www.exlservice.com</a:t>
            </a:r>
            <a:r>
              <a:rPr lang="en-US" sz="1000" kern="1200" dirty="0">
                <a:solidFill>
                  <a:schemeClr val="bg1"/>
                </a:solidFill>
                <a:effectLst/>
                <a:latin typeface="+mn-lt"/>
                <a:ea typeface="+mn-ea"/>
                <a:cs typeface="+mn-cs"/>
              </a:rPr>
              <a:t>/legal-disclaimer</a:t>
            </a:r>
          </a:p>
          <a:p>
            <a:endParaRPr lang="en-US" sz="1000" dirty="0">
              <a:solidFill>
                <a:schemeClr val="bg1"/>
              </a:solidFill>
            </a:endParaRPr>
          </a:p>
        </p:txBody>
      </p:sp>
      <p:sp>
        <p:nvSpPr>
          <p:cNvPr id="18" name="TextBox 17"/>
          <p:cNvSpPr txBox="1"/>
          <p:nvPr userDrawn="1"/>
        </p:nvSpPr>
        <p:spPr>
          <a:xfrm>
            <a:off x="609600" y="5225144"/>
            <a:ext cx="5995307" cy="807913"/>
          </a:xfrm>
          <a:prstGeom prst="rect">
            <a:avLst/>
          </a:prstGeom>
          <a:noFill/>
        </p:spPr>
        <p:txBody>
          <a:bodyPr wrap="square" lIns="0" tIns="0" rIns="0" bIns="0" rtlCol="0">
            <a:spAutoFit/>
          </a:bodyPr>
          <a:lstStyle/>
          <a:p>
            <a:r>
              <a:rPr lang="en-US" sz="750" kern="1200" dirty="0">
                <a:solidFill>
                  <a:schemeClr val="bg2"/>
                </a:solidFill>
                <a:effectLst/>
                <a:latin typeface="+mn-lt"/>
                <a:ea typeface="+mn-ea"/>
                <a:cs typeface="+mn-cs"/>
              </a:rPr>
              <a:t>EXL (NASDAQ: EXLS) is a leading operations management and analytics company that designs and enables agile, customer-centric operating models to help clients improve their revenue growth and profitability. Our delivery model provides market-leading business outcomes using EXL’s proprietary Business </a:t>
            </a:r>
            <a:r>
              <a:rPr lang="en-US" sz="750" kern="1200" dirty="0" err="1">
                <a:solidFill>
                  <a:schemeClr val="bg2"/>
                </a:solidFill>
                <a:effectLst/>
                <a:latin typeface="+mn-lt"/>
                <a:ea typeface="+mn-ea"/>
                <a:cs typeface="+mn-cs"/>
              </a:rPr>
              <a:t>EXLerator</a:t>
            </a:r>
            <a:r>
              <a:rPr lang="en-US" sz="750" kern="1200" dirty="0">
                <a:solidFill>
                  <a:schemeClr val="bg2"/>
                </a:solidFill>
                <a:effectLst/>
                <a:latin typeface="+mn-lt"/>
                <a:ea typeface="+mn-ea"/>
                <a:cs typeface="+mn-cs"/>
              </a:rPr>
              <a:t> Framework</a:t>
            </a:r>
            <a:r>
              <a:rPr lang="en-US" sz="750" kern="1200" baseline="30000" dirty="0">
                <a:solidFill>
                  <a:schemeClr val="bg2"/>
                </a:solidFill>
                <a:effectLst/>
                <a:latin typeface="+mn-lt"/>
                <a:ea typeface="+mn-ea"/>
                <a:cs typeface="+mn-cs"/>
              </a:rPr>
              <a:t>®</a:t>
            </a:r>
            <a:r>
              <a:rPr lang="en-US" sz="750" kern="1200" dirty="0">
                <a:solidFill>
                  <a:schemeClr val="bg2"/>
                </a:solidFill>
                <a:effectLst/>
                <a:latin typeface="+mn-lt"/>
                <a:ea typeface="+mn-ea"/>
                <a:cs typeface="+mn-cs"/>
              </a:rPr>
              <a:t>, cutting-edge analytics, digital transformation and domain expertise. At EXL,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New York, EXL has more than </a:t>
            </a:r>
            <a:r>
              <a:rPr lang="en-US" sz="750" kern="1200" dirty="0" smtClean="0">
                <a:solidFill>
                  <a:schemeClr val="bg2"/>
                </a:solidFill>
                <a:effectLst/>
                <a:latin typeface="+mn-lt"/>
                <a:ea typeface="+mn-ea"/>
                <a:cs typeface="+mn-cs"/>
              </a:rPr>
              <a:t>2</a:t>
            </a:r>
            <a:r>
              <a:rPr lang="en-US" sz="750" kern="1200" spc="-150" dirty="0" smtClean="0">
                <a:solidFill>
                  <a:schemeClr val="bg2"/>
                </a:solidFill>
                <a:effectLst/>
                <a:latin typeface="+mn-lt"/>
                <a:ea typeface="+mn-ea"/>
                <a:cs typeface="+mn-cs"/>
              </a:rPr>
              <a:t>7</a:t>
            </a:r>
            <a:r>
              <a:rPr lang="en-US" sz="750" kern="1200" dirty="0" smtClean="0">
                <a:solidFill>
                  <a:schemeClr val="bg2"/>
                </a:solidFill>
                <a:effectLst/>
                <a:latin typeface="+mn-lt"/>
                <a:ea typeface="+mn-ea"/>
                <a:cs typeface="+mn-cs"/>
              </a:rPr>
              <a:t>,000 </a:t>
            </a:r>
            <a:r>
              <a:rPr lang="en-US" sz="750" kern="1200" dirty="0">
                <a:solidFill>
                  <a:schemeClr val="bg2"/>
                </a:solidFill>
                <a:effectLst/>
                <a:latin typeface="+mn-lt"/>
                <a:ea typeface="+mn-ea"/>
                <a:cs typeface="+mn-cs"/>
              </a:rPr>
              <a:t>professionals in locations throughout the United States, Europe, Asia (primarily India and Philippines), South America, Australia and South Africa. </a:t>
            </a:r>
          </a:p>
        </p:txBody>
      </p:sp>
      <p:sp>
        <p:nvSpPr>
          <p:cNvPr id="19" name="Rectangle 18"/>
          <p:cNvSpPr/>
          <p:nvPr userDrawn="1"/>
        </p:nvSpPr>
        <p:spPr>
          <a:xfrm>
            <a:off x="8852759" y="3581711"/>
            <a:ext cx="2729641" cy="2108269"/>
          </a:xfrm>
          <a:prstGeom prst="rect">
            <a:avLst/>
          </a:prstGeom>
        </p:spPr>
        <p:txBody>
          <a:bodyPr wrap="square">
            <a:spAutoFit/>
          </a:bodyPr>
          <a:lstStyle/>
          <a:p>
            <a:pPr>
              <a:spcAft>
                <a:spcPts val="1200"/>
              </a:spcAft>
            </a:pPr>
            <a:r>
              <a:rPr lang="en-US" sz="2300" b="1" dirty="0" err="1">
                <a:solidFill>
                  <a:srgbClr val="123D71"/>
                </a:solidFill>
                <a:effectLst/>
                <a:latin typeface="Arial" charset="0"/>
              </a:rPr>
              <a:t>EXLservice.com</a:t>
            </a:r>
            <a:endParaRPr lang="en-US" sz="2300" dirty="0">
              <a:solidFill>
                <a:srgbClr val="123D71"/>
              </a:solidFill>
              <a:effectLst/>
              <a:latin typeface="Arial" charset="0"/>
            </a:endParaRPr>
          </a:p>
          <a:p>
            <a:pPr>
              <a:spcAft>
                <a:spcPts val="1200"/>
              </a:spcAft>
            </a:pPr>
            <a:r>
              <a:rPr lang="en-US" sz="1500" b="1" dirty="0">
                <a:solidFill>
                  <a:srgbClr val="FF7C00"/>
                </a:solidFill>
                <a:effectLst/>
                <a:latin typeface="Arial" charset="0"/>
              </a:rPr>
              <a:t>GLOBAL HEADQUARTERS</a:t>
            </a:r>
            <a:endParaRPr lang="en-US" sz="1500" dirty="0">
              <a:solidFill>
                <a:srgbClr val="FF7C00"/>
              </a:solidFill>
              <a:effectLst/>
              <a:latin typeface="Arial" charset="0"/>
            </a:endParaRPr>
          </a:p>
          <a:p>
            <a:r>
              <a:rPr lang="en-US" sz="1100" dirty="0">
                <a:solidFill>
                  <a:srgbClr val="123D71"/>
                </a:solidFill>
                <a:effectLst/>
                <a:latin typeface="Arial" charset="0"/>
              </a:rPr>
              <a:t>280 Park Avenue, 38th Floor</a:t>
            </a:r>
          </a:p>
          <a:p>
            <a:r>
              <a:rPr lang="en-US" sz="1100" dirty="0">
                <a:solidFill>
                  <a:srgbClr val="123D71"/>
                </a:solidFill>
                <a:effectLst/>
                <a:latin typeface="Arial" charset="0"/>
              </a:rPr>
              <a:t>New York, New York 10017</a:t>
            </a:r>
          </a:p>
          <a:p>
            <a:pPr>
              <a:spcAft>
                <a:spcPts val="1200"/>
              </a:spcAft>
            </a:pPr>
            <a:r>
              <a:rPr lang="en-US" sz="1100" b="1" dirty="0">
                <a:solidFill>
                  <a:srgbClr val="123D71"/>
                </a:solidFill>
                <a:effectLst/>
                <a:latin typeface="Arial" charset="0"/>
              </a:rPr>
              <a:t>T</a:t>
            </a:r>
            <a:r>
              <a:rPr lang="en-US" sz="1100" dirty="0">
                <a:solidFill>
                  <a:srgbClr val="123D71"/>
                </a:solidFill>
                <a:effectLst/>
                <a:latin typeface="Arial" charset="0"/>
              </a:rPr>
              <a:t> +1 212.277.7100    </a:t>
            </a:r>
            <a:r>
              <a:rPr lang="en-US" sz="1100" b="1" dirty="0">
                <a:solidFill>
                  <a:srgbClr val="123D71"/>
                </a:solidFill>
                <a:effectLst/>
                <a:latin typeface="Arial" charset="0"/>
              </a:rPr>
              <a:t>F</a:t>
            </a:r>
            <a:r>
              <a:rPr lang="en-US" sz="1100" dirty="0">
                <a:solidFill>
                  <a:srgbClr val="123D71"/>
                </a:solidFill>
                <a:effectLst/>
                <a:latin typeface="Arial" charset="0"/>
              </a:rPr>
              <a:t> +1 212.771.7111</a:t>
            </a:r>
          </a:p>
          <a:p>
            <a:r>
              <a:rPr lang="en-US" sz="1000" dirty="0">
                <a:solidFill>
                  <a:srgbClr val="123D71"/>
                </a:solidFill>
                <a:effectLst/>
                <a:latin typeface="Arial" charset="0"/>
              </a:rPr>
              <a:t>United States  •  United Kingdom  •  Czech Republic  •  Romania  •  Bulgaria  •  India  •  Philippines  •  Colombia  •  South Africa</a:t>
            </a:r>
          </a:p>
        </p:txBody>
      </p:sp>
      <p:grpSp>
        <p:nvGrpSpPr>
          <p:cNvPr id="22" name="Group 21"/>
          <p:cNvGrpSpPr/>
          <p:nvPr userDrawn="1"/>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8" name="TextBox 27"/>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9" name="TextBox 28"/>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smtClean="0"/>
              <a:t>Name of Presenter</a:t>
            </a:r>
          </a:p>
        </p:txBody>
      </p:sp>
      <p:sp>
        <p:nvSpPr>
          <p:cNvPr id="18" name="Rectangle 17"/>
          <p:cNvSpPr/>
          <p:nvPr userDrawn="1"/>
        </p:nvSpPr>
        <p:spPr>
          <a:xfrm>
            <a:off x="8243454"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4" name="TextBox 23"/>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99985793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19" name="TextBox 18"/>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0" name="TextBox 19"/>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0" name="Group 29"/>
          <p:cNvGrpSpPr/>
          <p:nvPr userDrawn="1"/>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36" name="TextBox 3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37" name="TextBox 3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371067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5527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748272" cy="6858000"/>
          </a:xfrm>
          <a:prstGeom prst="rect">
            <a:avLst/>
          </a:prstGeom>
        </p:spPr>
      </p:pic>
      <p:sp>
        <p:nvSpPr>
          <p:cNvPr id="11" name="Rectangle 7"/>
          <p:cNvSpPr/>
          <p:nvPr userDrawn="1"/>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T_Case Study">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557591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8" r:id="rId4"/>
    <p:sldLayoutId id="2147483702" r:id="rId5"/>
    <p:sldLayoutId id="2147483651" r:id="rId6"/>
    <p:sldLayoutId id="2147483661" r:id="rId7"/>
    <p:sldLayoutId id="2147483665" r:id="rId8"/>
    <p:sldLayoutId id="2147483666" r:id="rId9"/>
    <p:sldLayoutId id="2147483704" r:id="rId10"/>
    <p:sldLayoutId id="2147483696" r:id="rId11"/>
    <p:sldLayoutId id="2147483670" r:id="rId12"/>
    <p:sldLayoutId id="2147483671" r:id="rId13"/>
    <p:sldLayoutId id="2147483697" r:id="rId14"/>
    <p:sldLayoutId id="2147483698" r:id="rId15"/>
    <p:sldLayoutId id="2147483705" r:id="rId16"/>
    <p:sldLayoutId id="2147483703" r:id="rId17"/>
    <p:sldLayoutId id="2147483701" r:id="rId18"/>
    <p:sldLayoutId id="2147483667" r:id="rId19"/>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84" userDrawn="1">
          <p15:clr>
            <a:srgbClr val="F26B43"/>
          </p15:clr>
        </p15:guide>
        <p15:guide id="4" pos="7296" userDrawn="1">
          <p15:clr>
            <a:srgbClr val="F26B43"/>
          </p15:clr>
        </p15:guide>
        <p15:guide id="5" pos="810" userDrawn="1">
          <p15:clr>
            <a:srgbClr val="F26B43"/>
          </p15:clr>
        </p15:guide>
        <p15:guide id="6" pos="947" userDrawn="1">
          <p15:clr>
            <a:srgbClr val="F26B43"/>
          </p15:clr>
        </p15:guide>
        <p15:guide id="7" pos="1397" userDrawn="1">
          <p15:clr>
            <a:srgbClr val="F26B43"/>
          </p15:clr>
        </p15:guide>
        <p15:guide id="8" pos="1534" userDrawn="1">
          <p15:clr>
            <a:srgbClr val="F26B43"/>
          </p15:clr>
        </p15:guide>
        <p15:guide id="9" pos="1985" userDrawn="1">
          <p15:clr>
            <a:srgbClr val="F26B43"/>
          </p15:clr>
        </p15:guide>
        <p15:guide id="10" pos="2133" userDrawn="1">
          <p15:clr>
            <a:srgbClr val="F26B43"/>
          </p15:clr>
        </p15:guide>
        <p15:guide id="11" pos="2583" userDrawn="1">
          <p15:clr>
            <a:srgbClr val="F26B43"/>
          </p15:clr>
        </p15:guide>
        <p15:guide id="12" pos="2720" userDrawn="1">
          <p15:clr>
            <a:srgbClr val="F26B43"/>
          </p15:clr>
        </p15:guide>
        <p15:guide id="13" pos="3177" userDrawn="1">
          <p15:clr>
            <a:srgbClr val="F26B43"/>
          </p15:clr>
        </p15:guide>
        <p15:guide id="14" pos="3319" userDrawn="1">
          <p15:clr>
            <a:srgbClr val="F26B43"/>
          </p15:clr>
        </p15:guide>
        <p15:guide id="15" pos="3770" userDrawn="1">
          <p15:clr>
            <a:srgbClr val="F26B43"/>
          </p15:clr>
        </p15:guide>
        <p15:guide id="16" pos="3907" userDrawn="1">
          <p15:clr>
            <a:srgbClr val="F26B43"/>
          </p15:clr>
        </p15:guide>
        <p15:guide id="17" pos="4357" userDrawn="1">
          <p15:clr>
            <a:srgbClr val="F26B43"/>
          </p15:clr>
        </p15:guide>
        <p15:guide id="18" pos="4500" userDrawn="1">
          <p15:clr>
            <a:srgbClr val="F26B43"/>
          </p15:clr>
        </p15:guide>
        <p15:guide id="19" pos="4950" userDrawn="1">
          <p15:clr>
            <a:srgbClr val="F26B43"/>
          </p15:clr>
        </p15:guide>
        <p15:guide id="20" pos="5093" userDrawn="1">
          <p15:clr>
            <a:srgbClr val="F26B43"/>
          </p15:clr>
        </p15:guide>
        <p15:guide id="21" pos="5543" userDrawn="1">
          <p15:clr>
            <a:srgbClr val="F26B43"/>
          </p15:clr>
        </p15:guide>
        <p15:guide id="22" pos="5686" userDrawn="1">
          <p15:clr>
            <a:srgbClr val="F26B43"/>
          </p15:clr>
        </p15:guide>
        <p15:guide id="23" pos="6128" userDrawn="1">
          <p15:clr>
            <a:srgbClr val="F26B43"/>
          </p15:clr>
        </p15:guide>
        <p15:guide id="24" pos="6273" userDrawn="1">
          <p15:clr>
            <a:srgbClr val="F26B43"/>
          </p15:clr>
        </p15:guide>
        <p15:guide id="25" pos="6724" userDrawn="1">
          <p15:clr>
            <a:srgbClr val="F26B43"/>
          </p15:clr>
        </p15:guide>
        <p15:guide id="26" pos="6872" userDrawn="1">
          <p15:clr>
            <a:srgbClr val="F26B43"/>
          </p15:clr>
        </p15:guide>
        <p15:guide id="27" orient="horz" pos="11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hyperlink" Target="https://planetexl.exlservice.com/functions/marketing/Pages/Brand_Assets-Logos-Templates.aspx"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24.xml.rels><?xml version="1.0" encoding="UTF-8" standalone="yes"?>
<Relationships xmlns="http://schemas.openxmlformats.org/package/2006/relationships"><Relationship Id="rId8" Type="http://schemas.openxmlformats.org/officeDocument/2006/relationships/hyperlink" Target="http://getrefe.tumblr.com/" TargetMode="External"/><Relationship Id="rId13" Type="http://schemas.openxmlformats.org/officeDocument/2006/relationships/hyperlink" Target="http://magdeleine.co/" TargetMode="External"/><Relationship Id="rId3" Type="http://schemas.openxmlformats.org/officeDocument/2006/relationships/hyperlink" Target="http://nos.twnsnd.co/" TargetMode="External"/><Relationship Id="rId7" Type="http://schemas.openxmlformats.org/officeDocument/2006/relationships/hyperlink" Target="http://www.gratisography.com/" TargetMode="External"/><Relationship Id="rId12" Type="http://schemas.openxmlformats.org/officeDocument/2006/relationships/hyperlink" Target="http://publicdomainarchive.com/" TargetMode="External"/><Relationship Id="rId17" Type="http://schemas.openxmlformats.org/officeDocument/2006/relationships/hyperlink" Target="http://isorepublic.com/" TargetMode="External"/><Relationship Id="rId2" Type="http://schemas.openxmlformats.org/officeDocument/2006/relationships/hyperlink" Target="http://join.deathtothestockphoto.com/" TargetMode="External"/><Relationship Id="rId16" Type="http://schemas.openxmlformats.org/officeDocument/2006/relationships/hyperlink" Target="http://www.raumrot.com/10/" TargetMode="External"/><Relationship Id="rId1" Type="http://schemas.openxmlformats.org/officeDocument/2006/relationships/slideLayout" Target="../slideLayouts/slideLayout16.xml"/><Relationship Id="rId6" Type="http://schemas.openxmlformats.org/officeDocument/2006/relationships/hyperlink" Target="http://thepatternlibrary.com/" TargetMode="External"/><Relationship Id="rId11" Type="http://schemas.openxmlformats.org/officeDocument/2006/relationships/hyperlink" Target="https://www.flickr.com/photos/wocintechchat/" TargetMode="External"/><Relationship Id="rId5" Type="http://schemas.openxmlformats.org/officeDocument/2006/relationships/hyperlink" Target="http://picjumbo.com/" TargetMode="External"/><Relationship Id="rId15" Type="http://schemas.openxmlformats.org/officeDocument/2006/relationships/hyperlink" Target="http://picography.co/" TargetMode="External"/><Relationship Id="rId10" Type="http://schemas.openxmlformats.org/officeDocument/2006/relationships/hyperlink" Target="http://jaymantri.com/" TargetMode="External"/><Relationship Id="rId4" Type="http://schemas.openxmlformats.org/officeDocument/2006/relationships/hyperlink" Target="http://superfamous.com/" TargetMode="External"/><Relationship Id="rId9" Type="http://schemas.openxmlformats.org/officeDocument/2006/relationships/hyperlink" Target="http://imcreator.com/free" TargetMode="External"/><Relationship Id="rId14" Type="http://schemas.openxmlformats.org/officeDocument/2006/relationships/hyperlink" Target="http://foodiesfeed.co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5.xml"/><Relationship Id="rId4" Type="http://schemas.openxmlformats.org/officeDocument/2006/relationships/hyperlink" Target="https://exlpedia.corp.exlservice.com/SitePages/Home.aspx"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494"/>
          <a:stretch/>
        </p:blipFill>
        <p:spPr>
          <a:xfrm>
            <a:off x="3723503" y="0"/>
            <a:ext cx="8474968" cy="6864691"/>
          </a:xfrm>
          <a:prstGeom prst="rect">
            <a:avLst/>
          </a:prstGeom>
        </p:spPr>
      </p:pic>
      <p:sp>
        <p:nvSpPr>
          <p:cNvPr id="8" name="Title 7"/>
          <p:cNvSpPr>
            <a:spLocks noGrp="1"/>
          </p:cNvSpPr>
          <p:nvPr>
            <p:ph type="ctrTitle"/>
          </p:nvPr>
        </p:nvSpPr>
        <p:spPr/>
        <p:txBody>
          <a:bodyPr/>
          <a:lstStyle/>
          <a:p>
            <a:r>
              <a:rPr lang="en-US" dirty="0" smtClean="0"/>
              <a:t>MANAGEMENT INFORMATION ASSISTANT</a:t>
            </a:r>
            <a:br>
              <a:rPr lang="en-US" dirty="0" smtClean="0"/>
            </a:br>
            <a:r>
              <a:rPr lang="en-US" dirty="0" smtClean="0"/>
              <a:t>(MIA)</a:t>
            </a:r>
            <a:endParaRPr lang="en-US" dirty="0"/>
          </a:p>
        </p:txBody>
      </p:sp>
      <p:sp>
        <p:nvSpPr>
          <p:cNvPr id="9" name="Subtitle 8"/>
          <p:cNvSpPr>
            <a:spLocks noGrp="1"/>
          </p:cNvSpPr>
          <p:nvPr>
            <p:ph type="subTitle" idx="1"/>
          </p:nvPr>
        </p:nvSpPr>
        <p:spPr/>
        <p:txBody>
          <a:bodyPr/>
          <a:lstStyle/>
          <a:p>
            <a:r>
              <a:rPr lang="en-US" dirty="0" smtClean="0"/>
              <a:t>9</a:t>
            </a:r>
            <a:r>
              <a:rPr lang="en-US" baseline="30000" dirty="0" smtClean="0"/>
              <a:t>th</a:t>
            </a:r>
            <a:r>
              <a:rPr lang="en-US" dirty="0" smtClean="0"/>
              <a:t> July 2018 </a:t>
            </a:r>
            <a:endParaRPr lang="en-US" dirty="0"/>
          </a:p>
        </p:txBody>
      </p:sp>
      <p:sp>
        <p:nvSpPr>
          <p:cNvPr id="10" name="Text Placeholder 9"/>
          <p:cNvSpPr>
            <a:spLocks noGrp="1"/>
          </p:cNvSpPr>
          <p:nvPr>
            <p:ph type="body" sz="quarter" idx="10"/>
          </p:nvPr>
        </p:nvSpPr>
        <p:spPr/>
        <p:txBody>
          <a:bodyPr/>
          <a:lstStyle/>
          <a:p>
            <a:r>
              <a:rPr lang="en-US" dirty="0" smtClean="0"/>
              <a:t>Harsh Srivastava</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7" name="TextBox 6"/>
          <p:cNvSpPr txBox="1"/>
          <p:nvPr/>
        </p:nvSpPr>
        <p:spPr>
          <a:xfrm>
            <a:off x="622986" y="797858"/>
            <a:ext cx="3949013" cy="861774"/>
          </a:xfrm>
          <a:prstGeom prst="rect">
            <a:avLst/>
          </a:prstGeom>
          <a:solidFill>
            <a:schemeClr val="tx1">
              <a:alpha val="34000"/>
            </a:schemeClr>
          </a:solidFill>
        </p:spPr>
        <p:txBody>
          <a:bodyPr wrap="square" lIns="0" tIns="0" rIns="0" bIns="0" rtlCol="0">
            <a:spAutoFit/>
          </a:bodyPr>
          <a:lstStyle/>
          <a:p>
            <a:r>
              <a:rPr lang="en-US" sz="1400" dirty="0" smtClean="0">
                <a:solidFill>
                  <a:schemeClr val="bg1"/>
                </a:solidFill>
              </a:rPr>
              <a:t>To replace this image</a:t>
            </a:r>
            <a:br>
              <a:rPr lang="en-US" sz="1400" dirty="0" smtClean="0">
                <a:solidFill>
                  <a:schemeClr val="bg1"/>
                </a:solidFill>
              </a:rPr>
            </a:br>
            <a:r>
              <a:rPr lang="en-US" sz="1400" dirty="0" smtClean="0">
                <a:solidFill>
                  <a:schemeClr val="bg1"/>
                </a:solidFill>
              </a:rPr>
              <a:t>Click on the upper left corner of it, </a:t>
            </a:r>
            <a:br>
              <a:rPr lang="en-US" sz="1400" dirty="0" smtClean="0">
                <a:solidFill>
                  <a:schemeClr val="bg1"/>
                </a:solidFill>
              </a:rPr>
            </a:br>
            <a:r>
              <a:rPr lang="en-US" sz="1400" dirty="0" smtClean="0">
                <a:solidFill>
                  <a:schemeClr val="bg1"/>
                </a:solidFill>
              </a:rPr>
              <a:t>select Shape Fill / Picture… / </a:t>
            </a:r>
            <a:br>
              <a:rPr lang="en-US" sz="1400" dirty="0" smtClean="0">
                <a:solidFill>
                  <a:schemeClr val="bg1"/>
                </a:solidFill>
              </a:rPr>
            </a:br>
            <a:r>
              <a:rPr lang="en-US" sz="1400" dirty="0" smtClean="0">
                <a:solidFill>
                  <a:schemeClr val="bg1"/>
                </a:solidFill>
              </a:rPr>
              <a:t>then browse to select a 9.5” W X 7.5” H image</a:t>
            </a:r>
          </a:p>
        </p:txBody>
      </p:sp>
    </p:spTree>
    <p:extLst>
      <p:ext uri="{BB962C8B-B14F-4D97-AF65-F5344CB8AC3E}">
        <p14:creationId xmlns:p14="http://schemas.microsoft.com/office/powerpoint/2010/main" val="1613891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Requirements for the new model	</a:t>
            </a:r>
            <a:endParaRPr lang="en-US" dirty="0"/>
          </a:p>
        </p:txBody>
      </p:sp>
      <p:sp>
        <p:nvSpPr>
          <p:cNvPr id="5" name="Content Placeholder 4"/>
          <p:cNvSpPr>
            <a:spLocks noGrp="1"/>
          </p:cNvSpPr>
          <p:nvPr>
            <p:ph idx="1"/>
          </p:nvPr>
        </p:nvSpPr>
        <p:spPr/>
        <p:txBody>
          <a:bodyPr/>
          <a:lstStyle/>
          <a:p>
            <a:r>
              <a:rPr lang="en-US" dirty="0" smtClean="0"/>
              <a:t>Database independent</a:t>
            </a:r>
          </a:p>
          <a:p>
            <a:r>
              <a:rPr lang="en-US" dirty="0" smtClean="0"/>
              <a:t>Minimal preprocessing required before loading a new dataset</a:t>
            </a:r>
          </a:p>
          <a:p>
            <a:r>
              <a:rPr lang="en-US" dirty="0" smtClean="0"/>
              <a:t>Scalable and robust enough to handle more complex queries than the existing model</a:t>
            </a:r>
          </a:p>
          <a:p>
            <a:r>
              <a:rPr lang="en-US" dirty="0" smtClean="0"/>
              <a:t>Minimal dependence on hard-coded features like trigger words. </a:t>
            </a:r>
            <a:endParaRPr lang="en-US" dirty="0"/>
          </a:p>
        </p:txBody>
      </p:sp>
      <p:sp>
        <p:nvSpPr>
          <p:cNvPr id="6" name="Text Placeholder 5"/>
          <p:cNvSpPr>
            <a:spLocks noGrp="1"/>
          </p:cNvSpPr>
          <p:nvPr>
            <p:ph type="body" sz="quarter" idx="13"/>
          </p:nvPr>
        </p:nvSpPr>
        <p:spPr/>
        <p:txBody>
          <a:bodyPr/>
          <a:lstStyle/>
          <a:p>
            <a:r>
              <a:rPr lang="en-US" dirty="0" smtClean="0"/>
              <a:t>ideation	</a:t>
            </a:r>
            <a:endParaRPr lang="en-US" dirty="0"/>
          </a:p>
        </p:txBody>
      </p:sp>
      <p:sp>
        <p:nvSpPr>
          <p:cNvPr id="7" name="Text Placeholder 6"/>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2351579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NLQ2SQL</a:t>
            </a:r>
            <a:endParaRPr lang="en-US" dirty="0"/>
          </a:p>
        </p:txBody>
      </p:sp>
      <p:sp>
        <p:nvSpPr>
          <p:cNvPr id="12" name="Text Placeholder 11"/>
          <p:cNvSpPr>
            <a:spLocks noGrp="1"/>
          </p:cNvSpPr>
          <p:nvPr>
            <p:ph type="body" idx="1"/>
          </p:nvPr>
        </p:nvSpPr>
        <p:spPr/>
        <p:txBody>
          <a:bodyPr/>
          <a:lstStyle/>
          <a:p>
            <a:endParaRPr lang="en-US" dirty="0"/>
          </a:p>
          <a:p>
            <a:r>
              <a:rPr lang="en-US" dirty="0"/>
              <a:t>Slot filling approach to converting NL query to SQL query</a:t>
            </a:r>
          </a:p>
          <a:p>
            <a:endParaRPr lang="en-US" dirty="0"/>
          </a:p>
        </p:txBody>
      </p:sp>
      <p:sp>
        <p:nvSpPr>
          <p:cNvPr id="11" name="Freeform 10"/>
          <p:cNvSpPr/>
          <p:nvPr/>
        </p:nvSpPr>
        <p:spPr>
          <a:xfrm>
            <a:off x="0" y="0"/>
            <a:ext cx="6746789" cy="6858000"/>
          </a:xfrm>
          <a:custGeom>
            <a:avLst/>
            <a:gdLst>
              <a:gd name="connsiteX0" fmla="*/ 0 w 6746789"/>
              <a:gd name="connsiteY0" fmla="*/ 6870357 h 6870357"/>
              <a:gd name="connsiteX1" fmla="*/ 0 w 6746789"/>
              <a:gd name="connsiteY1" fmla="*/ 0 h 6870357"/>
              <a:gd name="connsiteX2" fmla="*/ 6746789 w 6746789"/>
              <a:gd name="connsiteY2" fmla="*/ 0 h 6870357"/>
              <a:gd name="connsiteX3" fmla="*/ 2141838 w 6746789"/>
              <a:gd name="connsiteY3" fmla="*/ 6870357 h 6870357"/>
              <a:gd name="connsiteX4" fmla="*/ 0 w 6746789"/>
              <a:gd name="connsiteY4" fmla="*/ 6870357 h 6870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6789" h="6870357">
                <a:moveTo>
                  <a:pt x="0" y="6870357"/>
                </a:moveTo>
                <a:lnTo>
                  <a:pt x="0" y="0"/>
                </a:lnTo>
                <a:lnTo>
                  <a:pt x="6746789" y="0"/>
                </a:lnTo>
                <a:lnTo>
                  <a:pt x="2141838" y="6870357"/>
                </a:lnTo>
                <a:lnTo>
                  <a:pt x="0" y="6870357"/>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22987" y="573740"/>
            <a:ext cx="3949013" cy="861774"/>
          </a:xfrm>
          <a:prstGeom prst="rect">
            <a:avLst/>
          </a:prstGeom>
          <a:solidFill>
            <a:schemeClr val="tx1">
              <a:alpha val="69000"/>
            </a:schemeClr>
          </a:solidFill>
        </p:spPr>
        <p:txBody>
          <a:bodyPr wrap="square" lIns="0" tIns="0" rIns="0" bIns="0" rtlCol="0">
            <a:spAutoFit/>
          </a:bodyPr>
          <a:lstStyle/>
          <a:p>
            <a:r>
              <a:rPr lang="en-US" sz="1400" dirty="0" smtClean="0">
                <a:solidFill>
                  <a:schemeClr val="bg1"/>
                </a:solidFill>
              </a:rPr>
              <a:t>To replace this image</a:t>
            </a:r>
            <a:br>
              <a:rPr lang="en-US" sz="1400" dirty="0" smtClean="0">
                <a:solidFill>
                  <a:schemeClr val="bg1"/>
                </a:solidFill>
              </a:rPr>
            </a:br>
            <a:r>
              <a:rPr lang="en-US" sz="1400" dirty="0" smtClean="0">
                <a:solidFill>
                  <a:schemeClr val="bg1"/>
                </a:solidFill>
              </a:rPr>
              <a:t>Click on the upper left corner of it, </a:t>
            </a:r>
            <a:br>
              <a:rPr lang="en-US" sz="1400" dirty="0" smtClean="0">
                <a:solidFill>
                  <a:schemeClr val="bg1"/>
                </a:solidFill>
              </a:rPr>
            </a:br>
            <a:r>
              <a:rPr lang="en-US" sz="1400" dirty="0" smtClean="0">
                <a:solidFill>
                  <a:schemeClr val="bg1"/>
                </a:solidFill>
              </a:rPr>
              <a:t>select Shape Fill / Picture… / </a:t>
            </a:r>
            <a:br>
              <a:rPr lang="en-US" sz="1400" dirty="0" smtClean="0">
                <a:solidFill>
                  <a:schemeClr val="bg1"/>
                </a:solidFill>
              </a:rPr>
            </a:br>
            <a:r>
              <a:rPr lang="en-US" sz="1400" dirty="0" smtClean="0">
                <a:solidFill>
                  <a:schemeClr val="bg1"/>
                </a:solidFill>
              </a:rPr>
              <a:t>then browse to select a 7.38” W X 7.5” H image</a:t>
            </a:r>
          </a:p>
        </p:txBody>
      </p:sp>
    </p:spTree>
    <p:extLst>
      <p:ext uri="{BB962C8B-B14F-4D97-AF65-F5344CB8AC3E}">
        <p14:creationId xmlns:p14="http://schemas.microsoft.com/office/powerpoint/2010/main" val="36348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Generates SQL query for the natural language query provided</a:t>
            </a:r>
          </a:p>
          <a:p>
            <a:r>
              <a:rPr lang="en-US" dirty="0" smtClean="0"/>
              <a:t>Database independent – utilizes the Starling structure already in use by MIA</a:t>
            </a:r>
          </a:p>
          <a:p>
            <a:r>
              <a:rPr lang="en-US" dirty="0" smtClean="0"/>
              <a:t>Grammatical and syntactical features of the English language queries  are identified to reliably convert NL queries to SQL</a:t>
            </a:r>
          </a:p>
          <a:p>
            <a:r>
              <a:rPr lang="en-US" dirty="0" smtClean="0"/>
              <a:t> Utilizes dependency tree (generated </a:t>
            </a:r>
            <a:r>
              <a:rPr lang="en-US" dirty="0"/>
              <a:t>using commercial open-source </a:t>
            </a:r>
            <a:r>
              <a:rPr lang="en-US" dirty="0" smtClean="0"/>
              <a:t>software) instead of relying on fixed window size based approach</a:t>
            </a:r>
          </a:p>
          <a:p>
            <a:r>
              <a:rPr lang="en-US" dirty="0" smtClean="0"/>
              <a:t>Can be potentially expanded to provide all functionalities provided by queries written in SQL</a:t>
            </a:r>
          </a:p>
          <a:p>
            <a:endParaRPr lang="en-US" dirty="0"/>
          </a:p>
        </p:txBody>
      </p:sp>
      <p:sp>
        <p:nvSpPr>
          <p:cNvPr id="4" name="Text Placeholder 3"/>
          <p:cNvSpPr>
            <a:spLocks noGrp="1"/>
          </p:cNvSpPr>
          <p:nvPr>
            <p:ph type="body" sz="quarter" idx="13"/>
          </p:nvPr>
        </p:nvSpPr>
        <p:spPr/>
        <p:txBody>
          <a:bodyPr/>
          <a:lstStyle/>
          <a:p>
            <a:r>
              <a:rPr lang="en-US" dirty="0"/>
              <a:t>NLQ2SQL</a:t>
            </a:r>
          </a:p>
        </p:txBody>
      </p:sp>
      <p:sp>
        <p:nvSpPr>
          <p:cNvPr id="5" name="Text Placeholder 4"/>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2064484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Treats the problem as that of slot filling - </a:t>
            </a:r>
            <a:endParaRPr lang="en-US" dirty="0"/>
          </a:p>
        </p:txBody>
      </p:sp>
      <p:sp>
        <p:nvSpPr>
          <p:cNvPr id="4" name="Text Placeholder 3"/>
          <p:cNvSpPr>
            <a:spLocks noGrp="1"/>
          </p:cNvSpPr>
          <p:nvPr>
            <p:ph type="body" sz="quarter" idx="13"/>
          </p:nvPr>
        </p:nvSpPr>
        <p:spPr/>
        <p:txBody>
          <a:bodyPr/>
          <a:lstStyle/>
          <a:p>
            <a:r>
              <a:rPr lang="en-US" dirty="0" smtClean="0"/>
              <a:t>Nlq2sql	</a:t>
            </a:r>
            <a:endParaRPr lang="en-US" dirty="0"/>
          </a:p>
        </p:txBody>
      </p:sp>
      <p:sp>
        <p:nvSpPr>
          <p:cNvPr id="5" name="Text Placeholder 4"/>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718496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Study Layout</a:t>
            </a:r>
            <a:endParaRPr lang="en-US" dirty="0"/>
          </a:p>
        </p:txBody>
      </p:sp>
      <p:sp>
        <p:nvSpPr>
          <p:cNvPr id="3" name="Content Placeholder 2"/>
          <p:cNvSpPr>
            <a:spLocks noGrp="1"/>
          </p:cNvSpPr>
          <p:nvPr>
            <p:ph idx="1"/>
          </p:nvPr>
        </p:nvSpPr>
        <p:spPr/>
        <p:txBody>
          <a:bodyPr/>
          <a:lstStyle/>
          <a:p>
            <a:r>
              <a:rPr lang="en-US" dirty="0" err="1" smtClean="0"/>
              <a:t>Cras</a:t>
            </a:r>
            <a:r>
              <a:rPr lang="en-US" dirty="0" smtClean="0"/>
              <a:t> </a:t>
            </a:r>
            <a:r>
              <a:rPr lang="en-US" dirty="0" err="1" smtClean="0"/>
              <a:t>dignissim</a:t>
            </a:r>
            <a:r>
              <a:rPr lang="en-US" dirty="0" smtClean="0"/>
              <a:t> </a:t>
            </a:r>
            <a:r>
              <a:rPr lang="en-US" dirty="0" err="1" smtClean="0"/>
              <a:t>metus</a:t>
            </a:r>
            <a:r>
              <a:rPr lang="en-US" dirty="0" smtClean="0"/>
              <a:t> </a:t>
            </a:r>
            <a:r>
              <a:rPr lang="en-US" dirty="0" err="1" smtClean="0"/>
              <a:t>sapien</a:t>
            </a:r>
            <a:r>
              <a:rPr lang="en-US" dirty="0" smtClean="0"/>
              <a:t>, sit </a:t>
            </a:r>
            <a:r>
              <a:rPr lang="en-US" dirty="0" err="1" smtClean="0"/>
              <a:t>amet</a:t>
            </a:r>
            <a:r>
              <a:rPr lang="en-US" dirty="0" smtClean="0"/>
              <a:t> </a:t>
            </a:r>
            <a:r>
              <a:rPr lang="en-US" dirty="0" err="1" smtClean="0"/>
              <a:t>lobortis</a:t>
            </a:r>
            <a:r>
              <a:rPr lang="en-US" dirty="0" smtClean="0"/>
              <a:t> mi </a:t>
            </a:r>
            <a:r>
              <a:rPr lang="en-US" dirty="0" err="1" smtClean="0"/>
              <a:t>egestas</a:t>
            </a:r>
            <a:r>
              <a:rPr lang="en-US" dirty="0" smtClean="0"/>
              <a:t> vel. </a:t>
            </a:r>
          </a:p>
          <a:p>
            <a:pPr lvl="1"/>
            <a:r>
              <a:rPr lang="en-US" dirty="0" smtClean="0"/>
              <a:t>Nam </a:t>
            </a:r>
            <a:r>
              <a:rPr lang="en-US" dirty="0" err="1" smtClean="0"/>
              <a:t>sed</a:t>
            </a:r>
            <a:r>
              <a:rPr lang="en-US" dirty="0" smtClean="0"/>
              <a:t> tempus diam. </a:t>
            </a:r>
            <a:r>
              <a:rPr lang="en-US" dirty="0" err="1" smtClean="0"/>
              <a:t>Vestibulum</a:t>
            </a:r>
            <a:r>
              <a:rPr lang="en-US" dirty="0" smtClean="0"/>
              <a:t> at </a:t>
            </a:r>
            <a:r>
              <a:rPr lang="en-US" dirty="0" err="1" smtClean="0"/>
              <a:t>risus</a:t>
            </a:r>
            <a:r>
              <a:rPr lang="en-US" dirty="0" smtClean="0"/>
              <a:t> ac </a:t>
            </a:r>
            <a:r>
              <a:rPr lang="en-US" dirty="0" err="1" smtClean="0"/>
              <a:t>risus</a:t>
            </a:r>
            <a:r>
              <a:rPr lang="en-US" dirty="0" smtClean="0"/>
              <a:t> </a:t>
            </a:r>
            <a:r>
              <a:rPr lang="en-US" dirty="0" err="1" smtClean="0"/>
              <a:t>feugiat</a:t>
            </a:r>
            <a:r>
              <a:rPr lang="en-US" dirty="0" smtClean="0"/>
              <a:t> </a:t>
            </a:r>
            <a:r>
              <a:rPr lang="en-US" dirty="0" err="1" smtClean="0"/>
              <a:t>pretium</a:t>
            </a:r>
            <a:r>
              <a:rPr lang="en-US" dirty="0" smtClean="0"/>
              <a:t> in </a:t>
            </a:r>
            <a:r>
              <a:rPr lang="en-US" dirty="0" err="1" smtClean="0"/>
              <a:t>eget</a:t>
            </a:r>
            <a:r>
              <a:rPr lang="en-US" dirty="0" smtClean="0"/>
              <a:t> dui. </a:t>
            </a:r>
            <a:r>
              <a:rPr lang="en-US" dirty="0" err="1" smtClean="0"/>
              <a:t>Morbi</a:t>
            </a:r>
            <a:r>
              <a:rPr lang="en-US" dirty="0" smtClean="0"/>
              <a:t> </a:t>
            </a:r>
            <a:r>
              <a:rPr lang="en-US" dirty="0" err="1" smtClean="0"/>
              <a:t>sapien</a:t>
            </a:r>
            <a:r>
              <a:rPr lang="en-US" dirty="0" smtClean="0"/>
              <a:t> </a:t>
            </a:r>
            <a:r>
              <a:rPr lang="en-US" dirty="0" err="1" smtClean="0"/>
              <a:t>sapien</a:t>
            </a:r>
            <a:r>
              <a:rPr lang="en-US" dirty="0" smtClean="0"/>
              <a:t>, </a:t>
            </a:r>
            <a:r>
              <a:rPr lang="en-US" dirty="0" err="1" smtClean="0"/>
              <a:t>venenatis</a:t>
            </a:r>
            <a:r>
              <a:rPr lang="en-US" dirty="0" smtClean="0"/>
              <a:t> vitae </a:t>
            </a:r>
            <a:r>
              <a:rPr lang="en-US" dirty="0" err="1" smtClean="0"/>
              <a:t>nisl</a:t>
            </a:r>
            <a:r>
              <a:rPr lang="en-US" dirty="0" smtClean="0"/>
              <a:t> non, </a:t>
            </a:r>
            <a:r>
              <a:rPr lang="en-US" dirty="0" err="1" smtClean="0"/>
              <a:t>congue</a:t>
            </a:r>
            <a:r>
              <a:rPr lang="en-US" dirty="0" smtClean="0"/>
              <a:t> </a:t>
            </a:r>
            <a:r>
              <a:rPr lang="en-US" dirty="0" err="1" smtClean="0"/>
              <a:t>molestie</a:t>
            </a:r>
            <a:r>
              <a:rPr lang="en-US" dirty="0" smtClean="0"/>
              <a:t> </a:t>
            </a:r>
            <a:r>
              <a:rPr lang="en-US" dirty="0" err="1" smtClean="0"/>
              <a:t>tellus</a:t>
            </a:r>
            <a:r>
              <a:rPr lang="en-US" dirty="0" smtClean="0"/>
              <a:t>. </a:t>
            </a:r>
            <a:r>
              <a:rPr lang="en-US" dirty="0" err="1" smtClean="0"/>
              <a:t>Proin</a:t>
            </a:r>
            <a:r>
              <a:rPr lang="en-US" dirty="0" smtClean="0"/>
              <a:t> </a:t>
            </a:r>
            <a:r>
              <a:rPr lang="en-US" dirty="0" err="1" smtClean="0"/>
              <a:t>malesuada</a:t>
            </a:r>
            <a:r>
              <a:rPr lang="en-US" dirty="0" smtClean="0"/>
              <a:t> </a:t>
            </a:r>
            <a:r>
              <a:rPr lang="en-US" dirty="0" err="1" smtClean="0"/>
              <a:t>enim</a:t>
            </a:r>
            <a:r>
              <a:rPr lang="en-US" dirty="0" smtClean="0"/>
              <a:t> </a:t>
            </a:r>
            <a:r>
              <a:rPr lang="en-US" dirty="0" err="1" smtClean="0"/>
              <a:t>purus</a:t>
            </a:r>
            <a:r>
              <a:rPr lang="en-US" dirty="0" smtClean="0"/>
              <a:t>, </a:t>
            </a:r>
            <a:r>
              <a:rPr lang="en-US" dirty="0" err="1" smtClean="0"/>
              <a:t>eget</a:t>
            </a:r>
            <a:r>
              <a:rPr lang="en-US" dirty="0" smtClean="0"/>
              <a:t> </a:t>
            </a:r>
            <a:r>
              <a:rPr lang="en-US" dirty="0" err="1" smtClean="0"/>
              <a:t>auctor</a:t>
            </a:r>
            <a:r>
              <a:rPr lang="en-US" dirty="0" smtClean="0"/>
              <a:t> </a:t>
            </a:r>
            <a:r>
              <a:rPr lang="en-US" dirty="0" err="1" smtClean="0"/>
              <a:t>erat</a:t>
            </a:r>
            <a:r>
              <a:rPr lang="en-US" dirty="0" smtClean="0"/>
              <a:t> </a:t>
            </a:r>
            <a:r>
              <a:rPr lang="en-US" dirty="0" err="1" smtClean="0"/>
              <a:t>pretium</a:t>
            </a:r>
            <a:r>
              <a:rPr lang="en-US" dirty="0" smtClean="0"/>
              <a:t> et. </a:t>
            </a:r>
            <a:r>
              <a:rPr lang="en-US" dirty="0" err="1" smtClean="0"/>
              <a:t>Duis</a:t>
            </a:r>
            <a:r>
              <a:rPr lang="en-US" dirty="0" smtClean="0"/>
              <a:t> </a:t>
            </a:r>
            <a:r>
              <a:rPr lang="en-US" dirty="0" err="1" smtClean="0"/>
              <a:t>vel</a:t>
            </a:r>
            <a:r>
              <a:rPr lang="en-US" dirty="0" smtClean="0"/>
              <a:t> </a:t>
            </a:r>
            <a:r>
              <a:rPr lang="en-US" dirty="0" err="1" smtClean="0"/>
              <a:t>sollicitudin</a:t>
            </a:r>
            <a:r>
              <a:rPr lang="en-US" dirty="0" smtClean="0"/>
              <a:t> </a:t>
            </a:r>
            <a:r>
              <a:rPr lang="en-US" dirty="0" err="1" smtClean="0"/>
              <a:t>odio</a:t>
            </a:r>
            <a:r>
              <a:rPr lang="en-US" dirty="0" smtClean="0"/>
              <a:t>, id </a:t>
            </a:r>
            <a:r>
              <a:rPr lang="en-US" dirty="0" err="1" smtClean="0"/>
              <a:t>mollis</a:t>
            </a:r>
            <a:r>
              <a:rPr lang="en-US" dirty="0" smtClean="0"/>
              <a:t> </a:t>
            </a:r>
            <a:r>
              <a:rPr lang="en-US" dirty="0" err="1" smtClean="0"/>
              <a:t>metus</a:t>
            </a:r>
            <a:r>
              <a:rPr lang="en-US" dirty="0" smtClean="0"/>
              <a:t>.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p>
          <a:p>
            <a:pPr lvl="1"/>
            <a:r>
              <a:rPr lang="en-US" dirty="0" err="1" smtClean="0"/>
              <a:t>Quisque</a:t>
            </a:r>
            <a:r>
              <a:rPr lang="en-US" dirty="0" smtClean="0"/>
              <a:t> </a:t>
            </a:r>
            <a:r>
              <a:rPr lang="en-US" dirty="0" err="1" smtClean="0"/>
              <a:t>eleifend</a:t>
            </a:r>
            <a:r>
              <a:rPr lang="en-US" dirty="0" smtClean="0"/>
              <a:t> in </a:t>
            </a:r>
            <a:r>
              <a:rPr lang="en-US" dirty="0" err="1" smtClean="0"/>
              <a:t>velit</a:t>
            </a:r>
            <a:r>
              <a:rPr lang="en-US" dirty="0" smtClean="0"/>
              <a:t> sit </a:t>
            </a:r>
            <a:r>
              <a:rPr lang="en-US" dirty="0" err="1" smtClean="0"/>
              <a:t>amet</a:t>
            </a:r>
            <a:r>
              <a:rPr lang="en-US" dirty="0" smtClean="0"/>
              <a:t> </a:t>
            </a:r>
            <a:r>
              <a:rPr lang="en-US" dirty="0" err="1" smtClean="0"/>
              <a:t>aliquam</a:t>
            </a:r>
            <a:r>
              <a:rPr lang="en-US" dirty="0" smtClean="0"/>
              <a:t>. </a:t>
            </a:r>
          </a:p>
          <a:p>
            <a:pPr lvl="1"/>
            <a:r>
              <a:rPr lang="en-US" dirty="0" err="1" smtClean="0"/>
              <a:t>Phasellus</a:t>
            </a:r>
            <a:r>
              <a:rPr lang="en-US" dirty="0" smtClean="0"/>
              <a:t> </a:t>
            </a:r>
            <a:r>
              <a:rPr lang="en-US" dirty="0" err="1" smtClean="0"/>
              <a:t>pharetra</a:t>
            </a:r>
            <a:r>
              <a:rPr lang="en-US" dirty="0" smtClean="0"/>
              <a:t>, dui </a:t>
            </a:r>
            <a:r>
              <a:rPr lang="en-US" dirty="0" err="1" smtClean="0"/>
              <a:t>eu</a:t>
            </a:r>
            <a:r>
              <a:rPr lang="en-US" dirty="0" smtClean="0"/>
              <a:t> </a:t>
            </a:r>
            <a:r>
              <a:rPr lang="en-US" dirty="0" err="1" smtClean="0"/>
              <a:t>ornare</a:t>
            </a:r>
            <a:r>
              <a:rPr lang="en-US" dirty="0" smtClean="0"/>
              <a:t> </a:t>
            </a:r>
            <a:r>
              <a:rPr lang="en-US" dirty="0" err="1" smtClean="0"/>
              <a:t>hendrerit</a:t>
            </a:r>
            <a:r>
              <a:rPr lang="en-US" dirty="0" smtClean="0"/>
              <a:t>, </a:t>
            </a:r>
            <a:r>
              <a:rPr lang="en-US" dirty="0" err="1" smtClean="0"/>
              <a:t>odio</a:t>
            </a:r>
            <a:r>
              <a:rPr lang="en-US" dirty="0" smtClean="0"/>
              <a:t> quam </a:t>
            </a:r>
            <a:r>
              <a:rPr lang="en-US" dirty="0" err="1" smtClean="0"/>
              <a:t>commodo</a:t>
            </a:r>
            <a:r>
              <a:rPr lang="en-US" dirty="0" smtClean="0"/>
              <a:t> </a:t>
            </a:r>
            <a:r>
              <a:rPr lang="en-US" dirty="0" err="1" smtClean="0"/>
              <a:t>leo</a:t>
            </a:r>
            <a:r>
              <a:rPr lang="en-US" dirty="0" smtClean="0"/>
              <a:t>, </a:t>
            </a:r>
            <a:r>
              <a:rPr lang="en-US" dirty="0" err="1" smtClean="0"/>
              <a:t>sed</a:t>
            </a:r>
            <a:r>
              <a:rPr lang="en-US" dirty="0" smtClean="0"/>
              <a:t> </a:t>
            </a:r>
            <a:r>
              <a:rPr lang="en-US" dirty="0" err="1" smtClean="0"/>
              <a:t>blandit</a:t>
            </a:r>
            <a:r>
              <a:rPr lang="en-US" dirty="0" smtClean="0"/>
              <a:t> </a:t>
            </a:r>
            <a:r>
              <a:rPr lang="en-US" dirty="0" err="1" smtClean="0"/>
              <a:t>leo</a:t>
            </a:r>
            <a:r>
              <a:rPr lang="en-US" dirty="0" smtClean="0"/>
              <a:t> </a:t>
            </a:r>
            <a:r>
              <a:rPr lang="en-US" dirty="0" err="1" smtClean="0"/>
              <a:t>urna</a:t>
            </a:r>
            <a:r>
              <a:rPr lang="en-US" dirty="0" smtClean="0"/>
              <a:t> non </a:t>
            </a:r>
            <a:r>
              <a:rPr lang="en-US" dirty="0" err="1" smtClean="0"/>
              <a:t>justo</a:t>
            </a:r>
            <a:r>
              <a:rPr lang="en-US" dirty="0" smtClean="0"/>
              <a:t>.</a:t>
            </a:r>
            <a:endParaRPr lang="en-US" dirty="0"/>
          </a:p>
        </p:txBody>
      </p:sp>
      <p:sp>
        <p:nvSpPr>
          <p:cNvPr id="43" name="Content Placeholder 42"/>
          <p:cNvSpPr>
            <a:spLocks noGrp="1"/>
          </p:cNvSpPr>
          <p:nvPr>
            <p:ph idx="15"/>
          </p:nvPr>
        </p:nvSpPr>
        <p:spPr/>
        <p:txBody>
          <a:bodyPr/>
          <a:lstStyle/>
          <a:p>
            <a:r>
              <a:rPr lang="en-US" smtClean="0"/>
              <a:t>Expedita </a:t>
            </a:r>
          </a:p>
          <a:p>
            <a:pPr lvl="1"/>
            <a:r>
              <a:rPr lang="en-US" smtClean="0"/>
              <a:t>0.00%</a:t>
            </a:r>
          </a:p>
          <a:p>
            <a:pPr lvl="2"/>
            <a:r>
              <a:rPr lang="en-US" smtClean="0"/>
              <a:t>Nam sed tempus diam. Vestibulum at risus ac risus feugiat pretium in eget dui. </a:t>
            </a:r>
            <a:endParaRPr lang="en-US" dirty="0"/>
          </a:p>
        </p:txBody>
      </p:sp>
      <p:sp>
        <p:nvSpPr>
          <p:cNvPr id="8" name="Text Placeholder 7"/>
          <p:cNvSpPr>
            <a:spLocks noGrp="1"/>
          </p:cNvSpPr>
          <p:nvPr>
            <p:ph type="body" sz="quarter" idx="16"/>
          </p:nvPr>
        </p:nvSpPr>
        <p:spPr/>
        <p:txBody>
          <a:bodyPr/>
          <a:lstStyle/>
          <a:p>
            <a:r>
              <a:rPr lang="en-US" smtClean="0"/>
              <a:t>Page Heading</a:t>
            </a:r>
            <a:endParaRPr lang="en-US" dirty="0"/>
          </a:p>
        </p:txBody>
      </p:sp>
    </p:spTree>
    <p:extLst>
      <p:ext uri="{BB962C8B-B14F-4D97-AF65-F5344CB8AC3E}">
        <p14:creationId xmlns:p14="http://schemas.microsoft.com/office/powerpoint/2010/main" val="1658699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Executive case study template – to be </a:t>
            </a:r>
            <a:r>
              <a:rPr lang="en-US" b="1" dirty="0" smtClean="0"/>
              <a:t>used only for digital intelligence </a:t>
            </a:r>
            <a:r>
              <a:rPr lang="en-US" dirty="0" smtClean="0"/>
              <a:t>case studies with x factor multiplier</a:t>
            </a:r>
            <a:endParaRPr lang="en-US" dirty="0"/>
          </a:p>
        </p:txBody>
      </p:sp>
      <p:sp>
        <p:nvSpPr>
          <p:cNvPr id="22" name="Text Placeholder 21"/>
          <p:cNvSpPr>
            <a:spLocks noGrp="1"/>
          </p:cNvSpPr>
          <p:nvPr>
            <p:ph type="body" sz="quarter" idx="10"/>
          </p:nvPr>
        </p:nvSpPr>
        <p:spPr/>
        <p:txBody>
          <a:bodyPr/>
          <a:lstStyle/>
          <a:p>
            <a:r>
              <a:rPr lang="en-US" dirty="0"/>
              <a:t>Subhead</a:t>
            </a:r>
          </a:p>
        </p:txBody>
      </p:sp>
      <p:sp>
        <p:nvSpPr>
          <p:cNvPr id="23" name="Text Placeholder 22"/>
          <p:cNvSpPr>
            <a:spLocks noGrp="1"/>
          </p:cNvSpPr>
          <p:nvPr>
            <p:ph type="body" sz="quarter" idx="11"/>
          </p:nvPr>
        </p:nvSpPr>
        <p:spPr/>
        <p:txBody>
          <a:bodyPr>
            <a:normAutofit/>
          </a:bodyPr>
          <a:lstStyle/>
          <a:p>
            <a:r>
              <a:rPr lang="en-US" dirty="0"/>
              <a:t>0.00%</a:t>
            </a:r>
          </a:p>
          <a:p>
            <a:pPr lvl="1" indent="-6350"/>
            <a:r>
              <a:rPr lang="en-US" dirty="0" err="1"/>
              <a:t>Phasellus</a:t>
            </a:r>
            <a:r>
              <a:rPr lang="en-US" dirty="0"/>
              <a:t> pharetra, dui </a:t>
            </a:r>
            <a:r>
              <a:rPr lang="en-US" dirty="0" err="1"/>
              <a:t>eu</a:t>
            </a:r>
            <a:r>
              <a:rPr lang="en-US" dirty="0"/>
              <a:t> </a:t>
            </a:r>
            <a:r>
              <a:rPr lang="en-US" dirty="0" err="1"/>
              <a:t>ornare</a:t>
            </a:r>
            <a:r>
              <a:rPr lang="en-US" dirty="0"/>
              <a:t> </a:t>
            </a:r>
            <a:r>
              <a:rPr lang="en-US" dirty="0" err="1"/>
              <a:t>hendrerit</a:t>
            </a:r>
            <a:r>
              <a:rPr lang="en-US" dirty="0"/>
              <a:t>, </a:t>
            </a:r>
            <a:r>
              <a:rPr lang="en-US" dirty="0" err="1"/>
              <a:t>odio</a:t>
            </a:r>
            <a:r>
              <a:rPr lang="en-US" dirty="0"/>
              <a:t> quam </a:t>
            </a:r>
            <a:r>
              <a:rPr lang="en-US" dirty="0" err="1"/>
              <a:t>commodo</a:t>
            </a:r>
            <a:r>
              <a:rPr lang="en-US" dirty="0"/>
              <a:t> </a:t>
            </a:r>
            <a:r>
              <a:rPr lang="en-US" dirty="0" err="1"/>
              <a:t>leo</a:t>
            </a:r>
            <a:r>
              <a:rPr lang="en-US" dirty="0"/>
              <a:t>.</a:t>
            </a:r>
          </a:p>
        </p:txBody>
      </p:sp>
      <p:sp>
        <p:nvSpPr>
          <p:cNvPr id="24" name="Text Placeholder 23"/>
          <p:cNvSpPr>
            <a:spLocks noGrp="1"/>
          </p:cNvSpPr>
          <p:nvPr>
            <p:ph type="body" sz="quarter" idx="12"/>
          </p:nvPr>
        </p:nvSpPr>
        <p:spPr/>
        <p:txBody>
          <a:bodyPr/>
          <a:lstStyle/>
          <a:p>
            <a:r>
              <a:rPr lang="en-US" dirty="0"/>
              <a:t>0.00%</a:t>
            </a:r>
          </a:p>
          <a:p>
            <a:pPr lvl="1" indent="-6350"/>
            <a:r>
              <a:rPr lang="en-US" dirty="0" err="1"/>
              <a:t>Phasellus</a:t>
            </a:r>
            <a:r>
              <a:rPr lang="en-US" dirty="0"/>
              <a:t> pharetra, dui </a:t>
            </a:r>
            <a:r>
              <a:rPr lang="en-US" dirty="0" err="1"/>
              <a:t>eu</a:t>
            </a:r>
            <a:r>
              <a:rPr lang="en-US" dirty="0"/>
              <a:t> </a:t>
            </a:r>
            <a:r>
              <a:rPr lang="en-US" dirty="0" err="1"/>
              <a:t>ornare</a:t>
            </a:r>
            <a:r>
              <a:rPr lang="en-US" dirty="0"/>
              <a:t> </a:t>
            </a:r>
            <a:r>
              <a:rPr lang="en-US" dirty="0" err="1"/>
              <a:t>hendrerit</a:t>
            </a:r>
            <a:r>
              <a:rPr lang="en-US" dirty="0"/>
              <a:t>, </a:t>
            </a:r>
            <a:r>
              <a:rPr lang="en-US" dirty="0" err="1"/>
              <a:t>odio</a:t>
            </a:r>
            <a:r>
              <a:rPr lang="en-US" dirty="0"/>
              <a:t> quam </a:t>
            </a:r>
            <a:r>
              <a:rPr lang="en-US" dirty="0" err="1"/>
              <a:t>commodo</a:t>
            </a:r>
            <a:r>
              <a:rPr lang="en-US" dirty="0"/>
              <a:t> </a:t>
            </a:r>
            <a:r>
              <a:rPr lang="en-US" dirty="0" err="1"/>
              <a:t>leo</a:t>
            </a:r>
            <a:r>
              <a:rPr lang="en-US" dirty="0"/>
              <a:t>.</a:t>
            </a:r>
          </a:p>
          <a:p>
            <a:endParaRPr lang="en-US" dirty="0"/>
          </a:p>
        </p:txBody>
      </p:sp>
      <p:sp>
        <p:nvSpPr>
          <p:cNvPr id="25" name="Text Placeholder 24"/>
          <p:cNvSpPr>
            <a:spLocks noGrp="1"/>
          </p:cNvSpPr>
          <p:nvPr>
            <p:ph type="body" sz="quarter" idx="13"/>
          </p:nvPr>
        </p:nvSpPr>
        <p:spPr/>
        <p:txBody>
          <a:bodyPr/>
          <a:lstStyle/>
          <a:p>
            <a:r>
              <a:rPr lang="en-US" dirty="0"/>
              <a:t>0.00%</a:t>
            </a:r>
          </a:p>
          <a:p>
            <a:pPr lvl="1" indent="-6350"/>
            <a:r>
              <a:rPr lang="en-US" dirty="0" err="1"/>
              <a:t>Phasellus</a:t>
            </a:r>
            <a:r>
              <a:rPr lang="en-US" dirty="0"/>
              <a:t> pharetra, dui </a:t>
            </a:r>
            <a:r>
              <a:rPr lang="en-US" dirty="0" err="1"/>
              <a:t>eu</a:t>
            </a:r>
            <a:r>
              <a:rPr lang="en-US" dirty="0"/>
              <a:t> </a:t>
            </a:r>
            <a:r>
              <a:rPr lang="en-US" dirty="0" err="1"/>
              <a:t>ornare</a:t>
            </a:r>
            <a:r>
              <a:rPr lang="en-US" dirty="0"/>
              <a:t> </a:t>
            </a:r>
            <a:r>
              <a:rPr lang="en-US" dirty="0" err="1"/>
              <a:t>hendrerit</a:t>
            </a:r>
            <a:r>
              <a:rPr lang="en-US" dirty="0"/>
              <a:t>, </a:t>
            </a:r>
            <a:r>
              <a:rPr lang="en-US" dirty="0" err="1"/>
              <a:t>odio</a:t>
            </a:r>
            <a:r>
              <a:rPr lang="en-US" dirty="0"/>
              <a:t> quam </a:t>
            </a:r>
            <a:r>
              <a:rPr lang="en-US" dirty="0" err="1"/>
              <a:t>commodo</a:t>
            </a:r>
            <a:r>
              <a:rPr lang="en-US" dirty="0"/>
              <a:t> </a:t>
            </a:r>
            <a:r>
              <a:rPr lang="en-US" dirty="0" err="1"/>
              <a:t>leo</a:t>
            </a:r>
            <a:r>
              <a:rPr lang="en-US" dirty="0"/>
              <a:t>.</a:t>
            </a:r>
          </a:p>
          <a:p>
            <a:endParaRPr lang="en-US" dirty="0"/>
          </a:p>
        </p:txBody>
      </p:sp>
      <p:sp>
        <p:nvSpPr>
          <p:cNvPr id="8" name="Text Placeholder 7"/>
          <p:cNvSpPr>
            <a:spLocks noGrp="1"/>
          </p:cNvSpPr>
          <p:nvPr>
            <p:ph type="body" sz="quarter" idx="14"/>
          </p:nvPr>
        </p:nvSpPr>
        <p:spPr/>
        <p:txBody>
          <a:bodyPr/>
          <a:lstStyle/>
          <a:p>
            <a:r>
              <a:rPr lang="en-US" dirty="0" smtClean="0"/>
              <a:t>Left Text</a:t>
            </a:r>
            <a:endParaRPr lang="en-US" dirty="0"/>
          </a:p>
        </p:txBody>
      </p:sp>
      <p:sp>
        <p:nvSpPr>
          <p:cNvPr id="9" name="Text Placeholder 8"/>
          <p:cNvSpPr>
            <a:spLocks noGrp="1"/>
          </p:cNvSpPr>
          <p:nvPr>
            <p:ph type="body" sz="quarter" idx="15"/>
          </p:nvPr>
        </p:nvSpPr>
        <p:spPr/>
        <p:txBody>
          <a:bodyPr/>
          <a:lstStyle/>
          <a:p>
            <a:r>
              <a:rPr lang="en-US" dirty="0"/>
              <a:t>Right Text</a:t>
            </a:r>
          </a:p>
        </p:txBody>
      </p:sp>
    </p:spTree>
    <p:extLst>
      <p:ext uri="{BB962C8B-B14F-4D97-AF65-F5344CB8AC3E}">
        <p14:creationId xmlns:p14="http://schemas.microsoft.com/office/powerpoint/2010/main" val="91433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p:txBody>
          <a:bodyPr/>
          <a:lstStyle/>
          <a:p>
            <a:r>
              <a:rPr lang="en-US" dirty="0" smtClean="0"/>
              <a:t>Sample charts</a:t>
            </a:r>
            <a:endParaRPr lang="en-US" dirty="0"/>
          </a:p>
        </p:txBody>
      </p:sp>
      <p:sp>
        <p:nvSpPr>
          <p:cNvPr id="10" name="Title 9"/>
          <p:cNvSpPr>
            <a:spLocks noGrp="1"/>
          </p:cNvSpPr>
          <p:nvPr>
            <p:ph type="title"/>
          </p:nvPr>
        </p:nvSpPr>
        <p:spPr/>
        <p:txBody>
          <a:bodyPr/>
          <a:lstStyle/>
          <a:p>
            <a:endParaRPr lang="en-US" dirty="0"/>
          </a:p>
        </p:txBody>
      </p:sp>
      <p:graphicFrame>
        <p:nvGraphicFramePr>
          <p:cNvPr id="27" name="Content Placeholder 14"/>
          <p:cNvGraphicFramePr>
            <a:graphicFrameLocks/>
          </p:cNvGraphicFramePr>
          <p:nvPr>
            <p:extLst>
              <p:ext uri="{D42A27DB-BD31-4B8C-83A1-F6EECF244321}">
                <p14:modId xmlns:p14="http://schemas.microsoft.com/office/powerpoint/2010/main" val="3646693682"/>
              </p:ext>
            </p:extLst>
          </p:nvPr>
        </p:nvGraphicFramePr>
        <p:xfrm>
          <a:off x="609600" y="1837858"/>
          <a:ext cx="4787153" cy="42957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8" name="Content Placeholder 15"/>
          <p:cNvGraphicFramePr>
            <a:graphicFrameLocks/>
          </p:cNvGraphicFramePr>
          <p:nvPr>
            <p:extLst>
              <p:ext uri="{D42A27DB-BD31-4B8C-83A1-F6EECF244321}">
                <p14:modId xmlns:p14="http://schemas.microsoft.com/office/powerpoint/2010/main" val="3261349482"/>
              </p:ext>
            </p:extLst>
          </p:nvPr>
        </p:nvGraphicFramePr>
        <p:xfrm>
          <a:off x="6283046" y="1828987"/>
          <a:ext cx="5380037" cy="42957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6647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endParaRPr lang="en-US"/>
          </a:p>
        </p:txBody>
      </p:sp>
      <p:sp>
        <p:nvSpPr>
          <p:cNvPr id="3" name="Title 2"/>
          <p:cNvSpPr>
            <a:spLocks noGrp="1"/>
          </p:cNvSpPr>
          <p:nvPr>
            <p:ph type="title"/>
          </p:nvPr>
        </p:nvSpPr>
        <p:spPr/>
        <p:txBody>
          <a:bodyPr/>
          <a:lstStyle/>
          <a:p>
            <a:r>
              <a:rPr lang="en-US" dirty="0"/>
              <a:t>Title Only Layout-2</a:t>
            </a:r>
          </a:p>
        </p:txBody>
      </p:sp>
      <p:sp>
        <p:nvSpPr>
          <p:cNvPr id="4" name="Date Placeholder 3"/>
          <p:cNvSpPr>
            <a:spLocks noGrp="1"/>
          </p:cNvSpPr>
          <p:nvPr>
            <p:ph type="dt" sz="half" idx="4294967295"/>
          </p:nvPr>
        </p:nvSpPr>
        <p:spPr>
          <a:xfrm>
            <a:off x="6379534" y="6551112"/>
            <a:ext cx="2183219" cy="283777"/>
          </a:xfrm>
          <a:prstGeom prst="rect">
            <a:avLst/>
          </a:prstGeom>
        </p:spPr>
        <p:txBody>
          <a:bodyPr/>
          <a:lstStyle/>
          <a:p>
            <a:r>
              <a:rPr lang="en-US"/>
              <a:t>April XX, 2018</a:t>
            </a:r>
          </a:p>
        </p:txBody>
      </p:sp>
      <p:sp>
        <p:nvSpPr>
          <p:cNvPr id="5" name="Footer Placeholder 4"/>
          <p:cNvSpPr>
            <a:spLocks noGrp="1"/>
          </p:cNvSpPr>
          <p:nvPr>
            <p:ph type="ftr" sz="quarter" idx="4294967295"/>
          </p:nvPr>
        </p:nvSpPr>
        <p:spPr>
          <a:xfrm>
            <a:off x="8906004" y="6551112"/>
            <a:ext cx="2490571" cy="283777"/>
          </a:xfrm>
          <a:prstGeom prst="rect">
            <a:avLst/>
          </a:prstGeom>
        </p:spPr>
        <p:txBody>
          <a:bodyPr/>
          <a:lstStyle/>
          <a:p>
            <a:r>
              <a:rPr lang="en-US"/>
              <a:t>© 2018 ExlService Holdings, Inc.</a:t>
            </a:r>
          </a:p>
        </p:txBody>
      </p:sp>
      <p:sp>
        <p:nvSpPr>
          <p:cNvPr id="6" name="Slide Number Placeholder 5"/>
          <p:cNvSpPr>
            <a:spLocks noGrp="1"/>
          </p:cNvSpPr>
          <p:nvPr>
            <p:ph type="sldNum" sz="quarter" idx="4294967295"/>
          </p:nvPr>
        </p:nvSpPr>
        <p:spPr>
          <a:xfrm>
            <a:off x="11532781" y="6551112"/>
            <a:ext cx="304799" cy="283777"/>
          </a:xfrm>
          <a:prstGeom prst="rect">
            <a:avLst/>
          </a:prstGeom>
        </p:spPr>
        <p:txBody>
          <a:bodyPr/>
          <a:lstStyle/>
          <a:p>
            <a:fld id="{EB4FF9C4-EEBF-D24D-8A4E-C0B9CCE3F975}" type="slidenum">
              <a:rPr lang="en-US" smtClean="0"/>
              <a:t>17</a:t>
            </a:fld>
            <a:endParaRPr lang="en-US"/>
          </a:p>
        </p:txBody>
      </p:sp>
      <p:sp>
        <p:nvSpPr>
          <p:cNvPr id="9" name="Text Placeholder 8"/>
          <p:cNvSpPr>
            <a:spLocks noGrp="1"/>
          </p:cNvSpPr>
          <p:nvPr>
            <p:ph type="body" sz="quarter" idx="4294967295"/>
          </p:nvPr>
        </p:nvSpPr>
        <p:spPr>
          <a:xfrm>
            <a:off x="609600" y="6400799"/>
            <a:ext cx="5740221" cy="351833"/>
          </a:xfrm>
        </p:spPr>
        <p:txBody>
          <a:bodyPr/>
          <a:lstStyle/>
          <a:p>
            <a:endParaRPr lang="en-US"/>
          </a:p>
        </p:txBody>
      </p:sp>
    </p:spTree>
    <p:extLst>
      <p:ext uri="{BB962C8B-B14F-4D97-AF65-F5344CB8AC3E}">
        <p14:creationId xmlns:p14="http://schemas.microsoft.com/office/powerpoint/2010/main" val="634832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endParaRPr lang="en-US"/>
          </a:p>
        </p:txBody>
      </p:sp>
      <p:sp>
        <p:nvSpPr>
          <p:cNvPr id="3" name="Title 2"/>
          <p:cNvSpPr>
            <a:spLocks noGrp="1"/>
          </p:cNvSpPr>
          <p:nvPr>
            <p:ph type="title"/>
          </p:nvPr>
        </p:nvSpPr>
        <p:spPr/>
        <p:txBody>
          <a:bodyPr/>
          <a:lstStyle/>
          <a:p>
            <a:r>
              <a:rPr lang="en-US" dirty="0"/>
              <a:t>Title Only Layout-3</a:t>
            </a:r>
          </a:p>
        </p:txBody>
      </p:sp>
      <p:sp>
        <p:nvSpPr>
          <p:cNvPr id="4" name="Date Placeholder 3"/>
          <p:cNvSpPr>
            <a:spLocks noGrp="1"/>
          </p:cNvSpPr>
          <p:nvPr>
            <p:ph type="dt" sz="half" idx="4294967295"/>
          </p:nvPr>
        </p:nvSpPr>
        <p:spPr>
          <a:xfrm>
            <a:off x="6379534" y="6551112"/>
            <a:ext cx="2183219" cy="283777"/>
          </a:xfrm>
          <a:prstGeom prst="rect">
            <a:avLst/>
          </a:prstGeom>
        </p:spPr>
        <p:txBody>
          <a:bodyPr/>
          <a:lstStyle/>
          <a:p>
            <a:r>
              <a:rPr lang="en-US"/>
              <a:t>April XX, 2018</a:t>
            </a:r>
          </a:p>
        </p:txBody>
      </p:sp>
      <p:sp>
        <p:nvSpPr>
          <p:cNvPr id="5" name="Footer Placeholder 4"/>
          <p:cNvSpPr>
            <a:spLocks noGrp="1"/>
          </p:cNvSpPr>
          <p:nvPr>
            <p:ph type="ftr" sz="quarter" idx="4294967295"/>
          </p:nvPr>
        </p:nvSpPr>
        <p:spPr>
          <a:xfrm>
            <a:off x="8906004" y="6551112"/>
            <a:ext cx="2490571" cy="283777"/>
          </a:xfrm>
          <a:prstGeom prst="rect">
            <a:avLst/>
          </a:prstGeom>
        </p:spPr>
        <p:txBody>
          <a:bodyPr/>
          <a:lstStyle/>
          <a:p>
            <a:r>
              <a:rPr lang="en-US"/>
              <a:t>© 2018 ExlService Holdings, Inc.</a:t>
            </a:r>
          </a:p>
        </p:txBody>
      </p:sp>
      <p:sp>
        <p:nvSpPr>
          <p:cNvPr id="6" name="Slide Number Placeholder 5"/>
          <p:cNvSpPr>
            <a:spLocks noGrp="1"/>
          </p:cNvSpPr>
          <p:nvPr>
            <p:ph type="sldNum" sz="quarter" idx="4294967295"/>
          </p:nvPr>
        </p:nvSpPr>
        <p:spPr>
          <a:xfrm>
            <a:off x="11532781" y="6551112"/>
            <a:ext cx="304799" cy="283777"/>
          </a:xfrm>
          <a:prstGeom prst="rect">
            <a:avLst/>
          </a:prstGeom>
        </p:spPr>
        <p:txBody>
          <a:bodyPr/>
          <a:lstStyle/>
          <a:p>
            <a:fld id="{EB4FF9C4-EEBF-D24D-8A4E-C0B9CCE3F975}" type="slidenum">
              <a:rPr lang="en-US" smtClean="0"/>
              <a:t>18</a:t>
            </a:fld>
            <a:endParaRPr lang="en-US"/>
          </a:p>
        </p:txBody>
      </p:sp>
      <p:sp>
        <p:nvSpPr>
          <p:cNvPr id="9" name="Text Placeholder 8"/>
          <p:cNvSpPr>
            <a:spLocks noGrp="1"/>
          </p:cNvSpPr>
          <p:nvPr>
            <p:ph type="body" sz="quarter" idx="4294967295"/>
          </p:nvPr>
        </p:nvSpPr>
        <p:spPr>
          <a:xfrm>
            <a:off x="609600" y="6400799"/>
            <a:ext cx="5740221" cy="351833"/>
          </a:xfrm>
        </p:spPr>
        <p:txBody>
          <a:bodyPr/>
          <a:lstStyle/>
          <a:p>
            <a:endParaRPr lang="en-US"/>
          </a:p>
        </p:txBody>
      </p:sp>
    </p:spTree>
    <p:extLst>
      <p:ext uri="{BB962C8B-B14F-4D97-AF65-F5344CB8AC3E}">
        <p14:creationId xmlns:p14="http://schemas.microsoft.com/office/powerpoint/2010/main" val="931674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quarter" idx="16"/>
          </p:nvPr>
        </p:nvSpPr>
        <p:spPr/>
        <p:txBody>
          <a:bodyPr/>
          <a:lstStyle/>
          <a:p>
            <a:endParaRPr lang="en-US"/>
          </a:p>
        </p:txBody>
      </p:sp>
      <p:sp>
        <p:nvSpPr>
          <p:cNvPr id="7" name="Freeform 6"/>
          <p:cNvSpPr/>
          <p:nvPr/>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30598" y="1506378"/>
            <a:ext cx="3949013" cy="861774"/>
          </a:xfrm>
          <a:prstGeom prst="rect">
            <a:avLst/>
          </a:prstGeom>
          <a:solidFill>
            <a:schemeClr val="tx1">
              <a:alpha val="69000"/>
            </a:schemeClr>
          </a:solidFill>
        </p:spPr>
        <p:txBody>
          <a:bodyPr wrap="square" lIns="0" tIns="0" rIns="0" bIns="0" rtlCol="0">
            <a:spAutoFit/>
          </a:bodyPr>
          <a:lstStyle/>
          <a:p>
            <a:r>
              <a:rPr lang="en-US" sz="1400" dirty="0" smtClean="0">
                <a:solidFill>
                  <a:schemeClr val="bg1"/>
                </a:solidFill>
              </a:rPr>
              <a:t>To replace this image</a:t>
            </a:r>
            <a:br>
              <a:rPr lang="en-US" sz="1400" dirty="0" smtClean="0">
                <a:solidFill>
                  <a:schemeClr val="bg1"/>
                </a:solidFill>
              </a:rPr>
            </a:br>
            <a:r>
              <a:rPr lang="en-US" sz="1400" dirty="0" smtClean="0">
                <a:solidFill>
                  <a:schemeClr val="bg1"/>
                </a:solidFill>
              </a:rPr>
              <a:t>Click on the upper left corner of it, </a:t>
            </a:r>
            <a:br>
              <a:rPr lang="en-US" sz="1400" dirty="0" smtClean="0">
                <a:solidFill>
                  <a:schemeClr val="bg1"/>
                </a:solidFill>
              </a:rPr>
            </a:br>
            <a:r>
              <a:rPr lang="en-US" sz="1400" dirty="0" smtClean="0">
                <a:solidFill>
                  <a:schemeClr val="bg1"/>
                </a:solidFill>
              </a:rPr>
              <a:t>select Shape Fill / Picture… / </a:t>
            </a:r>
            <a:br>
              <a:rPr lang="en-US" sz="1400" dirty="0" smtClean="0">
                <a:solidFill>
                  <a:schemeClr val="bg1"/>
                </a:solidFill>
              </a:rPr>
            </a:br>
            <a:r>
              <a:rPr lang="en-US" sz="1400" dirty="0" smtClean="0">
                <a:solidFill>
                  <a:schemeClr val="bg1"/>
                </a:solidFill>
              </a:rPr>
              <a:t>then browse to select a 6.85” W X 6.68” H image</a:t>
            </a:r>
          </a:p>
        </p:txBody>
      </p:sp>
    </p:spTree>
    <p:extLst>
      <p:ext uri="{BB962C8B-B14F-4D97-AF65-F5344CB8AC3E}">
        <p14:creationId xmlns:p14="http://schemas.microsoft.com/office/powerpoint/2010/main" val="370054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694944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sp>
        <p:nvSpPr>
          <p:cNvPr id="4" name="Title 3"/>
          <p:cNvSpPr>
            <a:spLocks noGrp="1"/>
          </p:cNvSpPr>
          <p:nvPr>
            <p:ph type="ctrTitle"/>
          </p:nvPr>
        </p:nvSpPr>
        <p:spPr/>
        <p:txBody>
          <a:bodyPr/>
          <a:lstStyle/>
          <a:p>
            <a:r>
              <a:rPr lang="en-US" dirty="0" smtClean="0"/>
              <a:t>Management information assistant (</a:t>
            </a:r>
            <a:r>
              <a:rPr lang="en-US" dirty="0" err="1" smtClean="0"/>
              <a:t>mia</a:t>
            </a:r>
            <a:r>
              <a:rPr lang="en-US" dirty="0" smtClean="0"/>
              <a:t>)</a:t>
            </a:r>
            <a:endParaRPr lang="en-US" sz="2200" b="0" dirty="0"/>
          </a:p>
        </p:txBody>
      </p:sp>
      <p:sp>
        <p:nvSpPr>
          <p:cNvPr id="16" name="Subtitle 15"/>
          <p:cNvSpPr>
            <a:spLocks noGrp="1"/>
          </p:cNvSpPr>
          <p:nvPr>
            <p:ph type="subTitle" idx="1"/>
          </p:nvPr>
        </p:nvSpPr>
        <p:spPr/>
        <p:txBody>
          <a:bodyPr/>
          <a:lstStyle/>
          <a:p>
            <a:endParaRPr lang="en-US"/>
          </a:p>
        </p:txBody>
      </p:sp>
      <p:sp>
        <p:nvSpPr>
          <p:cNvPr id="17" name="Text Placeholder 16"/>
          <p:cNvSpPr>
            <a:spLocks noGrp="1"/>
          </p:cNvSpPr>
          <p:nvPr>
            <p:ph type="body" sz="quarter" idx="10"/>
          </p:nvPr>
        </p:nvSpPr>
        <p:spPr/>
        <p:txBody>
          <a:bodyPr/>
          <a:lstStyle/>
          <a:p>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14" name="TextBox 13"/>
          <p:cNvSpPr txBox="1"/>
          <p:nvPr/>
        </p:nvSpPr>
        <p:spPr>
          <a:xfrm>
            <a:off x="622986" y="797858"/>
            <a:ext cx="3949013" cy="861774"/>
          </a:xfrm>
          <a:prstGeom prst="rect">
            <a:avLst/>
          </a:prstGeom>
          <a:solidFill>
            <a:schemeClr val="tx1">
              <a:alpha val="34000"/>
            </a:schemeClr>
          </a:solidFill>
        </p:spPr>
        <p:txBody>
          <a:bodyPr wrap="square" lIns="0" tIns="0" rIns="0" bIns="0" rtlCol="0">
            <a:spAutoFit/>
          </a:bodyPr>
          <a:lstStyle/>
          <a:p>
            <a:r>
              <a:rPr lang="en-US" sz="1400" dirty="0" smtClean="0">
                <a:solidFill>
                  <a:schemeClr val="bg1"/>
                </a:solidFill>
              </a:rPr>
              <a:t>To replace this image</a:t>
            </a:r>
            <a:br>
              <a:rPr lang="en-US" sz="1400" dirty="0" smtClean="0">
                <a:solidFill>
                  <a:schemeClr val="bg1"/>
                </a:solidFill>
              </a:rPr>
            </a:br>
            <a:r>
              <a:rPr lang="en-US" sz="1400" dirty="0" smtClean="0">
                <a:solidFill>
                  <a:schemeClr val="bg1"/>
                </a:solidFill>
              </a:rPr>
              <a:t>Click on the upper left corner of it, </a:t>
            </a:r>
            <a:br>
              <a:rPr lang="en-US" sz="1400" dirty="0" smtClean="0">
                <a:solidFill>
                  <a:schemeClr val="bg1"/>
                </a:solidFill>
              </a:rPr>
            </a:br>
            <a:r>
              <a:rPr lang="en-US" sz="1400" dirty="0" smtClean="0">
                <a:solidFill>
                  <a:schemeClr val="bg1"/>
                </a:solidFill>
              </a:rPr>
              <a:t>select Shape Fill / Picture… / </a:t>
            </a:r>
            <a:br>
              <a:rPr lang="en-US" sz="1400" dirty="0" smtClean="0">
                <a:solidFill>
                  <a:schemeClr val="bg1"/>
                </a:solidFill>
              </a:rPr>
            </a:br>
            <a:r>
              <a:rPr lang="en-US" sz="1400" dirty="0" smtClean="0">
                <a:solidFill>
                  <a:schemeClr val="bg1"/>
                </a:solidFill>
              </a:rPr>
              <a:t>then browse to select a 9.5” W X 7.5” H image</a:t>
            </a:r>
          </a:p>
        </p:txBody>
      </p:sp>
    </p:spTree>
    <p:extLst>
      <p:ext uri="{BB962C8B-B14F-4D97-AF65-F5344CB8AC3E}">
        <p14:creationId xmlns:p14="http://schemas.microsoft.com/office/powerpoint/2010/main" val="3676901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a:t>Lorem ipsum dolor sit amet, consectetur adipiscing elit. Nam sed tempus diam. </a:t>
            </a:r>
          </a:p>
          <a:p>
            <a:r>
              <a:rPr lang="en-US"/>
              <a:t>Vestibulum at risus ac risus feugiat pretium in eget dui. Quisque eleifend in velit sit amet aliquam. </a:t>
            </a:r>
          </a:p>
          <a:p>
            <a:pPr lvl="1"/>
            <a:r>
              <a:rPr lang="en-US"/>
              <a:t>Phasellus pharetra, dui eu ornare hendrerit, odio quam commodo leo, sed blandit leo urna non justo.</a:t>
            </a:r>
          </a:p>
          <a:p>
            <a:endParaRPr lang="en-US" dirty="0"/>
          </a:p>
        </p:txBody>
      </p:sp>
      <p:sp>
        <p:nvSpPr>
          <p:cNvPr id="3" name="Title 2"/>
          <p:cNvSpPr>
            <a:spLocks noGrp="1"/>
          </p:cNvSpPr>
          <p:nvPr>
            <p:ph type="title"/>
          </p:nvPr>
        </p:nvSpPr>
        <p:spPr/>
        <p:txBody>
          <a:bodyPr/>
          <a:lstStyle/>
          <a:p>
            <a:r>
              <a:rPr lang="en-US"/>
              <a:t>Feature Layout</a:t>
            </a:r>
            <a:endParaRPr lang="en-US" dirty="0"/>
          </a:p>
        </p:txBody>
      </p:sp>
    </p:spTree>
    <p:extLst>
      <p:ext uri="{BB962C8B-B14F-4D97-AF65-F5344CB8AC3E}">
        <p14:creationId xmlns:p14="http://schemas.microsoft.com/office/powerpoint/2010/main" val="1740399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Feature Layout-2</a:t>
            </a:r>
          </a:p>
        </p:txBody>
      </p:sp>
    </p:spTree>
    <p:extLst>
      <p:ext uri="{BB962C8B-B14F-4D97-AF65-F5344CB8AC3E}">
        <p14:creationId xmlns:p14="http://schemas.microsoft.com/office/powerpoint/2010/main" val="2106234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5307106"/>
            <a:ext cx="12192000" cy="9323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Autofit/>
          </a:bodyPr>
          <a:lstStyle/>
          <a:p>
            <a:r>
              <a:rPr lang="en-US" sz="2000" dirty="0" smtClean="0"/>
              <a:t>Slide presentations should help tell a story as a VISUAL AID. </a:t>
            </a:r>
            <a:br>
              <a:rPr lang="en-US" sz="2000" dirty="0" smtClean="0"/>
            </a:br>
            <a:r>
              <a:rPr lang="en-US" sz="2000" dirty="0" smtClean="0"/>
              <a:t>Slides should NOT be created as a “final document or leave-behind”</a:t>
            </a:r>
            <a:endParaRPr lang="en-US" sz="2000" dirty="0"/>
          </a:p>
        </p:txBody>
      </p:sp>
      <p:sp>
        <p:nvSpPr>
          <p:cNvPr id="4" name="Content Placeholder 3"/>
          <p:cNvSpPr>
            <a:spLocks noGrp="1"/>
          </p:cNvSpPr>
          <p:nvPr>
            <p:ph idx="1"/>
          </p:nvPr>
        </p:nvSpPr>
        <p:spPr>
          <a:xfrm>
            <a:off x="609600" y="1759527"/>
            <a:ext cx="10972800" cy="3368286"/>
          </a:xfrm>
        </p:spPr>
        <p:txBody>
          <a:bodyPr/>
          <a:lstStyle/>
          <a:p>
            <a:r>
              <a:rPr lang="en-US" dirty="0" smtClean="0"/>
              <a:t>Use 7 or fewer bullet points per slide</a:t>
            </a:r>
          </a:p>
          <a:p>
            <a:r>
              <a:rPr lang="en-US" dirty="0" smtClean="0"/>
              <a:t>Do not use less than 18 point size </a:t>
            </a:r>
            <a:br>
              <a:rPr lang="en-US" dirty="0" smtClean="0"/>
            </a:br>
            <a:r>
              <a:rPr lang="en-US" dirty="0" smtClean="0"/>
              <a:t>font – especially if the presentation </a:t>
            </a:r>
            <a:br>
              <a:rPr lang="en-US" dirty="0" smtClean="0"/>
            </a:br>
            <a:r>
              <a:rPr lang="en-US" dirty="0" smtClean="0"/>
              <a:t>will be projected</a:t>
            </a:r>
          </a:p>
          <a:p>
            <a:r>
              <a:rPr lang="en-US" dirty="0" smtClean="0"/>
              <a:t>Use graphics and imagery instead of </a:t>
            </a:r>
            <a:br>
              <a:rPr lang="en-US" dirty="0" smtClean="0"/>
            </a:br>
            <a:r>
              <a:rPr lang="en-US" dirty="0" smtClean="0"/>
              <a:t>type when possible</a:t>
            </a:r>
          </a:p>
          <a:p>
            <a:r>
              <a:rPr lang="en-US" dirty="0" smtClean="0"/>
              <a:t>Text and graphics should NEVER partially </a:t>
            </a:r>
            <a:br>
              <a:rPr lang="en-US" dirty="0" smtClean="0"/>
            </a:br>
            <a:r>
              <a:rPr lang="en-US" dirty="0" smtClean="0"/>
              <a:t>cover the EXL logo</a:t>
            </a:r>
          </a:p>
          <a:p>
            <a:r>
              <a:rPr lang="en-US" dirty="0" smtClean="0"/>
              <a:t>DO NOT USE CLIENT OR PROSPECT LOGOS</a:t>
            </a:r>
          </a:p>
        </p:txBody>
      </p:sp>
      <p:sp>
        <p:nvSpPr>
          <p:cNvPr id="5" name="Text Placeholder 4"/>
          <p:cNvSpPr>
            <a:spLocks noGrp="1"/>
          </p:cNvSpPr>
          <p:nvPr>
            <p:ph type="body" sz="quarter" idx="13"/>
          </p:nvPr>
        </p:nvSpPr>
        <p:spPr/>
        <p:txBody>
          <a:bodyPr/>
          <a:lstStyle/>
          <a:p>
            <a:r>
              <a:rPr lang="en-US" dirty="0" smtClean="0"/>
              <a:t>Best practices - Typography</a:t>
            </a:r>
            <a:endParaRPr lang="en-US" dirty="0"/>
          </a:p>
        </p:txBody>
      </p:sp>
      <p:sp>
        <p:nvSpPr>
          <p:cNvPr id="9" name="TextBox 8"/>
          <p:cNvSpPr txBox="1"/>
          <p:nvPr/>
        </p:nvSpPr>
        <p:spPr>
          <a:xfrm>
            <a:off x="9395276" y="1759526"/>
            <a:ext cx="2151025" cy="2339102"/>
          </a:xfrm>
          <a:prstGeom prst="rect">
            <a:avLst/>
          </a:prstGeom>
          <a:noFill/>
        </p:spPr>
        <p:txBody>
          <a:bodyPr wrap="square" rtlCol="0">
            <a:spAutoFit/>
          </a:bodyPr>
          <a:lstStyle/>
          <a:p>
            <a:pPr lvl="0">
              <a:spcAft>
                <a:spcPts val="1200"/>
              </a:spcAft>
            </a:pPr>
            <a:r>
              <a:rPr lang="en-US" sz="2400" dirty="0" smtClean="0">
                <a:latin typeface="+mj-lt"/>
              </a:rPr>
              <a:t>LESS IS MORE!</a:t>
            </a:r>
          </a:p>
          <a:p>
            <a:pPr lvl="0">
              <a:spcAft>
                <a:spcPts val="1200"/>
              </a:spcAft>
            </a:pPr>
            <a:r>
              <a:rPr lang="en-US" dirty="0" smtClean="0"/>
              <a:t>“Simplicity is </a:t>
            </a:r>
            <a:br>
              <a:rPr lang="en-US" dirty="0" smtClean="0"/>
            </a:br>
            <a:r>
              <a:rPr lang="en-US" dirty="0" smtClean="0"/>
              <a:t> the ultimate</a:t>
            </a:r>
            <a:br>
              <a:rPr lang="en-US" dirty="0" smtClean="0"/>
            </a:br>
            <a:r>
              <a:rPr lang="en-US" dirty="0" smtClean="0"/>
              <a:t> sophistication.”</a:t>
            </a:r>
          </a:p>
          <a:p>
            <a:pPr lvl="0" algn="r">
              <a:spcAft>
                <a:spcPts val="1200"/>
              </a:spcAft>
            </a:pPr>
            <a:r>
              <a:rPr lang="en-US" sz="1400" dirty="0" smtClean="0"/>
              <a:t>Leonardo da Vinci</a:t>
            </a:r>
            <a:endParaRPr lang="en-US" sz="1400" dirty="0"/>
          </a:p>
          <a:p>
            <a:pPr lvl="0">
              <a:spcAft>
                <a:spcPts val="1200"/>
              </a:spcAft>
            </a:pPr>
            <a:endParaRPr lang="en-US" sz="2400" b="1" dirty="0"/>
          </a:p>
        </p:txBody>
      </p:sp>
      <p:cxnSp>
        <p:nvCxnSpPr>
          <p:cNvPr id="10" name="Straight Connector 9"/>
          <p:cNvCxnSpPr/>
          <p:nvPr/>
        </p:nvCxnSpPr>
        <p:spPr>
          <a:xfrm>
            <a:off x="9282073" y="1750561"/>
            <a:ext cx="0" cy="189118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2000" y="5414247"/>
            <a:ext cx="10936701" cy="646331"/>
          </a:xfrm>
          <a:prstGeom prst="rect">
            <a:avLst/>
          </a:prstGeom>
        </p:spPr>
        <p:txBody>
          <a:bodyPr wrap="square">
            <a:spAutoFit/>
          </a:bodyPr>
          <a:lstStyle/>
          <a:p>
            <a:r>
              <a:rPr lang="en-US" b="1" dirty="0" smtClean="0"/>
              <a:t>Visual Brand Guide and Templates</a:t>
            </a:r>
          </a:p>
          <a:p>
            <a:r>
              <a:rPr lang="en-US" dirty="0" smtClean="0">
                <a:hlinkClick r:id="rId2"/>
              </a:rPr>
              <a:t>https</a:t>
            </a:r>
            <a:r>
              <a:rPr lang="en-US" dirty="0">
                <a:hlinkClick r:id="rId2"/>
              </a:rPr>
              <a:t>://planetexl.exlservice.com/functions/marketing/Pages/Brand_Assets-Logos-Templates.aspx</a:t>
            </a:r>
            <a:endParaRPr lang="en-US" dirty="0"/>
          </a:p>
        </p:txBody>
      </p:sp>
    </p:spTree>
    <p:extLst>
      <p:ext uri="{BB962C8B-B14F-4D97-AF65-F5344CB8AC3E}">
        <p14:creationId xmlns:p14="http://schemas.microsoft.com/office/powerpoint/2010/main" val="1213501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mtClean="0"/>
              <a:t>Best practices – graphics and images</a:t>
            </a:r>
            <a:endParaRPr lang="en-US" dirty="0"/>
          </a:p>
        </p:txBody>
      </p:sp>
      <p:sp>
        <p:nvSpPr>
          <p:cNvPr id="3" name="Title 2"/>
          <p:cNvSpPr>
            <a:spLocks noGrp="1"/>
          </p:cNvSpPr>
          <p:nvPr>
            <p:ph type="title"/>
          </p:nvPr>
        </p:nvSpPr>
        <p:spPr>
          <a:xfrm>
            <a:off x="609600" y="924762"/>
            <a:ext cx="10972800" cy="725056"/>
          </a:xfrm>
        </p:spPr>
        <p:txBody>
          <a:bodyPr>
            <a:normAutofit fontScale="90000"/>
          </a:bodyPr>
          <a:lstStyle/>
          <a:p>
            <a:r>
              <a:rPr lang="en-US" dirty="0" smtClean="0"/>
              <a:t>Our graphic communication style is clean and bold.</a:t>
            </a:r>
            <a:br>
              <a:rPr lang="en-US" dirty="0" smtClean="0"/>
            </a:br>
            <a:r>
              <a:rPr lang="en-US" dirty="0" smtClean="0"/>
              <a:t>Do not over-use visual effects:</a:t>
            </a:r>
            <a:endParaRPr lang="en-US" dirty="0"/>
          </a:p>
        </p:txBody>
      </p:sp>
      <p:sp>
        <p:nvSpPr>
          <p:cNvPr id="8" name="Rounded Rectangle 7"/>
          <p:cNvSpPr/>
          <p:nvPr/>
        </p:nvSpPr>
        <p:spPr>
          <a:xfrm>
            <a:off x="754609" y="1974303"/>
            <a:ext cx="2090057" cy="60089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700"/>
              </a:lnSpc>
            </a:pPr>
            <a:r>
              <a:rPr lang="en-US" sz="1600" dirty="0" smtClean="0">
                <a:solidFill>
                  <a:schemeClr val="bg1"/>
                </a:solidFill>
              </a:rPr>
              <a:t>EXL graphic communications</a:t>
            </a:r>
          </a:p>
        </p:txBody>
      </p:sp>
      <p:sp>
        <p:nvSpPr>
          <p:cNvPr id="11" name="Rounded Rectangle 10"/>
          <p:cNvSpPr/>
          <p:nvPr/>
        </p:nvSpPr>
        <p:spPr>
          <a:xfrm>
            <a:off x="3615435" y="1974303"/>
            <a:ext cx="2090057" cy="60089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4"/>
              </a:gs>
            </a:gsLst>
            <a:path path="circle">
              <a:fillToRect l="50000" t="50000" r="50000" b="50000"/>
            </a:path>
            <a:tileRect/>
          </a:gradFill>
          <a:ln>
            <a:solidFill>
              <a:schemeClr val="accent4"/>
            </a:solidFill>
          </a:ln>
          <a:effectLst>
            <a:outerShdw blurRad="50800" dist="38100" algn="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700"/>
              </a:lnSpc>
            </a:pPr>
            <a:r>
              <a:rPr lang="en-US" sz="1600" dirty="0" smtClean="0">
                <a:solidFill>
                  <a:schemeClr val="bg1"/>
                </a:solidFill>
              </a:rPr>
              <a:t>EXL graphic communications</a:t>
            </a:r>
          </a:p>
        </p:txBody>
      </p:sp>
      <p:cxnSp>
        <p:nvCxnSpPr>
          <p:cNvPr id="12" name="Straight Connector 11"/>
          <p:cNvCxnSpPr/>
          <p:nvPr/>
        </p:nvCxnSpPr>
        <p:spPr>
          <a:xfrm flipH="1">
            <a:off x="4227971" y="1800131"/>
            <a:ext cx="864983" cy="9492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54609" y="2575194"/>
            <a:ext cx="561051" cy="369332"/>
          </a:xfrm>
          <a:prstGeom prst="rect">
            <a:avLst/>
          </a:prstGeom>
          <a:noFill/>
        </p:spPr>
        <p:txBody>
          <a:bodyPr wrap="none" rtlCol="0">
            <a:spAutoFit/>
          </a:bodyPr>
          <a:lstStyle/>
          <a:p>
            <a:r>
              <a:rPr lang="en-US" dirty="0" smtClean="0"/>
              <a:t>Yes</a:t>
            </a:r>
            <a:endParaRPr lang="en-US" dirty="0"/>
          </a:p>
        </p:txBody>
      </p:sp>
      <p:sp>
        <p:nvSpPr>
          <p:cNvPr id="14" name="TextBox 13"/>
          <p:cNvSpPr txBox="1"/>
          <p:nvPr/>
        </p:nvSpPr>
        <p:spPr>
          <a:xfrm>
            <a:off x="3615435" y="2575194"/>
            <a:ext cx="479618" cy="369332"/>
          </a:xfrm>
          <a:prstGeom prst="rect">
            <a:avLst/>
          </a:prstGeom>
          <a:noFill/>
        </p:spPr>
        <p:txBody>
          <a:bodyPr wrap="none" rtlCol="0">
            <a:spAutoFit/>
          </a:bodyPr>
          <a:lstStyle/>
          <a:p>
            <a:r>
              <a:rPr lang="en-US" dirty="0" smtClean="0"/>
              <a:t>No</a:t>
            </a:r>
            <a:endParaRPr lang="en-US" dirty="0"/>
          </a:p>
        </p:txBody>
      </p:sp>
      <p:sp>
        <p:nvSpPr>
          <p:cNvPr id="15" name="Rounded Rectangle 14"/>
          <p:cNvSpPr/>
          <p:nvPr/>
        </p:nvSpPr>
        <p:spPr>
          <a:xfrm>
            <a:off x="692160" y="4446493"/>
            <a:ext cx="1027221" cy="1027221"/>
          </a:xfrm>
          <a:prstGeom prst="roundRect">
            <a:avLst>
              <a:gd name="adj" fmla="val 7334"/>
            </a:avLst>
          </a:prstGeom>
          <a:blipFill dpi="0" rotWithShape="1">
            <a:blip r:embed="rId2">
              <a:extLst>
                <a:ext uri="{28A0092B-C50C-407E-A947-70E740481C1C}">
                  <a14:useLocalDpi xmlns:a14="http://schemas.microsoft.com/office/drawing/2010/main" val="0"/>
                </a:ext>
              </a:extLst>
            </a:blip>
            <a:srcRect/>
            <a:stretch>
              <a:fillRect/>
            </a:stretch>
          </a:blip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6" name="Rounded Rectangle 15"/>
          <p:cNvSpPr/>
          <p:nvPr/>
        </p:nvSpPr>
        <p:spPr>
          <a:xfrm>
            <a:off x="2367082" y="4446493"/>
            <a:ext cx="1027221" cy="1027221"/>
          </a:xfrm>
          <a:prstGeom prst="roundRect">
            <a:avLst>
              <a:gd name="adj" fmla="val 7334"/>
            </a:avLst>
          </a:prstGeom>
          <a:blipFill dpi="0" rotWithShape="1">
            <a:blip r:embed="rId3">
              <a:extLst>
                <a:ext uri="{28A0092B-C50C-407E-A947-70E740481C1C}">
                  <a14:useLocalDpi xmlns:a14="http://schemas.microsoft.com/office/drawing/2010/main" val="0"/>
                </a:ext>
              </a:extLst>
            </a:blip>
            <a:srcRect/>
            <a:stretch>
              <a:fillRect/>
            </a:stretch>
          </a:bli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7" name="Rounded Rectangle 16"/>
          <p:cNvSpPr/>
          <p:nvPr/>
        </p:nvSpPr>
        <p:spPr>
          <a:xfrm>
            <a:off x="3569687" y="4446493"/>
            <a:ext cx="1027221" cy="1027221"/>
          </a:xfrm>
          <a:prstGeom prst="roundRect">
            <a:avLst>
              <a:gd name="adj" fmla="val 7334"/>
            </a:avLst>
          </a:prstGeom>
          <a:blipFill dpi="0" rotWithShape="1">
            <a:blip r:embed="rId4">
              <a:extLst>
                <a:ext uri="{28A0092B-C50C-407E-A947-70E740481C1C}">
                  <a14:useLocalDpi xmlns:a14="http://schemas.microsoft.com/office/drawing/2010/main" val="0"/>
                </a:ext>
              </a:extLst>
            </a:blip>
            <a:srcRect/>
            <a:stretch>
              <a:fillRect/>
            </a:stretch>
          </a:bli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8" name="Rounded Rectangle 17"/>
          <p:cNvSpPr/>
          <p:nvPr/>
        </p:nvSpPr>
        <p:spPr>
          <a:xfrm>
            <a:off x="4772292" y="4446493"/>
            <a:ext cx="1027221" cy="1027221"/>
          </a:xfrm>
          <a:prstGeom prst="roundRect">
            <a:avLst>
              <a:gd name="adj" fmla="val 7334"/>
            </a:avLst>
          </a:prstGeom>
          <a:blipFill dpi="0" rotWithShape="1">
            <a:blip r:embed="rId5">
              <a:extLst>
                <a:ext uri="{28A0092B-C50C-407E-A947-70E740481C1C}">
                  <a14:useLocalDpi xmlns:a14="http://schemas.microsoft.com/office/drawing/2010/main" val="0"/>
                </a:ext>
              </a:extLst>
            </a:blip>
            <a:srcRect/>
            <a:stretch>
              <a:fillRect/>
            </a:stretch>
          </a:bli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9" name="Rounded Rectangle 18"/>
          <p:cNvSpPr/>
          <p:nvPr/>
        </p:nvSpPr>
        <p:spPr>
          <a:xfrm>
            <a:off x="5974896" y="4446493"/>
            <a:ext cx="1027221" cy="1027221"/>
          </a:xfrm>
          <a:prstGeom prst="roundRect">
            <a:avLst>
              <a:gd name="adj" fmla="val 7334"/>
            </a:avLst>
          </a:prstGeom>
          <a:blipFill dpi="0" rotWithShape="1">
            <a:blip r:embed="rId6">
              <a:extLst>
                <a:ext uri="{28A0092B-C50C-407E-A947-70E740481C1C}">
                  <a14:useLocalDpi xmlns:a14="http://schemas.microsoft.com/office/drawing/2010/main" val="0"/>
                </a:ext>
              </a:extLst>
            </a:blip>
            <a:srcRect/>
            <a:stretch>
              <a:fillRect/>
            </a:stretch>
          </a:bli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cxnSp>
        <p:nvCxnSpPr>
          <p:cNvPr id="20" name="Straight Connector 19"/>
          <p:cNvCxnSpPr/>
          <p:nvPr/>
        </p:nvCxnSpPr>
        <p:spPr>
          <a:xfrm flipH="1">
            <a:off x="2367082" y="4337032"/>
            <a:ext cx="1111220" cy="1246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917497" y="1800131"/>
            <a:ext cx="1851763" cy="830997"/>
          </a:xfrm>
          <a:prstGeom prst="rect">
            <a:avLst/>
          </a:prstGeom>
          <a:noFill/>
        </p:spPr>
        <p:txBody>
          <a:bodyPr wrap="square" lIns="0" tIns="0" rIns="0" bIns="0" rtlCol="0">
            <a:spAutoFit/>
          </a:bodyPr>
          <a:lstStyle/>
          <a:p>
            <a:pPr marL="233363" indent="-233363">
              <a:spcAft>
                <a:spcPts val="1200"/>
              </a:spcAft>
              <a:buFont typeface="Arial" pitchFamily="34" charset="0"/>
              <a:buChar char="•"/>
            </a:pPr>
            <a:r>
              <a:rPr lang="en-US" dirty="0" smtClean="0"/>
              <a:t>Do not use 3/D embossing effects</a:t>
            </a:r>
          </a:p>
        </p:txBody>
      </p:sp>
      <p:sp>
        <p:nvSpPr>
          <p:cNvPr id="37" name="TextBox 36"/>
          <p:cNvSpPr txBox="1"/>
          <p:nvPr/>
        </p:nvSpPr>
        <p:spPr>
          <a:xfrm>
            <a:off x="609600" y="5899822"/>
            <a:ext cx="5140831" cy="615553"/>
          </a:xfrm>
          <a:prstGeom prst="rect">
            <a:avLst/>
          </a:prstGeom>
          <a:noFill/>
        </p:spPr>
        <p:txBody>
          <a:bodyPr wrap="none" lIns="0" tIns="0" rIns="0" bIns="0" rtlCol="0">
            <a:spAutoFit/>
          </a:bodyPr>
          <a:lstStyle/>
          <a:p>
            <a:r>
              <a:rPr lang="en-US" sz="2000" b="1" dirty="0" smtClean="0">
                <a:solidFill>
                  <a:schemeClr val="accent3"/>
                </a:solidFill>
              </a:rPr>
              <a:t>Reserve using ORANGE </a:t>
            </a:r>
            <a:r>
              <a:rPr lang="en-US" sz="2000" dirty="0" smtClean="0">
                <a:solidFill>
                  <a:schemeClr val="accent3"/>
                </a:solidFill>
              </a:rPr>
              <a:t>for major points of </a:t>
            </a:r>
            <a:br>
              <a:rPr lang="en-US" sz="2000" dirty="0" smtClean="0">
                <a:solidFill>
                  <a:schemeClr val="accent3"/>
                </a:solidFill>
              </a:rPr>
            </a:br>
            <a:r>
              <a:rPr lang="en-US" sz="2000" dirty="0" smtClean="0">
                <a:solidFill>
                  <a:schemeClr val="accent3"/>
                </a:solidFill>
              </a:rPr>
              <a:t>emphasis and highlighting statistics</a:t>
            </a:r>
          </a:p>
        </p:txBody>
      </p:sp>
      <p:sp>
        <p:nvSpPr>
          <p:cNvPr id="41" name="TextBox 40"/>
          <p:cNvSpPr txBox="1"/>
          <p:nvPr/>
        </p:nvSpPr>
        <p:spPr>
          <a:xfrm>
            <a:off x="609600" y="3404456"/>
            <a:ext cx="6589059" cy="830997"/>
          </a:xfrm>
          <a:prstGeom prst="rect">
            <a:avLst/>
          </a:prstGeom>
          <a:noFill/>
        </p:spPr>
        <p:txBody>
          <a:bodyPr wrap="square" lIns="0" tIns="0" rIns="0" bIns="0" rtlCol="0">
            <a:spAutoFit/>
          </a:bodyPr>
          <a:lstStyle/>
          <a:p>
            <a:r>
              <a:rPr lang="en-US" dirty="0"/>
              <a:t>When choosing imagery, use real, situational photos. </a:t>
            </a:r>
          </a:p>
          <a:p>
            <a:r>
              <a:rPr lang="en-US" dirty="0"/>
              <a:t>Do not use clip art, cliché imagery, high </a:t>
            </a:r>
            <a:r>
              <a:rPr lang="en-US" dirty="0" smtClean="0"/>
              <a:t>digitally-manufactured </a:t>
            </a:r>
            <a:r>
              <a:rPr lang="en-US" dirty="0"/>
              <a:t>images, or posed studio photos</a:t>
            </a:r>
            <a:r>
              <a:rPr lang="en-US" dirty="0" smtClean="0"/>
              <a:t>.</a:t>
            </a:r>
            <a:endParaRPr lang="en-US" dirty="0"/>
          </a:p>
        </p:txBody>
      </p:sp>
      <p:cxnSp>
        <p:nvCxnSpPr>
          <p:cNvPr id="48" name="Straight Connector 47"/>
          <p:cNvCxnSpPr/>
          <p:nvPr/>
        </p:nvCxnSpPr>
        <p:spPr>
          <a:xfrm flipH="1">
            <a:off x="3527687" y="4337032"/>
            <a:ext cx="1111220" cy="1246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772292" y="4337032"/>
            <a:ext cx="1111220" cy="1246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974896" y="4337032"/>
            <a:ext cx="1111220" cy="1246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60494" y="5461094"/>
            <a:ext cx="435056" cy="276999"/>
          </a:xfrm>
          <a:prstGeom prst="rect">
            <a:avLst/>
          </a:prstGeom>
          <a:noFill/>
        </p:spPr>
        <p:txBody>
          <a:bodyPr wrap="none" rtlCol="0">
            <a:spAutoFit/>
          </a:bodyPr>
          <a:lstStyle/>
          <a:p>
            <a:r>
              <a:rPr lang="en-US" sz="1200" dirty="0" smtClean="0"/>
              <a:t>Yes</a:t>
            </a:r>
            <a:endParaRPr lang="en-US" sz="1200" dirty="0"/>
          </a:p>
        </p:txBody>
      </p:sp>
      <p:sp>
        <p:nvSpPr>
          <p:cNvPr id="54" name="TextBox 53"/>
          <p:cNvSpPr txBox="1"/>
          <p:nvPr/>
        </p:nvSpPr>
        <p:spPr>
          <a:xfrm>
            <a:off x="2420031" y="5461094"/>
            <a:ext cx="380232" cy="276999"/>
          </a:xfrm>
          <a:prstGeom prst="rect">
            <a:avLst/>
          </a:prstGeom>
          <a:noFill/>
        </p:spPr>
        <p:txBody>
          <a:bodyPr wrap="none" rtlCol="0">
            <a:spAutoFit/>
          </a:bodyPr>
          <a:lstStyle/>
          <a:p>
            <a:r>
              <a:rPr lang="en-US" sz="1200" dirty="0" smtClean="0"/>
              <a:t>No</a:t>
            </a:r>
            <a:endParaRPr lang="en-US" sz="1200" dirty="0"/>
          </a:p>
        </p:txBody>
      </p:sp>
      <p:sp>
        <p:nvSpPr>
          <p:cNvPr id="23" name="TextBox 22"/>
          <p:cNvSpPr txBox="1"/>
          <p:nvPr/>
        </p:nvSpPr>
        <p:spPr>
          <a:xfrm>
            <a:off x="9121057" y="2977242"/>
            <a:ext cx="2443427" cy="553998"/>
          </a:xfrm>
          <a:prstGeom prst="rect">
            <a:avLst/>
          </a:prstGeom>
          <a:noFill/>
        </p:spPr>
        <p:txBody>
          <a:bodyPr wrap="square" lIns="0" tIns="0" rIns="0" bIns="0" rtlCol="0">
            <a:spAutoFit/>
          </a:bodyPr>
          <a:lstStyle/>
          <a:p>
            <a:pPr marL="233363" indent="-233363">
              <a:spcAft>
                <a:spcPts val="1200"/>
              </a:spcAft>
              <a:buFont typeface="Arial" pitchFamily="34" charset="0"/>
              <a:buChar char="•"/>
            </a:pPr>
            <a:r>
              <a:rPr lang="en-US" dirty="0" smtClean="0"/>
              <a:t>Minimize </a:t>
            </a:r>
            <a:r>
              <a:rPr lang="en-US" dirty="0"/>
              <a:t>the use of heavy stroke </a:t>
            </a:r>
            <a:r>
              <a:rPr lang="en-US" dirty="0" smtClean="0"/>
              <a:t>outlines</a:t>
            </a:r>
            <a:endParaRPr lang="en-US" dirty="0"/>
          </a:p>
        </p:txBody>
      </p:sp>
      <p:sp>
        <p:nvSpPr>
          <p:cNvPr id="24" name="TextBox 23"/>
          <p:cNvSpPr txBox="1"/>
          <p:nvPr/>
        </p:nvSpPr>
        <p:spPr>
          <a:xfrm>
            <a:off x="8549845" y="3876394"/>
            <a:ext cx="2176990" cy="553998"/>
          </a:xfrm>
          <a:prstGeom prst="rect">
            <a:avLst/>
          </a:prstGeom>
          <a:noFill/>
        </p:spPr>
        <p:txBody>
          <a:bodyPr wrap="square" lIns="0" tIns="0" rIns="0" bIns="0" rtlCol="0">
            <a:spAutoFit/>
          </a:bodyPr>
          <a:lstStyle/>
          <a:p>
            <a:pPr marL="233363" indent="-233363">
              <a:spcAft>
                <a:spcPts val="1200"/>
              </a:spcAft>
              <a:buFont typeface="Arial" pitchFamily="34" charset="0"/>
              <a:buChar char="•"/>
            </a:pPr>
            <a:r>
              <a:rPr lang="en-US" dirty="0" smtClean="0"/>
              <a:t>Minimize </a:t>
            </a:r>
            <a:r>
              <a:rPr lang="en-US" dirty="0"/>
              <a:t>the use of gradient </a:t>
            </a:r>
            <a:r>
              <a:rPr lang="en-US" dirty="0" smtClean="0"/>
              <a:t>fills</a:t>
            </a:r>
            <a:endParaRPr lang="en-US" dirty="0"/>
          </a:p>
        </p:txBody>
      </p:sp>
      <p:sp>
        <p:nvSpPr>
          <p:cNvPr id="26" name="TextBox 25"/>
          <p:cNvSpPr txBox="1"/>
          <p:nvPr/>
        </p:nvSpPr>
        <p:spPr>
          <a:xfrm>
            <a:off x="7933420" y="4776026"/>
            <a:ext cx="3129047" cy="830997"/>
          </a:xfrm>
          <a:prstGeom prst="rect">
            <a:avLst/>
          </a:prstGeom>
          <a:noFill/>
        </p:spPr>
        <p:txBody>
          <a:bodyPr wrap="square" lIns="0" tIns="0" rIns="0" bIns="0" rtlCol="0">
            <a:spAutoFit/>
          </a:bodyPr>
          <a:lstStyle/>
          <a:p>
            <a:pPr marL="233363" indent="-233363">
              <a:spcAft>
                <a:spcPts val="1200"/>
              </a:spcAft>
              <a:buFont typeface="Arial" pitchFamily="34" charset="0"/>
              <a:buChar char="•"/>
            </a:pPr>
            <a:r>
              <a:rPr lang="en-US" dirty="0" smtClean="0"/>
              <a:t>Minimize </a:t>
            </a:r>
            <a:r>
              <a:rPr lang="en-US" dirty="0"/>
              <a:t>the use of stylized effects such as embossing and drop shadows</a:t>
            </a:r>
          </a:p>
        </p:txBody>
      </p:sp>
    </p:spTree>
    <p:extLst>
      <p:ext uri="{BB962C8B-B14F-4D97-AF65-F5344CB8AC3E}">
        <p14:creationId xmlns:p14="http://schemas.microsoft.com/office/powerpoint/2010/main" val="3148617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762000"/>
            <a:ext cx="2967318" cy="609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3"/>
          </p:nvPr>
        </p:nvSpPr>
        <p:spPr/>
        <p:txBody>
          <a:bodyPr/>
          <a:lstStyle/>
          <a:p>
            <a:r>
              <a:rPr lang="en-US" dirty="0" smtClean="0"/>
              <a:t>Image resources</a:t>
            </a:r>
            <a:endParaRPr lang="en-US" dirty="0"/>
          </a:p>
        </p:txBody>
      </p:sp>
      <p:sp>
        <p:nvSpPr>
          <p:cNvPr id="7" name="Title 6"/>
          <p:cNvSpPr>
            <a:spLocks noGrp="1"/>
          </p:cNvSpPr>
          <p:nvPr>
            <p:ph type="title"/>
          </p:nvPr>
        </p:nvSpPr>
        <p:spPr>
          <a:xfrm>
            <a:off x="3254189" y="1032342"/>
            <a:ext cx="8579224" cy="725056"/>
          </a:xfrm>
        </p:spPr>
        <p:txBody>
          <a:bodyPr anchor="t">
            <a:noAutofit/>
          </a:bodyPr>
          <a:lstStyle/>
          <a:p>
            <a:r>
              <a:rPr lang="en-US" dirty="0"/>
              <a:t>EXL does </a:t>
            </a:r>
            <a:r>
              <a:rPr lang="en-US" dirty="0" smtClean="0"/>
              <a:t>NOT </a:t>
            </a:r>
            <a:r>
              <a:rPr lang="en-US" dirty="0"/>
              <a:t>have an unlimited enterprise-wide royalty free stock image license</a:t>
            </a:r>
            <a:r>
              <a:rPr lang="en-US" dirty="0" smtClean="0"/>
              <a:t>.</a:t>
            </a:r>
            <a:endParaRPr lang="en-US" dirty="0"/>
          </a:p>
        </p:txBody>
      </p:sp>
      <p:sp>
        <p:nvSpPr>
          <p:cNvPr id="5" name="TextBox 4"/>
          <p:cNvSpPr txBox="1"/>
          <p:nvPr/>
        </p:nvSpPr>
        <p:spPr>
          <a:xfrm>
            <a:off x="515849" y="1062442"/>
            <a:ext cx="2333899" cy="5442516"/>
          </a:xfrm>
          <a:prstGeom prst="rect">
            <a:avLst/>
          </a:prstGeom>
          <a:noFill/>
        </p:spPr>
        <p:txBody>
          <a:bodyPr wrap="square" rtlCol="0">
            <a:spAutoFit/>
          </a:bodyPr>
          <a:lstStyle/>
          <a:p>
            <a:pPr>
              <a:lnSpc>
                <a:spcPts val="1400"/>
              </a:lnSpc>
              <a:spcAft>
                <a:spcPts val="600"/>
              </a:spcAft>
            </a:pPr>
            <a:r>
              <a:rPr lang="en-US" sz="1400" b="1" dirty="0" smtClean="0">
                <a:latin typeface="+mj-lt"/>
              </a:rPr>
              <a:t>FREE Royalty Free Images</a:t>
            </a:r>
          </a:p>
          <a:p>
            <a:pPr>
              <a:spcAft>
                <a:spcPts val="300"/>
              </a:spcAft>
            </a:pPr>
            <a:r>
              <a:rPr lang="en-US" sz="1000" b="1" dirty="0" smtClean="0">
                <a:latin typeface="+mj-lt"/>
              </a:rPr>
              <a:t>Death </a:t>
            </a:r>
            <a:r>
              <a:rPr lang="en-US" sz="1000" b="1" dirty="0">
                <a:latin typeface="+mj-lt"/>
              </a:rPr>
              <a:t>to the Stock Photo</a:t>
            </a:r>
            <a:r>
              <a:rPr lang="en-US" sz="900" dirty="0" smtClean="0"/>
              <a:t/>
            </a:r>
            <a:br>
              <a:rPr lang="en-US" sz="900" dirty="0" smtClean="0"/>
            </a:br>
            <a:r>
              <a:rPr lang="en-US" sz="800" dirty="0" smtClean="0">
                <a:hlinkClick r:id="rId2"/>
              </a:rPr>
              <a:t>http</a:t>
            </a:r>
            <a:r>
              <a:rPr lang="en-US" sz="800" dirty="0">
                <a:hlinkClick r:id="rId2"/>
              </a:rPr>
              <a:t>://join.deathtothestockphoto.com/</a:t>
            </a:r>
            <a:endParaRPr lang="en-US" sz="800" dirty="0"/>
          </a:p>
          <a:p>
            <a:pPr>
              <a:spcAft>
                <a:spcPts val="300"/>
              </a:spcAft>
            </a:pPr>
            <a:r>
              <a:rPr lang="en-US" sz="1000" b="1" dirty="0">
                <a:latin typeface="+mj-lt"/>
              </a:rPr>
              <a:t>New Old Stock </a:t>
            </a:r>
            <a:r>
              <a:rPr lang="en-US" sz="900" dirty="0" smtClean="0"/>
              <a:t/>
            </a:r>
            <a:br>
              <a:rPr lang="en-US" sz="900" dirty="0" smtClean="0"/>
            </a:br>
            <a:r>
              <a:rPr lang="en-US" sz="800" dirty="0" smtClean="0">
                <a:hlinkClick r:id="rId3"/>
              </a:rPr>
              <a:t>http</a:t>
            </a:r>
            <a:r>
              <a:rPr lang="en-US" sz="800" dirty="0">
                <a:hlinkClick r:id="rId3"/>
              </a:rPr>
              <a:t>://nos.twnsnd.co/</a:t>
            </a:r>
            <a:endParaRPr lang="en-US" sz="800" dirty="0"/>
          </a:p>
          <a:p>
            <a:pPr>
              <a:spcAft>
                <a:spcPts val="300"/>
              </a:spcAft>
            </a:pPr>
            <a:r>
              <a:rPr lang="en-US" sz="1000" b="1" dirty="0" err="1">
                <a:latin typeface="+mj-lt"/>
              </a:rPr>
              <a:t>Superfamous</a:t>
            </a:r>
            <a:r>
              <a:rPr lang="en-US" sz="1000" b="1" dirty="0">
                <a:latin typeface="+mj-lt"/>
              </a:rPr>
              <a:t> </a:t>
            </a:r>
            <a:r>
              <a:rPr lang="en-US" sz="800" dirty="0">
                <a:latin typeface="+mj-lt"/>
              </a:rPr>
              <a:t>(requires attribution)</a:t>
            </a:r>
            <a:r>
              <a:rPr lang="en-US" sz="800" dirty="0"/>
              <a:t> </a:t>
            </a:r>
            <a:r>
              <a:rPr lang="en-US" sz="900" dirty="0" smtClean="0"/>
              <a:t/>
            </a:r>
            <a:br>
              <a:rPr lang="en-US" sz="900" dirty="0" smtClean="0"/>
            </a:br>
            <a:r>
              <a:rPr lang="en-US" sz="800" dirty="0" smtClean="0">
                <a:hlinkClick r:id="rId4"/>
              </a:rPr>
              <a:t>http</a:t>
            </a:r>
            <a:r>
              <a:rPr lang="en-US" sz="800" dirty="0">
                <a:hlinkClick r:id="rId4"/>
              </a:rPr>
              <a:t>://superfamous.com/</a:t>
            </a:r>
            <a:endParaRPr lang="en-US" sz="800" dirty="0"/>
          </a:p>
          <a:p>
            <a:pPr>
              <a:spcAft>
                <a:spcPts val="300"/>
              </a:spcAft>
            </a:pPr>
            <a:r>
              <a:rPr lang="en-US" sz="1000" b="1" dirty="0" err="1">
                <a:latin typeface="+mj-lt"/>
              </a:rPr>
              <a:t>Picjumbo</a:t>
            </a:r>
            <a:r>
              <a:rPr lang="en-US" sz="1000" b="1" dirty="0">
                <a:latin typeface="+mj-lt"/>
              </a:rPr>
              <a:t> </a:t>
            </a:r>
            <a:r>
              <a:rPr lang="en-US" sz="900" dirty="0" smtClean="0"/>
              <a:t/>
            </a:r>
            <a:br>
              <a:rPr lang="en-US" sz="900" dirty="0" smtClean="0"/>
            </a:br>
            <a:r>
              <a:rPr lang="en-US" sz="800" dirty="0" smtClean="0">
                <a:hlinkClick r:id="rId5"/>
              </a:rPr>
              <a:t>http</a:t>
            </a:r>
            <a:r>
              <a:rPr lang="en-US" sz="800" dirty="0">
                <a:hlinkClick r:id="rId5"/>
              </a:rPr>
              <a:t>://picjumbo.com/</a:t>
            </a:r>
            <a:endParaRPr lang="en-US" sz="800" dirty="0"/>
          </a:p>
          <a:p>
            <a:pPr>
              <a:spcAft>
                <a:spcPts val="300"/>
              </a:spcAft>
            </a:pPr>
            <a:r>
              <a:rPr lang="en-US" sz="1000" b="1" dirty="0">
                <a:latin typeface="+mj-lt"/>
              </a:rPr>
              <a:t>The Pattern Library </a:t>
            </a:r>
            <a:r>
              <a:rPr lang="en-US" sz="900" dirty="0" smtClean="0"/>
              <a:t/>
            </a:r>
            <a:br>
              <a:rPr lang="en-US" sz="900" dirty="0" smtClean="0"/>
            </a:br>
            <a:r>
              <a:rPr lang="en-US" sz="800" dirty="0" smtClean="0">
                <a:hlinkClick r:id="rId6"/>
              </a:rPr>
              <a:t>http</a:t>
            </a:r>
            <a:r>
              <a:rPr lang="en-US" sz="800" dirty="0">
                <a:hlinkClick r:id="rId6"/>
              </a:rPr>
              <a:t>://thepatternlibrary.com/</a:t>
            </a:r>
            <a:endParaRPr lang="en-US" sz="800" dirty="0"/>
          </a:p>
          <a:p>
            <a:pPr>
              <a:spcAft>
                <a:spcPts val="300"/>
              </a:spcAft>
            </a:pPr>
            <a:r>
              <a:rPr lang="en-US" sz="1000" b="1" dirty="0" err="1">
                <a:latin typeface="+mj-lt"/>
              </a:rPr>
              <a:t>Gratisography</a:t>
            </a:r>
            <a:r>
              <a:rPr lang="en-US" sz="900" dirty="0" smtClean="0"/>
              <a:t/>
            </a:r>
            <a:br>
              <a:rPr lang="en-US" sz="900" dirty="0" smtClean="0"/>
            </a:br>
            <a:r>
              <a:rPr lang="en-US" sz="800" dirty="0" smtClean="0">
                <a:hlinkClick r:id="rId7"/>
              </a:rPr>
              <a:t>http</a:t>
            </a:r>
            <a:r>
              <a:rPr lang="en-US" sz="800" dirty="0">
                <a:hlinkClick r:id="rId7"/>
              </a:rPr>
              <a:t>://www.gratisography.com/</a:t>
            </a:r>
            <a:endParaRPr lang="en-US" sz="800" dirty="0"/>
          </a:p>
          <a:p>
            <a:pPr>
              <a:spcAft>
                <a:spcPts val="300"/>
              </a:spcAft>
            </a:pPr>
            <a:r>
              <a:rPr lang="en-US" sz="1000" b="1" dirty="0" err="1">
                <a:latin typeface="+mj-lt"/>
              </a:rPr>
              <a:t>Getrefe</a:t>
            </a:r>
            <a:r>
              <a:rPr lang="en-US" sz="900" dirty="0" smtClean="0"/>
              <a:t/>
            </a:r>
            <a:br>
              <a:rPr lang="en-US" sz="900" dirty="0" smtClean="0"/>
            </a:br>
            <a:r>
              <a:rPr lang="en-US" sz="800" dirty="0" smtClean="0">
                <a:hlinkClick r:id="rId8"/>
              </a:rPr>
              <a:t>http</a:t>
            </a:r>
            <a:r>
              <a:rPr lang="en-US" sz="800" dirty="0">
                <a:hlinkClick r:id="rId8"/>
              </a:rPr>
              <a:t>://getrefe.tumblr.com/</a:t>
            </a:r>
            <a:endParaRPr lang="en-US" sz="800" dirty="0"/>
          </a:p>
          <a:p>
            <a:pPr>
              <a:spcAft>
                <a:spcPts val="300"/>
              </a:spcAft>
            </a:pPr>
            <a:r>
              <a:rPr lang="en-US" sz="1000" b="1" dirty="0">
                <a:latin typeface="+mj-lt"/>
              </a:rPr>
              <a:t>IM Free </a:t>
            </a:r>
            <a:r>
              <a:rPr lang="en-US" sz="800" dirty="0">
                <a:latin typeface="+mj-lt"/>
              </a:rPr>
              <a:t>(requires attribution) </a:t>
            </a:r>
            <a:br>
              <a:rPr lang="en-US" sz="800" dirty="0">
                <a:latin typeface="+mj-lt"/>
              </a:rPr>
            </a:br>
            <a:r>
              <a:rPr lang="en-US" sz="800" dirty="0" smtClean="0">
                <a:hlinkClick r:id="rId9"/>
              </a:rPr>
              <a:t>http</a:t>
            </a:r>
            <a:r>
              <a:rPr lang="en-US" sz="800" dirty="0">
                <a:hlinkClick r:id="rId9"/>
              </a:rPr>
              <a:t>://imcreator.com/free</a:t>
            </a:r>
            <a:endParaRPr lang="en-US" sz="800" dirty="0"/>
          </a:p>
          <a:p>
            <a:pPr>
              <a:spcAft>
                <a:spcPts val="300"/>
              </a:spcAft>
            </a:pPr>
            <a:r>
              <a:rPr lang="en-US" sz="1000" b="1" dirty="0">
                <a:latin typeface="+mj-lt"/>
              </a:rPr>
              <a:t>Jay </a:t>
            </a:r>
            <a:r>
              <a:rPr lang="en-US" sz="1000" b="1" dirty="0" err="1">
                <a:latin typeface="+mj-lt"/>
              </a:rPr>
              <a:t>Mantri</a:t>
            </a:r>
            <a:r>
              <a:rPr lang="en-US" sz="900" dirty="0" smtClean="0"/>
              <a:t/>
            </a:r>
            <a:br>
              <a:rPr lang="en-US" sz="900" dirty="0" smtClean="0"/>
            </a:br>
            <a:r>
              <a:rPr lang="en-US" sz="800" dirty="0" smtClean="0">
                <a:hlinkClick r:id="rId10"/>
              </a:rPr>
              <a:t>http</a:t>
            </a:r>
            <a:r>
              <a:rPr lang="en-US" sz="800" dirty="0">
                <a:hlinkClick r:id="rId10"/>
              </a:rPr>
              <a:t>://jaymantri.com/</a:t>
            </a:r>
            <a:endParaRPr lang="en-US" sz="800" dirty="0"/>
          </a:p>
          <a:p>
            <a:pPr>
              <a:spcAft>
                <a:spcPts val="300"/>
              </a:spcAft>
            </a:pPr>
            <a:r>
              <a:rPr lang="en-US" sz="1000" b="1" dirty="0">
                <a:latin typeface="+mj-lt"/>
              </a:rPr>
              <a:t>Women of color in tech</a:t>
            </a:r>
            <a:r>
              <a:rPr lang="en-US" sz="900" dirty="0"/>
              <a:t> </a:t>
            </a:r>
            <a:r>
              <a:rPr lang="en-US" sz="900" dirty="0" smtClean="0"/>
              <a:t/>
            </a:r>
            <a:br>
              <a:rPr lang="en-US" sz="900" dirty="0" smtClean="0"/>
            </a:br>
            <a:r>
              <a:rPr lang="en-US" sz="800" dirty="0" smtClean="0">
                <a:hlinkClick r:id="rId11"/>
              </a:rPr>
              <a:t>https</a:t>
            </a:r>
            <a:r>
              <a:rPr lang="en-US" sz="800" dirty="0">
                <a:hlinkClick r:id="rId11"/>
              </a:rPr>
              <a:t>://www.flickr.com/photos/wocintechchat/</a:t>
            </a:r>
            <a:endParaRPr lang="en-US" sz="800" dirty="0"/>
          </a:p>
          <a:p>
            <a:pPr>
              <a:spcAft>
                <a:spcPts val="300"/>
              </a:spcAft>
            </a:pPr>
            <a:r>
              <a:rPr lang="en-US" sz="1000" b="1" dirty="0">
                <a:latin typeface="+mj-lt"/>
              </a:rPr>
              <a:t>Public Domain Archive </a:t>
            </a:r>
            <a:r>
              <a:rPr lang="en-US" sz="900" dirty="0" smtClean="0"/>
              <a:t/>
            </a:r>
            <a:br>
              <a:rPr lang="en-US" sz="900" dirty="0" smtClean="0"/>
            </a:br>
            <a:r>
              <a:rPr lang="en-US" sz="800" dirty="0" smtClean="0">
                <a:hlinkClick r:id="rId12"/>
              </a:rPr>
              <a:t>http</a:t>
            </a:r>
            <a:r>
              <a:rPr lang="en-US" sz="800" dirty="0">
                <a:hlinkClick r:id="rId12"/>
              </a:rPr>
              <a:t>://publicdomainarchive.com/</a:t>
            </a:r>
            <a:endParaRPr lang="en-US" sz="800" dirty="0"/>
          </a:p>
          <a:p>
            <a:pPr>
              <a:spcAft>
                <a:spcPts val="300"/>
              </a:spcAft>
            </a:pPr>
            <a:r>
              <a:rPr lang="en-US" sz="1000" b="1" dirty="0" err="1">
                <a:latin typeface="+mj-lt"/>
              </a:rPr>
              <a:t>Magdeleine</a:t>
            </a:r>
            <a:r>
              <a:rPr lang="en-US" sz="1000" b="1" dirty="0">
                <a:latin typeface="+mj-lt"/>
              </a:rPr>
              <a:t> </a:t>
            </a:r>
            <a:r>
              <a:rPr lang="en-US" sz="900" dirty="0" smtClean="0"/>
              <a:t/>
            </a:r>
            <a:br>
              <a:rPr lang="en-US" sz="900" dirty="0" smtClean="0"/>
            </a:br>
            <a:r>
              <a:rPr lang="en-US" sz="800" dirty="0" smtClean="0">
                <a:hlinkClick r:id="rId13"/>
              </a:rPr>
              <a:t>http</a:t>
            </a:r>
            <a:r>
              <a:rPr lang="en-US" sz="800" dirty="0">
                <a:hlinkClick r:id="rId13"/>
              </a:rPr>
              <a:t>://magdeleine.co/</a:t>
            </a:r>
            <a:endParaRPr lang="en-US" sz="800" dirty="0"/>
          </a:p>
          <a:p>
            <a:pPr>
              <a:spcAft>
                <a:spcPts val="300"/>
              </a:spcAft>
            </a:pPr>
            <a:r>
              <a:rPr lang="en-US" sz="1000" b="1" dirty="0" err="1">
                <a:latin typeface="+mj-lt"/>
              </a:rPr>
              <a:t>Foodiesfeed</a:t>
            </a:r>
            <a:r>
              <a:rPr lang="en-US" sz="1000" b="1" dirty="0">
                <a:latin typeface="+mj-lt"/>
              </a:rPr>
              <a:t> </a:t>
            </a:r>
            <a:r>
              <a:rPr lang="en-US" sz="900" dirty="0" smtClean="0"/>
              <a:t/>
            </a:r>
            <a:br>
              <a:rPr lang="en-US" sz="900" dirty="0" smtClean="0"/>
            </a:br>
            <a:r>
              <a:rPr lang="en-US" sz="800" dirty="0" smtClean="0">
                <a:hlinkClick r:id="rId14"/>
              </a:rPr>
              <a:t>http</a:t>
            </a:r>
            <a:r>
              <a:rPr lang="en-US" sz="800" dirty="0">
                <a:hlinkClick r:id="rId14"/>
              </a:rPr>
              <a:t>://foodiesfeed.com</a:t>
            </a:r>
            <a:endParaRPr lang="en-US" sz="800" dirty="0"/>
          </a:p>
          <a:p>
            <a:pPr>
              <a:spcAft>
                <a:spcPts val="300"/>
              </a:spcAft>
            </a:pPr>
            <a:r>
              <a:rPr lang="en-US" sz="1000" b="1" dirty="0" err="1">
                <a:latin typeface="+mj-lt"/>
              </a:rPr>
              <a:t>Picography</a:t>
            </a:r>
            <a:r>
              <a:rPr lang="en-US" sz="1000" b="1" dirty="0">
                <a:latin typeface="+mj-lt"/>
              </a:rPr>
              <a:t> </a:t>
            </a:r>
            <a:r>
              <a:rPr lang="en-US" sz="900" dirty="0" smtClean="0"/>
              <a:t/>
            </a:r>
            <a:br>
              <a:rPr lang="en-US" sz="900" dirty="0" smtClean="0"/>
            </a:br>
            <a:r>
              <a:rPr lang="en-US" sz="800" dirty="0" smtClean="0">
                <a:hlinkClick r:id="rId15"/>
              </a:rPr>
              <a:t>http</a:t>
            </a:r>
            <a:r>
              <a:rPr lang="en-US" sz="800" dirty="0">
                <a:hlinkClick r:id="rId15"/>
              </a:rPr>
              <a:t>://picography.co/</a:t>
            </a:r>
            <a:endParaRPr lang="en-US" sz="800" dirty="0"/>
          </a:p>
          <a:p>
            <a:pPr>
              <a:spcAft>
                <a:spcPts val="300"/>
              </a:spcAft>
            </a:pPr>
            <a:r>
              <a:rPr lang="en-US" sz="1000" b="1" dirty="0" err="1">
                <a:latin typeface="+mj-lt"/>
              </a:rPr>
              <a:t>Raumrot</a:t>
            </a:r>
            <a:r>
              <a:rPr lang="en-US" sz="1000" b="1" dirty="0">
                <a:latin typeface="+mj-lt"/>
              </a:rPr>
              <a:t> </a:t>
            </a:r>
            <a:r>
              <a:rPr lang="en-US" sz="900" dirty="0" smtClean="0"/>
              <a:t/>
            </a:r>
            <a:br>
              <a:rPr lang="en-US" sz="900" dirty="0" smtClean="0"/>
            </a:br>
            <a:r>
              <a:rPr lang="en-US" sz="800" dirty="0" smtClean="0">
                <a:hlinkClick r:id="rId16"/>
              </a:rPr>
              <a:t>http</a:t>
            </a:r>
            <a:r>
              <a:rPr lang="en-US" sz="800" dirty="0">
                <a:hlinkClick r:id="rId16"/>
              </a:rPr>
              <a:t>://www.raumrot.com/10/</a:t>
            </a:r>
            <a:endParaRPr lang="en-US" sz="800" dirty="0"/>
          </a:p>
          <a:p>
            <a:pPr>
              <a:spcAft>
                <a:spcPts val="300"/>
              </a:spcAft>
            </a:pPr>
            <a:r>
              <a:rPr lang="en-US" sz="1000" b="1" dirty="0">
                <a:latin typeface="+mj-lt"/>
              </a:rPr>
              <a:t>ISO Republic </a:t>
            </a:r>
            <a:r>
              <a:rPr lang="en-US" sz="900" dirty="0" smtClean="0"/>
              <a:t/>
            </a:r>
            <a:br>
              <a:rPr lang="en-US" sz="900" dirty="0" smtClean="0"/>
            </a:br>
            <a:r>
              <a:rPr lang="en-US" sz="800" dirty="0" smtClean="0">
                <a:hlinkClick r:id="rId17"/>
              </a:rPr>
              <a:t>http</a:t>
            </a:r>
            <a:r>
              <a:rPr lang="en-US" sz="800" dirty="0">
                <a:hlinkClick r:id="rId17"/>
              </a:rPr>
              <a:t>://isorepublic.com</a:t>
            </a:r>
            <a:r>
              <a:rPr lang="en-US" sz="800" dirty="0" smtClean="0">
                <a:hlinkClick r:id="rId17"/>
              </a:rPr>
              <a:t>/</a:t>
            </a:r>
            <a:endParaRPr lang="en-US" sz="800" dirty="0"/>
          </a:p>
        </p:txBody>
      </p:sp>
      <p:sp>
        <p:nvSpPr>
          <p:cNvPr id="8" name="Rectangle 7"/>
          <p:cNvSpPr/>
          <p:nvPr/>
        </p:nvSpPr>
        <p:spPr>
          <a:xfrm>
            <a:off x="3254189" y="2127809"/>
            <a:ext cx="5620870" cy="707886"/>
          </a:xfrm>
          <a:prstGeom prst="rect">
            <a:avLst/>
          </a:prstGeom>
        </p:spPr>
        <p:txBody>
          <a:bodyPr wrap="square" lIns="0" rIns="0">
            <a:spAutoFit/>
          </a:bodyPr>
          <a:lstStyle/>
          <a:p>
            <a:r>
              <a:rPr lang="en-US" sz="2000" dirty="0"/>
              <a:t>It is the responsibility of the presentation creator to legally obtain all images in </a:t>
            </a:r>
            <a:r>
              <a:rPr lang="en-US" sz="2000" dirty="0" smtClean="0"/>
              <a:t>a </a:t>
            </a:r>
            <a:r>
              <a:rPr lang="en-US" sz="2000" dirty="0"/>
              <a:t>presentation. </a:t>
            </a:r>
          </a:p>
        </p:txBody>
      </p:sp>
      <p:sp>
        <p:nvSpPr>
          <p:cNvPr id="9" name="Rectangle 8"/>
          <p:cNvSpPr/>
          <p:nvPr/>
        </p:nvSpPr>
        <p:spPr>
          <a:xfrm>
            <a:off x="3254188" y="3176571"/>
            <a:ext cx="8659907" cy="2585323"/>
          </a:xfrm>
          <a:prstGeom prst="rect">
            <a:avLst/>
          </a:prstGeom>
        </p:spPr>
        <p:txBody>
          <a:bodyPr wrap="square" lIns="0">
            <a:spAutoFit/>
          </a:bodyPr>
          <a:lstStyle/>
          <a:p>
            <a:pPr>
              <a:spcAft>
                <a:spcPts val="1200"/>
              </a:spcAft>
            </a:pPr>
            <a:r>
              <a:rPr lang="en-US" sz="2400" b="1" dirty="0" smtClean="0">
                <a:solidFill>
                  <a:schemeClr val="tx2"/>
                </a:solidFill>
              </a:rPr>
              <a:t>Sources for legally obtaining stock photos and graphics:</a:t>
            </a:r>
          </a:p>
          <a:p>
            <a:pPr>
              <a:spcAft>
                <a:spcPts val="1200"/>
              </a:spcAft>
            </a:pPr>
            <a:r>
              <a:rPr lang="en-US" b="1" dirty="0" smtClean="0"/>
              <a:t>iStock.com</a:t>
            </a:r>
            <a:r>
              <a:rPr lang="en-US" dirty="0" smtClean="0"/>
              <a:t> </a:t>
            </a:r>
            <a:r>
              <a:rPr lang="en-US" dirty="0"/>
              <a:t>– Images may be purchased by subscription or on a per-image basis – least expensive</a:t>
            </a:r>
          </a:p>
          <a:p>
            <a:pPr>
              <a:spcAft>
                <a:spcPts val="1200"/>
              </a:spcAft>
            </a:pPr>
            <a:r>
              <a:rPr lang="en-US" b="1" dirty="0"/>
              <a:t>Shutterstock.com</a:t>
            </a:r>
            <a:r>
              <a:rPr lang="en-US" dirty="0"/>
              <a:t> -  Images may be purchased by subscription or on a per-image basis – typically more expensive than </a:t>
            </a:r>
            <a:r>
              <a:rPr lang="en-US" dirty="0" err="1"/>
              <a:t>iStock</a:t>
            </a:r>
            <a:endParaRPr lang="en-US" dirty="0"/>
          </a:p>
          <a:p>
            <a:pPr>
              <a:spcAft>
                <a:spcPts val="1200"/>
              </a:spcAft>
            </a:pPr>
            <a:r>
              <a:rPr lang="en-US" b="1" dirty="0"/>
              <a:t>Gettyimages.com</a:t>
            </a:r>
            <a:r>
              <a:rPr lang="en-US" dirty="0"/>
              <a:t> – Royalty free and rights-managed images and subscriptions available – the highest quality imagery available – and the most expensive</a:t>
            </a:r>
          </a:p>
        </p:txBody>
      </p:sp>
    </p:spTree>
    <p:extLst>
      <p:ext uri="{BB962C8B-B14F-4D97-AF65-F5344CB8AC3E}">
        <p14:creationId xmlns:p14="http://schemas.microsoft.com/office/powerpoint/2010/main" val="222852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235494" y="1122641"/>
            <a:ext cx="3567952" cy="3700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3"/>
          </p:nvPr>
        </p:nvSpPr>
        <p:spPr/>
        <p:txBody>
          <a:bodyPr/>
          <a:lstStyle/>
          <a:p>
            <a:r>
              <a:rPr lang="en-US" smtClean="0"/>
              <a:t>Checklist for reviewing exl slides</a:t>
            </a:r>
            <a:endParaRPr lang="en-US" dirty="0"/>
          </a:p>
        </p:txBody>
      </p:sp>
      <p:sp>
        <p:nvSpPr>
          <p:cNvPr id="6" name="Content Placeholder 5"/>
          <p:cNvSpPr>
            <a:spLocks noGrp="1"/>
          </p:cNvSpPr>
          <p:nvPr>
            <p:ph sz="quarter" idx="14"/>
          </p:nvPr>
        </p:nvSpPr>
        <p:spPr>
          <a:xfrm>
            <a:off x="352836" y="1140570"/>
            <a:ext cx="3435178" cy="5314017"/>
          </a:xfrm>
        </p:spPr>
        <p:txBody>
          <a:bodyPr>
            <a:normAutofit/>
          </a:bodyPr>
          <a:lstStyle/>
          <a:p>
            <a:pPr lvl="1">
              <a:spcBef>
                <a:spcPts val="0"/>
              </a:spcBef>
              <a:spcAft>
                <a:spcPts val="1800"/>
              </a:spcAft>
              <a:buClr>
                <a:schemeClr val="tx1"/>
              </a:buClr>
              <a:buFont typeface="Arial" pitchFamily="34" charset="0"/>
              <a:buChar char="□"/>
            </a:pPr>
            <a:r>
              <a:rPr lang="en-US" dirty="0" smtClean="0"/>
              <a:t>Has the copy/information been reviewed and approved by Content Compliance?</a:t>
            </a:r>
          </a:p>
          <a:p>
            <a:pPr lvl="1">
              <a:spcBef>
                <a:spcPts val="0"/>
              </a:spcBef>
              <a:spcAft>
                <a:spcPts val="1800"/>
              </a:spcAft>
              <a:buClr>
                <a:schemeClr val="tx1"/>
              </a:buClr>
              <a:buFont typeface="Arial" pitchFamily="34" charset="0"/>
              <a:buChar char="□"/>
            </a:pPr>
            <a:r>
              <a:rPr lang="en-US" dirty="0" smtClean="0"/>
              <a:t>Is the presentation in the correct template and is it applied to all slides?</a:t>
            </a:r>
          </a:p>
          <a:p>
            <a:pPr lvl="1">
              <a:spcBef>
                <a:spcPts val="0"/>
              </a:spcBef>
              <a:spcAft>
                <a:spcPts val="1800"/>
              </a:spcAft>
              <a:buClr>
                <a:schemeClr val="tx1"/>
              </a:buClr>
              <a:buFont typeface="Arial" pitchFamily="34" charset="0"/>
              <a:buChar char="□"/>
            </a:pPr>
            <a:r>
              <a:rPr lang="en-US" dirty="0" smtClean="0"/>
              <a:t>Are all of the slide titles consistent?</a:t>
            </a:r>
          </a:p>
          <a:p>
            <a:pPr lvl="1">
              <a:spcBef>
                <a:spcPts val="0"/>
              </a:spcBef>
              <a:spcAft>
                <a:spcPts val="1800"/>
              </a:spcAft>
              <a:buClr>
                <a:schemeClr val="tx1"/>
              </a:buClr>
              <a:buFont typeface="Arial" pitchFamily="34" charset="0"/>
              <a:buChar char="□"/>
            </a:pPr>
            <a:r>
              <a:rPr lang="en-US" dirty="0" smtClean="0"/>
              <a:t>Are all of the slide footers consistent/the same?</a:t>
            </a:r>
          </a:p>
          <a:p>
            <a:pPr lvl="1">
              <a:spcBef>
                <a:spcPts val="0"/>
              </a:spcBef>
              <a:spcAft>
                <a:spcPts val="600"/>
              </a:spcAft>
              <a:buClr>
                <a:schemeClr val="tx1"/>
              </a:buClr>
              <a:buFont typeface="Arial" pitchFamily="34" charset="0"/>
              <a:buChar char="□"/>
            </a:pPr>
            <a:r>
              <a:rPr lang="en-US" dirty="0" smtClean="0"/>
              <a:t>Are the graphics and images </a:t>
            </a:r>
            <a:br>
              <a:rPr lang="en-US" dirty="0" smtClean="0"/>
            </a:br>
            <a:r>
              <a:rPr lang="en-US" dirty="0" smtClean="0"/>
              <a:t>on-brand? </a:t>
            </a:r>
            <a:br>
              <a:rPr lang="en-US" dirty="0" smtClean="0"/>
            </a:br>
            <a:r>
              <a:rPr lang="en-US" dirty="0" smtClean="0"/>
              <a:t>DON’T USE CLIP ART!</a:t>
            </a:r>
          </a:p>
          <a:p>
            <a:pPr lvl="2">
              <a:spcBef>
                <a:spcPts val="0"/>
              </a:spcBef>
              <a:spcAft>
                <a:spcPts val="1800"/>
              </a:spcAft>
              <a:buClr>
                <a:schemeClr val="tx1"/>
              </a:buClr>
            </a:pPr>
            <a:r>
              <a:rPr lang="en-US" sz="1400" dirty="0" smtClean="0"/>
              <a:t>See slide 18 for guidelines </a:t>
            </a:r>
            <a:br>
              <a:rPr lang="en-US" sz="1400" dirty="0" smtClean="0"/>
            </a:br>
            <a:r>
              <a:rPr lang="en-US" sz="1400" dirty="0" smtClean="0"/>
              <a:t>and best practices</a:t>
            </a:r>
          </a:p>
        </p:txBody>
      </p:sp>
      <p:sp>
        <p:nvSpPr>
          <p:cNvPr id="11" name="Content Placeholder 10"/>
          <p:cNvSpPr>
            <a:spLocks noGrp="1"/>
          </p:cNvSpPr>
          <p:nvPr>
            <p:ph sz="quarter" idx="15"/>
          </p:nvPr>
        </p:nvSpPr>
        <p:spPr>
          <a:xfrm>
            <a:off x="4180524" y="1140570"/>
            <a:ext cx="3435178" cy="5314017"/>
          </a:xfrm>
        </p:spPr>
        <p:txBody>
          <a:bodyPr>
            <a:normAutofit/>
          </a:bodyPr>
          <a:lstStyle/>
          <a:p>
            <a:pPr lvl="1">
              <a:spcBef>
                <a:spcPts val="0"/>
              </a:spcBef>
              <a:spcAft>
                <a:spcPts val="1800"/>
              </a:spcAft>
              <a:buClr>
                <a:schemeClr val="tx1"/>
              </a:buClr>
              <a:buFont typeface="Arial" pitchFamily="34" charset="0"/>
              <a:buChar char="□"/>
            </a:pPr>
            <a:r>
              <a:rPr lang="en-US" dirty="0"/>
              <a:t>Are the fonts correct? </a:t>
            </a:r>
            <a:r>
              <a:rPr lang="en-US" dirty="0" smtClean="0"/>
              <a:t>Arial is the branded font for Microsoft application files.</a:t>
            </a:r>
            <a:endParaRPr lang="en-US" dirty="0"/>
          </a:p>
          <a:p>
            <a:pPr lvl="1">
              <a:spcBef>
                <a:spcPts val="0"/>
              </a:spcBef>
              <a:spcAft>
                <a:spcPts val="1800"/>
              </a:spcAft>
              <a:buClr>
                <a:schemeClr val="tx1"/>
              </a:buClr>
              <a:buFont typeface="Arial" pitchFamily="34" charset="0"/>
              <a:buChar char="□"/>
            </a:pPr>
            <a:r>
              <a:rPr lang="en-US" dirty="0"/>
              <a:t>Are the bullets correct and consistent?</a:t>
            </a:r>
          </a:p>
          <a:p>
            <a:pPr lvl="1">
              <a:spcBef>
                <a:spcPts val="0"/>
              </a:spcBef>
              <a:spcAft>
                <a:spcPts val="1800"/>
              </a:spcAft>
              <a:buClr>
                <a:schemeClr val="tx1"/>
              </a:buClr>
              <a:buFont typeface="Arial" pitchFamily="34" charset="0"/>
              <a:buChar char="□"/>
            </a:pPr>
            <a:r>
              <a:rPr lang="en-US" dirty="0"/>
              <a:t>Have you run Spell Check?</a:t>
            </a:r>
          </a:p>
          <a:p>
            <a:pPr lvl="1">
              <a:spcBef>
                <a:spcPts val="0"/>
              </a:spcBef>
              <a:spcAft>
                <a:spcPts val="1800"/>
              </a:spcAft>
              <a:buClr>
                <a:schemeClr val="tx1"/>
              </a:buClr>
              <a:buFont typeface="Arial" pitchFamily="34" charset="0"/>
              <a:buChar char="□"/>
            </a:pPr>
            <a:r>
              <a:rPr lang="en-US" dirty="0"/>
              <a:t>Review “</a:t>
            </a:r>
            <a:r>
              <a:rPr lang="en-US" dirty="0" smtClean="0"/>
              <a:t>Notes” </a:t>
            </a:r>
            <a:r>
              <a:rPr lang="en-US" dirty="0"/>
              <a:t>section for each slide and remove personal notes, proprietary information, etc.</a:t>
            </a:r>
          </a:p>
          <a:p>
            <a:pPr lvl="1">
              <a:spcBef>
                <a:spcPts val="0"/>
              </a:spcBef>
              <a:spcAft>
                <a:spcPts val="1800"/>
              </a:spcAft>
              <a:buClr>
                <a:schemeClr val="tx1"/>
              </a:buClr>
              <a:buFont typeface="Arial" pitchFamily="34" charset="0"/>
              <a:buChar char="□"/>
            </a:pPr>
            <a:r>
              <a:rPr lang="en-US" dirty="0"/>
              <a:t>Is the final Thank You/Contact slide with About EXL boilerplate and legal disclaimer URL included</a:t>
            </a:r>
            <a:r>
              <a:rPr lang="en-US" dirty="0" smtClean="0"/>
              <a:t>?</a:t>
            </a:r>
            <a:endParaRPr lang="en-US" dirty="0"/>
          </a:p>
        </p:txBody>
      </p:sp>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623" y="1122641"/>
            <a:ext cx="262516" cy="248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8429643" y="1371215"/>
            <a:ext cx="3179654" cy="3154710"/>
          </a:xfrm>
          <a:prstGeom prst="rect">
            <a:avLst/>
          </a:prstGeom>
          <a:noFill/>
        </p:spPr>
        <p:txBody>
          <a:bodyPr wrap="square" rtlCol="0">
            <a:spAutoFit/>
          </a:bodyPr>
          <a:lstStyle/>
          <a:p>
            <a:pPr>
              <a:spcAft>
                <a:spcPts val="1200"/>
              </a:spcAft>
            </a:pPr>
            <a:r>
              <a:rPr lang="en-US" sz="2000" dirty="0" smtClean="0">
                <a:latin typeface="+mj-lt"/>
              </a:rPr>
              <a:t>Submitting Presentation </a:t>
            </a:r>
            <a:br>
              <a:rPr lang="en-US" sz="2000" dirty="0" smtClean="0">
                <a:latin typeface="+mj-lt"/>
              </a:rPr>
            </a:br>
            <a:r>
              <a:rPr lang="en-US" sz="2000" dirty="0" smtClean="0">
                <a:latin typeface="+mj-lt"/>
              </a:rPr>
              <a:t>to Content Compliance</a:t>
            </a:r>
            <a:endParaRPr lang="en-US" sz="2000" dirty="0">
              <a:latin typeface="+mj-lt"/>
            </a:endParaRPr>
          </a:p>
          <a:p>
            <a:pPr marL="227013" indent="-227013">
              <a:buBlip>
                <a:blip r:embed="rId3"/>
              </a:buBlip>
            </a:pPr>
            <a:r>
              <a:rPr lang="en-US" sz="1600" dirty="0">
                <a:latin typeface="+mj-lt"/>
              </a:rPr>
              <a:t>Upload your file for compliance check </a:t>
            </a:r>
            <a:r>
              <a:rPr lang="en-US" sz="1600" dirty="0" smtClean="0">
                <a:latin typeface="+mj-lt"/>
              </a:rPr>
              <a:t>at:</a:t>
            </a:r>
            <a:br>
              <a:rPr lang="en-US" sz="1600" dirty="0" smtClean="0">
                <a:latin typeface="+mj-lt"/>
              </a:rPr>
            </a:br>
            <a:r>
              <a:rPr lang="en-US" sz="1600" dirty="0" smtClean="0">
                <a:latin typeface="+mj-lt"/>
                <a:hlinkClick r:id="rId4"/>
              </a:rPr>
              <a:t>https</a:t>
            </a:r>
            <a:r>
              <a:rPr lang="en-US" sz="1600" dirty="0">
                <a:latin typeface="+mj-lt"/>
                <a:hlinkClick r:id="rId4"/>
              </a:rPr>
              <a:t>://</a:t>
            </a:r>
            <a:r>
              <a:rPr lang="en-US" sz="1600" dirty="0" smtClean="0">
                <a:latin typeface="+mj-lt"/>
                <a:hlinkClick r:id="rId4"/>
              </a:rPr>
              <a:t>exlpedia.corp.exlservice.com/SitePages/Home.aspx</a:t>
            </a:r>
            <a:endParaRPr lang="en-US" sz="1600" dirty="0" smtClean="0">
              <a:latin typeface="+mj-lt"/>
            </a:endParaRPr>
          </a:p>
          <a:p>
            <a:pPr>
              <a:spcAft>
                <a:spcPts val="600"/>
              </a:spcAft>
            </a:pPr>
            <a:r>
              <a:rPr lang="en-US" sz="1600" dirty="0">
                <a:latin typeface="+mj-lt"/>
              </a:rPr>
              <a:t/>
            </a:r>
            <a:br>
              <a:rPr lang="en-US" sz="1600" dirty="0">
                <a:latin typeface="+mj-lt"/>
              </a:rPr>
            </a:br>
            <a:r>
              <a:rPr lang="en-US" sz="1600" dirty="0">
                <a:latin typeface="+mj-lt"/>
              </a:rPr>
              <a:t>Click: My Workspace/Share Documents</a:t>
            </a:r>
          </a:p>
          <a:p>
            <a:pPr marL="227013" indent="-227013">
              <a:buBlip>
                <a:blip r:embed="rId3"/>
              </a:buBlip>
            </a:pPr>
            <a:r>
              <a:rPr lang="en-US" sz="1600" dirty="0">
                <a:latin typeface="+mj-lt"/>
              </a:rPr>
              <a:t>Don’t forget – only send PDFs to external parties</a:t>
            </a:r>
            <a:r>
              <a:rPr lang="en-US" sz="1600" dirty="0" smtClean="0">
                <a:latin typeface="+mj-lt"/>
              </a:rPr>
              <a:t>.</a:t>
            </a:r>
            <a:endParaRPr lang="en-US" sz="1600" dirty="0">
              <a:latin typeface="+mj-lt"/>
            </a:endParaRPr>
          </a:p>
        </p:txBody>
      </p:sp>
    </p:spTree>
    <p:extLst>
      <p:ext uri="{BB962C8B-B14F-4D97-AF65-F5344CB8AC3E}">
        <p14:creationId xmlns:p14="http://schemas.microsoft.com/office/powerpoint/2010/main" val="97429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Rectangle 1"/>
          <p:cNvSpPr/>
          <p:nvPr/>
        </p:nvSpPr>
        <p:spPr>
          <a:xfrm>
            <a:off x="-11" y="815783"/>
            <a:ext cx="5620881" cy="1264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609600" y="900581"/>
            <a:ext cx="4849906" cy="1179228"/>
          </a:xfrm>
        </p:spPr>
        <p:txBody>
          <a:bodyPr/>
          <a:lstStyle/>
          <a:p>
            <a:r>
              <a:rPr lang="en-US" dirty="0" smtClean="0"/>
              <a:t>IMPORTANT</a:t>
            </a:r>
            <a:endParaRPr lang="en-US" dirty="0"/>
          </a:p>
        </p:txBody>
      </p:sp>
      <p:sp>
        <p:nvSpPr>
          <p:cNvPr id="4" name="TextBox 3"/>
          <p:cNvSpPr txBox="1"/>
          <p:nvPr/>
        </p:nvSpPr>
        <p:spPr>
          <a:xfrm>
            <a:off x="510985" y="2325117"/>
            <a:ext cx="10775576" cy="1938992"/>
          </a:xfrm>
          <a:prstGeom prst="rect">
            <a:avLst/>
          </a:prstGeom>
          <a:noFill/>
        </p:spPr>
        <p:txBody>
          <a:bodyPr wrap="square" rtlCol="0">
            <a:spAutoFit/>
          </a:bodyPr>
          <a:lstStyle/>
          <a:p>
            <a:r>
              <a:rPr lang="en-US" sz="4000" dirty="0" smtClean="0">
                <a:solidFill>
                  <a:schemeClr val="bg1"/>
                </a:solidFill>
                <a:latin typeface="+mj-lt"/>
              </a:rPr>
              <a:t>DO NOT </a:t>
            </a:r>
            <a:r>
              <a:rPr lang="en-US" sz="4000" b="1" dirty="0" smtClean="0">
                <a:solidFill>
                  <a:schemeClr val="bg1"/>
                </a:solidFill>
                <a:latin typeface="+mj-lt"/>
              </a:rPr>
              <a:t>EVER</a:t>
            </a:r>
            <a:r>
              <a:rPr lang="en-US" sz="4000" dirty="0" smtClean="0">
                <a:solidFill>
                  <a:schemeClr val="bg1"/>
                </a:solidFill>
                <a:latin typeface="+mj-lt"/>
              </a:rPr>
              <a:t> use a client or prospect logo</a:t>
            </a:r>
            <a:br>
              <a:rPr lang="en-US" sz="4000" dirty="0" smtClean="0">
                <a:solidFill>
                  <a:schemeClr val="bg1"/>
                </a:solidFill>
                <a:latin typeface="+mj-lt"/>
              </a:rPr>
            </a:br>
            <a:r>
              <a:rPr lang="en-US" sz="4000" dirty="0" smtClean="0">
                <a:solidFill>
                  <a:schemeClr val="bg1"/>
                </a:solidFill>
                <a:latin typeface="+mj-lt"/>
              </a:rPr>
              <a:t>in your presentation without advance written permission.</a:t>
            </a:r>
          </a:p>
        </p:txBody>
      </p:sp>
      <p:sp>
        <p:nvSpPr>
          <p:cNvPr id="5" name="TextBox 4"/>
          <p:cNvSpPr txBox="1"/>
          <p:nvPr/>
        </p:nvSpPr>
        <p:spPr>
          <a:xfrm>
            <a:off x="510985" y="4543064"/>
            <a:ext cx="7592359" cy="707886"/>
          </a:xfrm>
          <a:prstGeom prst="rect">
            <a:avLst/>
          </a:prstGeom>
          <a:noFill/>
        </p:spPr>
        <p:txBody>
          <a:bodyPr wrap="square" rtlCol="0">
            <a:spAutoFit/>
          </a:bodyPr>
          <a:lstStyle/>
          <a:p>
            <a:r>
              <a:rPr lang="en-US" sz="2000" dirty="0" smtClean="0">
                <a:solidFill>
                  <a:schemeClr val="bg1"/>
                </a:solidFill>
                <a:latin typeface="+mj-lt"/>
              </a:rPr>
              <a:t>This also applies to proprietary images on</a:t>
            </a:r>
            <a:br>
              <a:rPr lang="en-US" sz="2000" dirty="0" smtClean="0">
                <a:solidFill>
                  <a:schemeClr val="bg1"/>
                </a:solidFill>
                <a:latin typeface="+mj-lt"/>
              </a:rPr>
            </a:br>
            <a:r>
              <a:rPr lang="en-US" sz="2000" dirty="0" smtClean="0">
                <a:solidFill>
                  <a:schemeClr val="bg1"/>
                </a:solidFill>
                <a:latin typeface="+mj-lt"/>
              </a:rPr>
              <a:t>client/prospects copied from their web sites.</a:t>
            </a:r>
          </a:p>
        </p:txBody>
      </p:sp>
      <p:sp>
        <p:nvSpPr>
          <p:cNvPr id="6" name="TextBox 5"/>
          <p:cNvSpPr txBox="1"/>
          <p:nvPr/>
        </p:nvSpPr>
        <p:spPr>
          <a:xfrm>
            <a:off x="8346141" y="5262192"/>
            <a:ext cx="3845858" cy="1077218"/>
          </a:xfrm>
          <a:prstGeom prst="rect">
            <a:avLst/>
          </a:prstGeom>
          <a:solidFill>
            <a:schemeClr val="bg1"/>
          </a:solidFill>
        </p:spPr>
        <p:txBody>
          <a:bodyPr wrap="square" rtlCol="0">
            <a:spAutoFit/>
          </a:bodyPr>
          <a:lstStyle/>
          <a:p>
            <a:r>
              <a:rPr lang="en-US" sz="1600" dirty="0">
                <a:solidFill>
                  <a:schemeClr val="accent3"/>
                </a:solidFill>
                <a:latin typeface="+mj-lt"/>
              </a:rPr>
              <a:t>If advanced written permission </a:t>
            </a:r>
            <a:r>
              <a:rPr lang="en-US" sz="1600" dirty="0" smtClean="0">
                <a:solidFill>
                  <a:schemeClr val="accent3"/>
                </a:solidFill>
                <a:latin typeface="+mj-lt"/>
              </a:rPr>
              <a:t/>
            </a:r>
            <a:br>
              <a:rPr lang="en-US" sz="1600" dirty="0" smtClean="0">
                <a:solidFill>
                  <a:schemeClr val="accent3"/>
                </a:solidFill>
                <a:latin typeface="+mj-lt"/>
              </a:rPr>
            </a:br>
            <a:r>
              <a:rPr lang="en-US" sz="1600" dirty="0" smtClean="0">
                <a:solidFill>
                  <a:schemeClr val="accent3"/>
                </a:solidFill>
                <a:latin typeface="+mj-lt"/>
              </a:rPr>
              <a:t>is </a:t>
            </a:r>
            <a:r>
              <a:rPr lang="en-US" sz="1600" dirty="0">
                <a:solidFill>
                  <a:schemeClr val="accent3"/>
                </a:solidFill>
                <a:latin typeface="+mj-lt"/>
              </a:rPr>
              <a:t>obtained, a copy should be </a:t>
            </a:r>
            <a:br>
              <a:rPr lang="en-US" sz="1600" dirty="0">
                <a:solidFill>
                  <a:schemeClr val="accent3"/>
                </a:solidFill>
                <a:latin typeface="+mj-lt"/>
              </a:rPr>
            </a:br>
            <a:r>
              <a:rPr lang="en-US" sz="1600" dirty="0">
                <a:solidFill>
                  <a:schemeClr val="accent3"/>
                </a:solidFill>
                <a:latin typeface="+mj-lt"/>
              </a:rPr>
              <a:t>submitted to </a:t>
            </a:r>
            <a:r>
              <a:rPr lang="en-US" sz="1600" dirty="0" err="1">
                <a:solidFill>
                  <a:schemeClr val="accent3"/>
                </a:solidFill>
                <a:latin typeface="+mj-lt"/>
              </a:rPr>
              <a:t>EXLpedia</a:t>
            </a:r>
            <a:r>
              <a:rPr lang="en-US" sz="1600" dirty="0">
                <a:solidFill>
                  <a:schemeClr val="accent3"/>
                </a:solidFill>
                <a:latin typeface="+mj-lt"/>
              </a:rPr>
              <a:t>, Corporate </a:t>
            </a:r>
            <a:r>
              <a:rPr lang="en-US" sz="1600" dirty="0" smtClean="0">
                <a:solidFill>
                  <a:schemeClr val="accent3"/>
                </a:solidFill>
                <a:latin typeface="+mj-lt"/>
              </a:rPr>
              <a:t/>
            </a:r>
            <a:br>
              <a:rPr lang="en-US" sz="1600" dirty="0" smtClean="0">
                <a:solidFill>
                  <a:schemeClr val="accent3"/>
                </a:solidFill>
                <a:latin typeface="+mj-lt"/>
              </a:rPr>
            </a:br>
            <a:r>
              <a:rPr lang="en-US" sz="1600" dirty="0" smtClean="0">
                <a:solidFill>
                  <a:schemeClr val="accent3"/>
                </a:solidFill>
                <a:latin typeface="+mj-lt"/>
              </a:rPr>
              <a:t>Marketing </a:t>
            </a:r>
            <a:r>
              <a:rPr lang="en-US" sz="1600" dirty="0">
                <a:solidFill>
                  <a:schemeClr val="accent3"/>
                </a:solidFill>
                <a:latin typeface="+mj-lt"/>
              </a:rPr>
              <a:t>and EXL Legal</a:t>
            </a:r>
            <a:r>
              <a:rPr lang="en-US" sz="1600" dirty="0" smtClean="0">
                <a:solidFill>
                  <a:schemeClr val="accent3"/>
                </a:solidFill>
                <a:latin typeface="+mj-lt"/>
              </a:rPr>
              <a:t>.</a:t>
            </a:r>
            <a:endParaRPr lang="en-US" sz="1600" dirty="0">
              <a:solidFill>
                <a:schemeClr val="accent3"/>
              </a:solidFill>
              <a:latin typeface="+mj-lt"/>
            </a:endParaRPr>
          </a:p>
        </p:txBody>
      </p:sp>
    </p:spTree>
    <p:extLst>
      <p:ext uri="{BB962C8B-B14F-4D97-AF65-F5344CB8AC3E}">
        <p14:creationId xmlns:p14="http://schemas.microsoft.com/office/powerpoint/2010/main" val="1655776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Closing Layout</a:t>
            </a:r>
            <a:endParaRPr lang="en-US" dirty="0"/>
          </a:p>
        </p:txBody>
      </p:sp>
      <p:sp>
        <p:nvSpPr>
          <p:cNvPr id="4" name="Content Placeholder 3"/>
          <p:cNvSpPr>
            <a:spLocks noGrp="1"/>
          </p:cNvSpPr>
          <p:nvPr>
            <p:ph idx="1"/>
          </p:nvPr>
        </p:nvSpPr>
        <p:spPr/>
        <p:txBody>
          <a:bodyPr/>
          <a:lstStyle/>
          <a:p>
            <a:r>
              <a:rPr lang="en-US" dirty="0"/>
              <a:t>First Last</a:t>
            </a:r>
          </a:p>
          <a:p>
            <a:pPr lvl="1"/>
            <a:r>
              <a:rPr lang="en-US" dirty="0"/>
              <a:t>Title</a:t>
            </a:r>
          </a:p>
          <a:p>
            <a:pPr lvl="1"/>
            <a:r>
              <a:rPr lang="en-US" dirty="0"/>
              <a:t>emailaddress@exlservice.com</a:t>
            </a:r>
          </a:p>
          <a:p>
            <a:pPr lvl="1"/>
            <a:r>
              <a:rPr lang="en-US" dirty="0"/>
              <a:t>O: +1 XXX.XXX.XXX</a:t>
            </a:r>
          </a:p>
          <a:p>
            <a:pPr lvl="1"/>
            <a:r>
              <a:rPr lang="en-US" dirty="0"/>
              <a:t>M: +1 XXX.XXX.XXX</a:t>
            </a:r>
          </a:p>
          <a:p>
            <a:pPr lvl="1"/>
            <a:endParaRPr lang="en-US" dirty="0"/>
          </a:p>
          <a:p>
            <a:endParaRPr lang="en-US" dirty="0"/>
          </a:p>
        </p:txBody>
      </p:sp>
      <p:sp>
        <p:nvSpPr>
          <p:cNvPr id="15" name="Text Placeholder 14"/>
          <p:cNvSpPr>
            <a:spLocks noGrp="1"/>
          </p:cNvSpPr>
          <p:nvPr>
            <p:ph type="body" sz="quarter" idx="13"/>
          </p:nvPr>
        </p:nvSpPr>
        <p:spPr/>
        <p:txBody>
          <a:bodyPr/>
          <a:lstStyle/>
          <a:p>
            <a:r>
              <a:rPr lang="en-US" dirty="0"/>
              <a:t>Thank you</a:t>
            </a:r>
          </a:p>
        </p:txBody>
      </p:sp>
      <p:sp>
        <p:nvSpPr>
          <p:cNvPr id="8" name="Content Placeholder 7"/>
          <p:cNvSpPr>
            <a:spLocks noGrp="1"/>
          </p:cNvSpPr>
          <p:nvPr>
            <p:ph idx="14"/>
          </p:nvPr>
        </p:nvSpPr>
        <p:spPr/>
        <p:txBody>
          <a:bodyPr/>
          <a:lstStyle/>
          <a:p>
            <a:r>
              <a:rPr lang="en-US" dirty="0"/>
              <a:t>First Last</a:t>
            </a:r>
          </a:p>
          <a:p>
            <a:pPr lvl="1"/>
            <a:r>
              <a:rPr lang="en-US" dirty="0"/>
              <a:t>Title</a:t>
            </a:r>
          </a:p>
          <a:p>
            <a:pPr lvl="1"/>
            <a:r>
              <a:rPr lang="en-US" dirty="0" err="1"/>
              <a:t>emailaddress@exlservice.com</a:t>
            </a:r>
            <a:endParaRPr lang="en-US" dirty="0"/>
          </a:p>
          <a:p>
            <a:pPr lvl="1"/>
            <a:r>
              <a:rPr lang="en-US" dirty="0"/>
              <a:t>O: +1 XXX.XXX.XXX</a:t>
            </a:r>
          </a:p>
          <a:p>
            <a:pPr lvl="1"/>
            <a:r>
              <a:rPr lang="en-US" dirty="0"/>
              <a:t>M: +1 XXX.XXX.XXX</a:t>
            </a:r>
          </a:p>
          <a:p>
            <a:pPr lvl="1"/>
            <a:endParaRPr lang="en-US" dirty="0"/>
          </a:p>
          <a:p>
            <a:endParaRPr lang="en-US" dirty="0"/>
          </a:p>
        </p:txBody>
      </p:sp>
    </p:spTree>
    <p:extLst>
      <p:ext uri="{BB962C8B-B14F-4D97-AF65-F5344CB8AC3E}">
        <p14:creationId xmlns:p14="http://schemas.microsoft.com/office/powerpoint/2010/main" val="82827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MIA intro and its components</a:t>
            </a:r>
            <a:endParaRPr lang="en-US" dirty="0"/>
          </a:p>
        </p:txBody>
      </p:sp>
      <p:sp>
        <p:nvSpPr>
          <p:cNvPr id="3" name="Content Placeholder 2"/>
          <p:cNvSpPr>
            <a:spLocks noGrp="1"/>
          </p:cNvSpPr>
          <p:nvPr>
            <p:ph idx="1"/>
          </p:nvPr>
        </p:nvSpPr>
        <p:spPr/>
        <p:txBody>
          <a:bodyPr/>
          <a:lstStyle/>
          <a:p>
            <a:r>
              <a:rPr lang="en-US" dirty="0" smtClean="0"/>
              <a:t>Level 1 bullet style is Arial 18pt in black</a:t>
            </a:r>
          </a:p>
          <a:p>
            <a:r>
              <a:rPr lang="en-US" dirty="0" err="1" smtClean="0"/>
              <a:t>Cras</a:t>
            </a:r>
            <a:r>
              <a:rPr lang="en-US" dirty="0" smtClean="0"/>
              <a:t> </a:t>
            </a:r>
            <a:r>
              <a:rPr lang="en-US" dirty="0" err="1" smtClean="0"/>
              <a:t>dignissim</a:t>
            </a:r>
            <a:r>
              <a:rPr lang="en-US" dirty="0" smtClean="0"/>
              <a:t> </a:t>
            </a:r>
            <a:r>
              <a:rPr lang="en-US" dirty="0" err="1" smtClean="0"/>
              <a:t>metus</a:t>
            </a:r>
            <a:r>
              <a:rPr lang="en-US" dirty="0" smtClean="0"/>
              <a:t> </a:t>
            </a:r>
            <a:r>
              <a:rPr lang="en-US" dirty="0" err="1" smtClean="0"/>
              <a:t>sapien</a:t>
            </a:r>
            <a:r>
              <a:rPr lang="en-US" dirty="0" smtClean="0"/>
              <a:t>, sit </a:t>
            </a:r>
            <a:r>
              <a:rPr lang="en-US" dirty="0" err="1" smtClean="0"/>
              <a:t>amet</a:t>
            </a:r>
            <a:r>
              <a:rPr lang="en-US" dirty="0" smtClean="0"/>
              <a:t> </a:t>
            </a:r>
            <a:r>
              <a:rPr lang="en-US" dirty="0" err="1" smtClean="0"/>
              <a:t>lobortis</a:t>
            </a:r>
            <a:r>
              <a:rPr lang="en-US" dirty="0" smtClean="0"/>
              <a:t> mi </a:t>
            </a:r>
            <a:r>
              <a:rPr lang="en-US" dirty="0" err="1" smtClean="0"/>
              <a:t>egestas</a:t>
            </a:r>
            <a:r>
              <a:rPr lang="en-US" dirty="0" smtClean="0"/>
              <a:t> vel. </a:t>
            </a:r>
          </a:p>
          <a:p>
            <a:r>
              <a:rPr lang="en-US" dirty="0" smtClean="0"/>
              <a:t>Nam </a:t>
            </a:r>
            <a:r>
              <a:rPr lang="en-US" dirty="0" err="1" smtClean="0"/>
              <a:t>sed</a:t>
            </a:r>
            <a:r>
              <a:rPr lang="en-US" dirty="0" smtClean="0"/>
              <a:t> tempus diam. </a:t>
            </a:r>
            <a:r>
              <a:rPr lang="en-US" dirty="0" err="1" smtClean="0"/>
              <a:t>Vestibulum</a:t>
            </a:r>
            <a:r>
              <a:rPr lang="en-US" dirty="0" smtClean="0"/>
              <a:t> at </a:t>
            </a:r>
            <a:r>
              <a:rPr lang="en-US" dirty="0" err="1" smtClean="0"/>
              <a:t>risus</a:t>
            </a:r>
            <a:r>
              <a:rPr lang="en-US" dirty="0" smtClean="0"/>
              <a:t> ac </a:t>
            </a:r>
            <a:r>
              <a:rPr lang="en-US" dirty="0" err="1" smtClean="0"/>
              <a:t>risus</a:t>
            </a:r>
            <a:r>
              <a:rPr lang="en-US" dirty="0" smtClean="0"/>
              <a:t> </a:t>
            </a:r>
            <a:r>
              <a:rPr lang="en-US" dirty="0" err="1" smtClean="0"/>
              <a:t>feugiat</a:t>
            </a:r>
            <a:r>
              <a:rPr lang="en-US" dirty="0" smtClean="0"/>
              <a:t> </a:t>
            </a:r>
            <a:r>
              <a:rPr lang="en-US" dirty="0" err="1" smtClean="0"/>
              <a:t>pretium</a:t>
            </a:r>
            <a:r>
              <a:rPr lang="en-US" dirty="0" smtClean="0"/>
              <a:t> in </a:t>
            </a:r>
            <a:r>
              <a:rPr lang="en-US" dirty="0" err="1" smtClean="0"/>
              <a:t>eget</a:t>
            </a:r>
            <a:r>
              <a:rPr lang="en-US" dirty="0" smtClean="0"/>
              <a:t> dui. </a:t>
            </a:r>
            <a:r>
              <a:rPr lang="en-US" dirty="0" err="1" smtClean="0"/>
              <a:t>Morbi</a:t>
            </a:r>
            <a:r>
              <a:rPr lang="en-US" dirty="0" smtClean="0"/>
              <a:t> </a:t>
            </a:r>
            <a:r>
              <a:rPr lang="en-US" dirty="0" err="1" smtClean="0"/>
              <a:t>sapien</a:t>
            </a:r>
            <a:r>
              <a:rPr lang="en-US" dirty="0" smtClean="0"/>
              <a:t> </a:t>
            </a:r>
            <a:r>
              <a:rPr lang="en-US" dirty="0" err="1" smtClean="0"/>
              <a:t>sapien</a:t>
            </a:r>
            <a:r>
              <a:rPr lang="en-US" dirty="0" smtClean="0"/>
              <a:t>, </a:t>
            </a:r>
            <a:r>
              <a:rPr lang="en-US" dirty="0" err="1" smtClean="0"/>
              <a:t>venenatis</a:t>
            </a:r>
            <a:r>
              <a:rPr lang="en-US" dirty="0" smtClean="0"/>
              <a:t> vitae </a:t>
            </a:r>
            <a:r>
              <a:rPr lang="en-US" dirty="0" err="1" smtClean="0"/>
              <a:t>nisl</a:t>
            </a:r>
            <a:r>
              <a:rPr lang="en-US" dirty="0" smtClean="0"/>
              <a:t> non, </a:t>
            </a:r>
            <a:r>
              <a:rPr lang="en-US" dirty="0" err="1" smtClean="0"/>
              <a:t>congue</a:t>
            </a:r>
            <a:r>
              <a:rPr lang="en-US" dirty="0" smtClean="0"/>
              <a:t> </a:t>
            </a:r>
            <a:r>
              <a:rPr lang="en-US" dirty="0" err="1" smtClean="0"/>
              <a:t>molestie</a:t>
            </a:r>
            <a:r>
              <a:rPr lang="en-US" dirty="0" smtClean="0"/>
              <a:t> </a:t>
            </a:r>
            <a:r>
              <a:rPr lang="en-US" dirty="0" err="1" smtClean="0"/>
              <a:t>tellus</a:t>
            </a:r>
            <a:r>
              <a:rPr lang="en-US" dirty="0" smtClean="0"/>
              <a:t>. </a:t>
            </a:r>
            <a:r>
              <a:rPr lang="en-US" dirty="0" err="1" smtClean="0"/>
              <a:t>Proin</a:t>
            </a:r>
            <a:r>
              <a:rPr lang="en-US" dirty="0" smtClean="0"/>
              <a:t> </a:t>
            </a:r>
            <a:r>
              <a:rPr lang="en-US" dirty="0" err="1" smtClean="0"/>
              <a:t>malesuada</a:t>
            </a:r>
            <a:r>
              <a:rPr lang="en-US" dirty="0" smtClean="0"/>
              <a:t> </a:t>
            </a:r>
            <a:r>
              <a:rPr lang="en-US" dirty="0" err="1" smtClean="0"/>
              <a:t>enim</a:t>
            </a:r>
            <a:r>
              <a:rPr lang="en-US" dirty="0" smtClean="0"/>
              <a:t> </a:t>
            </a:r>
            <a:r>
              <a:rPr lang="en-US" dirty="0" err="1" smtClean="0"/>
              <a:t>purus</a:t>
            </a:r>
            <a:r>
              <a:rPr lang="en-US" dirty="0" smtClean="0"/>
              <a:t>, </a:t>
            </a:r>
            <a:r>
              <a:rPr lang="en-US" dirty="0" err="1" smtClean="0"/>
              <a:t>eget</a:t>
            </a:r>
            <a:r>
              <a:rPr lang="en-US" dirty="0" smtClean="0"/>
              <a:t> </a:t>
            </a:r>
            <a:r>
              <a:rPr lang="en-US" dirty="0" err="1" smtClean="0"/>
              <a:t>auctor</a:t>
            </a:r>
            <a:r>
              <a:rPr lang="en-US" dirty="0" smtClean="0"/>
              <a:t> </a:t>
            </a:r>
            <a:r>
              <a:rPr lang="en-US" dirty="0" err="1" smtClean="0"/>
              <a:t>erat</a:t>
            </a:r>
            <a:r>
              <a:rPr lang="en-US" dirty="0" smtClean="0"/>
              <a:t> </a:t>
            </a:r>
            <a:r>
              <a:rPr lang="en-US" dirty="0" err="1" smtClean="0"/>
              <a:t>pretium</a:t>
            </a:r>
            <a:r>
              <a:rPr lang="en-US" dirty="0" smtClean="0"/>
              <a:t> et. </a:t>
            </a:r>
            <a:r>
              <a:rPr lang="en-US" dirty="0" err="1" smtClean="0"/>
              <a:t>Duis</a:t>
            </a:r>
            <a:r>
              <a:rPr lang="en-US" dirty="0" smtClean="0"/>
              <a:t> </a:t>
            </a:r>
            <a:r>
              <a:rPr lang="en-US" dirty="0" err="1" smtClean="0"/>
              <a:t>vel</a:t>
            </a:r>
            <a:r>
              <a:rPr lang="en-US" dirty="0" smtClean="0"/>
              <a:t> </a:t>
            </a:r>
            <a:r>
              <a:rPr lang="en-US" dirty="0" err="1" smtClean="0"/>
              <a:t>sollicitudin</a:t>
            </a:r>
            <a:r>
              <a:rPr lang="en-US" dirty="0" smtClean="0"/>
              <a:t> </a:t>
            </a:r>
            <a:r>
              <a:rPr lang="en-US" dirty="0" err="1" smtClean="0"/>
              <a:t>odio</a:t>
            </a:r>
            <a:r>
              <a:rPr lang="en-US" dirty="0" smtClean="0"/>
              <a:t>, id </a:t>
            </a:r>
            <a:r>
              <a:rPr lang="en-US" dirty="0" err="1" smtClean="0"/>
              <a:t>mollis</a:t>
            </a:r>
            <a:r>
              <a:rPr lang="en-US" dirty="0" smtClean="0"/>
              <a:t> </a:t>
            </a:r>
            <a:r>
              <a:rPr lang="en-US" dirty="0" err="1" smtClean="0"/>
              <a:t>metus</a:t>
            </a:r>
            <a:r>
              <a:rPr lang="en-US" dirty="0" smtClean="0"/>
              <a:t>.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p>
          <a:p>
            <a:pPr lvl="1"/>
            <a:r>
              <a:rPr lang="en-US" dirty="0" err="1" smtClean="0"/>
              <a:t>Quisque</a:t>
            </a:r>
            <a:r>
              <a:rPr lang="en-US" dirty="0" smtClean="0"/>
              <a:t> </a:t>
            </a:r>
            <a:r>
              <a:rPr lang="en-US" dirty="0" err="1" smtClean="0"/>
              <a:t>eleifend</a:t>
            </a:r>
            <a:r>
              <a:rPr lang="en-US" dirty="0" smtClean="0"/>
              <a:t> in </a:t>
            </a:r>
            <a:r>
              <a:rPr lang="en-US" dirty="0" err="1" smtClean="0"/>
              <a:t>velit</a:t>
            </a:r>
            <a:r>
              <a:rPr lang="en-US" dirty="0" smtClean="0"/>
              <a:t> sit </a:t>
            </a:r>
            <a:r>
              <a:rPr lang="en-US" dirty="0" err="1" smtClean="0"/>
              <a:t>amet</a:t>
            </a:r>
            <a:r>
              <a:rPr lang="en-US" dirty="0" smtClean="0"/>
              <a:t> </a:t>
            </a:r>
            <a:r>
              <a:rPr lang="en-US" dirty="0" err="1" smtClean="0"/>
              <a:t>aliquam</a:t>
            </a:r>
            <a:r>
              <a:rPr lang="en-US" dirty="0" smtClean="0"/>
              <a:t>. </a:t>
            </a:r>
          </a:p>
          <a:p>
            <a:pPr lvl="1"/>
            <a:r>
              <a:rPr lang="en-US" dirty="0" err="1" smtClean="0"/>
              <a:t>Phasellus</a:t>
            </a:r>
            <a:r>
              <a:rPr lang="en-US" dirty="0" smtClean="0"/>
              <a:t> </a:t>
            </a:r>
            <a:r>
              <a:rPr lang="en-US" dirty="0" err="1" smtClean="0"/>
              <a:t>pharetra</a:t>
            </a:r>
            <a:r>
              <a:rPr lang="en-US" dirty="0" smtClean="0"/>
              <a:t>, dui </a:t>
            </a:r>
            <a:r>
              <a:rPr lang="en-US" dirty="0" err="1" smtClean="0"/>
              <a:t>eu</a:t>
            </a:r>
            <a:r>
              <a:rPr lang="en-US" dirty="0" smtClean="0"/>
              <a:t> </a:t>
            </a:r>
            <a:r>
              <a:rPr lang="en-US" dirty="0" err="1" smtClean="0"/>
              <a:t>ornare</a:t>
            </a:r>
            <a:r>
              <a:rPr lang="en-US" dirty="0" smtClean="0"/>
              <a:t> </a:t>
            </a:r>
            <a:r>
              <a:rPr lang="en-US" dirty="0" err="1" smtClean="0"/>
              <a:t>hendrerit</a:t>
            </a:r>
            <a:r>
              <a:rPr lang="en-US" dirty="0" smtClean="0"/>
              <a:t>, </a:t>
            </a:r>
            <a:r>
              <a:rPr lang="en-US" dirty="0" err="1" smtClean="0"/>
              <a:t>odio</a:t>
            </a:r>
            <a:r>
              <a:rPr lang="en-US" dirty="0" smtClean="0"/>
              <a:t> quam </a:t>
            </a:r>
            <a:r>
              <a:rPr lang="en-US" dirty="0" err="1" smtClean="0"/>
              <a:t>commodo</a:t>
            </a:r>
            <a:r>
              <a:rPr lang="en-US" dirty="0" smtClean="0"/>
              <a:t> </a:t>
            </a:r>
            <a:r>
              <a:rPr lang="en-US" dirty="0" err="1" smtClean="0"/>
              <a:t>leo</a:t>
            </a:r>
            <a:r>
              <a:rPr lang="en-US" dirty="0" smtClean="0"/>
              <a:t>, </a:t>
            </a:r>
            <a:r>
              <a:rPr lang="en-US" dirty="0" err="1" smtClean="0"/>
              <a:t>sed</a:t>
            </a:r>
            <a:r>
              <a:rPr lang="en-US" dirty="0" smtClean="0"/>
              <a:t> </a:t>
            </a:r>
            <a:r>
              <a:rPr lang="en-US" dirty="0" err="1" smtClean="0"/>
              <a:t>blandit</a:t>
            </a:r>
            <a:r>
              <a:rPr lang="en-US" dirty="0" smtClean="0"/>
              <a:t> </a:t>
            </a:r>
            <a:r>
              <a:rPr lang="en-US" dirty="0" err="1" smtClean="0"/>
              <a:t>leo</a:t>
            </a:r>
            <a:r>
              <a:rPr lang="en-US" dirty="0" smtClean="0"/>
              <a:t> </a:t>
            </a:r>
            <a:r>
              <a:rPr lang="en-US" dirty="0" err="1" smtClean="0"/>
              <a:t>urna</a:t>
            </a:r>
            <a:r>
              <a:rPr lang="en-US" dirty="0" smtClean="0"/>
              <a:t> non </a:t>
            </a:r>
            <a:r>
              <a:rPr lang="en-US" dirty="0" err="1" smtClean="0"/>
              <a:t>justo</a:t>
            </a:r>
            <a:r>
              <a:rPr lang="en-US" dirty="0" smtClean="0"/>
              <a:t>.</a:t>
            </a:r>
          </a:p>
          <a:p>
            <a:pPr lvl="2"/>
            <a:r>
              <a:rPr lang="en-US" dirty="0" err="1" smtClean="0"/>
              <a:t>Vivamus</a:t>
            </a:r>
            <a:r>
              <a:rPr lang="en-US" dirty="0" smtClean="0"/>
              <a:t> </a:t>
            </a:r>
            <a:r>
              <a:rPr lang="en-US" dirty="0" err="1" smtClean="0"/>
              <a:t>eget</a:t>
            </a:r>
            <a:r>
              <a:rPr lang="en-US" dirty="0" smtClean="0"/>
              <a:t> </a:t>
            </a:r>
            <a:r>
              <a:rPr lang="en-US" dirty="0" err="1" smtClean="0"/>
              <a:t>faucibus</a:t>
            </a:r>
            <a:r>
              <a:rPr lang="en-US" dirty="0" smtClean="0"/>
              <a:t> </a:t>
            </a:r>
            <a:r>
              <a:rPr lang="en-US" dirty="0" err="1" smtClean="0"/>
              <a:t>urna</a:t>
            </a:r>
            <a:r>
              <a:rPr lang="en-US" dirty="0" smtClean="0"/>
              <a:t>. </a:t>
            </a:r>
          </a:p>
          <a:p>
            <a:r>
              <a:rPr lang="en-US" dirty="0" smtClean="0"/>
              <a:t>Maecenas </a:t>
            </a:r>
            <a:r>
              <a:rPr lang="en-US" dirty="0" err="1" smtClean="0"/>
              <a:t>justo</a:t>
            </a:r>
            <a:r>
              <a:rPr lang="en-US" dirty="0" smtClean="0"/>
              <a:t> quam, </a:t>
            </a:r>
            <a:r>
              <a:rPr lang="en-US" dirty="0" err="1" smtClean="0"/>
              <a:t>iaculis</a:t>
            </a:r>
            <a:r>
              <a:rPr lang="en-US" dirty="0" smtClean="0"/>
              <a:t> </a:t>
            </a:r>
            <a:r>
              <a:rPr lang="en-US" dirty="0" err="1" smtClean="0"/>
              <a:t>eget</a:t>
            </a:r>
            <a:r>
              <a:rPr lang="en-US" dirty="0" smtClean="0"/>
              <a:t> </a:t>
            </a:r>
            <a:r>
              <a:rPr lang="en-US" dirty="0" err="1" smtClean="0"/>
              <a:t>euismod</a:t>
            </a:r>
            <a:r>
              <a:rPr lang="en-US" dirty="0" smtClean="0"/>
              <a:t> et, semper </a:t>
            </a:r>
            <a:r>
              <a:rPr lang="en-US" dirty="0" err="1" smtClean="0"/>
              <a:t>vel</a:t>
            </a:r>
            <a:r>
              <a:rPr lang="en-US" dirty="0" smtClean="0"/>
              <a:t> </a:t>
            </a:r>
            <a:r>
              <a:rPr lang="en-US" dirty="0" err="1" smtClean="0"/>
              <a:t>mauris</a:t>
            </a:r>
            <a:r>
              <a:rPr lang="en-US" dirty="0" smtClean="0"/>
              <a:t>. </a:t>
            </a:r>
          </a:p>
          <a:p>
            <a:r>
              <a:rPr lang="en-US" dirty="0" err="1" smtClean="0"/>
              <a:t>Duis</a:t>
            </a:r>
            <a:r>
              <a:rPr lang="en-US" dirty="0" smtClean="0"/>
              <a:t> et </a:t>
            </a:r>
            <a:r>
              <a:rPr lang="en-US" dirty="0" err="1" smtClean="0"/>
              <a:t>diam</a:t>
            </a:r>
            <a:r>
              <a:rPr lang="en-US" dirty="0" smtClean="0"/>
              <a:t> tempus, </a:t>
            </a:r>
            <a:r>
              <a:rPr lang="en-US" dirty="0" err="1" smtClean="0"/>
              <a:t>pellentesque</a:t>
            </a:r>
            <a:r>
              <a:rPr lang="en-US" dirty="0" smtClean="0"/>
              <a:t> dolor at, </a:t>
            </a:r>
            <a:r>
              <a:rPr lang="en-US" dirty="0" err="1" smtClean="0"/>
              <a:t>feugiat</a:t>
            </a:r>
            <a:r>
              <a:rPr lang="en-US" dirty="0" smtClean="0"/>
              <a:t> dui. </a:t>
            </a:r>
          </a:p>
          <a:p>
            <a:r>
              <a:rPr lang="en-US" dirty="0" err="1" smtClean="0"/>
              <a:t>Nulla</a:t>
            </a:r>
            <a:r>
              <a:rPr lang="en-US" dirty="0" smtClean="0"/>
              <a:t> </a:t>
            </a:r>
            <a:r>
              <a:rPr lang="en-US" dirty="0" err="1" smtClean="0"/>
              <a:t>molestie</a:t>
            </a:r>
            <a:r>
              <a:rPr lang="en-US" dirty="0" smtClean="0"/>
              <a:t> </a:t>
            </a:r>
            <a:r>
              <a:rPr lang="en-US" dirty="0" err="1" smtClean="0"/>
              <a:t>pellentesque</a:t>
            </a:r>
            <a:r>
              <a:rPr lang="en-US" dirty="0" smtClean="0"/>
              <a:t> </a:t>
            </a:r>
            <a:r>
              <a:rPr lang="en-US" dirty="0" err="1" smtClean="0"/>
              <a:t>nisl</a:t>
            </a:r>
            <a:r>
              <a:rPr lang="en-US" dirty="0" smtClean="0"/>
              <a:t>, </a:t>
            </a:r>
            <a:r>
              <a:rPr lang="en-US" dirty="0" err="1" smtClean="0"/>
              <a:t>nec</a:t>
            </a:r>
            <a:r>
              <a:rPr lang="en-US" dirty="0" smtClean="0"/>
              <a:t> </a:t>
            </a:r>
            <a:r>
              <a:rPr lang="en-US" dirty="0" err="1" smtClean="0"/>
              <a:t>tincidunt</a:t>
            </a:r>
            <a:r>
              <a:rPr lang="en-US" dirty="0" smtClean="0"/>
              <a:t> ligula </a:t>
            </a:r>
            <a:r>
              <a:rPr lang="en-US" dirty="0" err="1" smtClean="0"/>
              <a:t>vestibulum</a:t>
            </a:r>
            <a:r>
              <a:rPr lang="en-US" dirty="0" smtClean="0"/>
              <a:t> sit </a:t>
            </a:r>
            <a:r>
              <a:rPr lang="en-US" dirty="0" err="1" smtClean="0"/>
              <a:t>amet</a:t>
            </a:r>
            <a:r>
              <a:rPr lang="en-US" dirty="0" smtClean="0"/>
              <a:t>. </a:t>
            </a:r>
          </a:p>
          <a:p>
            <a:r>
              <a:rPr lang="en-US" dirty="0" err="1" smtClean="0"/>
              <a:t>Aliquam</a:t>
            </a:r>
            <a:r>
              <a:rPr lang="en-US" dirty="0" smtClean="0"/>
              <a:t> </a:t>
            </a:r>
            <a:r>
              <a:rPr lang="en-US" dirty="0" err="1" smtClean="0"/>
              <a:t>commodo</a:t>
            </a:r>
            <a:r>
              <a:rPr lang="en-US" dirty="0" smtClean="0"/>
              <a:t>, </a:t>
            </a:r>
            <a:r>
              <a:rPr lang="en-US" dirty="0" err="1" smtClean="0"/>
              <a:t>tellus</a:t>
            </a:r>
            <a:r>
              <a:rPr lang="en-US" dirty="0" smtClean="0"/>
              <a:t> et </a:t>
            </a:r>
            <a:r>
              <a:rPr lang="en-US" dirty="0" err="1" smtClean="0"/>
              <a:t>molestie</a:t>
            </a:r>
            <a:r>
              <a:rPr lang="en-US" dirty="0" smtClean="0"/>
              <a:t> </a:t>
            </a:r>
            <a:r>
              <a:rPr lang="en-US" dirty="0" err="1" smtClean="0"/>
              <a:t>dignissim</a:t>
            </a:r>
            <a:r>
              <a:rPr lang="en-US" dirty="0" smtClean="0"/>
              <a:t>.</a:t>
            </a:r>
          </a:p>
          <a:p>
            <a:endParaRPr lang="en-US" dirty="0"/>
          </a:p>
        </p:txBody>
      </p:sp>
      <p:sp>
        <p:nvSpPr>
          <p:cNvPr id="7" name="Text Placeholder 6"/>
          <p:cNvSpPr>
            <a:spLocks noGrp="1"/>
          </p:cNvSpPr>
          <p:nvPr>
            <p:ph type="body" sz="quarter" idx="13"/>
          </p:nvPr>
        </p:nvSpPr>
        <p:spPr/>
        <p:txBody>
          <a:bodyPr/>
          <a:lstStyle/>
          <a:p>
            <a:r>
              <a:rPr lang="en-US" dirty="0" smtClean="0"/>
              <a:t>Introduction to </a:t>
            </a:r>
            <a:r>
              <a:rPr lang="en-US" dirty="0" err="1" smtClean="0"/>
              <a:t>mia</a:t>
            </a:r>
            <a:endParaRPr lang="en-US" dirty="0"/>
          </a:p>
        </p:txBody>
      </p:sp>
    </p:spTree>
    <p:extLst>
      <p:ext uri="{BB962C8B-B14F-4D97-AF65-F5344CB8AC3E}">
        <p14:creationId xmlns:p14="http://schemas.microsoft.com/office/powerpoint/2010/main" val="788523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MIA Search</a:t>
            </a:r>
            <a:endParaRPr lang="en-US" dirty="0"/>
          </a:p>
        </p:txBody>
      </p:sp>
      <p:sp>
        <p:nvSpPr>
          <p:cNvPr id="3" name="Content Placeholder 2"/>
          <p:cNvSpPr>
            <a:spLocks noGrp="1"/>
          </p:cNvSpPr>
          <p:nvPr>
            <p:ph idx="1"/>
          </p:nvPr>
        </p:nvSpPr>
        <p:spPr/>
        <p:txBody>
          <a:bodyPr/>
          <a:lstStyle/>
          <a:p>
            <a:r>
              <a:rPr lang="en-US" smtClean="0"/>
              <a:t>Cras dignissim metus sapien, sit amet lobortis mi egestas vel. </a:t>
            </a:r>
          </a:p>
          <a:p>
            <a:r>
              <a:rPr lang="en-US" smtClean="0"/>
              <a:t>Nam sed tempus diam. Vestibulum at risus ac risus feugiat pretium in eget dui. Morbi sapien sapien, venenatis vitae nisl non, congue molestie tellus. Proin malesuada enim purus, eget auctor erat pretium et. Duis vel sollicitudin odio, id mollis metus. Aliquam erat volutpat. </a:t>
            </a:r>
          </a:p>
          <a:p>
            <a:pPr lvl="1"/>
            <a:r>
              <a:rPr lang="en-US" smtClean="0"/>
              <a:t>Quisque eleifend in velit sit amet aliquam. </a:t>
            </a:r>
          </a:p>
          <a:p>
            <a:pPr lvl="1"/>
            <a:r>
              <a:rPr lang="en-US" smtClean="0"/>
              <a:t>Phasellus pharetra, dui eu ornare hendrerit, odio quam commodo leo, sed blandit leo urna non justo.</a:t>
            </a:r>
          </a:p>
          <a:p>
            <a:pPr lvl="2"/>
            <a:r>
              <a:rPr lang="en-US" smtClean="0"/>
              <a:t>Vivamus eget faucibus urna. </a:t>
            </a:r>
          </a:p>
          <a:p>
            <a:r>
              <a:rPr lang="en-US" smtClean="0"/>
              <a:t>Maecenas justo quam, iaculis eget euismod et, semper vel mauris. </a:t>
            </a:r>
          </a:p>
          <a:p>
            <a:r>
              <a:rPr lang="en-US" smtClean="0"/>
              <a:t>Duis et diam tempus, pellentesque dolor at, feugiat dui.</a:t>
            </a:r>
            <a:endParaRPr lang="en-US" dirty="0"/>
          </a:p>
        </p:txBody>
      </p:sp>
      <p:sp>
        <p:nvSpPr>
          <p:cNvPr id="7" name="Text Placeholder 6"/>
          <p:cNvSpPr>
            <a:spLocks noGrp="1"/>
          </p:cNvSpPr>
          <p:nvPr>
            <p:ph type="body" sz="quarter" idx="13"/>
          </p:nvPr>
        </p:nvSpPr>
        <p:spPr/>
        <p:txBody>
          <a:bodyPr/>
          <a:lstStyle/>
          <a:p>
            <a:r>
              <a:rPr lang="en-US" dirty="0" smtClean="0"/>
              <a:t>Page Heading</a:t>
            </a:r>
            <a:endParaRPr lang="en-US" dirty="0"/>
          </a:p>
        </p:txBody>
      </p:sp>
      <p:sp>
        <p:nvSpPr>
          <p:cNvPr id="8" name="Text Placeholder 7"/>
          <p:cNvSpPr>
            <a:spLocks noGrp="1"/>
          </p:cNvSpPr>
          <p:nvPr>
            <p:ph type="body" sz="quarter" idx="14"/>
          </p:nvPr>
        </p:nvSpPr>
        <p:spPr/>
        <p:txBody>
          <a:bodyPr/>
          <a:lstStyle/>
          <a:p>
            <a:r>
              <a:rPr lang="en-US" dirty="0" smtClean="0"/>
              <a:t>Current State and Limitation </a:t>
            </a:r>
            <a:endParaRPr lang="en-US" dirty="0"/>
          </a:p>
        </p:txBody>
      </p:sp>
    </p:spTree>
    <p:extLst>
      <p:ext uri="{BB962C8B-B14F-4D97-AF65-F5344CB8AC3E}">
        <p14:creationId xmlns:p14="http://schemas.microsoft.com/office/powerpoint/2010/main" val="59607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3"/>
          </p:nvPr>
        </p:nvSpPr>
        <p:spPr/>
        <p:txBody>
          <a:bodyPr/>
          <a:lstStyle/>
          <a:p>
            <a:endParaRPr lang="en-US"/>
          </a:p>
        </p:txBody>
      </p:sp>
      <p:sp>
        <p:nvSpPr>
          <p:cNvPr id="16" name="Title 15"/>
          <p:cNvSpPr>
            <a:spLocks noGrp="1"/>
          </p:cNvSpPr>
          <p:nvPr>
            <p:ph type="title"/>
          </p:nvPr>
        </p:nvSpPr>
        <p:spPr/>
        <p:txBody>
          <a:bodyPr/>
          <a:lstStyle/>
          <a:p>
            <a:r>
              <a:rPr lang="en-US" dirty="0" smtClean="0"/>
              <a:t>Two Content Layout</a:t>
            </a:r>
            <a:endParaRPr lang="en-US" dirty="0"/>
          </a:p>
        </p:txBody>
      </p:sp>
      <p:sp>
        <p:nvSpPr>
          <p:cNvPr id="8" name="Content Placeholder 7"/>
          <p:cNvSpPr>
            <a:spLocks noGrp="1"/>
          </p:cNvSpPr>
          <p:nvPr>
            <p:ph sz="quarter" idx="14"/>
          </p:nvPr>
        </p:nvSpPr>
        <p:spPr/>
        <p:txBody>
          <a:bodyPr>
            <a:normAutofit/>
          </a:bodyPr>
          <a:lstStyle/>
          <a:p>
            <a:r>
              <a:rPr lang="en-US" dirty="0" smtClean="0"/>
              <a:t>These frames can contain text, tables, charts or pictures. </a:t>
            </a:r>
          </a:p>
          <a:p>
            <a:pPr lvl="1"/>
            <a:r>
              <a:rPr lang="en-US" dirty="0"/>
              <a:t>Simply delete this text frame and it should automatically update with a master content </a:t>
            </a:r>
            <a:r>
              <a:rPr lang="en-US" dirty="0" smtClean="0"/>
              <a:t>selector</a:t>
            </a:r>
          </a:p>
          <a:p>
            <a:pPr lvl="1"/>
            <a:r>
              <a:rPr lang="en-US" dirty="0" smtClean="0"/>
              <a:t>Be sure to use the Increase and Decrease List Level buttons in the toolbar keep your bullet lists on brand</a:t>
            </a:r>
            <a:endParaRPr lang="en-US" dirty="0"/>
          </a:p>
          <a:p>
            <a:pPr lvl="2"/>
            <a:r>
              <a:rPr lang="en-US" dirty="0" err="1" smtClean="0"/>
              <a:t>Vivamus</a:t>
            </a:r>
            <a:r>
              <a:rPr lang="en-US" dirty="0" smtClean="0"/>
              <a:t> </a:t>
            </a:r>
            <a:r>
              <a:rPr lang="en-US" dirty="0" err="1" smtClean="0"/>
              <a:t>eget</a:t>
            </a:r>
            <a:r>
              <a:rPr lang="en-US" dirty="0" smtClean="0"/>
              <a:t> </a:t>
            </a:r>
            <a:r>
              <a:rPr lang="en-US" dirty="0" err="1" smtClean="0"/>
              <a:t>faucibus</a:t>
            </a:r>
            <a:r>
              <a:rPr lang="en-US" dirty="0" smtClean="0"/>
              <a:t> </a:t>
            </a:r>
            <a:r>
              <a:rPr lang="en-US" dirty="0" err="1" smtClean="0"/>
              <a:t>urna</a:t>
            </a:r>
            <a:r>
              <a:rPr lang="en-US" dirty="0" smtClean="0"/>
              <a:t>.</a:t>
            </a:r>
          </a:p>
          <a:p>
            <a:pPr lvl="2"/>
            <a:r>
              <a:rPr lang="en-US" dirty="0" err="1"/>
              <a:t>Quisque</a:t>
            </a:r>
            <a:r>
              <a:rPr lang="en-US" dirty="0"/>
              <a:t> </a:t>
            </a:r>
            <a:r>
              <a:rPr lang="en-US" dirty="0" err="1"/>
              <a:t>eleifend</a:t>
            </a:r>
            <a:r>
              <a:rPr lang="en-US" dirty="0"/>
              <a:t> in </a:t>
            </a:r>
            <a:r>
              <a:rPr lang="en-US" dirty="0" err="1"/>
              <a:t>velit</a:t>
            </a:r>
            <a:r>
              <a:rPr lang="en-US" dirty="0"/>
              <a:t> sit </a:t>
            </a:r>
            <a:r>
              <a:rPr lang="en-US" dirty="0" err="1"/>
              <a:t>amet</a:t>
            </a:r>
            <a:r>
              <a:rPr lang="en-US" dirty="0"/>
              <a:t> </a:t>
            </a:r>
            <a:r>
              <a:rPr lang="en-US" dirty="0" err="1"/>
              <a:t>aliquam</a:t>
            </a:r>
            <a:r>
              <a:rPr lang="en-US" dirty="0"/>
              <a:t>. </a:t>
            </a:r>
          </a:p>
          <a:p>
            <a:pPr lvl="2"/>
            <a:endParaRPr lang="en-US" dirty="0" smtClean="0"/>
          </a:p>
          <a:p>
            <a:endParaRPr lang="en-US" dirty="0"/>
          </a:p>
        </p:txBody>
      </p:sp>
      <p:sp>
        <p:nvSpPr>
          <p:cNvPr id="9" name="Content Placeholder 8"/>
          <p:cNvSpPr>
            <a:spLocks noGrp="1"/>
          </p:cNvSpPr>
          <p:nvPr>
            <p:ph sz="quarter" idx="15"/>
          </p:nvPr>
        </p:nvSpPr>
        <p:spPr/>
        <p:txBody>
          <a:bodyPr/>
          <a:lstStyle/>
          <a:p>
            <a:r>
              <a:rPr lang="en-US" dirty="0"/>
              <a:t>These frames can contain text, tables, charts or pictures. </a:t>
            </a:r>
          </a:p>
          <a:p>
            <a:pPr lvl="1"/>
            <a:r>
              <a:rPr lang="en-US" dirty="0"/>
              <a:t>Simply delete this text frame and it should automatically update with a master content </a:t>
            </a:r>
            <a:r>
              <a:rPr lang="en-US" dirty="0" smtClean="0"/>
              <a:t>selector</a:t>
            </a:r>
          </a:p>
          <a:p>
            <a:pPr lvl="1"/>
            <a:r>
              <a:rPr lang="en-US" dirty="0"/>
              <a:t>Be sure to use the Increase and Decrease List Level buttons in the toolbar keep your bullet lists on </a:t>
            </a:r>
            <a:r>
              <a:rPr lang="en-US" dirty="0" smtClean="0"/>
              <a:t>brand</a:t>
            </a:r>
            <a:endParaRPr lang="en-US" dirty="0"/>
          </a:p>
          <a:p>
            <a:pPr lvl="2"/>
            <a:r>
              <a:rPr lang="en-US" dirty="0" err="1" smtClean="0"/>
              <a:t>Vivamus</a:t>
            </a:r>
            <a:r>
              <a:rPr lang="en-US" dirty="0" smtClean="0"/>
              <a:t> </a:t>
            </a:r>
            <a:r>
              <a:rPr lang="en-US" dirty="0" err="1"/>
              <a:t>eget</a:t>
            </a:r>
            <a:r>
              <a:rPr lang="en-US" dirty="0"/>
              <a:t> </a:t>
            </a:r>
            <a:r>
              <a:rPr lang="en-US" dirty="0" err="1"/>
              <a:t>faucibus</a:t>
            </a:r>
            <a:r>
              <a:rPr lang="en-US" dirty="0"/>
              <a:t> </a:t>
            </a:r>
            <a:r>
              <a:rPr lang="en-US" dirty="0" err="1"/>
              <a:t>urna</a:t>
            </a:r>
            <a:r>
              <a:rPr lang="en-US" dirty="0"/>
              <a:t>.</a:t>
            </a:r>
          </a:p>
          <a:p>
            <a:pPr lvl="2"/>
            <a:r>
              <a:rPr lang="en-US" dirty="0" err="1"/>
              <a:t>Quisque</a:t>
            </a:r>
            <a:r>
              <a:rPr lang="en-US" dirty="0"/>
              <a:t> </a:t>
            </a:r>
            <a:r>
              <a:rPr lang="en-US" dirty="0" err="1"/>
              <a:t>eleifend</a:t>
            </a:r>
            <a:r>
              <a:rPr lang="en-US" dirty="0"/>
              <a:t> in </a:t>
            </a:r>
            <a:r>
              <a:rPr lang="en-US" dirty="0" err="1"/>
              <a:t>velit</a:t>
            </a:r>
            <a:r>
              <a:rPr lang="en-US" dirty="0"/>
              <a:t> sit </a:t>
            </a:r>
            <a:r>
              <a:rPr lang="en-US" dirty="0" err="1"/>
              <a:t>amet</a:t>
            </a:r>
            <a:r>
              <a:rPr lang="en-US" dirty="0"/>
              <a:t> </a:t>
            </a:r>
            <a:r>
              <a:rPr lang="en-US" dirty="0" err="1"/>
              <a:t>aliquam</a:t>
            </a:r>
            <a:r>
              <a:rPr lang="en-US" dirty="0"/>
              <a:t>. </a:t>
            </a:r>
          </a:p>
        </p:txBody>
      </p:sp>
    </p:spTree>
    <p:extLst>
      <p:ext uri="{BB962C8B-B14F-4D97-AF65-F5344CB8AC3E}">
        <p14:creationId xmlns:p14="http://schemas.microsoft.com/office/powerpoint/2010/main" val="409372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Section Divider Layout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13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Section </a:t>
            </a:r>
            <a:r>
              <a:rPr lang="en-US" dirty="0" smtClean="0"/>
              <a:t>divider </a:t>
            </a:r>
            <a:r>
              <a:rPr lang="en-US" dirty="0"/>
              <a:t>Layout-2</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658645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0884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limitations	and Desirable features	</a:t>
            </a:r>
            <a:endParaRPr lang="en-US" dirty="0"/>
          </a:p>
        </p:txBody>
      </p:sp>
      <p:sp>
        <p:nvSpPr>
          <p:cNvPr id="3" name="Content Placeholder 2"/>
          <p:cNvSpPr>
            <a:spLocks noGrp="1"/>
          </p:cNvSpPr>
          <p:nvPr>
            <p:ph idx="1"/>
          </p:nvPr>
        </p:nvSpPr>
        <p:spPr/>
        <p:txBody>
          <a:bodyPr/>
          <a:lstStyle/>
          <a:p>
            <a:r>
              <a:rPr lang="en-US" dirty="0" smtClean="0"/>
              <a:t>Use Natural language processing (NLP) techniques </a:t>
            </a:r>
            <a:endParaRPr lang="en-US" dirty="0"/>
          </a:p>
        </p:txBody>
      </p:sp>
      <p:sp>
        <p:nvSpPr>
          <p:cNvPr id="4" name="Text Placeholder 3"/>
          <p:cNvSpPr>
            <a:spLocks noGrp="1"/>
          </p:cNvSpPr>
          <p:nvPr>
            <p:ph type="body" sz="quarter" idx="13"/>
          </p:nvPr>
        </p:nvSpPr>
        <p:spPr/>
        <p:txBody>
          <a:bodyPr/>
          <a:lstStyle/>
          <a:p>
            <a:r>
              <a:rPr lang="en-US" dirty="0" smtClean="0"/>
              <a:t>ideation</a:t>
            </a:r>
            <a:endParaRPr lang="en-US" dirty="0"/>
          </a:p>
        </p:txBody>
      </p:sp>
      <p:sp>
        <p:nvSpPr>
          <p:cNvPr id="5" name="Text Placeholder 4"/>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076343413"/>
      </p:ext>
    </p:extLst>
  </p:cSld>
  <p:clrMapOvr>
    <a:masterClrMapping/>
  </p:clrMapOvr>
</p:sld>
</file>

<file path=ppt/theme/theme1.xml><?xml version="1.0" encoding="utf-8"?>
<a:theme xmlns:a="http://schemas.openxmlformats.org/drawingml/2006/main" name="Office Theme">
  <a:themeElements>
    <a:clrScheme name="Custom 7">
      <a:dk1>
        <a:srgbClr val="000000"/>
      </a:dk1>
      <a:lt1>
        <a:srgbClr val="FFFFFF"/>
      </a:lt1>
      <a:dk2>
        <a:srgbClr val="0093FF"/>
      </a:dk2>
      <a:lt2>
        <a:srgbClr val="E2E3E3"/>
      </a:lt2>
      <a:accent1>
        <a:srgbClr val="0093FF"/>
      </a:accent1>
      <a:accent2>
        <a:srgbClr val="575657"/>
      </a:accent2>
      <a:accent3>
        <a:srgbClr val="FF6503"/>
      </a:accent3>
      <a:accent4>
        <a:srgbClr val="102C5E"/>
      </a:accent4>
      <a:accent5>
        <a:srgbClr val="BABABA"/>
      </a:accent5>
      <a:accent6>
        <a:srgbClr val="C3E6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8333</TotalTime>
  <Words>1286</Words>
  <Application>Microsoft Office PowerPoint</Application>
  <PresentationFormat>Widescreen</PresentationFormat>
  <Paragraphs>182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Century Gothic</vt:lpstr>
      <vt:lpstr>Office Theme</vt:lpstr>
      <vt:lpstr>MANAGEMENT INFORMATION ASSISTANT (MIA)</vt:lpstr>
      <vt:lpstr>Management information assistant (mia)</vt:lpstr>
      <vt:lpstr>MIA intro and its components</vt:lpstr>
      <vt:lpstr>MIA Search</vt:lpstr>
      <vt:lpstr>Two Content Layout</vt:lpstr>
      <vt:lpstr>Section Divider Layout</vt:lpstr>
      <vt:lpstr>Section divider Layout-2</vt:lpstr>
      <vt:lpstr>IDEATION</vt:lpstr>
      <vt:lpstr>Current limitations and Desirable features </vt:lpstr>
      <vt:lpstr>Requirements for the new model </vt:lpstr>
      <vt:lpstr>NLQ2SQL</vt:lpstr>
      <vt:lpstr>Features</vt:lpstr>
      <vt:lpstr>OVERVIEW</vt:lpstr>
      <vt:lpstr>Case Study Layout</vt:lpstr>
      <vt:lpstr>Executive case study template – to be used only for digital intelligence case studies with x factor multiplier</vt:lpstr>
      <vt:lpstr>PowerPoint Presentation</vt:lpstr>
      <vt:lpstr>Title Only Layout-2</vt:lpstr>
      <vt:lpstr>Title Only Layout-3</vt:lpstr>
      <vt:lpstr>PowerPoint Presentation</vt:lpstr>
      <vt:lpstr>Feature Layout</vt:lpstr>
      <vt:lpstr>Feature Layout-2</vt:lpstr>
      <vt:lpstr>Slide presentations should help tell a story as a VISUAL AID.  Slides should NOT be created as a “final document or leave-behind”</vt:lpstr>
      <vt:lpstr>Our graphic communication style is clean and bold. Do not over-use visual effects:</vt:lpstr>
      <vt:lpstr>EXL does NOT have an unlimited enterprise-wide royalty free stock image license.</vt:lpstr>
      <vt:lpstr>PowerPoint Presentation</vt:lpstr>
      <vt:lpstr>IMPORTANT</vt:lpstr>
      <vt:lpstr>Closing Layout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Harsh Srivastava</cp:lastModifiedBy>
  <cp:revision>345</cp:revision>
  <dcterms:created xsi:type="dcterms:W3CDTF">2018-04-05T14:10:17Z</dcterms:created>
  <dcterms:modified xsi:type="dcterms:W3CDTF">2018-07-04T13:30:41Z</dcterms:modified>
</cp:coreProperties>
</file>