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75" r:id="rId10"/>
    <p:sldId id="267" r:id="rId11"/>
    <p:sldId id="266" r:id="rId12"/>
    <p:sldId id="274" r:id="rId13"/>
    <p:sldId id="268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" initials="a" lastIdx="1" clrIdx="0">
    <p:extLst>
      <p:ext uri="{19B8F6BF-5375-455C-9EA6-DF929625EA0E}">
        <p15:presenceInfo xmlns:p15="http://schemas.microsoft.com/office/powerpoint/2012/main" userId="eaba9ff9e7413a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7030A0"/>
    <a:srgbClr val="13AF3A"/>
    <a:srgbClr val="0584F7"/>
    <a:srgbClr val="D20A00"/>
    <a:srgbClr val="FEF50F"/>
    <a:srgbClr val="C5E0B4"/>
    <a:srgbClr val="8FB4DB"/>
    <a:srgbClr val="BD8F00"/>
    <a:srgbClr val="4F7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5692-2412-4B54-88F5-781FA0AD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A9A1A-58C1-47B7-B92E-555DFF21F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423F-6CF7-4345-BDAA-56379B4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0D22-5572-4BF6-A8A5-22E4824D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D3BA-3C7B-43EE-A8A7-94D35F52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A9D-328D-4F5C-85B1-249113C2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0A3C-C340-4AA9-A391-93169244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4016-D47C-42C8-9690-9A9A2F7C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9F43-3A2E-451B-9F11-AD4189C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1FFB-6ACF-4D27-8413-8900BC59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9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CC2F7-15F7-494B-BB66-5E7E5244C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BC7BF-FE9A-4D22-8454-F1828E2FE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D685-679B-4776-84AC-9D9AE9A6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8CA9-5C31-465E-9366-C771071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47E1-C382-4CB9-ACFB-1A8CD4B5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8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7869-A144-4D52-9C6E-7479239B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C8B5-4971-4B9C-9BEA-49B58F75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AF68-D8B9-4004-A932-99215442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FB2E-2FAB-492A-ABCF-71CB375B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0B7-F5F8-4FCA-A158-33950A73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7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6C8D-DFA7-4AC6-830F-7E3291C7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CE67-3776-4E97-970B-9BE4A193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74A4-6622-4CEA-A264-D060A8DF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5821-D7A2-48E8-88F4-6697D87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E43C-11A7-4526-A6ED-544419F5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79F3-2617-4D9E-A0C9-C13EFE6B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9CA2-60CC-450C-98F6-FB04F08B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E163C-1CA1-4467-A738-99A65E037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D767-1B83-4D7D-BB75-BB9A9A38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DCE-C49E-4D57-B85D-C58FDE3B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52CA-C962-4952-84E1-A075A6B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48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8E37-57E8-4E82-A993-6A7512EA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6C5B-BF6B-444A-98A3-F18D0B57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BBF9-0B71-4274-B07B-7B737E7FB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4B9A3-ABA7-4387-8673-4B36CF21E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4A9DD-694A-4297-9F4D-11E95A6B2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209E7-C2B3-46D4-89FD-C90C5F0F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8AC69-AB82-4C2F-AABE-78F82431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D2A68-C415-444E-B6F3-3517321A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4F9C-717B-4156-8085-54C0B2AA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C77C1-F06A-4CD4-8886-D8DF8D7F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723B3-DBFA-43E1-806A-26AE73DF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3FD29-92C5-40E2-8523-5A90EA1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50F83-AA65-4BBA-9B79-5AC028D4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1B477-5AC5-4B49-8AD2-C0F0423E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882DB-77E7-4B18-A507-BB814640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1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21DE-D5FD-45C2-B99C-04798165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6568-75CE-424E-8033-93BE60E8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F462-B44B-4421-8926-4A7D77B83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1BA3-5C3B-44CA-A3FA-9E063F2F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2C083-D956-4B37-8C3E-B1F20635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0F10B-4329-405F-9A6A-30F494C6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0DAC-3ADF-44B5-AA5B-8B8F68F5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EC954-DC90-455D-9370-A5E516A04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D786D-E429-4449-BBBC-0B866013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FC89-9E53-4CAE-A22E-71B7208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1869-2DB5-4EC8-AF82-BDADB4F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FFAB5-70E3-48B7-B89B-2D7499CA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FE403-15C4-406A-BBBB-CACA3F3B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3F8D-99C7-492A-AFBF-A5BB8C07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F29C-2F5C-4E48-9C22-66BCB79A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FAC7-CF7A-4BDF-BBE7-62610499D4D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995C-3186-421A-89FB-837A9DB4F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5EB5-6EFD-47A1-97B2-689A986ED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D737-949F-4E2E-A867-9A273B23E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4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7484FD-B91F-4F16-8734-BC6919E7E992}"/>
              </a:ext>
            </a:extLst>
          </p:cNvPr>
          <p:cNvSpPr txBox="1"/>
          <p:nvPr/>
        </p:nvSpPr>
        <p:spPr>
          <a:xfrm>
            <a:off x="3697758" y="474398"/>
            <a:ext cx="526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B.</a:t>
            </a:r>
            <a:r>
              <a:rPr lang="en-US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Tech.</a:t>
            </a: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Phase</a:t>
            </a:r>
            <a:r>
              <a:rPr lang="en-US" b="1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079CDB-6AA8-4B85-A8A0-1D0F564570E3}"/>
              </a:ext>
            </a:extLst>
          </p:cNvPr>
          <p:cNvSpPr/>
          <p:nvPr/>
        </p:nvSpPr>
        <p:spPr>
          <a:xfrm>
            <a:off x="3279836" y="11503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0345" marR="236220" algn="ctr"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Clickbait Spoiling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2A1F38E6-6877-4464-B6D6-60D749BF95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6534" y="2402568"/>
            <a:ext cx="1418932" cy="1393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5CB8F1-BC83-40EE-A6BD-BF7AAAD84B3B}"/>
              </a:ext>
            </a:extLst>
          </p:cNvPr>
          <p:cNvSpPr/>
          <p:nvPr/>
        </p:nvSpPr>
        <p:spPr>
          <a:xfrm>
            <a:off x="351934" y="1489435"/>
            <a:ext cx="71329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F79194-2561-463C-9DD7-59013929C1C9}"/>
              </a:ext>
            </a:extLst>
          </p:cNvPr>
          <p:cNvSpPr/>
          <p:nvPr/>
        </p:nvSpPr>
        <p:spPr>
          <a:xfrm>
            <a:off x="3048000" y="42752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236220" algn="ctr">
              <a:spcBef>
                <a:spcPts val="102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supervision</a:t>
            </a:r>
            <a:r>
              <a:rPr lang="en-US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2885" marR="236220" indent="-229235" algn="ctr">
              <a:spcAft>
                <a:spcPts val="0"/>
              </a:spcAf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Dr.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Sanasam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Ranbir Singh</a:t>
            </a:r>
            <a:endParaRPr lang="en-IN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746C2-DAC8-458F-A3A4-8004D8BDC1E5}"/>
              </a:ext>
            </a:extLst>
          </p:cNvPr>
          <p:cNvSpPr/>
          <p:nvPr/>
        </p:nvSpPr>
        <p:spPr>
          <a:xfrm>
            <a:off x="2718062" y="5422499"/>
            <a:ext cx="6755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2390" marR="2627630" algn="ctr">
              <a:spcBef>
                <a:spcPts val="102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Submitted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7780" marR="2573020" indent="-229235" algn="ctr">
              <a:spcAft>
                <a:spcPts val="0"/>
              </a:spcAf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Aditya Sinha</a:t>
            </a:r>
            <a:b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190101004</a:t>
            </a:r>
            <a:endParaRPr lang="en-IN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4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BF326-598F-4921-B6A4-F52E99C6BC50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IN" sz="239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413A3-128B-4BAE-BC24-949820110541}"/>
              </a:ext>
            </a:extLst>
          </p:cNvPr>
          <p:cNvSpPr txBox="1"/>
          <p:nvPr/>
        </p:nvSpPr>
        <p:spPr>
          <a:xfrm>
            <a:off x="1085330" y="753277"/>
            <a:ext cx="110560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Clickbait Spoiler Type Identification</a:t>
            </a:r>
          </a:p>
          <a:p>
            <a:pPr marL="457200" indent="-457200">
              <a:buAutoNum type="arabicPeriod"/>
            </a:pPr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Clickbait Spoiler Generation based on types</a:t>
            </a:r>
          </a:p>
          <a:p>
            <a:pPr marL="457200" indent="-457200">
              <a:buAutoNum type="arabicPeriod"/>
            </a:pPr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dependence of Spoiler Type on Spoiler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DF5E1-76CA-63F7-1E87-A0EAF137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" y="3656391"/>
            <a:ext cx="8832345" cy="2019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B8165-DA5F-AC65-7A77-474F85415841}"/>
              </a:ext>
            </a:extLst>
          </p:cNvPr>
          <p:cNvSpPr txBox="1"/>
          <p:nvPr/>
        </p:nvSpPr>
        <p:spPr>
          <a:xfrm>
            <a:off x="9305365" y="3657600"/>
            <a:ext cx="261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phrase or multi-part both. That’s here that the dependency comes into 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37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59F8D-B94F-4F99-AE75-0A5F28D31417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94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ANALYSIS</a:t>
            </a:r>
            <a:endParaRPr lang="en-IN" sz="2394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8B0769-4A92-A52C-ED7A-D8A4A5F5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1329"/>
              </p:ext>
            </p:extLst>
          </p:nvPr>
        </p:nvGraphicFramePr>
        <p:xfrm>
          <a:off x="1231526" y="774000"/>
          <a:ext cx="10072967" cy="4811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9242">
                  <a:extLst>
                    <a:ext uri="{9D8B030D-6E8A-4147-A177-3AD203B41FA5}">
                      <a16:colId xmlns:a16="http://schemas.microsoft.com/office/drawing/2014/main" val="1536227047"/>
                    </a:ext>
                  </a:extLst>
                </a:gridCol>
                <a:gridCol w="8443725">
                  <a:extLst>
                    <a:ext uri="{9D8B030D-6E8A-4147-A177-3AD203B41FA5}">
                      <a16:colId xmlns:a16="http://schemas.microsoft.com/office/drawing/2014/main" val="4136227976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Attributes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Descriptions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6501033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uuid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32-digit Universal Unique Identifier which uniquely labels each clickbait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5817502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postId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 ID of the clickbait from the respective platform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588547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postText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The Clickbait Text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0897994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postPlatform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Platform on which clickbait is posted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019280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targetParagraphs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content of the post URL stored as array of strings seperated by a delimiter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893882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targetTitle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tirle of the article in the post URL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2773671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targetDescription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Starting few sentences of the post article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5032141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targetKeywords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Important relevant words present in the article along with tags(if available)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860164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targetMedia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 array of links containing media present in the article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5898083"/>
                  </a:ext>
                </a:extLst>
              </a:tr>
              <a:tr h="3082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targetUrl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URL of the article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6426305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provenance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Contains information about the source of clickbait, handle which manually spoiled and the subsequent manual spoiler in JSON 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8600917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spoiler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phrase, a passage or multiple phrases/passages, present in the article which answers the question without clicking the 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635502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spoilerPositions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a 2D array. The inner array consists of starting position and ending position of spoiler in the article.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1023913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 appropriate label is given to the spoiler from these words-'</a:t>
                      </a:r>
                      <a:r>
                        <a:rPr lang="en-US" sz="1100" u="none" strike="noStrike" dirty="0" err="1">
                          <a:effectLst/>
                        </a:rPr>
                        <a:t>Phrase','Passage','Multi</a:t>
                      </a:r>
                      <a:r>
                        <a:rPr lang="en-US" sz="1100" u="none" strike="noStrike" dirty="0">
                          <a:effectLst/>
                        </a:rPr>
                        <a:t>'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560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7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59F8D-B94F-4F99-AE75-0A5F28D31417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94" b="1" dirty="0"/>
              <a:t>DATASET ANALYSIS</a:t>
            </a:r>
            <a:endParaRPr lang="en-IN" sz="2394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92CA8-D0D8-AEA1-D0CD-674B576D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" y="975147"/>
            <a:ext cx="10760372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844F8D-EADE-419E-AF7D-4296D50F5EE9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AND RESULT: Baseline Methods</a:t>
            </a:r>
            <a:endParaRPr lang="en-IN" sz="2394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5B30D-E2C3-9357-2B31-D63F031C65D2}"/>
              </a:ext>
            </a:extLst>
          </p:cNvPr>
          <p:cNvSpPr txBox="1"/>
          <p:nvPr/>
        </p:nvSpPr>
        <p:spPr>
          <a:xfrm>
            <a:off x="1497106" y="1129553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Naïve Baseline Task – Features as TF, TF-IDF and POS-Tagging</a:t>
            </a:r>
            <a:br>
              <a:rPr lang="en-US" dirty="0"/>
            </a:br>
            <a:r>
              <a:rPr lang="en-US" dirty="0"/>
              <a:t>2. Transformer Baseline Task- The Clickbait text was concatenated with the linked document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12387-F164-1925-E954-222C75FB6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76" y="4834498"/>
            <a:ext cx="4928182" cy="1787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E7BE82-0C4E-A2D5-0544-5EF292184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236" y="4950838"/>
            <a:ext cx="4954248" cy="1555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AE5E8-4ED3-F8C7-3A15-E975359C1270}"/>
              </a:ext>
            </a:extLst>
          </p:cNvPr>
          <p:cNvSpPr txBox="1"/>
          <p:nvPr/>
        </p:nvSpPr>
        <p:spPr>
          <a:xfrm>
            <a:off x="1497106" y="2382515"/>
            <a:ext cx="863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Bleu-4</a:t>
            </a:r>
            <a:r>
              <a:rPr lang="en-US" dirty="0"/>
              <a:t>: Generally, </a:t>
            </a:r>
            <a:r>
              <a:rPr lang="en-US" dirty="0" err="1"/>
              <a:t>focues</a:t>
            </a:r>
            <a:r>
              <a:rPr lang="en-US" dirty="0"/>
              <a:t> on Syntax of the </a:t>
            </a:r>
            <a:r>
              <a:rPr lang="en-US" dirty="0" err="1"/>
              <a:t>referene</a:t>
            </a:r>
            <a:r>
              <a:rPr lang="en-US" dirty="0"/>
              <a:t> and candidates. Focuses on n-gram overlap. Bleu-4 indicates the cumulative - gram Bleu score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D1C89-A611-8B24-6DC0-6DDC3CB8B8B1}"/>
              </a:ext>
            </a:extLst>
          </p:cNvPr>
          <p:cNvSpPr txBox="1"/>
          <p:nvPr/>
        </p:nvSpPr>
        <p:spPr>
          <a:xfrm>
            <a:off x="1604682" y="3496235"/>
            <a:ext cx="827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BertScore</a:t>
            </a:r>
            <a:r>
              <a:rPr lang="en-US" b="1" dirty="0"/>
              <a:t> : </a:t>
            </a:r>
            <a:r>
              <a:rPr lang="en-US" dirty="0"/>
              <a:t>Focuses on semantics and the paraphrasing of words in reference and candidate. Based on contextual embeddings.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986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325695-A45A-473C-8B3D-0BC7696228C5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  <a:endParaRPr lang="en-IN" sz="2394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61834-93BB-4CB2-8964-A3E5248DCB91}"/>
              </a:ext>
            </a:extLst>
          </p:cNvPr>
          <p:cNvSpPr txBox="1"/>
          <p:nvPr/>
        </p:nvSpPr>
        <p:spPr>
          <a:xfrm>
            <a:off x="847725" y="1604682"/>
            <a:ext cx="10295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propose a model which improves the accuracy over baseline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Ranking Models can be beneficial in improving these things. So, we will explore in the field of ranking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”ranking,” we imply arranging documents by relevance in order to identify relevant material in relation to a query.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also explore in the </a:t>
            </a:r>
            <a:r>
              <a:rPr lang="en-US" dirty="0" err="1"/>
              <a:t>Summarisation</a:t>
            </a:r>
            <a:r>
              <a:rPr lang="en-US" dirty="0"/>
              <a:t> models as they will also deliver the same objective.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task of </a:t>
            </a:r>
            <a:r>
              <a:rPr lang="en-US" dirty="0" err="1"/>
              <a:t>summarisation</a:t>
            </a:r>
            <a:r>
              <a:rPr lang="en-US" dirty="0"/>
              <a:t> is to create a shorter version of a document while retaining its significant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9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AA2E1F-384C-4523-A68A-5F37158C56F9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</a:t>
            </a:r>
            <a:endParaRPr lang="en-IN" sz="2394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DD360-A835-4A79-87BD-A92061FD69BE}"/>
              </a:ext>
            </a:extLst>
          </p:cNvPr>
          <p:cNvSpPr/>
          <p:nvPr/>
        </p:nvSpPr>
        <p:spPr>
          <a:xfrm>
            <a:off x="142875" y="695325"/>
            <a:ext cx="12049125" cy="511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72390" lvl="0" indent="-2286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Font typeface="+mj-lt"/>
              <a:buAutoNum type="arabicPeriod"/>
              <a:tabLst>
                <a:tab pos="262255" algn="l"/>
              </a:tabLst>
            </a:pPr>
            <a:r>
              <a:rPr lang="en-IN" sz="1600" dirty="0"/>
              <a:t>Jason Brownlee. A gentle introduction to calculating the bleu score for text in python, Nov 2017.</a:t>
            </a:r>
          </a:p>
          <a:p>
            <a:pPr marL="228600" marR="72390" lvl="0" indent="-2286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Font typeface="+mj-lt"/>
              <a:buAutoNum type="arabicPeriod"/>
              <a:tabLst>
                <a:tab pos="262255" algn="l"/>
              </a:tabLst>
            </a:pPr>
            <a:r>
              <a:rPr lang="en-IN" sz="1600" dirty="0"/>
              <a:t> </a:t>
            </a:r>
            <a:r>
              <a:rPr lang="en-IN" sz="1600" dirty="0" err="1"/>
              <a:t>Abhijnan</a:t>
            </a:r>
            <a:r>
              <a:rPr lang="en-IN" sz="1600" dirty="0"/>
              <a:t> Chakraborty, Bhargavi Paranjape, </a:t>
            </a:r>
            <a:r>
              <a:rPr lang="en-IN" sz="1600" dirty="0" err="1"/>
              <a:t>Sourya</a:t>
            </a:r>
            <a:r>
              <a:rPr lang="en-IN" sz="1600" dirty="0"/>
              <a:t> Kakarla, and </a:t>
            </a:r>
            <a:r>
              <a:rPr lang="en-IN" sz="1600" dirty="0" err="1"/>
              <a:t>Niloy</a:t>
            </a:r>
            <a:r>
              <a:rPr lang="en-IN" sz="1600" dirty="0"/>
              <a:t> </a:t>
            </a:r>
            <a:r>
              <a:rPr lang="en-IN" sz="1600" dirty="0" err="1"/>
              <a:t>Ganguly</a:t>
            </a:r>
            <a:r>
              <a:rPr lang="en-IN" sz="1600" dirty="0"/>
              <a:t>. Stop clickbait: Detecting and preventing </a:t>
            </a:r>
            <a:r>
              <a:rPr lang="en-IN" sz="1600" dirty="0" err="1"/>
              <a:t>clickbaits</a:t>
            </a:r>
            <a:r>
              <a:rPr lang="en-IN" sz="1600" dirty="0"/>
              <a:t> in online news media. In 2016 IEEE/ACM International Conference on Advances in Social Networks Analysis and Mining (ASONAM), pages 9–16, 2016. </a:t>
            </a:r>
          </a:p>
          <a:p>
            <a:pPr marL="228600" marR="72390" lvl="0" indent="-2286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Font typeface="+mj-lt"/>
              <a:buAutoNum type="arabicPeriod"/>
              <a:tabLst>
                <a:tab pos="262255" algn="l"/>
              </a:tabLst>
            </a:pPr>
            <a:r>
              <a:rPr lang="en-IN" sz="1600" dirty="0"/>
              <a:t> </a:t>
            </a:r>
            <a:r>
              <a:rPr lang="en-IN" sz="1600" dirty="0" err="1"/>
              <a:t>Jiafeng</a:t>
            </a:r>
            <a:r>
              <a:rPr lang="en-IN" sz="1600" dirty="0"/>
              <a:t> Guo, Yixing Fan, Liang Pang, Liu Yang, </a:t>
            </a:r>
            <a:r>
              <a:rPr lang="en-IN" sz="1600" dirty="0" err="1"/>
              <a:t>Qingyao</a:t>
            </a:r>
            <a:r>
              <a:rPr lang="en-IN" sz="1600" dirty="0"/>
              <a:t> Ai, Hamed Zamani, Chen Wu, W. Bruce Croft, and </a:t>
            </a:r>
            <a:r>
              <a:rPr lang="en-IN" sz="1600" dirty="0" err="1"/>
              <a:t>Xueqi</a:t>
            </a:r>
            <a:r>
              <a:rPr lang="en-IN" sz="1600" dirty="0"/>
              <a:t> Cheng. A deep look into neural ranking models for information retrieval. Information Processing Management, 57(6):102067, 2020. </a:t>
            </a:r>
          </a:p>
          <a:p>
            <a:pPr marL="228600" marR="72390" lvl="0" indent="-2286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Font typeface="+mj-lt"/>
              <a:buAutoNum type="arabicPeriod"/>
              <a:tabLst>
                <a:tab pos="262255" algn="l"/>
              </a:tabLst>
            </a:pPr>
            <a:r>
              <a:rPr lang="en-IN" sz="1600" dirty="0"/>
              <a:t>Vladimir </a:t>
            </a:r>
            <a:r>
              <a:rPr lang="en-IN" sz="1600" dirty="0" err="1"/>
              <a:t>Karpukhin</a:t>
            </a:r>
            <a:r>
              <a:rPr lang="en-IN" sz="1600" dirty="0"/>
              <a:t>, </a:t>
            </a:r>
            <a:r>
              <a:rPr lang="en-IN" sz="1600" dirty="0" err="1"/>
              <a:t>Barlas</a:t>
            </a:r>
            <a:r>
              <a:rPr lang="en-IN" sz="1600" dirty="0"/>
              <a:t> </a:t>
            </a:r>
            <a:r>
              <a:rPr lang="en-IN" sz="1600" dirty="0" err="1"/>
              <a:t>O˘guz</a:t>
            </a:r>
            <a:r>
              <a:rPr lang="en-IN" sz="1600" dirty="0"/>
              <a:t>, </a:t>
            </a:r>
            <a:r>
              <a:rPr lang="en-IN" sz="1600" dirty="0" err="1"/>
              <a:t>Sewon</a:t>
            </a:r>
            <a:r>
              <a:rPr lang="en-IN" sz="1600" dirty="0"/>
              <a:t> Min, Patrick Lewis, Ledell Wu, Sergey </a:t>
            </a:r>
            <a:r>
              <a:rPr lang="en-IN" sz="1600" dirty="0" err="1"/>
              <a:t>Edunov</a:t>
            </a:r>
            <a:r>
              <a:rPr lang="en-IN" sz="1600" dirty="0"/>
              <a:t>, </a:t>
            </a:r>
            <a:r>
              <a:rPr lang="en-IN" sz="1600" dirty="0" err="1"/>
              <a:t>Danqi</a:t>
            </a:r>
            <a:r>
              <a:rPr lang="en-IN" sz="1600" dirty="0"/>
              <a:t> Chen, and Wen-tau </a:t>
            </a:r>
            <a:r>
              <a:rPr lang="en-IN" sz="1600" dirty="0" err="1"/>
              <a:t>Yih</a:t>
            </a:r>
            <a:r>
              <a:rPr lang="en-IN" sz="1600" dirty="0"/>
              <a:t>. Dense passage retrieval for open-domain question answering, 2020. </a:t>
            </a:r>
          </a:p>
          <a:p>
            <a:pPr marL="228600" marR="72390" lvl="0" indent="-2286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Font typeface="+mj-lt"/>
              <a:buAutoNum type="arabicPeriod"/>
              <a:tabLst>
                <a:tab pos="262255" algn="l"/>
              </a:tabLst>
            </a:pPr>
            <a:r>
              <a:rPr lang="en-IN" sz="1600" dirty="0"/>
              <a:t> </a:t>
            </a:r>
            <a:r>
              <a:rPr lang="en-IN" sz="1600" dirty="0" err="1"/>
              <a:t>Fandong</a:t>
            </a:r>
            <a:r>
              <a:rPr lang="en-IN" sz="1600" dirty="0"/>
              <a:t> Meng, </a:t>
            </a:r>
            <a:r>
              <a:rPr lang="en-IN" sz="1600" dirty="0" err="1"/>
              <a:t>Zhengdong</a:t>
            </a:r>
            <a:r>
              <a:rPr lang="en-IN" sz="1600" dirty="0"/>
              <a:t> Lu, Hang Li, and </a:t>
            </a:r>
            <a:r>
              <a:rPr lang="en-IN" sz="1600" dirty="0" err="1"/>
              <a:t>Qun</a:t>
            </a:r>
            <a:r>
              <a:rPr lang="en-IN" sz="1600" dirty="0"/>
              <a:t> Liu. Interactive attention for neural machine translation. 10 2016. </a:t>
            </a:r>
          </a:p>
          <a:p>
            <a:pPr marL="228600" marR="72390" lvl="0" indent="-2286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Font typeface="+mj-lt"/>
              <a:buAutoNum type="arabicPeriod"/>
              <a:tabLst>
                <a:tab pos="262255" algn="l"/>
              </a:tabLst>
            </a:pPr>
            <a:r>
              <a:rPr lang="en-IN" sz="1600" dirty="0"/>
              <a:t> </a:t>
            </a:r>
            <a:r>
              <a:rPr lang="en-IN" sz="1600" dirty="0" err="1"/>
              <a:t>Hariom</a:t>
            </a:r>
            <a:r>
              <a:rPr lang="en-IN" sz="1600" dirty="0"/>
              <a:t> A. Pandya and Brijesh S. Bhatt. Question answering survey: Directions, challenges, datasets, evaluation matrices, 2021. </a:t>
            </a:r>
          </a:p>
          <a:p>
            <a:pPr marL="228600" marR="72390" lvl="0" indent="-2286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Font typeface="+mj-lt"/>
              <a:buAutoNum type="arabicPeriod"/>
              <a:tabLst>
                <a:tab pos="262255" algn="l"/>
              </a:tabLst>
            </a:pPr>
            <a:r>
              <a:rPr lang="en-IN" sz="1600" dirty="0"/>
              <a:t> </a:t>
            </a:r>
            <a:r>
              <a:rPr lang="en-IN" sz="1600" dirty="0" err="1"/>
              <a:t>Tianyi</a:t>
            </a:r>
            <a:r>
              <a:rPr lang="en-IN" sz="1600" dirty="0"/>
              <a:t> Zhang, Varsha Kishore, Felix Wu, Kilian Q. Weinberger, and Yoav </a:t>
            </a:r>
            <a:r>
              <a:rPr lang="en-IN" sz="1600" dirty="0" err="1"/>
              <a:t>Artzi</a:t>
            </a:r>
            <a:r>
              <a:rPr lang="en-IN" sz="1600" dirty="0"/>
              <a:t>. </a:t>
            </a:r>
            <a:r>
              <a:rPr lang="en-IN" sz="1600" dirty="0" err="1"/>
              <a:t>Bertscore</a:t>
            </a:r>
            <a:r>
              <a:rPr lang="en-IN" sz="1600" dirty="0"/>
              <a:t>: Evaluating text generation with </a:t>
            </a:r>
            <a:r>
              <a:rPr lang="en-IN" sz="1600" dirty="0" err="1"/>
              <a:t>bert</a:t>
            </a:r>
            <a:r>
              <a:rPr lang="en-IN" sz="1600" dirty="0"/>
              <a:t>, 2019. </a:t>
            </a:r>
          </a:p>
          <a:p>
            <a:pPr marL="228600" marR="72390" lvl="0" indent="-22860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Font typeface="+mj-lt"/>
              <a:buAutoNum type="arabicPeriod"/>
              <a:tabLst>
                <a:tab pos="262255" algn="l"/>
              </a:tabLst>
            </a:pPr>
            <a:r>
              <a:rPr lang="en-IN" sz="1600" dirty="0"/>
              <a:t> </a:t>
            </a:r>
            <a:r>
              <a:rPr lang="en-IN" sz="1600" dirty="0" err="1"/>
              <a:t>Munazza</a:t>
            </a:r>
            <a:r>
              <a:rPr lang="en-IN" sz="1600" dirty="0"/>
              <a:t> </a:t>
            </a:r>
            <a:r>
              <a:rPr lang="en-IN" sz="1600" dirty="0" err="1"/>
              <a:t>Zaib</a:t>
            </a:r>
            <a:r>
              <a:rPr lang="en-IN" sz="1600" dirty="0"/>
              <a:t>, Dai Hoang Tran, Subhash Sagar, Adnan Mahmood, Wei E. Zhang, and Quan Z. Sheng. Bert-</a:t>
            </a:r>
            <a:r>
              <a:rPr lang="en-IN" sz="1600" dirty="0" err="1"/>
              <a:t>coqac</a:t>
            </a:r>
            <a:r>
              <a:rPr lang="en-IN" sz="1600" dirty="0"/>
              <a:t>: Bert-based conversational question answering in context, 2021.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0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EBE60-71F6-45A5-8582-4A97607ADB5D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CONTENTS</a:t>
            </a:r>
            <a:endParaRPr lang="en-IN" sz="2394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9C7CE-7746-4EAB-88A2-E426339338F5}"/>
              </a:ext>
            </a:extLst>
          </p:cNvPr>
          <p:cNvSpPr txBox="1"/>
          <p:nvPr/>
        </p:nvSpPr>
        <p:spPr>
          <a:xfrm>
            <a:off x="492642" y="983019"/>
            <a:ext cx="112067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Clickbait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Clickbait Spoiling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Clickbait and Journalism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Clickbait Detection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and Passage Retrieval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DATASET ANALYSIS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  <a:p>
            <a:pPr marL="342900" indent="-342900">
              <a:buFont typeface="+mj-lt"/>
              <a:buAutoNum type="arabicPeriod" startAt="4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FUTUREWORK</a:t>
            </a:r>
          </a:p>
          <a:p>
            <a:pPr marL="342900" indent="-342900">
              <a:buFont typeface="+mj-lt"/>
              <a:buAutoNum type="arabicPeriod" startAt="5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305E6-2C38-46F8-88F2-333E90305592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INTRODUCTION: Motivation</a:t>
            </a:r>
            <a:endParaRPr lang="en-IN" sz="2394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9E0A9E-5400-9481-F7F6-B745EA5E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9" y="918725"/>
            <a:ext cx="5407614" cy="33666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DF1016-FEFB-8BE5-CC88-2E229901A01C}"/>
              </a:ext>
            </a:extLst>
          </p:cNvPr>
          <p:cNvSpPr txBox="1"/>
          <p:nvPr/>
        </p:nvSpPr>
        <p:spPr>
          <a:xfrm>
            <a:off x="792428" y="4558869"/>
            <a:ext cx="40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IN DIGITAL AND ONLINE MEDIA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B77F91-5BAA-C66C-A8AB-60AB2579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59" y="1549908"/>
            <a:ext cx="5784081" cy="2606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4FC4ED-4D26-F3FC-E3DD-3F2BAD0B67B5}"/>
              </a:ext>
            </a:extLst>
          </p:cNvPr>
          <p:cNvSpPr txBox="1"/>
          <p:nvPr/>
        </p:nvSpPr>
        <p:spPr>
          <a:xfrm>
            <a:off x="6472518" y="4558869"/>
            <a:ext cx="523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CLICKBAIT HEADLINES INCREASED IN RECENT 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36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567CD-50BE-4E2C-BEF9-E5435721EE8C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INTRODUCTION: Clickbait and its harms</a:t>
            </a:r>
            <a:endParaRPr lang="en-IN" sz="2394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EF8E4-244A-408B-8223-AB61652E200B}"/>
              </a:ext>
            </a:extLst>
          </p:cNvPr>
          <p:cNvSpPr txBox="1"/>
          <p:nvPr/>
        </p:nvSpPr>
        <p:spPr>
          <a:xfrm>
            <a:off x="7693842" y="1342189"/>
            <a:ext cx="117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mass – 14kDa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24D49-DD26-4522-8D67-EFA09A534AFF}"/>
              </a:ext>
            </a:extLst>
          </p:cNvPr>
          <p:cNvSpPr txBox="1"/>
          <p:nvPr/>
        </p:nvSpPr>
        <p:spPr>
          <a:xfrm>
            <a:off x="10437798" y="3072413"/>
            <a:ext cx="14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predominantly expressed in neurons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90EC4-370B-4733-AD8C-07EA9129CA7C}"/>
              </a:ext>
            </a:extLst>
          </p:cNvPr>
          <p:cNvSpPr txBox="1"/>
          <p:nvPr/>
        </p:nvSpPr>
        <p:spPr>
          <a:xfrm>
            <a:off x="7769256" y="4844104"/>
            <a:ext cx="117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by the gene SNCA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CE49A-1EFA-8164-D8FF-7991CCDD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9" y="1131758"/>
            <a:ext cx="4082396" cy="2082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4C8ABF-148E-D794-92AD-7F740A610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49" y="926704"/>
            <a:ext cx="3221859" cy="2492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0BE47-B15D-3B59-B5DE-785FB64F7FA2}"/>
              </a:ext>
            </a:extLst>
          </p:cNvPr>
          <p:cNvSpPr txBox="1"/>
          <p:nvPr/>
        </p:nvSpPr>
        <p:spPr>
          <a:xfrm>
            <a:off x="8472478" y="1552231"/>
            <a:ext cx="362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CATCHY WORDS – YOU WON’T BELIEVE, SEE HOW!, IT WILL SHOCK YOUT MIND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D6EBD-F87E-3A6F-D16B-3DF3386B4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16" y="3918258"/>
            <a:ext cx="3913568" cy="2682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CF8F8-B8ED-9380-7C99-41CB6EC68C9E}"/>
              </a:ext>
            </a:extLst>
          </p:cNvPr>
          <p:cNvSpPr txBox="1"/>
          <p:nvPr/>
        </p:nvSpPr>
        <p:spPr>
          <a:xfrm>
            <a:off x="672353" y="4186518"/>
            <a:ext cx="408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FRAUDERY</a:t>
            </a:r>
            <a:br>
              <a:rPr lang="en-US" dirty="0"/>
            </a:br>
            <a:r>
              <a:rPr lang="en-US" dirty="0"/>
              <a:t>DISTRUST IN JOURNALISM</a:t>
            </a:r>
          </a:p>
          <a:p>
            <a:r>
              <a:rPr lang="en-US" dirty="0"/>
              <a:t>WASTAGE OF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22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16C6B-B9D0-461D-B57F-E4353ACD9CC5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INTRODUCTION: Spoiler Types and Problem Statement</a:t>
            </a:r>
            <a:endParaRPr lang="en-IN" sz="2394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6D971B-8C06-B0AC-EBE0-7B0C8119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7923"/>
            <a:ext cx="4978493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C1A615-D724-E432-C7CB-A5D7666CA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17" y="2206158"/>
            <a:ext cx="4070718" cy="8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7CBA053-AFCA-3308-4B08-E1E8938E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512" y="2206158"/>
            <a:ext cx="4203488" cy="11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36DA1-53D7-2F29-B687-8C7CFD319974}"/>
              </a:ext>
            </a:extLst>
          </p:cNvPr>
          <p:cNvSpPr txBox="1"/>
          <p:nvPr/>
        </p:nvSpPr>
        <p:spPr>
          <a:xfrm>
            <a:off x="974912" y="4120129"/>
            <a:ext cx="44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PHRASE-BASED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D651B-194E-8AC1-0B2A-F95EF15D54EB}"/>
              </a:ext>
            </a:extLst>
          </p:cNvPr>
          <p:cNvSpPr txBox="1"/>
          <p:nvPr/>
        </p:nvSpPr>
        <p:spPr>
          <a:xfrm>
            <a:off x="4370293" y="4159351"/>
            <a:ext cx="3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PASSAGE-BASED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91ED7-528C-9E0D-8EF7-422B61390D53}"/>
              </a:ext>
            </a:extLst>
          </p:cNvPr>
          <p:cNvSpPr txBox="1"/>
          <p:nvPr/>
        </p:nvSpPr>
        <p:spPr>
          <a:xfrm>
            <a:off x="8539362" y="4159351"/>
            <a:ext cx="31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MULTI-BASED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E3435-127F-8700-765F-F47B252DB556}"/>
              </a:ext>
            </a:extLst>
          </p:cNvPr>
          <p:cNvSpPr txBox="1"/>
          <p:nvPr/>
        </p:nvSpPr>
        <p:spPr>
          <a:xfrm>
            <a:off x="4823012" y="53915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Given, different kinds of click-baits we intend to find appropriate spoilers for them. We have to spoil the clickbait for the ease of users.</a:t>
            </a:r>
            <a:endParaRPr lang="en-IN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E6907-730E-899D-D18F-DF3D8993CB1F}"/>
              </a:ext>
            </a:extLst>
          </p:cNvPr>
          <p:cNvSpPr txBox="1"/>
          <p:nvPr/>
        </p:nvSpPr>
        <p:spPr>
          <a:xfrm>
            <a:off x="945777" y="5580046"/>
            <a:ext cx="34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58006-C488-B02A-49F2-C1D5043076EA}"/>
              </a:ext>
            </a:extLst>
          </p:cNvPr>
          <p:cNvSpPr txBox="1"/>
          <p:nvPr/>
        </p:nvSpPr>
        <p:spPr>
          <a:xfrm>
            <a:off x="412377" y="725281"/>
            <a:ext cx="1074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CLICKBAIT SPOILER - Clickbait spoiling generates a phrase, paragraph single or multiple paragraphs which can curb our curiosity by answering the question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3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CA8F8-89AF-43A1-8A3A-293420FC99C2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LITERATURE REVIEW</a:t>
            </a:r>
            <a:endParaRPr lang="en-IN" sz="2394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320D3-3409-C9ED-16E2-81CD7C7DD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3" y="839359"/>
            <a:ext cx="5830508" cy="2334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19BEF4-40ED-019E-D283-06411B3B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07" y="3758331"/>
            <a:ext cx="5013242" cy="2819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A1728A-4203-67EF-1823-6CC20C8EA297}"/>
              </a:ext>
            </a:extLst>
          </p:cNvPr>
          <p:cNvSpPr txBox="1"/>
          <p:nvPr/>
        </p:nvSpPr>
        <p:spPr>
          <a:xfrm rot="10800000" flipH="1" flipV="1">
            <a:off x="543319" y="4322767"/>
            <a:ext cx="53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Dvorkin</a:t>
            </a:r>
            <a:r>
              <a:rPr lang="en-US" dirty="0"/>
              <a:t> wrote a column discussing how clickbait will lead to the eventual demise of journalism.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303F9D-A7A4-414E-482E-10996E462EBF}"/>
              </a:ext>
            </a:extLst>
          </p:cNvPr>
          <p:cNvSpPr txBox="1"/>
          <p:nvPr/>
        </p:nvSpPr>
        <p:spPr>
          <a:xfrm>
            <a:off x="6589059" y="1595718"/>
            <a:ext cx="50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</a:rPr>
              <a:t>The curiosity gap is the space between what we know and what we want or even need to know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60863-167F-4DB9-9556-1292B7C8E6CF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CLICKBAIT DETECTION </a:t>
            </a:r>
            <a:endParaRPr lang="en-IN" sz="2394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E2760-B28D-43B2-AD77-BEFBA907922C}"/>
              </a:ext>
            </a:extLst>
          </p:cNvPr>
          <p:cNvCxnSpPr>
            <a:cxnSpLocks/>
          </p:cNvCxnSpPr>
          <p:nvPr/>
        </p:nvCxnSpPr>
        <p:spPr>
          <a:xfrm>
            <a:off x="7623743" y="3335147"/>
            <a:ext cx="865185" cy="824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8E4344-89BA-4A70-B42B-DAE6E75A19D6}"/>
              </a:ext>
            </a:extLst>
          </p:cNvPr>
          <p:cNvCxnSpPr>
            <a:cxnSpLocks/>
          </p:cNvCxnSpPr>
          <p:nvPr/>
        </p:nvCxnSpPr>
        <p:spPr>
          <a:xfrm>
            <a:off x="5721723" y="3429000"/>
            <a:ext cx="0" cy="2084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FCD649-1765-401E-AC1C-841DC509B342}"/>
              </a:ext>
            </a:extLst>
          </p:cNvPr>
          <p:cNvCxnSpPr>
            <a:cxnSpLocks/>
          </p:cNvCxnSpPr>
          <p:nvPr/>
        </p:nvCxnSpPr>
        <p:spPr>
          <a:xfrm flipH="1">
            <a:off x="2940424" y="3335147"/>
            <a:ext cx="879280" cy="824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61B2950-F767-40A2-88A4-972746D87CE5}"/>
              </a:ext>
            </a:extLst>
          </p:cNvPr>
          <p:cNvSpPr/>
          <p:nvPr/>
        </p:nvSpPr>
        <p:spPr>
          <a:xfrm>
            <a:off x="10321368" y="6081861"/>
            <a:ext cx="1553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Botstein et al., 1997; </a:t>
            </a:r>
          </a:p>
          <a:p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Cervelli et al., 2021;</a:t>
            </a:r>
          </a:p>
          <a:p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Franssens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</a:t>
            </a:r>
            <a:r>
              <a:rPr lang="en-US" sz="1200" i="1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al.,</a:t>
            </a:r>
            <a:r>
              <a:rPr lang="en-US" sz="1200" i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2013</a:t>
            </a:r>
            <a:endParaRPr lang="en-IN" sz="1200" i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735328-413E-DDC4-9B78-23DB1D882FFD}"/>
              </a:ext>
            </a:extLst>
          </p:cNvPr>
          <p:cNvSpPr/>
          <p:nvPr/>
        </p:nvSpPr>
        <p:spPr>
          <a:xfrm>
            <a:off x="3998259" y="1102659"/>
            <a:ext cx="3675352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Clickbait Detection</a:t>
            </a:r>
            <a:endParaRPr lang="en-IN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FF7E5C-76CE-011E-D6C4-884EF66AEE22}"/>
              </a:ext>
            </a:extLst>
          </p:cNvPr>
          <p:cNvSpPr/>
          <p:nvPr/>
        </p:nvSpPr>
        <p:spPr>
          <a:xfrm>
            <a:off x="1308847" y="4329952"/>
            <a:ext cx="3065930" cy="99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Feature/DL Based like Facebook, </a:t>
            </a:r>
            <a:r>
              <a:rPr lang="en-US" dirty="0" err="1"/>
              <a:t>Downworthy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D28E4B5-A149-FA5E-7D77-AC0252C20410}"/>
              </a:ext>
            </a:extLst>
          </p:cNvPr>
          <p:cNvSpPr/>
          <p:nvPr/>
        </p:nvSpPr>
        <p:spPr>
          <a:xfrm>
            <a:off x="3998259" y="5638800"/>
            <a:ext cx="3783104" cy="1120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Based Models like Blackmer, </a:t>
            </a:r>
            <a:r>
              <a:rPr lang="en-US" dirty="0" err="1"/>
              <a:t>Biyani</a:t>
            </a:r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088091-591F-A607-9C15-93CE3E80D5F4}"/>
              </a:ext>
            </a:extLst>
          </p:cNvPr>
          <p:cNvSpPr/>
          <p:nvPr/>
        </p:nvSpPr>
        <p:spPr>
          <a:xfrm>
            <a:off x="7942729" y="4285130"/>
            <a:ext cx="2689410" cy="103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Based Models like CNN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92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335DF-860C-4B20-BF62-64EDB2BB9E7D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LITERATURE REVIEW: Clickbait Spoiling-Question Answering </a:t>
            </a:r>
            <a:endParaRPr lang="en-IN" sz="2394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71718-61C8-02B4-39D8-6524111FBDFE}"/>
              </a:ext>
            </a:extLst>
          </p:cNvPr>
          <p:cNvSpPr txBox="1"/>
          <p:nvPr/>
        </p:nvSpPr>
        <p:spPr>
          <a:xfrm>
            <a:off x="1156447" y="842682"/>
            <a:ext cx="779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</a:t>
            </a:r>
            <a:r>
              <a:rPr lang="en-US" sz="2400" dirty="0"/>
              <a:t>Information Retrieval Technique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48CB0-2698-3F25-F2A0-0D73873B69AC}"/>
              </a:ext>
            </a:extLst>
          </p:cNvPr>
          <p:cNvSpPr txBox="1"/>
          <p:nvPr/>
        </p:nvSpPr>
        <p:spPr>
          <a:xfrm flipH="1">
            <a:off x="1515034" y="1517486"/>
            <a:ext cx="910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Open Domains                  Closed Domains                      Structured                          Unstructured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83C89-CED3-2043-AE06-02311BC89080}"/>
              </a:ext>
            </a:extLst>
          </p:cNvPr>
          <p:cNvSpPr txBox="1"/>
          <p:nvPr/>
        </p:nvSpPr>
        <p:spPr>
          <a:xfrm>
            <a:off x="1515036" y="2545976"/>
            <a:ext cx="261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Two Approaches </a:t>
            </a:r>
            <a:r>
              <a:rPr lang="en-US" sz="2400" dirty="0"/>
              <a:t>:                                                                               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LSTM Based      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BERT Based               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908C7-FBCC-D01E-1F95-79CA872834AD}"/>
              </a:ext>
            </a:extLst>
          </p:cNvPr>
          <p:cNvSpPr txBox="1"/>
          <p:nvPr/>
        </p:nvSpPr>
        <p:spPr>
          <a:xfrm flipH="1">
            <a:off x="7297268" y="2638309"/>
            <a:ext cx="2689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Two Types</a:t>
            </a:r>
            <a:r>
              <a:rPr lang="en-US" sz="2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Text Based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Knowledge Based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AC366-D2DD-0688-2D38-109C29AB8FBF}"/>
              </a:ext>
            </a:extLst>
          </p:cNvPr>
          <p:cNvSpPr txBox="1"/>
          <p:nvPr/>
        </p:nvSpPr>
        <p:spPr>
          <a:xfrm>
            <a:off x="1434353" y="4871898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Generally, trained on SQUAD Dataset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25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335DF-860C-4B20-BF62-64EDB2BB9E7D}"/>
              </a:ext>
            </a:extLst>
          </p:cNvPr>
          <p:cNvSpPr txBox="1"/>
          <p:nvPr/>
        </p:nvSpPr>
        <p:spPr>
          <a:xfrm>
            <a:off x="0" y="0"/>
            <a:ext cx="12192000" cy="46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94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LITERATURE REVIEW: Clickbait Spoiling-Passage Retrieval </a:t>
            </a:r>
            <a:endParaRPr lang="en-IN" sz="2394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5B04D-CDB7-696A-D859-A5306B4A2D99}"/>
              </a:ext>
            </a:extLst>
          </p:cNvPr>
          <p:cNvSpPr txBox="1"/>
          <p:nvPr/>
        </p:nvSpPr>
        <p:spPr>
          <a:xfrm>
            <a:off x="1434352" y="1344706"/>
            <a:ext cx="56298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Techniques</a:t>
            </a:r>
            <a:r>
              <a:rPr lang="en-US" sz="2400" b="1" dirty="0"/>
              <a:t>:</a:t>
            </a:r>
          </a:p>
          <a:p>
            <a:endParaRPr lang="en-US" dirty="0"/>
          </a:p>
          <a:p>
            <a:r>
              <a:rPr lang="en-US" sz="2400" b="1" i="1" dirty="0"/>
              <a:t>Multi-text</a:t>
            </a:r>
          </a:p>
          <a:p>
            <a:r>
              <a:rPr lang="en-US" sz="2400" dirty="0"/>
              <a:t>    Short Passages and high </a:t>
            </a:r>
            <a:r>
              <a:rPr lang="en-US" sz="2400" dirty="0" err="1"/>
              <a:t>idf</a:t>
            </a:r>
            <a:r>
              <a:rPr lang="en-US" sz="2400" dirty="0"/>
              <a:t> values</a:t>
            </a:r>
          </a:p>
          <a:p>
            <a:r>
              <a:rPr lang="en-US" sz="2400" dirty="0"/>
              <a:t>    Window adjusts itself</a:t>
            </a:r>
          </a:p>
          <a:p>
            <a:endParaRPr lang="en-US" sz="2400" dirty="0"/>
          </a:p>
          <a:p>
            <a:r>
              <a:rPr lang="en-US" sz="2400" b="1" i="1" dirty="0"/>
              <a:t>IBM</a:t>
            </a:r>
          </a:p>
          <a:p>
            <a:r>
              <a:rPr lang="en-US" sz="2400" b="1" i="1" dirty="0"/>
              <a:t>     </a:t>
            </a:r>
            <a:r>
              <a:rPr lang="en-US" sz="2400" dirty="0"/>
              <a:t>Matching Words measure</a:t>
            </a:r>
          </a:p>
          <a:p>
            <a:r>
              <a:rPr lang="en-US" sz="2400" b="1" i="1" dirty="0"/>
              <a:t>     </a:t>
            </a:r>
            <a:r>
              <a:rPr lang="en-US" sz="2400" dirty="0"/>
              <a:t>Dispersion measure</a:t>
            </a:r>
          </a:p>
          <a:p>
            <a:r>
              <a:rPr lang="en-US" sz="2400" b="1" i="1" dirty="0"/>
              <a:t>     </a:t>
            </a:r>
            <a:r>
              <a:rPr lang="en-US" sz="2400" dirty="0"/>
              <a:t>Cluster-words measure</a:t>
            </a:r>
          </a:p>
          <a:p>
            <a:r>
              <a:rPr lang="en-US" sz="2400" dirty="0"/>
              <a:t>     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A80FD-E84E-8F0F-397F-5BF299F4F1E1}"/>
              </a:ext>
            </a:extLst>
          </p:cNvPr>
          <p:cNvSpPr txBox="1"/>
          <p:nvPr/>
        </p:nvSpPr>
        <p:spPr>
          <a:xfrm>
            <a:off x="1515035" y="5407357"/>
            <a:ext cx="702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Generally, trained on MARCO-MS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37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1014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</dc:creator>
  <cp:lastModifiedBy>Aditya Sinha</cp:lastModifiedBy>
  <cp:revision>48</cp:revision>
  <dcterms:created xsi:type="dcterms:W3CDTF">2022-11-07T10:09:22Z</dcterms:created>
  <dcterms:modified xsi:type="dcterms:W3CDTF">2022-11-12T03:27:45Z</dcterms:modified>
</cp:coreProperties>
</file>