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sldIdLst>
    <p:sldId id="261" r:id="rId5"/>
    <p:sldId id="277" r:id="rId6"/>
    <p:sldId id="276" r:id="rId7"/>
    <p:sldId id="257" r:id="rId8"/>
    <p:sldId id="265" r:id="rId9"/>
    <p:sldId id="262" r:id="rId10"/>
    <p:sldId id="266" r:id="rId11"/>
    <p:sldId id="271" r:id="rId12"/>
    <p:sldId id="269" r:id="rId13"/>
    <p:sldId id="272" r:id="rId14"/>
    <p:sldId id="273" r:id="rId15"/>
    <p:sldId id="274" r:id="rId16"/>
    <p:sldId id="268" r:id="rId17"/>
    <p:sldId id="275" r:id="rId18"/>
    <p:sldId id="264" r:id="rId19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E96"/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33"/>
  </p:normalViewPr>
  <p:slideViewPr>
    <p:cSldViewPr snapToGrid="0" snapToObjects="1">
      <p:cViewPr varScale="1">
        <p:scale>
          <a:sx n="90" d="100"/>
          <a:sy n="90" d="100"/>
        </p:scale>
        <p:origin x="224" y="608"/>
      </p:cViewPr>
      <p:guideLst>
        <p:guide orient="horz" pos="2183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17.01.19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https://upload.wikimedia.org/wikipedia/commons/3/3d/Bergman%27s_Lock_and_Key.jpg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13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Letzter </a:t>
            </a:r>
            <a:r>
              <a:rPr lang="de-CH" dirty="0" err="1"/>
              <a:t>step</a:t>
            </a:r>
            <a:r>
              <a:rPr lang="de-CH" dirty="0"/>
              <a:t>: </a:t>
            </a:r>
            <a:r>
              <a:rPr lang="de-CH" dirty="0" err="1"/>
              <a:t>signaturen</a:t>
            </a:r>
            <a:r>
              <a:rPr lang="de-CH" dirty="0"/>
              <a:t> sind OK, helfen aber nicht gegen </a:t>
            </a:r>
            <a:r>
              <a:rPr lang="de-CH" dirty="0" err="1"/>
              <a:t>DoS</a:t>
            </a:r>
            <a:endParaRPr lang="de-CH" dirty="0"/>
          </a:p>
          <a:p>
            <a:endParaRPr lang="de-CH" dirty="0"/>
          </a:p>
          <a:p>
            <a:r>
              <a:rPr lang="de-CH" dirty="0"/>
              <a:t>https://svgsilh.com/image/150940.html</a:t>
            </a:r>
          </a:p>
          <a:p>
            <a:r>
              <a:rPr lang="de-CH" dirty="0"/>
              <a:t>https://svgsilh.com/image/38148.html</a:t>
            </a:r>
          </a:p>
          <a:p>
            <a:r>
              <a:rPr lang="de-CH" dirty="0"/>
              <a:t>https://commons.wikimedia.org/wiki/File:Magnifying_glass_icon.svg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913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Letzter </a:t>
            </a:r>
            <a:r>
              <a:rPr lang="de-CH" dirty="0" err="1"/>
              <a:t>step</a:t>
            </a:r>
            <a:r>
              <a:rPr lang="de-CH" dirty="0"/>
              <a:t>: </a:t>
            </a:r>
            <a:r>
              <a:rPr lang="de-CH" dirty="0" err="1"/>
              <a:t>signaturen</a:t>
            </a:r>
            <a:r>
              <a:rPr lang="de-CH" dirty="0"/>
              <a:t> sind OK, helfen aber nicht gegen </a:t>
            </a:r>
            <a:r>
              <a:rPr lang="de-CH" dirty="0" err="1"/>
              <a:t>DoS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855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Letzter </a:t>
            </a:r>
            <a:r>
              <a:rPr lang="de-CH" dirty="0" err="1"/>
              <a:t>step</a:t>
            </a:r>
            <a:r>
              <a:rPr lang="de-CH" dirty="0"/>
              <a:t>: </a:t>
            </a:r>
            <a:r>
              <a:rPr lang="de-CH" dirty="0" err="1"/>
              <a:t>signaturen</a:t>
            </a:r>
            <a:r>
              <a:rPr lang="de-CH" dirty="0"/>
              <a:t> sind OK, helfen aber nicht gegen </a:t>
            </a:r>
            <a:r>
              <a:rPr lang="de-CH" dirty="0" err="1"/>
              <a:t>DoS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87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https://svgsilh.com/image/155299.html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015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https://commons.wikimedia.org/wiki/File:Font_Awesome_5_solid_handshake.svg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4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17.01.19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17.01.19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emf"/><Relationship Id="rId11" Type="http://schemas.openxmlformats.org/officeDocument/2006/relationships/image" Target="../media/image14.emf"/><Relationship Id="rId5" Type="http://schemas.openxmlformats.org/officeDocument/2006/relationships/image" Target="../media/image5.emf"/><Relationship Id="rId10" Type="http://schemas.openxmlformats.org/officeDocument/2006/relationships/image" Target="../media/image13.emf"/><Relationship Id="rId4" Type="http://schemas.openxmlformats.org/officeDocument/2006/relationships/image" Target="../media/image4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Secret Sharing Environment for Remote </a:t>
            </a:r>
            <a:r>
              <a:rPr lang="de-CH" dirty="0" err="1"/>
              <a:t>Cryptographic</a:t>
            </a:r>
            <a:r>
              <a:rPr lang="de-CH" dirty="0"/>
              <a:t> Services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3026568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800" dirty="0">
                <a:cs typeface="Lucida Sans"/>
              </a:rPr>
              <a:t>Roger Ellenberger und Tobias </a:t>
            </a:r>
            <a:r>
              <a:rPr lang="de-CH" sz="1800" dirty="0" err="1">
                <a:cs typeface="Lucida Sans"/>
              </a:rPr>
              <a:t>Flühmann</a:t>
            </a:r>
            <a:endParaRPr lang="de-CH" sz="1800" dirty="0">
              <a:cs typeface="Lucida Sans"/>
            </a:endParaRPr>
          </a:p>
          <a:p>
            <a:r>
              <a:rPr lang="de-CH" sz="1800" dirty="0">
                <a:cs typeface="Lucida Sans"/>
              </a:rPr>
              <a:t>18. Januar 2019</a:t>
            </a:r>
            <a:endParaRPr lang="de-DE" sz="1800" dirty="0">
              <a:cs typeface="Lucida Sans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| IT Security</a:t>
            </a:r>
          </a:p>
        </p:txBody>
      </p:sp>
    </p:spTree>
    <p:extLst>
      <p:ext uri="{BB962C8B-B14F-4D97-AF65-F5344CB8AC3E}">
        <p14:creationId xmlns:p14="http://schemas.microsoft.com/office/powerpoint/2010/main" val="234768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6" y="360000"/>
            <a:ext cx="10819145" cy="576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14" y="360000"/>
            <a:ext cx="10819146" cy="576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13" y="360000"/>
            <a:ext cx="10819148" cy="57600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816" y="359999"/>
            <a:ext cx="10819144" cy="57599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815" y="360000"/>
            <a:ext cx="10819141" cy="57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5" y="360000"/>
            <a:ext cx="10819141" cy="57599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6" y="359999"/>
            <a:ext cx="10819144" cy="57599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13" y="360000"/>
            <a:ext cx="10819148" cy="576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11" y="359999"/>
            <a:ext cx="10819150" cy="576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11" y="359994"/>
            <a:ext cx="10819150" cy="5760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816" y="359999"/>
            <a:ext cx="10819140" cy="57599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811" y="359988"/>
            <a:ext cx="10819158" cy="57600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803" y="359999"/>
            <a:ext cx="10819136" cy="57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37" y="522860"/>
            <a:ext cx="4680602" cy="1625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63" y="2395729"/>
            <a:ext cx="11126950" cy="3419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63" y="2395729"/>
            <a:ext cx="11126950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349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 txBox="1">
            <a:spLocks/>
          </p:cNvSpPr>
          <p:nvPr/>
        </p:nvSpPr>
        <p:spPr>
          <a:xfrm>
            <a:off x="444503" y="4233075"/>
            <a:ext cx="5507024" cy="188614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anchor="ctr" anchorCtr="1"/>
          <a:lstStyle>
            <a:defPPr>
              <a:defRPr lang="de-DE"/>
            </a:defPPr>
            <a:lvl1pPr marL="0" indent="0" algn="ctr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None/>
              <a:defRPr>
                <a:latin typeface="Lucida Sans"/>
                <a:cs typeface="Lucida Sans"/>
              </a:defRPr>
            </a:lvl1pPr>
            <a:lvl2pPr marL="714375" indent="-257175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 eaLnBrk="1" hangingPunct="1">
              <a:spcBef>
                <a:spcPct val="20000"/>
              </a:spcBef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18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18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18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1800"/>
            </a:lvl9pPr>
          </a:lstStyle>
          <a:p>
            <a:r>
              <a:rPr lang="de-CH" dirty="0"/>
              <a:t>Vertrauensproblem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77" y="1301015"/>
            <a:ext cx="3572048" cy="28576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057" y="1746985"/>
            <a:ext cx="3662910" cy="1965697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282372" y="4233075"/>
            <a:ext cx="5501652" cy="1886142"/>
          </a:xfrm>
          <a:prstGeom prst="rect">
            <a:avLst/>
          </a:prstGeom>
          <a:solidFill>
            <a:srgbClr val="506E96">
              <a:alpha val="50000"/>
            </a:srgb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anchor="ctr" anchorCtr="1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kern="1200">
                <a:solidFill>
                  <a:schemeClr val="lt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MS PGothic" panose="020B0600070205080204" pitchFamily="34" charset="-128"/>
              <a:buNone/>
            </a:pPr>
            <a:r>
              <a:rPr lang="de-CH" sz="2400" dirty="0"/>
              <a:t>Fortgeschrittene Kryptografie</a:t>
            </a:r>
          </a:p>
        </p:txBody>
      </p:sp>
    </p:spTree>
    <p:extLst>
      <p:ext uri="{BB962C8B-B14F-4D97-AF65-F5344CB8AC3E}">
        <p14:creationId xmlns:p14="http://schemas.microsoft.com/office/powerpoint/2010/main" val="135806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“What a wonderful idea. I really like it.”</a:t>
            </a:r>
            <a:endParaRPr lang="de-CH" sz="3600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9" y="3429000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de-CH" sz="1600" dirty="0">
                <a:latin typeface="Lucida Sans" pitchFamily="34" charset="0"/>
                <a:cs typeface="Lucida Sans Unicode" pitchFamily="34" charset="0"/>
              </a:rPr>
              <a:t>Jon Callas, früherer CTO und Mitgründer der PGP Corporation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E9E49-54C4-1040-88BC-9790C49D2C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711" r="1778" b="1928"/>
          <a:stretch/>
        </p:blipFill>
        <p:spPr>
          <a:xfrm>
            <a:off x="8405447" y="1643743"/>
            <a:ext cx="2928257" cy="2939144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C0E3F204-D6E5-734D-8A0B-8397E92A50F0}"/>
              </a:ext>
            </a:extLst>
          </p:cNvPr>
          <p:cNvSpPr txBox="1">
            <a:spLocks/>
          </p:cNvSpPr>
          <p:nvPr/>
        </p:nvSpPr>
        <p:spPr bwMode="auto">
          <a:xfrm>
            <a:off x="8405447" y="4715205"/>
            <a:ext cx="3012830" cy="4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 spc="0">
                <a:solidFill>
                  <a:schemeClr val="bg1"/>
                </a:solidFill>
                <a:latin typeface="Lucida Sans"/>
                <a:ea typeface="MS PGothic" pitchFamily="34" charset="-128"/>
                <a:cs typeface="Lucida Sans Unicode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500" dirty="0" err="1">
                <a:solidFill>
                  <a:schemeClr val="tx1"/>
                </a:solidFill>
                <a:latin typeface="Lucida Sans" pitchFamily="34" charset="0"/>
                <a:cs typeface="Lucida Sans Unicode" pitchFamily="34" charset="0"/>
              </a:rPr>
              <a:t>ellenberger.and.fluehmann.one</a:t>
            </a:r>
            <a:endParaRPr lang="de-CH" sz="1500" dirty="0">
              <a:solidFill>
                <a:schemeClr val="tx1"/>
              </a:solidFill>
              <a:latin typeface="Lucida Sans" pitchFamily="34" charset="0"/>
              <a:cs typeface="Lucida Sans Unicode" pitchFamily="34" charset="0"/>
            </a:endParaRPr>
          </a:p>
        </p:txBody>
      </p:sp>
      <p:pic>
        <p:nvPicPr>
          <p:cNvPr id="1026" name="Picture 2" descr="https://mirrors.creativecommons.org/presskit/buttons/88x31/png/by-nc.eu.png">
            <a:extLst>
              <a:ext uri="{FF2B5EF4-FFF2-40B4-BE49-F238E27FC236}">
                <a16:creationId xmlns:a16="http://schemas.microsoft.com/office/drawing/2014/main" id="{C585EB55-5791-AB43-902E-F44E7B17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488" y="6147525"/>
            <a:ext cx="1150216" cy="4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5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-1148954"/>
            <a:ext cx="12207875" cy="91559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93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Secret Sharing Environment for Remote </a:t>
            </a:r>
            <a:r>
              <a:rPr lang="de-CH" dirty="0" err="1"/>
              <a:t>Cryptographic</a:t>
            </a:r>
            <a:r>
              <a:rPr lang="de-CH" dirty="0"/>
              <a:t> Services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3026568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800" dirty="0">
                <a:cs typeface="Lucida Sans"/>
              </a:rPr>
              <a:t>Roger Ellenberger und Tobias </a:t>
            </a:r>
            <a:r>
              <a:rPr lang="de-CH" sz="1800" dirty="0" err="1">
                <a:cs typeface="Lucida Sans"/>
              </a:rPr>
              <a:t>Flühmann</a:t>
            </a:r>
            <a:endParaRPr lang="de-CH" sz="1800" dirty="0">
              <a:cs typeface="Lucida Sans"/>
            </a:endParaRPr>
          </a:p>
          <a:p>
            <a:r>
              <a:rPr lang="de-CH" sz="1800" dirty="0">
                <a:cs typeface="Lucida Sans"/>
              </a:rPr>
              <a:t>18. Januar 2019</a:t>
            </a:r>
            <a:endParaRPr lang="de-DE" sz="1800" dirty="0">
              <a:cs typeface="Lucida Sans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| IT Security</a:t>
            </a:r>
          </a:p>
        </p:txBody>
      </p:sp>
    </p:spTree>
    <p:extLst>
      <p:ext uri="{BB962C8B-B14F-4D97-AF65-F5344CB8AC3E}">
        <p14:creationId xmlns:p14="http://schemas.microsoft.com/office/powerpoint/2010/main" val="113783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108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Wie man einen privaten Schlüssel sicher auslagert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3026568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800" dirty="0">
                <a:cs typeface="Lucida Sans"/>
              </a:rPr>
              <a:t>Roger Ellenberger und Tobias </a:t>
            </a:r>
            <a:r>
              <a:rPr lang="de-CH" sz="1800" dirty="0" err="1">
                <a:cs typeface="Lucida Sans"/>
              </a:rPr>
              <a:t>Flühmann</a:t>
            </a:r>
            <a:endParaRPr lang="de-CH" sz="1800" dirty="0">
              <a:cs typeface="Lucida Sans"/>
            </a:endParaRPr>
          </a:p>
          <a:p>
            <a:r>
              <a:rPr lang="de-CH" sz="1800" dirty="0">
                <a:cs typeface="Lucida Sans"/>
              </a:rPr>
              <a:t>18. Januar 2019</a:t>
            </a:r>
            <a:endParaRPr lang="de-DE" sz="1800" dirty="0">
              <a:cs typeface="Lucida Sans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| IT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Grundidee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95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6" y="360000"/>
            <a:ext cx="10819145" cy="57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65" y="360000"/>
            <a:ext cx="10819146" cy="57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64" y="360000"/>
            <a:ext cx="10816595" cy="5758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65" y="360000"/>
            <a:ext cx="10821694" cy="5761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65" y="360000"/>
            <a:ext cx="10816594" cy="5758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65" y="358642"/>
            <a:ext cx="10816594" cy="57586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365" y="359999"/>
            <a:ext cx="1957938" cy="57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851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6" y="360000"/>
            <a:ext cx="10819145" cy="57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5" y="360000"/>
            <a:ext cx="10819145" cy="57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65" y="360000"/>
            <a:ext cx="10819146" cy="57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64" y="360000"/>
            <a:ext cx="10816595" cy="5758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65" y="360000"/>
            <a:ext cx="10821694" cy="5761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13" y="360000"/>
            <a:ext cx="10824246" cy="5762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161" y="361358"/>
            <a:ext cx="10821697" cy="5761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365" y="361358"/>
            <a:ext cx="10814044" cy="57572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365" y="361358"/>
            <a:ext cx="10814044" cy="57572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365" y="361358"/>
            <a:ext cx="10814044" cy="57572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060" y="357284"/>
            <a:ext cx="10821696" cy="57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Verbesserungen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85570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26784ab3-7018-48f5-a0f1-aa3c4aa6b505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c541be2bf5cd90ca59a5c676812314e">
  <xsd:schema xmlns:xsd="http://www.w3.org/2001/XMLSchema" xmlns:xs="http://www.w3.org/2001/XMLSchema" xmlns:p="http://schemas.microsoft.com/office/2006/metadata/properties" xmlns:ns2="26784ab3-7018-48f5-a0f1-aa3c4aa6b505" xmlns:ns3="2551ef7e-3b29-44d1-a8ad-ef34c26bfc60" targetNamespace="http://schemas.microsoft.com/office/2006/metadata/properties" ma:root="true" ma:fieldsID="deff5e65fb151b239c5abf5dc54779e7" ns2:_="" ns3:_="">
    <xsd:import namespace="26784ab3-7018-48f5-a0f1-aa3c4aa6b505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84ab3-7018-48f5-a0f1-aa3c4aa6b505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26784ab3-7018-48f5-a0f1-aa3c4aa6b505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6DFD06-126A-470A-B883-28AAC0D96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84ab3-7018-48f5-a0f1-aa3c4aa6b505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244</Words>
  <Application>Microsoft Macintosh PowerPoint</Application>
  <PresentationFormat>Custom</PresentationFormat>
  <Paragraphs>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Calibri</vt:lpstr>
      <vt:lpstr>Lucida Grande</vt:lpstr>
      <vt:lpstr>Lucida Sans</vt:lpstr>
      <vt:lpstr>BFH_PPT_Vorlage_16-9</vt:lpstr>
      <vt:lpstr>Secret Sharing Environment for Remote Cryptographic Services</vt:lpstr>
      <vt:lpstr>PowerPoint Presentation</vt:lpstr>
      <vt:lpstr>Secret Sharing Environment for Remote Cryptographic Services</vt:lpstr>
      <vt:lpstr>Wie man einen privaten Schlüssel sicher auslagert</vt:lpstr>
      <vt:lpstr>Grundidee</vt:lpstr>
      <vt:lpstr>PowerPoint Presentation</vt:lpstr>
      <vt:lpstr>Problem</vt:lpstr>
      <vt:lpstr>PowerPoint Presentation</vt:lpstr>
      <vt:lpstr>Verbesserungen</vt:lpstr>
      <vt:lpstr>PowerPoint Presentation</vt:lpstr>
      <vt:lpstr>PowerPoint Presentation</vt:lpstr>
      <vt:lpstr>PowerPoint Presentation</vt:lpstr>
      <vt:lpstr>Demo</vt:lpstr>
      <vt:lpstr>Fazit</vt:lpstr>
      <vt:lpstr>“What a wonderful idea. I really like it.”</vt:lpstr>
    </vt:vector>
  </TitlesOfParts>
  <Company>Netcloud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Ellenberger, Roger</dc:creator>
  <dc:description> </dc:description>
  <cp:lastModifiedBy>Flühmann Tobias, INI-ONE-WSN-NET-NNI</cp:lastModifiedBy>
  <cp:revision>40</cp:revision>
  <cp:lastPrinted>2019-01-17T15:39:04Z</cp:lastPrinted>
  <dcterms:created xsi:type="dcterms:W3CDTF">2019-01-11T12:52:51Z</dcterms:created>
  <dcterms:modified xsi:type="dcterms:W3CDTF">2019-01-17T16:05:10Z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