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70" r:id="rId4"/>
    <p:sldId id="276" r:id="rId5"/>
    <p:sldId id="271" r:id="rId6"/>
    <p:sldId id="272" r:id="rId7"/>
    <p:sldId id="273" r:id="rId8"/>
    <p:sldId id="274" r:id="rId9"/>
    <p:sldId id="275" r:id="rId10"/>
  </p:sldIdLst>
  <p:sldSz cx="24384000" cy="13716000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Helvetica Neue Light" panose="02000403000000020004" pitchFamily="2" charset="0"/>
      <p:regular r:id="rId16"/>
      <p:bold r:id="rId17"/>
      <p:italic r:id="rId18"/>
      <p:boldItalic r:id="rId19"/>
    </p:embeddedFont>
    <p:embeddedFont>
      <p:font typeface="NanumBarunGothic" panose="020B0603020101020101" pitchFamily="34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7BF"/>
    <a:srgbClr val="748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/>
    <p:restoredTop sz="94534"/>
  </p:normalViewPr>
  <p:slideViewPr>
    <p:cSldViewPr snapToGrid="0" snapToObjects="1">
      <p:cViewPr varScale="1">
        <p:scale>
          <a:sx n="39" d="100"/>
          <a:sy n="39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427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31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7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1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6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30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74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4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047999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marR="0" lvl="0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3373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33729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1371" y="2131008"/>
            <a:ext cx="16014379" cy="1006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-6294" y="3712"/>
            <a:ext cx="24396589" cy="13708576"/>
          </a:xfrm>
          <a:prstGeom prst="rect">
            <a:avLst/>
          </a:prstGeom>
          <a:gradFill>
            <a:gsLst>
              <a:gs pos="0">
                <a:srgbClr val="70B8F9">
                  <a:alpha val="90588"/>
                </a:srgbClr>
              </a:gs>
              <a:gs pos="100000">
                <a:srgbClr val="5A35BA">
                  <a:alpha val="90588"/>
                </a:srgbClr>
              </a:gs>
            </a:gsLst>
            <a:lin ang="17692602" scaled="0"/>
          </a:gra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5334000" y="946546"/>
            <a:ext cx="13716002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marR="0" lvl="0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marR="0" lvl="0" indent="-57848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-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7848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-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7848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-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7848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-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7848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-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marR="0" lvl="0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/>
          <a:lstStyle>
            <a:lvl1pPr marL="457200" marR="0" lvl="0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731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0150"/>
              <a:buFont typeface="Arial"/>
              <a:buChar char="-"/>
              <a:defRPr sz="7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o.networ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" y="0"/>
            <a:ext cx="24384001" cy="13716000"/>
          </a:xfrm>
          <a:prstGeom prst="rect">
            <a:avLst/>
          </a:prstGeom>
          <a:gradFill>
            <a:gsLst>
              <a:gs pos="0">
                <a:srgbClr val="59C0FF"/>
              </a:gs>
              <a:gs pos="100000">
                <a:srgbClr val="5A35BA"/>
              </a:gs>
            </a:gsLst>
            <a:lin ang="17692707" scaled="0"/>
          </a:gra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Shape 6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5016" y="1525448"/>
            <a:ext cx="4764150" cy="20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492025" y="7594049"/>
            <a:ext cx="19958956" cy="190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수취용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지갑에 있는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스텔라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지갑으로 옮기는 법</a:t>
            </a:r>
            <a:endParaRPr lang="en-US" altLang="ko-KR" sz="4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지갑으로 옮겨진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식스를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다른 지갑으로 전송하는 법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8244684" y="12178725"/>
            <a:ext cx="74391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materials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2018 SIX Network PTE. LTD.</a:t>
            </a:r>
            <a:endParaRPr/>
          </a:p>
        </p:txBody>
      </p:sp>
      <p:sp>
        <p:nvSpPr>
          <p:cNvPr id="8" name="Shape 67">
            <a:extLst>
              <a:ext uri="{FF2B5EF4-FFF2-40B4-BE49-F238E27FC236}">
                <a16:creationId xmlns:a16="http://schemas.microsoft.com/office/drawing/2014/main" id="{A64FC5AC-9FC0-3243-A73C-4430A9D6148C}"/>
              </a:ext>
            </a:extLst>
          </p:cNvPr>
          <p:cNvSpPr txBox="1"/>
          <p:nvPr/>
        </p:nvSpPr>
        <p:spPr>
          <a:xfrm>
            <a:off x="1468212" y="5014924"/>
            <a:ext cx="19958956" cy="190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err="1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 수취 중 </a:t>
            </a:r>
            <a:r>
              <a:rPr lang="en-US" altLang="ko-KR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‘1</a:t>
            </a:r>
            <a:r>
              <a:rPr lang="ko-KR" altLang="en-US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번</a:t>
            </a:r>
            <a:r>
              <a:rPr lang="en-US" altLang="ko-KR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새로운 지갑 생성</a:t>
            </a:r>
            <a:r>
              <a:rPr lang="en-US" altLang="ko-KR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방법</a:t>
            </a:r>
            <a:r>
              <a:rPr lang="en-US" altLang="ko-KR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’</a:t>
            </a:r>
            <a:r>
              <a:rPr lang="ko-KR" altLang="en-US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</a:t>
            </a:r>
            <a:endParaRPr lang="en-US" altLang="ko-KR" sz="5400" b="1" dirty="0">
              <a:solidFill>
                <a:srgbClr val="FFC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FFC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선택하여 수취 완료하신 투자자님께 해당되는 안내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DFDD34-537C-5242-91C7-298ED0B1EB30}"/>
              </a:ext>
            </a:extLst>
          </p:cNvPr>
          <p:cNvSpPr/>
          <p:nvPr/>
        </p:nvSpPr>
        <p:spPr>
          <a:xfrm>
            <a:off x="1302763" y="7807821"/>
            <a:ext cx="19030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 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40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</a:t>
            </a:r>
            <a:r>
              <a:rPr lang="en-US" altLang="ko-KR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있는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다른 스텔라 </a:t>
            </a:r>
            <a:r>
              <a:rPr lang="ko-KR" altLang="en-US" sz="40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전송하는 방법</a:t>
            </a:r>
            <a:endParaRPr lang="en-US" altLang="ko-KR" sz="4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92E0C-544D-A446-9890-21B4D445670A}"/>
              </a:ext>
            </a:extLst>
          </p:cNvPr>
          <p:cNvSpPr/>
          <p:nvPr/>
        </p:nvSpPr>
        <p:spPr>
          <a:xfrm>
            <a:off x="1302763" y="2040514"/>
            <a:ext cx="1549655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 </a:t>
            </a:r>
            <a:r>
              <a:rPr lang="ko-KR" alt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수취용</a:t>
            </a:r>
            <a:r>
              <a:rPr lang="ko-KR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40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</a:t>
            </a:r>
            <a:r>
              <a:rPr lang="en-US" altLang="ko-KR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40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</a:t>
            </a:r>
            <a:r>
              <a:rPr lang="ko-KR" altLang="en-US" sz="40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옮기는 방법</a:t>
            </a:r>
            <a:endParaRPr lang="en-US" altLang="ko-KR" sz="4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85216F-6969-094E-9CBC-6ED06626503B}"/>
              </a:ext>
            </a:extLst>
          </p:cNvPr>
          <p:cNvSpPr/>
          <p:nvPr/>
        </p:nvSpPr>
        <p:spPr>
          <a:xfrm>
            <a:off x="556275" y="-257175"/>
            <a:ext cx="3023585" cy="195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Index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86625D-78EA-2A43-AE9B-8222EB1D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99" y="3385037"/>
            <a:ext cx="9207421" cy="25264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E0F0E4-D6AD-504C-A86A-8ECA6A7BEBB9}"/>
              </a:ext>
            </a:extLst>
          </p:cNvPr>
          <p:cNvSpPr/>
          <p:nvPr/>
        </p:nvSpPr>
        <p:spPr>
          <a:xfrm>
            <a:off x="1302763" y="5981829"/>
            <a:ext cx="70599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수취용</a:t>
            </a:r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</a:t>
            </a:r>
            <a:endParaRPr lang="en-US" altLang="ko-KR" sz="3200" b="1" dirty="0">
              <a:solidFill>
                <a:schemeClr val="accent4">
                  <a:lumMod val="60000"/>
                  <a:lumOff val="4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식스네트워크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https://ico.network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생성한 지갑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AA0F4-4D9B-D945-9F17-654CF46267E7}"/>
              </a:ext>
            </a:extLst>
          </p:cNvPr>
          <p:cNvSpPr/>
          <p:nvPr/>
        </p:nvSpPr>
        <p:spPr>
          <a:xfrm>
            <a:off x="10078867" y="5981829"/>
            <a:ext cx="37481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</a:t>
            </a:r>
            <a:endParaRPr lang="en-US" altLang="ko-KR" sz="3200" b="1" dirty="0">
              <a:solidFill>
                <a:srgbClr val="C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(ex. </a:t>
            </a:r>
            <a:r>
              <a:rPr lang="en-US" altLang="ko-KR" sz="24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StellarTerm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)</a:t>
            </a:r>
            <a:endParaRPr lang="en-US" altLang="ko-KR" sz="4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DFE8-60F1-0D48-8673-2D6F41D56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98" y="9128350"/>
            <a:ext cx="9207421" cy="25264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7CDB2F-B4E3-8440-9418-C0F857BD6386}"/>
              </a:ext>
            </a:extLst>
          </p:cNvPr>
          <p:cNvSpPr/>
          <p:nvPr/>
        </p:nvSpPr>
        <p:spPr>
          <a:xfrm>
            <a:off x="2958664" y="11725142"/>
            <a:ext cx="374814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</a:t>
            </a:r>
            <a:endParaRPr lang="en-US" altLang="ko-KR" sz="3200" b="1" dirty="0">
              <a:solidFill>
                <a:srgbClr val="C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(ex. </a:t>
            </a:r>
            <a:r>
              <a:rPr lang="en-US" altLang="ko-KR" sz="24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StellarTerm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)</a:t>
            </a:r>
            <a:endParaRPr lang="en-US" altLang="ko-KR" sz="24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CC331-1B78-B340-A662-EAF852932778}"/>
              </a:ext>
            </a:extLst>
          </p:cNvPr>
          <p:cNvSpPr/>
          <p:nvPr/>
        </p:nvSpPr>
        <p:spPr>
          <a:xfrm>
            <a:off x="10078866" y="11725142"/>
            <a:ext cx="37481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</a:t>
            </a:r>
            <a:endParaRPr lang="en-US" altLang="ko-KR" sz="3200" b="1" dirty="0">
              <a:solidFill>
                <a:srgbClr val="C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(ex. </a:t>
            </a:r>
            <a:r>
              <a:rPr lang="en-US" altLang="ko-KR" sz="24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StellarTerm</a:t>
            </a:r>
            <a:r>
              <a:rPr lang="en-US" altLang="ko-KR" sz="2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)</a:t>
            </a:r>
            <a:endParaRPr lang="en-US" altLang="ko-KR" sz="40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72F73-8D07-DC45-B919-5695EF9E7A47}"/>
              </a:ext>
            </a:extLst>
          </p:cNvPr>
          <p:cNvSpPr txBox="1"/>
          <p:nvPr/>
        </p:nvSpPr>
        <p:spPr>
          <a:xfrm>
            <a:off x="16756097" y="2397305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P.3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29736-530E-9F4D-8D9C-AF1087A96558}"/>
              </a:ext>
            </a:extLst>
          </p:cNvPr>
          <p:cNvSpPr txBox="1"/>
          <p:nvPr/>
        </p:nvSpPr>
        <p:spPr>
          <a:xfrm>
            <a:off x="19847938" y="790039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P.4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TG2PKU0ROtVicWO3j8D_WSwPtuiME7BJSCySDkYIag2pfCp9C9Ma3yrnQUooy2kjzTQq9nZhm0xYqXXWmIzeW-YUwA1_P5H5QY02cZTGRN1Z67ECInk0FWcYCzn_WIZrDtUUjgZb-n8">
            <a:extLst>
              <a:ext uri="{FF2B5EF4-FFF2-40B4-BE49-F238E27FC236}">
                <a16:creationId xmlns:a16="http://schemas.microsoft.com/office/drawing/2014/main" id="{FE6D3899-524F-AE40-9C77-520AF98E6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8" t="15651" r="28156" b="17673"/>
          <a:stretch/>
        </p:blipFill>
        <p:spPr bwMode="auto">
          <a:xfrm>
            <a:off x="0" y="3454440"/>
            <a:ext cx="9585790" cy="897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33E91D-8F9F-9642-A4B8-5DE55B56D5B9}"/>
              </a:ext>
            </a:extLst>
          </p:cNvPr>
          <p:cNvSpPr/>
          <p:nvPr/>
        </p:nvSpPr>
        <p:spPr>
          <a:xfrm>
            <a:off x="-1" y="1"/>
            <a:ext cx="12701266" cy="1143000"/>
          </a:xfrm>
          <a:prstGeom prst="rect">
            <a:avLst/>
          </a:prstGeom>
          <a:solidFill>
            <a:srgbClr val="6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5" name="Shape 155"/>
          <p:cNvSpPr txBox="1"/>
          <p:nvPr/>
        </p:nvSpPr>
        <p:spPr>
          <a:xfrm>
            <a:off x="1618925" y="1360096"/>
            <a:ext cx="21271200" cy="15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36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식스네트워크</a:t>
            </a:r>
            <a:r>
              <a:rPr lang="en-US" altLang="ko-KR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(https://ico.network)</a:t>
            </a:r>
            <a:r>
              <a:rPr lang="ko-KR" altLang="en-US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 </a:t>
            </a:r>
            <a:r>
              <a:rPr lang="ko-KR" altLang="en-US" sz="3600" u="sng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 수령 방법 중 </a:t>
            </a:r>
            <a:r>
              <a:rPr lang="en-US" altLang="ko-KR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번 방법을 선택하여 진행하셨다면</a:t>
            </a:r>
            <a:r>
              <a:rPr lang="en-US" altLang="ko-KR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</a:p>
          <a:p>
            <a:r>
              <a:rPr lang="ko-KR" altLang="en-US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토큰 수취 중 생성된 </a:t>
            </a:r>
            <a:r>
              <a:rPr lang="en-US" altLang="ko-KR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“</a:t>
            </a:r>
            <a:r>
              <a:rPr lang="ko-KR" altLang="en-US" sz="36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 </a:t>
            </a:r>
            <a:r>
              <a:rPr lang="ko-KR" altLang="en-US" sz="36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수취용</a:t>
            </a:r>
            <a:r>
              <a:rPr lang="ko-KR" altLang="en-US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지갑의 </a:t>
            </a:r>
            <a:r>
              <a:rPr lang="en-US" altLang="ko-KR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Private Key(=Secret Key)” </a:t>
            </a:r>
            <a:r>
              <a:rPr lang="ko-KR" altLang="en-US" sz="3600" u="sng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lang="ko-KR" altLang="en-US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통해 신규 계정 생성 없이 곧바로 </a:t>
            </a:r>
            <a:r>
              <a:rPr lang="en-US" altLang="ko-KR" sz="3600" u="sng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Stellarterm</a:t>
            </a:r>
            <a:r>
              <a:rPr lang="en-US" altLang="ko-KR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3600" u="sng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로그인이 가능</a:t>
            </a:r>
            <a:r>
              <a:rPr lang="ko-KR" altLang="en-US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합니다</a:t>
            </a:r>
            <a:r>
              <a:rPr lang="en-US" altLang="ko-KR" sz="36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8475" y="3454441"/>
            <a:ext cx="14725525" cy="897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-1" y="12579548"/>
            <a:ext cx="24279919" cy="9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* </a:t>
            </a:r>
            <a:r>
              <a:rPr lang="ko-KR" altLang="en-US" sz="36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 수령 방법 중 </a:t>
            </a:r>
            <a:r>
              <a:rPr lang="en-US" altLang="ko-KR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번 방법을 통해 생성된</a:t>
            </a:r>
            <a:r>
              <a:rPr lang="ko-KR" altLang="en-US" sz="3600" b="1" u="sng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3600" b="1" u="sng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암호키</a:t>
            </a:r>
            <a:r>
              <a:rPr lang="en-US" altLang="ko-KR" sz="3600" b="1" u="sng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(Private Key)</a:t>
            </a:r>
            <a:r>
              <a:rPr lang="ko-KR" altLang="en-US" sz="3600" b="1" u="sng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로</a:t>
            </a:r>
            <a:r>
              <a:rPr lang="en-US" altLang="ko-KR" sz="3600" b="1" u="sng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3600" b="1" u="sng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StellarTerm</a:t>
            </a:r>
            <a:r>
              <a:rPr lang="ko-KR" altLang="en-US" sz="3600" b="1" u="sng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 곧바로</a:t>
            </a:r>
            <a:r>
              <a:rPr lang="ko-KR" altLang="en-US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3600" b="1" dirty="0" err="1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로그인이</a:t>
            </a:r>
            <a:r>
              <a:rPr lang="ko-KR" altLang="en-US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가능합니다</a:t>
            </a:r>
            <a:r>
              <a:rPr lang="en-US" altLang="ko-KR" sz="3600" b="1" dirty="0">
                <a:solidFill>
                  <a:srgbClr val="C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5" name="Shape 165">
            <a:extLst>
              <a:ext uri="{FF2B5EF4-FFF2-40B4-BE49-F238E27FC236}">
                <a16:creationId xmlns:a16="http://schemas.microsoft.com/office/drawing/2014/main" id="{7CD06F59-64DE-4D54-BFED-029D9F2C5132}"/>
              </a:ext>
            </a:extLst>
          </p:cNvPr>
          <p:cNvSpPr/>
          <p:nvPr/>
        </p:nvSpPr>
        <p:spPr>
          <a:xfrm>
            <a:off x="13236725" y="6674732"/>
            <a:ext cx="9308950" cy="5667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Shape 165">
            <a:extLst>
              <a:ext uri="{FF2B5EF4-FFF2-40B4-BE49-F238E27FC236}">
                <a16:creationId xmlns:a16="http://schemas.microsoft.com/office/drawing/2014/main" id="{F7244717-D93D-4B4F-A439-862233446CF1}"/>
              </a:ext>
            </a:extLst>
          </p:cNvPr>
          <p:cNvSpPr/>
          <p:nvPr/>
        </p:nvSpPr>
        <p:spPr>
          <a:xfrm>
            <a:off x="375097" y="5802275"/>
            <a:ext cx="3882577" cy="4084675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AE9E53-B2DD-0F43-975A-F2295E6E44BC}"/>
              </a:ext>
            </a:extLst>
          </p:cNvPr>
          <p:cNvSpPr/>
          <p:nvPr/>
        </p:nvSpPr>
        <p:spPr>
          <a:xfrm>
            <a:off x="1333919" y="126758"/>
            <a:ext cx="11149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수취용</a:t>
            </a:r>
            <a:r>
              <a:rPr lang="ko-KR" altLang="en-US" sz="32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지갑에서 스텔라 </a:t>
            </a:r>
            <a:r>
              <a:rPr lang="ko-KR" altLang="en-US" sz="3200" b="1" dirty="0" err="1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지갑으로 </a:t>
            </a:r>
            <a:r>
              <a:rPr lang="ko-KR" altLang="en-US" sz="3200" b="1" dirty="0" err="1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옮기는 방법</a:t>
            </a:r>
            <a:endParaRPr lang="en-US" altLang="ko-KR" sz="3200" b="1" dirty="0">
              <a:solidFill>
                <a:schemeClr val="tx1">
                  <a:lumMod val="9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26E9B-083D-3647-B29E-E65FB3CB5241}"/>
              </a:ext>
            </a:extLst>
          </p:cNvPr>
          <p:cNvSpPr/>
          <p:nvPr/>
        </p:nvSpPr>
        <p:spPr>
          <a:xfrm>
            <a:off x="375097" y="-119697"/>
            <a:ext cx="543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E4D40-2DD1-DC40-86AF-7DBC2F9FEC1E}"/>
              </a:ext>
            </a:extLst>
          </p:cNvPr>
          <p:cNvSpPr txBox="1"/>
          <p:nvPr/>
        </p:nvSpPr>
        <p:spPr>
          <a:xfrm>
            <a:off x="23526750" y="1304527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P.3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243803" y="1219591"/>
            <a:ext cx="17131020" cy="154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2.1 </a:t>
            </a:r>
            <a:r>
              <a:rPr lang="en-US" altLang="ko-KR" sz="4400" b="1" dirty="0" err="1">
                <a:solidFill>
                  <a:schemeClr val="bg1"/>
                </a:solidFill>
              </a:rPr>
              <a:t>Stellarterm</a:t>
            </a:r>
            <a:r>
              <a:rPr lang="ko-KR" altLang="en-US" sz="4400" b="1" dirty="0">
                <a:solidFill>
                  <a:schemeClr val="bg1"/>
                </a:solidFill>
              </a:rPr>
              <a:t>에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</a:rPr>
              <a:t>로그인 시 </a:t>
            </a:r>
            <a:r>
              <a:rPr lang="ko-KR" altLang="en-US" sz="4400" b="1" dirty="0" err="1">
                <a:solidFill>
                  <a:schemeClr val="bg1"/>
                </a:solidFill>
              </a:rPr>
              <a:t>메인화면이</a:t>
            </a:r>
            <a:r>
              <a:rPr lang="ko-KR" altLang="en-US" sz="4400" b="1" dirty="0">
                <a:solidFill>
                  <a:schemeClr val="bg1"/>
                </a:solidFill>
              </a:rPr>
              <a:t> 아래와 같이 보입니다</a:t>
            </a:r>
            <a:r>
              <a:rPr lang="en-US" altLang="ko-KR" sz="4400" b="1" dirty="0">
                <a:solidFill>
                  <a:schemeClr val="bg1"/>
                </a:solidFill>
              </a:rPr>
              <a:t>.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173713" y="12355602"/>
            <a:ext cx="21271200" cy="9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* </a:t>
            </a:r>
            <a:r>
              <a:rPr lang="ko-KR" altLang="en-US" sz="3600" b="1" u="sng" dirty="0" err="1">
                <a:solidFill>
                  <a:srgbClr val="C00000"/>
                </a:solidFill>
              </a:rPr>
              <a:t>식스</a:t>
            </a:r>
            <a:r>
              <a:rPr lang="ko-KR" altLang="en-US" sz="3600" b="1" u="sng" dirty="0">
                <a:solidFill>
                  <a:srgbClr val="C00000"/>
                </a:solidFill>
              </a:rPr>
              <a:t> 네트워크에서 투자자님의 계정으로 보너스로 </a:t>
            </a:r>
            <a:r>
              <a:rPr lang="en-US" altLang="ko-KR" sz="3600" b="1" u="sng" dirty="0">
                <a:solidFill>
                  <a:srgbClr val="C00000"/>
                </a:solidFill>
              </a:rPr>
              <a:t>2 XLM</a:t>
            </a:r>
            <a:r>
              <a:rPr lang="ko-KR" altLang="en-US" sz="3600" b="1" u="sng" dirty="0">
                <a:solidFill>
                  <a:srgbClr val="C00000"/>
                </a:solidFill>
              </a:rPr>
              <a:t>을 지급해 드렸습니다</a:t>
            </a:r>
            <a:r>
              <a:rPr lang="en-US" altLang="ko-KR" sz="3600" b="1" u="sng" dirty="0">
                <a:solidFill>
                  <a:srgbClr val="C00000"/>
                </a:solidFill>
              </a:rPr>
              <a:t>. </a:t>
            </a:r>
            <a:endParaRPr lang="en-US" altLang="ko-KR" sz="3600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852A02-4703-48AD-91F3-8FF51E1C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10" y="2743200"/>
            <a:ext cx="12870787" cy="9162661"/>
          </a:xfrm>
          <a:prstGeom prst="rect">
            <a:avLst/>
          </a:prstGeom>
        </p:spPr>
      </p:pic>
      <p:sp>
        <p:nvSpPr>
          <p:cNvPr id="8" name="Shape 165">
            <a:extLst>
              <a:ext uri="{FF2B5EF4-FFF2-40B4-BE49-F238E27FC236}">
                <a16:creationId xmlns:a16="http://schemas.microsoft.com/office/drawing/2014/main" id="{6E7ADF06-5F47-4B7C-9170-A3B4C7E74486}"/>
              </a:ext>
            </a:extLst>
          </p:cNvPr>
          <p:cNvSpPr/>
          <p:nvPr/>
        </p:nvSpPr>
        <p:spPr>
          <a:xfrm>
            <a:off x="5654351" y="2782078"/>
            <a:ext cx="1175657" cy="576943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2C8946-9088-1D43-9B18-FCCAA15F00FE}"/>
              </a:ext>
            </a:extLst>
          </p:cNvPr>
          <p:cNvSpPr/>
          <p:nvPr/>
        </p:nvSpPr>
        <p:spPr>
          <a:xfrm>
            <a:off x="-2" y="1"/>
            <a:ext cx="13087351" cy="1143000"/>
          </a:xfrm>
          <a:prstGeom prst="rect">
            <a:avLst/>
          </a:prstGeom>
          <a:solidFill>
            <a:srgbClr val="6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E0B963-4F91-BD47-9DA1-6B0F90CF3E25}"/>
              </a:ext>
            </a:extLst>
          </p:cNvPr>
          <p:cNvSpPr/>
          <p:nvPr/>
        </p:nvSpPr>
        <p:spPr>
          <a:xfrm>
            <a:off x="1333918" y="126758"/>
            <a:ext cx="12271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지갑에 있는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다른 지갑으로 전송하는 방법</a:t>
            </a:r>
            <a:endParaRPr lang="en-US" altLang="ko-KR" sz="3200" b="1" dirty="0">
              <a:solidFill>
                <a:schemeClr val="tx1">
                  <a:lumMod val="9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5C94B7-90A1-4342-9F3F-C749B7DDD38C}"/>
              </a:ext>
            </a:extLst>
          </p:cNvPr>
          <p:cNvSpPr/>
          <p:nvPr/>
        </p:nvSpPr>
        <p:spPr>
          <a:xfrm>
            <a:off x="395089" y="-96028"/>
            <a:ext cx="543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3D80-838C-8E47-98BA-15B04A92A5DD}"/>
              </a:ext>
            </a:extLst>
          </p:cNvPr>
          <p:cNvSpPr txBox="1"/>
          <p:nvPr/>
        </p:nvSpPr>
        <p:spPr>
          <a:xfrm>
            <a:off x="23526750" y="1304527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P.4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830471" y="1269758"/>
            <a:ext cx="9271793" cy="156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2.2 ‘Send’ </a:t>
            </a:r>
            <a:r>
              <a:rPr lang="ko-KR" altLang="en-US" sz="4400" b="1" dirty="0">
                <a:solidFill>
                  <a:schemeClr val="bg1"/>
                </a:solidFill>
              </a:rPr>
              <a:t>탭을 눌러주세요</a:t>
            </a:r>
            <a:r>
              <a:rPr lang="en-US" altLang="ko-KR" sz="4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464" y="2758623"/>
            <a:ext cx="14598802" cy="991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1764584" y="6731760"/>
            <a:ext cx="12238416" cy="15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</a:rPr>
              <a:t>* Destination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: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ko-KR" altLang="en-US" sz="3600" b="1" dirty="0" err="1">
                <a:solidFill>
                  <a:srgbClr val="C00000"/>
                </a:solidFill>
              </a:rPr>
              <a:t>식스</a:t>
            </a:r>
            <a:r>
              <a:rPr lang="ko-KR" altLang="en-US" sz="3600" b="1" dirty="0">
                <a:solidFill>
                  <a:srgbClr val="C00000"/>
                </a:solidFill>
              </a:rPr>
              <a:t> 토큰을 </a:t>
            </a:r>
            <a:r>
              <a:rPr lang="ko-KR" altLang="en-US" sz="3600" b="1" dirty="0" err="1">
                <a:solidFill>
                  <a:srgbClr val="C00000"/>
                </a:solidFill>
              </a:rPr>
              <a:t>전송받을</a:t>
            </a:r>
            <a:r>
              <a:rPr lang="ko-KR" altLang="en-US" sz="3600" b="1" dirty="0">
                <a:solidFill>
                  <a:srgbClr val="C00000"/>
                </a:solidFill>
              </a:rPr>
              <a:t> 주소 입력</a:t>
            </a:r>
            <a:endParaRPr lang="en-US" altLang="ko-KR" sz="3600" b="1" dirty="0">
              <a:solidFill>
                <a:srgbClr val="C00000"/>
              </a:solidFill>
            </a:endParaRPr>
          </a:p>
          <a:p>
            <a:r>
              <a:rPr lang="ko-KR" altLang="en-US" sz="3600" b="1" dirty="0">
                <a:solidFill>
                  <a:srgbClr val="C00000"/>
                </a:solidFill>
              </a:rPr>
              <a:t>* </a:t>
            </a:r>
            <a:r>
              <a:rPr lang="en-US" altLang="ko-KR" sz="3600" b="1" dirty="0">
                <a:solidFill>
                  <a:srgbClr val="C00000"/>
                </a:solidFill>
              </a:rPr>
              <a:t>Memo Type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:</a:t>
            </a:r>
            <a:r>
              <a:rPr lang="ko-KR" altLang="en-US" sz="3600" b="1" dirty="0">
                <a:solidFill>
                  <a:srgbClr val="C00000"/>
                </a:solidFill>
              </a:rPr>
              <a:t> “</a:t>
            </a:r>
            <a:r>
              <a:rPr lang="en-US" altLang="ko-KR" sz="3600" b="1" dirty="0">
                <a:solidFill>
                  <a:srgbClr val="C00000"/>
                </a:solidFill>
              </a:rPr>
              <a:t>None”</a:t>
            </a:r>
            <a:r>
              <a:rPr lang="ko-KR" altLang="en-US" sz="3600" b="1" dirty="0" err="1">
                <a:solidFill>
                  <a:srgbClr val="C00000"/>
                </a:solidFill>
              </a:rPr>
              <a:t>으로</a:t>
            </a:r>
            <a:r>
              <a:rPr lang="ko-KR" altLang="en-US" sz="3600" b="1" dirty="0">
                <a:solidFill>
                  <a:srgbClr val="C00000"/>
                </a:solidFill>
              </a:rPr>
              <a:t> 설정</a:t>
            </a:r>
            <a:endParaRPr lang="en-US" altLang="ko-KR" sz="3600" b="1" dirty="0">
              <a:solidFill>
                <a:srgbClr val="C00000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7321550" y="3534010"/>
            <a:ext cx="736500" cy="10923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165">
            <a:extLst>
              <a:ext uri="{FF2B5EF4-FFF2-40B4-BE49-F238E27FC236}">
                <a16:creationId xmlns:a16="http://schemas.microsoft.com/office/drawing/2014/main" id="{DA352C1C-26D2-42B0-B4C5-A3D95F116DC9}"/>
              </a:ext>
            </a:extLst>
          </p:cNvPr>
          <p:cNvSpPr/>
          <p:nvPr/>
        </p:nvSpPr>
        <p:spPr>
          <a:xfrm>
            <a:off x="5992434" y="6217788"/>
            <a:ext cx="12560534" cy="5667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165">
            <a:extLst>
              <a:ext uri="{FF2B5EF4-FFF2-40B4-BE49-F238E27FC236}">
                <a16:creationId xmlns:a16="http://schemas.microsoft.com/office/drawing/2014/main" id="{9CAE1BA0-8F81-4115-AB36-3CEAB7A887C9}"/>
              </a:ext>
            </a:extLst>
          </p:cNvPr>
          <p:cNvSpPr/>
          <p:nvPr/>
        </p:nvSpPr>
        <p:spPr>
          <a:xfrm>
            <a:off x="5992434" y="6890641"/>
            <a:ext cx="5473934" cy="5667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15977-6CDA-3F43-A052-62EDE6891302}"/>
              </a:ext>
            </a:extLst>
          </p:cNvPr>
          <p:cNvSpPr/>
          <p:nvPr/>
        </p:nvSpPr>
        <p:spPr>
          <a:xfrm>
            <a:off x="-2" y="1"/>
            <a:ext cx="13087351" cy="1143000"/>
          </a:xfrm>
          <a:prstGeom prst="rect">
            <a:avLst/>
          </a:prstGeom>
          <a:solidFill>
            <a:srgbClr val="6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57F8B2-273C-2B4D-A144-0C2F2B7DC30F}"/>
              </a:ext>
            </a:extLst>
          </p:cNvPr>
          <p:cNvSpPr/>
          <p:nvPr/>
        </p:nvSpPr>
        <p:spPr>
          <a:xfrm>
            <a:off x="1333918" y="126758"/>
            <a:ext cx="12271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지갑에 있는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다른 지갑으로 전송하는 방법</a:t>
            </a:r>
            <a:endParaRPr lang="en-US" altLang="ko-KR" sz="3200" b="1" dirty="0">
              <a:solidFill>
                <a:schemeClr val="tx1">
                  <a:lumMod val="9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DA601-0E83-0B4B-B866-795DE418DB17}"/>
              </a:ext>
            </a:extLst>
          </p:cNvPr>
          <p:cNvSpPr/>
          <p:nvPr/>
        </p:nvSpPr>
        <p:spPr>
          <a:xfrm>
            <a:off x="395089" y="-96028"/>
            <a:ext cx="543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D98F1-1D69-D84D-8E05-EE5AA2B757E7}"/>
              </a:ext>
            </a:extLst>
          </p:cNvPr>
          <p:cNvSpPr txBox="1"/>
          <p:nvPr/>
        </p:nvSpPr>
        <p:spPr>
          <a:xfrm>
            <a:off x="23526750" y="1304527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P.5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1002060" y="1445893"/>
            <a:ext cx="21271200" cy="15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2.3 ‘Send Six’ </a:t>
            </a:r>
            <a:r>
              <a:rPr lang="ko-KR" altLang="en-US" sz="4400" b="1" dirty="0">
                <a:solidFill>
                  <a:schemeClr val="bg1"/>
                </a:solidFill>
              </a:rPr>
              <a:t>버튼을 클릭해주세요</a:t>
            </a:r>
            <a:r>
              <a:rPr lang="en-US" altLang="ko-KR" sz="4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00" y="3037393"/>
            <a:ext cx="14029720" cy="92471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2730709" y="8801100"/>
            <a:ext cx="1499642" cy="714375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02271-15F3-3B4B-99C6-F8447D1234D1}"/>
              </a:ext>
            </a:extLst>
          </p:cNvPr>
          <p:cNvSpPr/>
          <p:nvPr/>
        </p:nvSpPr>
        <p:spPr>
          <a:xfrm>
            <a:off x="-2" y="1"/>
            <a:ext cx="13087351" cy="1143000"/>
          </a:xfrm>
          <a:prstGeom prst="rect">
            <a:avLst/>
          </a:prstGeom>
          <a:solidFill>
            <a:srgbClr val="6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050BB5-5843-E141-A82D-EFA982DC861F}"/>
              </a:ext>
            </a:extLst>
          </p:cNvPr>
          <p:cNvSpPr/>
          <p:nvPr/>
        </p:nvSpPr>
        <p:spPr>
          <a:xfrm>
            <a:off x="1333918" y="126758"/>
            <a:ext cx="12271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지갑에 있는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다른 지갑으로 전송하는 방법</a:t>
            </a:r>
            <a:endParaRPr lang="en-US" altLang="ko-KR" sz="3200" b="1" dirty="0">
              <a:solidFill>
                <a:schemeClr val="tx1">
                  <a:lumMod val="9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80B78-AAFD-0946-8EB9-52B6318371F3}"/>
              </a:ext>
            </a:extLst>
          </p:cNvPr>
          <p:cNvSpPr/>
          <p:nvPr/>
        </p:nvSpPr>
        <p:spPr>
          <a:xfrm>
            <a:off x="395089" y="-96028"/>
            <a:ext cx="543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84201-E974-E844-8059-D0726DEC7445}"/>
              </a:ext>
            </a:extLst>
          </p:cNvPr>
          <p:cNvSpPr txBox="1"/>
          <p:nvPr/>
        </p:nvSpPr>
        <p:spPr>
          <a:xfrm>
            <a:off x="23526750" y="1304527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P.6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4845568" y="1463362"/>
            <a:ext cx="13556732" cy="15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2.4 ‘Amount’</a:t>
            </a:r>
            <a:r>
              <a:rPr lang="ko-KR" altLang="en-US" sz="4400" b="1" dirty="0">
                <a:solidFill>
                  <a:schemeClr val="bg1"/>
                </a:solidFill>
              </a:rPr>
              <a:t>에 전송하고 싶은 액수를 입력해주세요</a:t>
            </a:r>
            <a:r>
              <a:rPr lang="en-US" altLang="ko-KR" sz="4400" b="1" dirty="0">
                <a:solidFill>
                  <a:schemeClr val="bg1"/>
                </a:solidFill>
              </a:rPr>
              <a:t>.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보내실 </a:t>
            </a:r>
            <a:r>
              <a:rPr lang="en-US" altLang="ko-KR" sz="4000" dirty="0">
                <a:solidFill>
                  <a:schemeClr val="bg1"/>
                </a:solidFill>
              </a:rPr>
              <a:t>SIX </a:t>
            </a:r>
            <a:r>
              <a:rPr lang="ko-KR" altLang="en-US" sz="4000" dirty="0">
                <a:solidFill>
                  <a:schemeClr val="bg1"/>
                </a:solidFill>
              </a:rPr>
              <a:t>수량 그대로 입력하시면 됩니다 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3256726"/>
            <a:ext cx="14826171" cy="9742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5330824" y="8985975"/>
            <a:ext cx="12614275" cy="137525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157">
            <a:extLst>
              <a:ext uri="{FF2B5EF4-FFF2-40B4-BE49-F238E27FC236}">
                <a16:creationId xmlns:a16="http://schemas.microsoft.com/office/drawing/2014/main" id="{6296CAAE-3498-403A-8DB7-D3900A4A88E2}"/>
              </a:ext>
            </a:extLst>
          </p:cNvPr>
          <p:cNvSpPr txBox="1"/>
          <p:nvPr/>
        </p:nvSpPr>
        <p:spPr>
          <a:xfrm>
            <a:off x="7694136" y="10361225"/>
            <a:ext cx="17137539" cy="258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</a:rPr>
              <a:t>* </a:t>
            </a:r>
            <a:r>
              <a:rPr lang="ko-KR" altLang="en-US" sz="3600" b="1" dirty="0">
                <a:solidFill>
                  <a:srgbClr val="C00000"/>
                </a:solidFill>
              </a:rPr>
              <a:t>전송 </a:t>
            </a:r>
            <a:r>
              <a:rPr lang="en-US" altLang="ko-KR" sz="3600" b="1" dirty="0">
                <a:solidFill>
                  <a:srgbClr val="C00000"/>
                </a:solidFill>
              </a:rPr>
              <a:t>Fee</a:t>
            </a:r>
            <a:r>
              <a:rPr lang="ko-KR" altLang="en-US" sz="3600" b="1" dirty="0">
                <a:solidFill>
                  <a:srgbClr val="C00000"/>
                </a:solidFill>
              </a:rPr>
              <a:t>는 보내는 이의 부담으로 </a:t>
            </a:r>
            <a:r>
              <a:rPr lang="en-US" altLang="ko-KR" sz="3600" b="1" dirty="0">
                <a:solidFill>
                  <a:srgbClr val="C00000"/>
                </a:solidFill>
              </a:rPr>
              <a:t>(</a:t>
            </a:r>
            <a:r>
              <a:rPr lang="ko-KR" altLang="en-US" sz="3600" b="1" dirty="0">
                <a:solidFill>
                  <a:srgbClr val="C00000"/>
                </a:solidFill>
              </a:rPr>
              <a:t>약 </a:t>
            </a:r>
            <a:r>
              <a:rPr lang="en-US" altLang="ko-KR" sz="3600" b="1" dirty="0">
                <a:solidFill>
                  <a:srgbClr val="C00000"/>
                </a:solidFill>
              </a:rPr>
              <a:t>0.0001 XLM </a:t>
            </a:r>
            <a:r>
              <a:rPr lang="ko-KR" altLang="en-US" sz="3600" b="1" dirty="0">
                <a:solidFill>
                  <a:srgbClr val="C00000"/>
                </a:solidFill>
              </a:rPr>
              <a:t>수준으로</a:t>
            </a:r>
            <a:r>
              <a:rPr lang="en-US" altLang="ko-KR" sz="3600" b="1" dirty="0">
                <a:solidFill>
                  <a:srgbClr val="C00000"/>
                </a:solidFill>
              </a:rPr>
              <a:t> 0.04</a:t>
            </a:r>
            <a:r>
              <a:rPr lang="ko-KR" altLang="en-US" sz="3600" b="1" dirty="0">
                <a:solidFill>
                  <a:srgbClr val="C00000"/>
                </a:solidFill>
              </a:rPr>
              <a:t>원 정도입니다</a:t>
            </a:r>
            <a:r>
              <a:rPr lang="en-US" altLang="ko-KR" sz="3600" b="1" dirty="0">
                <a:solidFill>
                  <a:srgbClr val="C00000"/>
                </a:solidFill>
              </a:rPr>
              <a:t>), </a:t>
            </a:r>
            <a:br>
              <a:rPr lang="en-US" altLang="ko-KR" sz="3600" b="1" dirty="0">
                <a:solidFill>
                  <a:srgbClr val="C00000"/>
                </a:solidFill>
              </a:rPr>
            </a:br>
            <a:r>
              <a:rPr lang="en-US" altLang="ko-KR" sz="3600" b="1" dirty="0">
                <a:solidFill>
                  <a:srgbClr val="C00000"/>
                </a:solidFill>
              </a:rPr>
              <a:t>SIX</a:t>
            </a:r>
            <a:r>
              <a:rPr lang="ko-KR" altLang="en-US" sz="3600" b="1" dirty="0">
                <a:solidFill>
                  <a:srgbClr val="C00000"/>
                </a:solidFill>
              </a:rPr>
              <a:t> 토큰이 아닌 보유하고 계신 </a:t>
            </a:r>
            <a:r>
              <a:rPr lang="en-US" altLang="ko-KR" sz="3600" b="1" dirty="0">
                <a:solidFill>
                  <a:srgbClr val="C00000"/>
                </a:solidFill>
              </a:rPr>
              <a:t>2 XLM</a:t>
            </a:r>
            <a:r>
              <a:rPr lang="ko-KR" altLang="en-US" sz="3600" b="1" dirty="0">
                <a:solidFill>
                  <a:srgbClr val="C00000"/>
                </a:solidFill>
              </a:rPr>
              <a:t>에서 자동 차감됩니다 </a:t>
            </a:r>
            <a:br>
              <a:rPr lang="en-US" altLang="ko-KR" sz="3600" b="1" dirty="0">
                <a:solidFill>
                  <a:srgbClr val="C00000"/>
                </a:solidFill>
              </a:rPr>
            </a:br>
            <a:r>
              <a:rPr lang="en-US" altLang="ko-KR" sz="3600" dirty="0">
                <a:solidFill>
                  <a:srgbClr val="C00000"/>
                </a:solidFill>
              </a:rPr>
              <a:t>(</a:t>
            </a:r>
            <a:r>
              <a:rPr lang="ko-KR" altLang="en-US" sz="3600" dirty="0">
                <a:solidFill>
                  <a:srgbClr val="C00000"/>
                </a:solidFill>
              </a:rPr>
              <a:t>이러한 이유로 </a:t>
            </a:r>
            <a:r>
              <a:rPr lang="en-US" altLang="ko-KR" sz="3600" dirty="0">
                <a:solidFill>
                  <a:srgbClr val="C00000"/>
                </a:solidFill>
              </a:rPr>
              <a:t>SIX</a:t>
            </a:r>
            <a:r>
              <a:rPr lang="ko-KR" altLang="en-US" sz="3600" dirty="0">
                <a:solidFill>
                  <a:srgbClr val="C00000"/>
                </a:solidFill>
              </a:rPr>
              <a:t>에서 </a:t>
            </a:r>
            <a:r>
              <a:rPr lang="en-US" altLang="ko-KR" sz="3600" dirty="0">
                <a:solidFill>
                  <a:srgbClr val="C00000"/>
                </a:solidFill>
              </a:rPr>
              <a:t>2 XLM</a:t>
            </a:r>
            <a:r>
              <a:rPr lang="ko-KR" altLang="en-US" sz="3600" dirty="0">
                <a:solidFill>
                  <a:srgbClr val="C00000"/>
                </a:solidFill>
              </a:rPr>
              <a:t>을 보너스로 드렸습니다</a:t>
            </a:r>
            <a:r>
              <a:rPr lang="en-US" altLang="ko-KR" sz="36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5E744-AFB5-3740-970A-416652612D00}"/>
              </a:ext>
            </a:extLst>
          </p:cNvPr>
          <p:cNvSpPr/>
          <p:nvPr/>
        </p:nvSpPr>
        <p:spPr>
          <a:xfrm>
            <a:off x="-2" y="1"/>
            <a:ext cx="13087351" cy="1143000"/>
          </a:xfrm>
          <a:prstGeom prst="rect">
            <a:avLst/>
          </a:prstGeom>
          <a:solidFill>
            <a:srgbClr val="6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E6C23-9E63-2743-B4DB-75C575ED0DDB}"/>
              </a:ext>
            </a:extLst>
          </p:cNvPr>
          <p:cNvSpPr/>
          <p:nvPr/>
        </p:nvSpPr>
        <p:spPr>
          <a:xfrm>
            <a:off x="1333918" y="126758"/>
            <a:ext cx="12271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지갑에 있는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다른 지갑으로 전송하는 방법</a:t>
            </a:r>
            <a:endParaRPr lang="en-US" altLang="ko-KR" sz="3200" b="1" dirty="0">
              <a:solidFill>
                <a:schemeClr val="tx1">
                  <a:lumMod val="9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0A35F1-D804-9A4F-AFA8-49858C440A66}"/>
              </a:ext>
            </a:extLst>
          </p:cNvPr>
          <p:cNvSpPr/>
          <p:nvPr/>
        </p:nvSpPr>
        <p:spPr>
          <a:xfrm>
            <a:off x="395089" y="-96028"/>
            <a:ext cx="543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0A038-C18A-D64F-B3A8-A21D507B61DB}"/>
              </a:ext>
            </a:extLst>
          </p:cNvPr>
          <p:cNvSpPr txBox="1"/>
          <p:nvPr/>
        </p:nvSpPr>
        <p:spPr>
          <a:xfrm>
            <a:off x="23526750" y="1304527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P.7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1333918" y="1520392"/>
            <a:ext cx="21271200" cy="15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2.5 </a:t>
            </a:r>
            <a:r>
              <a:rPr lang="ko-KR" altLang="en-US" sz="4400" b="1" dirty="0">
                <a:solidFill>
                  <a:schemeClr val="bg1"/>
                </a:solidFill>
              </a:rPr>
              <a:t>보낼 주소 및 금액을 다시 한번 확인한 후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‘Submit transaction’ </a:t>
            </a:r>
            <a:r>
              <a:rPr lang="ko-KR" altLang="en-US" sz="4400" b="1" dirty="0">
                <a:solidFill>
                  <a:schemeClr val="bg1"/>
                </a:solidFill>
              </a:rPr>
              <a:t>눌러 최종 전송을 해주세요</a:t>
            </a:r>
            <a:r>
              <a:rPr lang="en-US" altLang="ko-KR" sz="4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125" y="3299629"/>
            <a:ext cx="14802450" cy="96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661025" y="11878203"/>
            <a:ext cx="2740026" cy="866247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D8867-186E-984A-AD43-575EC8C4734D}"/>
              </a:ext>
            </a:extLst>
          </p:cNvPr>
          <p:cNvSpPr/>
          <p:nvPr/>
        </p:nvSpPr>
        <p:spPr>
          <a:xfrm>
            <a:off x="-2" y="1"/>
            <a:ext cx="13087351" cy="1143000"/>
          </a:xfrm>
          <a:prstGeom prst="rect">
            <a:avLst/>
          </a:prstGeom>
          <a:solidFill>
            <a:srgbClr val="6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634CC-5644-5546-9B3E-C6EF40ECF4DA}"/>
              </a:ext>
            </a:extLst>
          </p:cNvPr>
          <p:cNvSpPr/>
          <p:nvPr/>
        </p:nvSpPr>
        <p:spPr>
          <a:xfrm>
            <a:off x="1333918" y="126758"/>
            <a:ext cx="12271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스텔라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루멘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개인 지갑에 있는 </a:t>
            </a:r>
            <a:r>
              <a:rPr lang="ko-KR" altLang="en-US" sz="3200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식스</a:t>
            </a:r>
            <a:r>
              <a:rPr lang="ko-KR" altLang="en-US" sz="32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토큰을 다른 지갑으로 전송하는 방법</a:t>
            </a:r>
            <a:endParaRPr lang="en-US" altLang="ko-KR" sz="3200" b="1" dirty="0">
              <a:solidFill>
                <a:schemeClr val="tx1">
                  <a:lumMod val="9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43BC9-B8C9-7E49-AD63-3E6BB2FFF543}"/>
              </a:ext>
            </a:extLst>
          </p:cNvPr>
          <p:cNvSpPr/>
          <p:nvPr/>
        </p:nvSpPr>
        <p:spPr>
          <a:xfrm>
            <a:off x="395089" y="-96028"/>
            <a:ext cx="543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tx1">
                    <a:lumMod val="9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9A3E2-83A8-5548-9153-657CD42145D7}"/>
              </a:ext>
            </a:extLst>
          </p:cNvPr>
          <p:cNvSpPr txBox="1"/>
          <p:nvPr/>
        </p:nvSpPr>
        <p:spPr>
          <a:xfrm>
            <a:off x="23526750" y="13045272"/>
            <a:ext cx="85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</a:rPr>
              <a:t>P.8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4384350" y="6319935"/>
            <a:ext cx="15846750" cy="15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FAC41F"/>
                </a:solidFill>
              </a:rPr>
              <a:t>감사합니다</a:t>
            </a:r>
            <a:endParaRPr sz="6000" b="1" dirty="0">
              <a:solidFill>
                <a:srgbClr val="FAC41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375</Words>
  <Application>Microsoft Macintosh PowerPoint</Application>
  <PresentationFormat>사용자 지정</PresentationFormat>
  <Paragraphs>51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NanumBarunGothic</vt:lpstr>
      <vt:lpstr>Helvetica Neue</vt:lpstr>
      <vt:lpstr>Arial</vt:lpstr>
      <vt:lpstr>맑은 고딕</vt:lpstr>
      <vt:lpstr>Helvetica Neue Light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[옐로디지털마케팅]김다혜</cp:lastModifiedBy>
  <cp:revision>61</cp:revision>
  <cp:lastPrinted>2018-06-18T09:47:19Z</cp:lastPrinted>
  <dcterms:modified xsi:type="dcterms:W3CDTF">2018-06-18T09:47:46Z</dcterms:modified>
</cp:coreProperties>
</file>