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97" r:id="rId21"/>
    <p:sldId id="278" r:id="rId22"/>
    <p:sldId id="279" r:id="rId23"/>
    <p:sldId id="280" r:id="rId24"/>
    <p:sldId id="281" r:id="rId25"/>
    <p:sldId id="282" r:id="rId26"/>
    <p:sldId id="283" r:id="rId27"/>
    <p:sldId id="284" r:id="rId28"/>
    <p:sldId id="291" r:id="rId29"/>
    <p:sldId id="292" r:id="rId30"/>
    <p:sldId id="293" r:id="rId31"/>
    <p:sldId id="294" r:id="rId32"/>
    <p:sldId id="295" r:id="rId33"/>
    <p:sldId id="296" r:id="rId34"/>
    <p:sldId id="29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FBE9136-3676-4507-9955-6BE5FDEF388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5081EF8-4171-4ADB-9EC9-FDF273938390}">
      <dgm:prSet/>
      <dgm:spPr/>
      <dgm:t>
        <a:bodyPr/>
        <a:lstStyle/>
        <a:p>
          <a:pPr>
            <a:defRPr cap="all"/>
          </a:pPr>
          <a:r>
            <a:rPr lang="en-CA"/>
            <a:t>Designing the base framework</a:t>
          </a:r>
          <a:endParaRPr lang="en-US"/>
        </a:p>
      </dgm:t>
    </dgm:pt>
    <dgm:pt modelId="{13226125-4041-4951-B7F5-5455F87C371D}" type="parTrans" cxnId="{250A9467-D9A4-4CAE-95A0-1D700EC5D5DB}">
      <dgm:prSet/>
      <dgm:spPr/>
      <dgm:t>
        <a:bodyPr/>
        <a:lstStyle/>
        <a:p>
          <a:endParaRPr lang="en-US"/>
        </a:p>
      </dgm:t>
    </dgm:pt>
    <dgm:pt modelId="{AB52AB63-E60F-4CD7-9376-7FDF6BAB331A}" type="sibTrans" cxnId="{250A9467-D9A4-4CAE-95A0-1D700EC5D5DB}">
      <dgm:prSet/>
      <dgm:spPr/>
      <dgm:t>
        <a:bodyPr/>
        <a:lstStyle/>
        <a:p>
          <a:endParaRPr lang="en-US"/>
        </a:p>
      </dgm:t>
    </dgm:pt>
    <dgm:pt modelId="{E46973F9-CA13-4F92-9E2C-71BBD4B1CD42}">
      <dgm:prSet/>
      <dgm:spPr/>
      <dgm:t>
        <a:bodyPr/>
        <a:lstStyle/>
        <a:p>
          <a:pPr>
            <a:defRPr cap="all"/>
          </a:pPr>
          <a:r>
            <a:rPr lang="en-CA"/>
            <a:t>Testing and tuning on one dataset</a:t>
          </a:r>
          <a:endParaRPr lang="en-US"/>
        </a:p>
      </dgm:t>
    </dgm:pt>
    <dgm:pt modelId="{9B9FA814-650D-4870-AC28-23B5D55CEBDB}" type="parTrans" cxnId="{EE81A78C-E409-455C-A0F0-5B519D4813BC}">
      <dgm:prSet/>
      <dgm:spPr/>
      <dgm:t>
        <a:bodyPr/>
        <a:lstStyle/>
        <a:p>
          <a:endParaRPr lang="en-US"/>
        </a:p>
      </dgm:t>
    </dgm:pt>
    <dgm:pt modelId="{697ADC2E-BD1C-4B66-9AA9-C40157891DA6}" type="sibTrans" cxnId="{EE81A78C-E409-455C-A0F0-5B519D4813BC}">
      <dgm:prSet/>
      <dgm:spPr/>
      <dgm:t>
        <a:bodyPr/>
        <a:lstStyle/>
        <a:p>
          <a:endParaRPr lang="en-US"/>
        </a:p>
      </dgm:t>
    </dgm:pt>
    <dgm:pt modelId="{9634D9AD-C04E-49A0-A2E0-4A46870C307A}">
      <dgm:prSet/>
      <dgm:spPr/>
      <dgm:t>
        <a:bodyPr/>
        <a:lstStyle/>
        <a:p>
          <a:pPr>
            <a:defRPr cap="all"/>
          </a:pPr>
          <a:r>
            <a:rPr lang="en-CA"/>
            <a:t>Actually running it and having it work</a:t>
          </a:r>
          <a:endParaRPr lang="en-US"/>
        </a:p>
      </dgm:t>
    </dgm:pt>
    <dgm:pt modelId="{34F7C7AF-8C0E-4039-B7CA-2FD2DCD04E3C}" type="parTrans" cxnId="{7D0DA3D7-D1BE-4088-BAD0-1D157740D18C}">
      <dgm:prSet/>
      <dgm:spPr/>
      <dgm:t>
        <a:bodyPr/>
        <a:lstStyle/>
        <a:p>
          <a:endParaRPr lang="en-US"/>
        </a:p>
      </dgm:t>
    </dgm:pt>
    <dgm:pt modelId="{1F54B5BE-4F8A-48EB-B7F1-54F749E9275A}" type="sibTrans" cxnId="{7D0DA3D7-D1BE-4088-BAD0-1D157740D18C}">
      <dgm:prSet/>
      <dgm:spPr/>
      <dgm:t>
        <a:bodyPr/>
        <a:lstStyle/>
        <a:p>
          <a:endParaRPr lang="en-US"/>
        </a:p>
      </dgm:t>
    </dgm:pt>
    <dgm:pt modelId="{2733ED67-8599-4B6E-AA70-099AD5E23E3D}" type="pres">
      <dgm:prSet presAssocID="{4FBE9136-3676-4507-9955-6BE5FDEF388B}" presName="root" presStyleCnt="0">
        <dgm:presLayoutVars>
          <dgm:dir/>
          <dgm:resizeHandles val="exact"/>
        </dgm:presLayoutVars>
      </dgm:prSet>
      <dgm:spPr/>
    </dgm:pt>
    <dgm:pt modelId="{13D8AEB5-D108-44BB-88EC-2E57E5BA6642}" type="pres">
      <dgm:prSet presAssocID="{95081EF8-4171-4ADB-9EC9-FDF273938390}" presName="compNode" presStyleCnt="0"/>
      <dgm:spPr/>
    </dgm:pt>
    <dgm:pt modelId="{DFFB8DAB-80BC-4ED9-AF6B-A6606A127004}" type="pres">
      <dgm:prSet presAssocID="{95081EF8-4171-4ADB-9EC9-FDF273938390}" presName="iconBgRect" presStyleLbl="bgShp" presStyleIdx="0" presStyleCnt="3"/>
      <dgm:spPr/>
    </dgm:pt>
    <dgm:pt modelId="{1CBA9F79-547F-497A-BFF2-4ECC35862A65}" type="pres">
      <dgm:prSet presAssocID="{95081EF8-4171-4ADB-9EC9-FDF2739383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FC596A8-8F2C-471D-A5FB-744224456611}" type="pres">
      <dgm:prSet presAssocID="{95081EF8-4171-4ADB-9EC9-FDF273938390}" presName="spaceRect" presStyleCnt="0"/>
      <dgm:spPr/>
    </dgm:pt>
    <dgm:pt modelId="{8D41EF65-15B7-4CA6-ABC4-4D36F1071501}" type="pres">
      <dgm:prSet presAssocID="{95081EF8-4171-4ADB-9EC9-FDF273938390}" presName="textRect" presStyleLbl="revTx" presStyleIdx="0" presStyleCnt="3">
        <dgm:presLayoutVars>
          <dgm:chMax val="1"/>
          <dgm:chPref val="1"/>
        </dgm:presLayoutVars>
      </dgm:prSet>
      <dgm:spPr/>
    </dgm:pt>
    <dgm:pt modelId="{BBBF90CC-183C-493D-AE9C-CCEC402D1B86}" type="pres">
      <dgm:prSet presAssocID="{AB52AB63-E60F-4CD7-9376-7FDF6BAB331A}" presName="sibTrans" presStyleCnt="0"/>
      <dgm:spPr/>
    </dgm:pt>
    <dgm:pt modelId="{36FD7110-A198-41C5-B316-47CBB6D259A5}" type="pres">
      <dgm:prSet presAssocID="{E46973F9-CA13-4F92-9E2C-71BBD4B1CD42}" presName="compNode" presStyleCnt="0"/>
      <dgm:spPr/>
    </dgm:pt>
    <dgm:pt modelId="{27452C00-B6DA-4C0A-A661-86FA7D55A87E}" type="pres">
      <dgm:prSet presAssocID="{E46973F9-CA13-4F92-9E2C-71BBD4B1CD42}" presName="iconBgRect" presStyleLbl="bgShp" presStyleIdx="1" presStyleCnt="3"/>
      <dgm:spPr/>
    </dgm:pt>
    <dgm:pt modelId="{B77A4296-8CB9-41F9-98D4-7984666CF52C}" type="pres">
      <dgm:prSet presAssocID="{E46973F9-CA13-4F92-9E2C-71BBD4B1CD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C975A05-7D36-4B8D-999B-BD079AFA0DE0}" type="pres">
      <dgm:prSet presAssocID="{E46973F9-CA13-4F92-9E2C-71BBD4B1CD42}" presName="spaceRect" presStyleCnt="0"/>
      <dgm:spPr/>
    </dgm:pt>
    <dgm:pt modelId="{031F3ED5-1238-4CC6-9751-28E6CC8DDE01}" type="pres">
      <dgm:prSet presAssocID="{E46973F9-CA13-4F92-9E2C-71BBD4B1CD42}" presName="textRect" presStyleLbl="revTx" presStyleIdx="1" presStyleCnt="3">
        <dgm:presLayoutVars>
          <dgm:chMax val="1"/>
          <dgm:chPref val="1"/>
        </dgm:presLayoutVars>
      </dgm:prSet>
      <dgm:spPr/>
    </dgm:pt>
    <dgm:pt modelId="{EAAE81B1-5F6E-4A66-934C-E45E5703E6AD}" type="pres">
      <dgm:prSet presAssocID="{697ADC2E-BD1C-4B66-9AA9-C40157891DA6}" presName="sibTrans" presStyleCnt="0"/>
      <dgm:spPr/>
    </dgm:pt>
    <dgm:pt modelId="{0BF1084E-CCC7-4FDE-A3D4-DEAB9E436FBE}" type="pres">
      <dgm:prSet presAssocID="{9634D9AD-C04E-49A0-A2E0-4A46870C307A}" presName="compNode" presStyleCnt="0"/>
      <dgm:spPr/>
    </dgm:pt>
    <dgm:pt modelId="{0A5B5DA9-F921-409F-93E9-639E72E25458}" type="pres">
      <dgm:prSet presAssocID="{9634D9AD-C04E-49A0-A2E0-4A46870C307A}" presName="iconBgRect" presStyleLbl="bgShp" presStyleIdx="2" presStyleCnt="3"/>
      <dgm:spPr/>
    </dgm:pt>
    <dgm:pt modelId="{93A36E6E-F5CF-4650-A777-17DD441B5092}" type="pres">
      <dgm:prSet presAssocID="{9634D9AD-C04E-49A0-A2E0-4A46870C30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E886FB04-7BB3-49D8-B101-5C63B99B175C}" type="pres">
      <dgm:prSet presAssocID="{9634D9AD-C04E-49A0-A2E0-4A46870C307A}" presName="spaceRect" presStyleCnt="0"/>
      <dgm:spPr/>
    </dgm:pt>
    <dgm:pt modelId="{D4E4ECFA-BDC9-4728-85DF-1CE99CD2DA97}" type="pres">
      <dgm:prSet presAssocID="{9634D9AD-C04E-49A0-A2E0-4A46870C307A}" presName="textRect" presStyleLbl="revTx" presStyleIdx="2" presStyleCnt="3">
        <dgm:presLayoutVars>
          <dgm:chMax val="1"/>
          <dgm:chPref val="1"/>
        </dgm:presLayoutVars>
      </dgm:prSet>
      <dgm:spPr/>
    </dgm:pt>
  </dgm:ptLst>
  <dgm:cxnLst>
    <dgm:cxn modelId="{72572821-69BF-4DCE-A0F3-FA5849535FA2}" type="presOf" srcId="{E46973F9-CA13-4F92-9E2C-71BBD4B1CD42}" destId="{031F3ED5-1238-4CC6-9751-28E6CC8DDE01}" srcOrd="0" destOrd="0" presId="urn:microsoft.com/office/officeart/2018/5/layout/IconCircleLabelList"/>
    <dgm:cxn modelId="{93C5EA34-0D7F-4E8C-BC47-02568C6DC224}" type="presOf" srcId="{9634D9AD-C04E-49A0-A2E0-4A46870C307A}" destId="{D4E4ECFA-BDC9-4728-85DF-1CE99CD2DA97}" srcOrd="0" destOrd="0" presId="urn:microsoft.com/office/officeart/2018/5/layout/IconCircleLabelList"/>
    <dgm:cxn modelId="{250A9467-D9A4-4CAE-95A0-1D700EC5D5DB}" srcId="{4FBE9136-3676-4507-9955-6BE5FDEF388B}" destId="{95081EF8-4171-4ADB-9EC9-FDF273938390}" srcOrd="0" destOrd="0" parTransId="{13226125-4041-4951-B7F5-5455F87C371D}" sibTransId="{AB52AB63-E60F-4CD7-9376-7FDF6BAB331A}"/>
    <dgm:cxn modelId="{3BBEA082-40BF-4488-9EFC-B02E3216F0C3}" type="presOf" srcId="{4FBE9136-3676-4507-9955-6BE5FDEF388B}" destId="{2733ED67-8599-4B6E-AA70-099AD5E23E3D}" srcOrd="0" destOrd="0" presId="urn:microsoft.com/office/officeart/2018/5/layout/IconCircleLabelList"/>
    <dgm:cxn modelId="{EE81A78C-E409-455C-A0F0-5B519D4813BC}" srcId="{4FBE9136-3676-4507-9955-6BE5FDEF388B}" destId="{E46973F9-CA13-4F92-9E2C-71BBD4B1CD42}" srcOrd="1" destOrd="0" parTransId="{9B9FA814-650D-4870-AC28-23B5D55CEBDB}" sibTransId="{697ADC2E-BD1C-4B66-9AA9-C40157891DA6}"/>
    <dgm:cxn modelId="{F3E1F59B-E031-4559-87A1-2B2396729501}" type="presOf" srcId="{95081EF8-4171-4ADB-9EC9-FDF273938390}" destId="{8D41EF65-15B7-4CA6-ABC4-4D36F1071501}" srcOrd="0" destOrd="0" presId="urn:microsoft.com/office/officeart/2018/5/layout/IconCircleLabelList"/>
    <dgm:cxn modelId="{7D0DA3D7-D1BE-4088-BAD0-1D157740D18C}" srcId="{4FBE9136-3676-4507-9955-6BE5FDEF388B}" destId="{9634D9AD-C04E-49A0-A2E0-4A46870C307A}" srcOrd="2" destOrd="0" parTransId="{34F7C7AF-8C0E-4039-B7CA-2FD2DCD04E3C}" sibTransId="{1F54B5BE-4F8A-48EB-B7F1-54F749E9275A}"/>
    <dgm:cxn modelId="{E2183323-98F3-428E-88D8-698616260475}" type="presParOf" srcId="{2733ED67-8599-4B6E-AA70-099AD5E23E3D}" destId="{13D8AEB5-D108-44BB-88EC-2E57E5BA6642}" srcOrd="0" destOrd="0" presId="urn:microsoft.com/office/officeart/2018/5/layout/IconCircleLabelList"/>
    <dgm:cxn modelId="{7B31EDF6-2C4D-4193-8EA8-DC877D1EA7EC}" type="presParOf" srcId="{13D8AEB5-D108-44BB-88EC-2E57E5BA6642}" destId="{DFFB8DAB-80BC-4ED9-AF6B-A6606A127004}" srcOrd="0" destOrd="0" presId="urn:microsoft.com/office/officeart/2018/5/layout/IconCircleLabelList"/>
    <dgm:cxn modelId="{DBC797BE-723A-43AC-A455-87641F333BFE}" type="presParOf" srcId="{13D8AEB5-D108-44BB-88EC-2E57E5BA6642}" destId="{1CBA9F79-547F-497A-BFF2-4ECC35862A65}" srcOrd="1" destOrd="0" presId="urn:microsoft.com/office/officeart/2018/5/layout/IconCircleLabelList"/>
    <dgm:cxn modelId="{EE26F00F-8591-466C-ABDF-96E2CEC9B3BF}" type="presParOf" srcId="{13D8AEB5-D108-44BB-88EC-2E57E5BA6642}" destId="{EFC596A8-8F2C-471D-A5FB-744224456611}" srcOrd="2" destOrd="0" presId="urn:microsoft.com/office/officeart/2018/5/layout/IconCircleLabelList"/>
    <dgm:cxn modelId="{54D351F1-6E96-42B8-92DE-117CF6E0754E}" type="presParOf" srcId="{13D8AEB5-D108-44BB-88EC-2E57E5BA6642}" destId="{8D41EF65-15B7-4CA6-ABC4-4D36F1071501}" srcOrd="3" destOrd="0" presId="urn:microsoft.com/office/officeart/2018/5/layout/IconCircleLabelList"/>
    <dgm:cxn modelId="{A034970A-0BAB-4285-82AE-1763A926E9F8}" type="presParOf" srcId="{2733ED67-8599-4B6E-AA70-099AD5E23E3D}" destId="{BBBF90CC-183C-493D-AE9C-CCEC402D1B86}" srcOrd="1" destOrd="0" presId="urn:microsoft.com/office/officeart/2018/5/layout/IconCircleLabelList"/>
    <dgm:cxn modelId="{667D96FC-897F-4EFB-9514-412C94119D22}" type="presParOf" srcId="{2733ED67-8599-4B6E-AA70-099AD5E23E3D}" destId="{36FD7110-A198-41C5-B316-47CBB6D259A5}" srcOrd="2" destOrd="0" presId="urn:microsoft.com/office/officeart/2018/5/layout/IconCircleLabelList"/>
    <dgm:cxn modelId="{C376A187-9DC4-499E-BB6A-3F244FB460AE}" type="presParOf" srcId="{36FD7110-A198-41C5-B316-47CBB6D259A5}" destId="{27452C00-B6DA-4C0A-A661-86FA7D55A87E}" srcOrd="0" destOrd="0" presId="urn:microsoft.com/office/officeart/2018/5/layout/IconCircleLabelList"/>
    <dgm:cxn modelId="{4C5003A3-64BF-490A-9311-E7BC58F6A2ED}" type="presParOf" srcId="{36FD7110-A198-41C5-B316-47CBB6D259A5}" destId="{B77A4296-8CB9-41F9-98D4-7984666CF52C}" srcOrd="1" destOrd="0" presId="urn:microsoft.com/office/officeart/2018/5/layout/IconCircleLabelList"/>
    <dgm:cxn modelId="{59D89239-0438-474E-B581-276BDD6F9C5A}" type="presParOf" srcId="{36FD7110-A198-41C5-B316-47CBB6D259A5}" destId="{9C975A05-7D36-4B8D-999B-BD079AFA0DE0}" srcOrd="2" destOrd="0" presId="urn:microsoft.com/office/officeart/2018/5/layout/IconCircleLabelList"/>
    <dgm:cxn modelId="{3F9E32BF-DFB2-4B51-8A8D-EE5F707686F6}" type="presParOf" srcId="{36FD7110-A198-41C5-B316-47CBB6D259A5}" destId="{031F3ED5-1238-4CC6-9751-28E6CC8DDE01}" srcOrd="3" destOrd="0" presId="urn:microsoft.com/office/officeart/2018/5/layout/IconCircleLabelList"/>
    <dgm:cxn modelId="{86D9A5E7-5D5E-4AEF-B871-4996E81A7EC0}" type="presParOf" srcId="{2733ED67-8599-4B6E-AA70-099AD5E23E3D}" destId="{EAAE81B1-5F6E-4A66-934C-E45E5703E6AD}" srcOrd="3" destOrd="0" presId="urn:microsoft.com/office/officeart/2018/5/layout/IconCircleLabelList"/>
    <dgm:cxn modelId="{B5BB130B-0D3C-40B4-9584-5A28361B0C51}" type="presParOf" srcId="{2733ED67-8599-4B6E-AA70-099AD5E23E3D}" destId="{0BF1084E-CCC7-4FDE-A3D4-DEAB9E436FBE}" srcOrd="4" destOrd="0" presId="urn:microsoft.com/office/officeart/2018/5/layout/IconCircleLabelList"/>
    <dgm:cxn modelId="{1EC62C52-3B14-4D9A-BEBD-0D0622E57575}" type="presParOf" srcId="{0BF1084E-CCC7-4FDE-A3D4-DEAB9E436FBE}" destId="{0A5B5DA9-F921-409F-93E9-639E72E25458}" srcOrd="0" destOrd="0" presId="urn:microsoft.com/office/officeart/2018/5/layout/IconCircleLabelList"/>
    <dgm:cxn modelId="{90106724-8D75-4495-BBEC-039CC8C3384C}" type="presParOf" srcId="{0BF1084E-CCC7-4FDE-A3D4-DEAB9E436FBE}" destId="{93A36E6E-F5CF-4650-A777-17DD441B5092}" srcOrd="1" destOrd="0" presId="urn:microsoft.com/office/officeart/2018/5/layout/IconCircleLabelList"/>
    <dgm:cxn modelId="{C0162EF6-C5B6-4C06-9A27-6FDDF8673EA9}" type="presParOf" srcId="{0BF1084E-CCC7-4FDE-A3D4-DEAB9E436FBE}" destId="{E886FB04-7BB3-49D8-B101-5C63B99B175C}" srcOrd="2" destOrd="0" presId="urn:microsoft.com/office/officeart/2018/5/layout/IconCircleLabelList"/>
    <dgm:cxn modelId="{60FCBE96-D100-4E81-9EF4-94DF2CBA8AF5}" type="presParOf" srcId="{0BF1084E-CCC7-4FDE-A3D4-DEAB9E436FBE}" destId="{D4E4ECFA-BDC9-4728-85DF-1CE99CD2DA9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9F7495-BE3D-4D76-83C0-7D150E20A9C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EA66A71-FDE3-4729-AC85-7534B5088215}">
      <dgm:prSet/>
      <dgm:spPr/>
      <dgm:t>
        <a:bodyPr/>
        <a:lstStyle/>
        <a:p>
          <a:r>
            <a:rPr lang="en-CA" dirty="0"/>
            <a:t>More testing and adjustments on other datasets</a:t>
          </a:r>
          <a:endParaRPr lang="en-US" dirty="0"/>
        </a:p>
      </dgm:t>
    </dgm:pt>
    <dgm:pt modelId="{872D3975-6CD1-4B08-AF96-C377DBC7BA64}" type="parTrans" cxnId="{D9B94D91-EC63-4DC7-97DD-92EB0CE001B3}">
      <dgm:prSet/>
      <dgm:spPr/>
      <dgm:t>
        <a:bodyPr/>
        <a:lstStyle/>
        <a:p>
          <a:endParaRPr lang="en-US"/>
        </a:p>
      </dgm:t>
    </dgm:pt>
    <dgm:pt modelId="{EDE41040-23CF-4055-9F6D-C32CCE7937A5}" type="sibTrans" cxnId="{D9B94D91-EC63-4DC7-97DD-92EB0CE001B3}">
      <dgm:prSet/>
      <dgm:spPr/>
      <dgm:t>
        <a:bodyPr/>
        <a:lstStyle/>
        <a:p>
          <a:endParaRPr lang="en-US"/>
        </a:p>
      </dgm:t>
    </dgm:pt>
    <dgm:pt modelId="{3AA7CD4C-C3EC-4B53-8367-6AD944819329}">
      <dgm:prSet/>
      <dgm:spPr/>
      <dgm:t>
        <a:bodyPr/>
        <a:lstStyle/>
        <a:p>
          <a:r>
            <a:rPr lang="en-CA"/>
            <a:t>Application of the software</a:t>
          </a:r>
          <a:endParaRPr lang="en-US"/>
        </a:p>
      </dgm:t>
    </dgm:pt>
    <dgm:pt modelId="{E35E8B3F-9875-457F-BB17-CF13BFE265D5}" type="parTrans" cxnId="{658E7ABD-41DD-452D-9386-695D3AE507D7}">
      <dgm:prSet/>
      <dgm:spPr/>
      <dgm:t>
        <a:bodyPr/>
        <a:lstStyle/>
        <a:p>
          <a:endParaRPr lang="en-US"/>
        </a:p>
      </dgm:t>
    </dgm:pt>
    <dgm:pt modelId="{0C7CC796-6F2F-43DD-94C5-1B7D71E6A8C6}" type="sibTrans" cxnId="{658E7ABD-41DD-452D-9386-695D3AE507D7}">
      <dgm:prSet/>
      <dgm:spPr/>
      <dgm:t>
        <a:bodyPr/>
        <a:lstStyle/>
        <a:p>
          <a:endParaRPr lang="en-US"/>
        </a:p>
      </dgm:t>
    </dgm:pt>
    <dgm:pt modelId="{DDDEF2F8-4234-40C4-81D8-1CC569BEE5F0}" type="pres">
      <dgm:prSet presAssocID="{3A9F7495-BE3D-4D76-83C0-7D150E20A9C2}" presName="root" presStyleCnt="0">
        <dgm:presLayoutVars>
          <dgm:dir/>
          <dgm:resizeHandles val="exact"/>
        </dgm:presLayoutVars>
      </dgm:prSet>
      <dgm:spPr/>
    </dgm:pt>
    <dgm:pt modelId="{B7A95740-A831-476E-9BC3-41E8CBE417B8}" type="pres">
      <dgm:prSet presAssocID="{BEA66A71-FDE3-4729-AC85-7534B5088215}" presName="compNode" presStyleCnt="0"/>
      <dgm:spPr/>
    </dgm:pt>
    <dgm:pt modelId="{1030CB94-E6A8-4AB3-AE11-A9124663D38E}" type="pres">
      <dgm:prSet presAssocID="{BEA66A71-FDE3-4729-AC85-7534B5088215}"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cklist with solid fill"/>
        </a:ext>
      </dgm:extLst>
    </dgm:pt>
    <dgm:pt modelId="{1E273097-498B-40A3-B184-FD1FCDE4C917}" type="pres">
      <dgm:prSet presAssocID="{BEA66A71-FDE3-4729-AC85-7534B5088215}" presName="spaceRect" presStyleCnt="0"/>
      <dgm:spPr/>
    </dgm:pt>
    <dgm:pt modelId="{8E9943AA-63B9-42C0-B30C-5B08FF6C8672}" type="pres">
      <dgm:prSet presAssocID="{BEA66A71-FDE3-4729-AC85-7534B5088215}" presName="textRect" presStyleLbl="revTx" presStyleIdx="0" presStyleCnt="2">
        <dgm:presLayoutVars>
          <dgm:chMax val="1"/>
          <dgm:chPref val="1"/>
        </dgm:presLayoutVars>
      </dgm:prSet>
      <dgm:spPr/>
    </dgm:pt>
    <dgm:pt modelId="{4490B5B2-A254-40F9-8F4C-E8D2DA3EF2A2}" type="pres">
      <dgm:prSet presAssocID="{EDE41040-23CF-4055-9F6D-C32CCE7937A5}" presName="sibTrans" presStyleCnt="0"/>
      <dgm:spPr/>
    </dgm:pt>
    <dgm:pt modelId="{373612C2-ACE6-439E-B765-0F13DA7BE069}" type="pres">
      <dgm:prSet presAssocID="{3AA7CD4C-C3EC-4B53-8367-6AD944819329}" presName="compNode" presStyleCnt="0"/>
      <dgm:spPr/>
    </dgm:pt>
    <dgm:pt modelId="{5B36AE44-7B4B-428C-9A8E-48590F7E68C7}" type="pres">
      <dgm:prSet presAssocID="{3AA7CD4C-C3EC-4B53-8367-6AD9448193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C8E01D1-2641-4E26-A301-E8E77E399222}" type="pres">
      <dgm:prSet presAssocID="{3AA7CD4C-C3EC-4B53-8367-6AD944819329}" presName="spaceRect" presStyleCnt="0"/>
      <dgm:spPr/>
    </dgm:pt>
    <dgm:pt modelId="{2899B916-B47C-44B1-AFB9-CE217F533810}" type="pres">
      <dgm:prSet presAssocID="{3AA7CD4C-C3EC-4B53-8367-6AD944819329}" presName="textRect" presStyleLbl="revTx" presStyleIdx="1" presStyleCnt="2">
        <dgm:presLayoutVars>
          <dgm:chMax val="1"/>
          <dgm:chPref val="1"/>
        </dgm:presLayoutVars>
      </dgm:prSet>
      <dgm:spPr/>
    </dgm:pt>
  </dgm:ptLst>
  <dgm:cxnLst>
    <dgm:cxn modelId="{652D252A-7552-4719-92D5-18A4E4572400}" type="presOf" srcId="{BEA66A71-FDE3-4729-AC85-7534B5088215}" destId="{8E9943AA-63B9-42C0-B30C-5B08FF6C8672}" srcOrd="0" destOrd="0" presId="urn:microsoft.com/office/officeart/2018/2/layout/IconLabelList"/>
    <dgm:cxn modelId="{22689537-3A8D-4187-A0A3-5274EF0F72D1}" type="presOf" srcId="{3AA7CD4C-C3EC-4B53-8367-6AD944819329}" destId="{2899B916-B47C-44B1-AFB9-CE217F533810}" srcOrd="0" destOrd="0" presId="urn:microsoft.com/office/officeart/2018/2/layout/IconLabelList"/>
    <dgm:cxn modelId="{54E6B481-08DF-4FC2-96C0-D834C438D8B3}" type="presOf" srcId="{3A9F7495-BE3D-4D76-83C0-7D150E20A9C2}" destId="{DDDEF2F8-4234-40C4-81D8-1CC569BEE5F0}" srcOrd="0" destOrd="0" presId="urn:microsoft.com/office/officeart/2018/2/layout/IconLabelList"/>
    <dgm:cxn modelId="{D9B94D91-EC63-4DC7-97DD-92EB0CE001B3}" srcId="{3A9F7495-BE3D-4D76-83C0-7D150E20A9C2}" destId="{BEA66A71-FDE3-4729-AC85-7534B5088215}" srcOrd="0" destOrd="0" parTransId="{872D3975-6CD1-4B08-AF96-C377DBC7BA64}" sibTransId="{EDE41040-23CF-4055-9F6D-C32CCE7937A5}"/>
    <dgm:cxn modelId="{658E7ABD-41DD-452D-9386-695D3AE507D7}" srcId="{3A9F7495-BE3D-4D76-83C0-7D150E20A9C2}" destId="{3AA7CD4C-C3EC-4B53-8367-6AD944819329}" srcOrd="1" destOrd="0" parTransId="{E35E8B3F-9875-457F-BB17-CF13BFE265D5}" sibTransId="{0C7CC796-6F2F-43DD-94C5-1B7D71E6A8C6}"/>
    <dgm:cxn modelId="{3F2299D1-ECAD-44AA-809D-FCEE56D39467}" type="presParOf" srcId="{DDDEF2F8-4234-40C4-81D8-1CC569BEE5F0}" destId="{B7A95740-A831-476E-9BC3-41E8CBE417B8}" srcOrd="0" destOrd="0" presId="urn:microsoft.com/office/officeart/2018/2/layout/IconLabelList"/>
    <dgm:cxn modelId="{14756E11-C8C5-400C-9161-039CBC18544E}" type="presParOf" srcId="{B7A95740-A831-476E-9BC3-41E8CBE417B8}" destId="{1030CB94-E6A8-4AB3-AE11-A9124663D38E}" srcOrd="0" destOrd="0" presId="urn:microsoft.com/office/officeart/2018/2/layout/IconLabelList"/>
    <dgm:cxn modelId="{05CA2400-621E-40C9-9FD9-C92F71B1E3BC}" type="presParOf" srcId="{B7A95740-A831-476E-9BC3-41E8CBE417B8}" destId="{1E273097-498B-40A3-B184-FD1FCDE4C917}" srcOrd="1" destOrd="0" presId="urn:microsoft.com/office/officeart/2018/2/layout/IconLabelList"/>
    <dgm:cxn modelId="{E19B8D61-A252-4D89-9E12-E5BD1CB676D3}" type="presParOf" srcId="{B7A95740-A831-476E-9BC3-41E8CBE417B8}" destId="{8E9943AA-63B9-42C0-B30C-5B08FF6C8672}" srcOrd="2" destOrd="0" presId="urn:microsoft.com/office/officeart/2018/2/layout/IconLabelList"/>
    <dgm:cxn modelId="{AA5ADB50-CFD9-4CF9-BB1D-95888A9AA9FF}" type="presParOf" srcId="{DDDEF2F8-4234-40C4-81D8-1CC569BEE5F0}" destId="{4490B5B2-A254-40F9-8F4C-E8D2DA3EF2A2}" srcOrd="1" destOrd="0" presId="urn:microsoft.com/office/officeart/2018/2/layout/IconLabelList"/>
    <dgm:cxn modelId="{F80C6900-DC11-4075-9D46-C5A4ABFCF7AC}" type="presParOf" srcId="{DDDEF2F8-4234-40C4-81D8-1CC569BEE5F0}" destId="{373612C2-ACE6-439E-B765-0F13DA7BE069}" srcOrd="2" destOrd="0" presId="urn:microsoft.com/office/officeart/2018/2/layout/IconLabelList"/>
    <dgm:cxn modelId="{1A0DC64C-ED54-44BE-9B67-C2160133BE6F}" type="presParOf" srcId="{373612C2-ACE6-439E-B765-0F13DA7BE069}" destId="{5B36AE44-7B4B-428C-9A8E-48590F7E68C7}" srcOrd="0" destOrd="0" presId="urn:microsoft.com/office/officeart/2018/2/layout/IconLabelList"/>
    <dgm:cxn modelId="{36FA0F0F-5D95-4B5B-A252-7A2D1034E683}" type="presParOf" srcId="{373612C2-ACE6-439E-B765-0F13DA7BE069}" destId="{CC8E01D1-2641-4E26-A301-E8E77E399222}" srcOrd="1" destOrd="0" presId="urn:microsoft.com/office/officeart/2018/2/layout/IconLabelList"/>
    <dgm:cxn modelId="{4F06E5D0-2C14-4E55-86D4-6A795AC4A58C}" type="presParOf" srcId="{373612C2-ACE6-439E-B765-0F13DA7BE069}" destId="{2899B916-B47C-44B1-AFB9-CE217F53381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9D525E-5644-4BAA-84E9-A5FE89D72294}"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B0A1F19-88A6-40B6-BA73-8B16557E4075}">
      <dgm:prSet/>
      <dgm:spPr/>
      <dgm:t>
        <a:bodyPr/>
        <a:lstStyle/>
        <a:p>
          <a:pPr>
            <a:defRPr cap="all"/>
          </a:pPr>
          <a:r>
            <a:rPr lang="en-CA"/>
            <a:t>Found in GitHub repository</a:t>
          </a:r>
          <a:endParaRPr lang="en-US"/>
        </a:p>
      </dgm:t>
    </dgm:pt>
    <dgm:pt modelId="{8D5E4632-E9D2-4FF4-B18D-0115F79B0376}" type="parTrans" cxnId="{AC9F0042-9F80-423C-A5DA-2A4ABE8B0398}">
      <dgm:prSet/>
      <dgm:spPr/>
      <dgm:t>
        <a:bodyPr/>
        <a:lstStyle/>
        <a:p>
          <a:endParaRPr lang="en-US"/>
        </a:p>
      </dgm:t>
    </dgm:pt>
    <dgm:pt modelId="{5BE7FC8F-E848-472E-818C-05B6C3032D2F}" type="sibTrans" cxnId="{AC9F0042-9F80-423C-A5DA-2A4ABE8B0398}">
      <dgm:prSet/>
      <dgm:spPr/>
      <dgm:t>
        <a:bodyPr/>
        <a:lstStyle/>
        <a:p>
          <a:endParaRPr lang="en-US"/>
        </a:p>
      </dgm:t>
    </dgm:pt>
    <dgm:pt modelId="{8DF3A9FF-1AB3-428F-B557-2E419A471810}">
      <dgm:prSet/>
      <dgm:spPr/>
      <dgm:t>
        <a:bodyPr/>
        <a:lstStyle/>
        <a:p>
          <a:pPr>
            <a:defRPr cap="all"/>
          </a:pPr>
          <a:r>
            <a:rPr lang="en-CA"/>
            <a:t>Also found throughout code</a:t>
          </a:r>
          <a:endParaRPr lang="en-US"/>
        </a:p>
      </dgm:t>
    </dgm:pt>
    <dgm:pt modelId="{E3909DD6-59D1-4C06-B552-E5F4112E421D}" type="parTrans" cxnId="{016049C9-8652-4C6C-A624-9570DE83E516}">
      <dgm:prSet/>
      <dgm:spPr/>
      <dgm:t>
        <a:bodyPr/>
        <a:lstStyle/>
        <a:p>
          <a:endParaRPr lang="en-US"/>
        </a:p>
      </dgm:t>
    </dgm:pt>
    <dgm:pt modelId="{21BAE6AE-CC7B-4357-9650-DF6184635AD0}" type="sibTrans" cxnId="{016049C9-8652-4C6C-A624-9570DE83E516}">
      <dgm:prSet/>
      <dgm:spPr/>
      <dgm:t>
        <a:bodyPr/>
        <a:lstStyle/>
        <a:p>
          <a:endParaRPr lang="en-US"/>
        </a:p>
      </dgm:t>
    </dgm:pt>
    <dgm:pt modelId="{12A83914-AD24-4B29-8C06-7D883032810B}" type="pres">
      <dgm:prSet presAssocID="{119D525E-5644-4BAA-84E9-A5FE89D72294}" presName="root" presStyleCnt="0">
        <dgm:presLayoutVars>
          <dgm:dir/>
          <dgm:resizeHandles val="exact"/>
        </dgm:presLayoutVars>
      </dgm:prSet>
      <dgm:spPr/>
    </dgm:pt>
    <dgm:pt modelId="{DD07F34A-F7CC-495D-97D1-B994A9A1CAEC}" type="pres">
      <dgm:prSet presAssocID="{2B0A1F19-88A6-40B6-BA73-8B16557E4075}" presName="compNode" presStyleCnt="0"/>
      <dgm:spPr/>
    </dgm:pt>
    <dgm:pt modelId="{EFB27B2A-C2F0-4A55-8D43-F700994EEEBE}" type="pres">
      <dgm:prSet presAssocID="{2B0A1F19-88A6-40B6-BA73-8B16557E4075}" presName="iconBgRect" presStyleLbl="bgShp" presStyleIdx="0" presStyleCnt="2"/>
      <dgm:spPr>
        <a:prstGeom prst="round2DiagRect">
          <a:avLst>
            <a:gd name="adj1" fmla="val 29727"/>
            <a:gd name="adj2" fmla="val 0"/>
          </a:avLst>
        </a:prstGeom>
      </dgm:spPr>
    </dgm:pt>
    <dgm:pt modelId="{E75DA555-AAB7-4748-9535-975FEDEF9DB4}" type="pres">
      <dgm:prSet presAssocID="{2B0A1F19-88A6-40B6-BA73-8B16557E407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186B8AC3-206E-4ACA-8FAF-648BF9991072}" type="pres">
      <dgm:prSet presAssocID="{2B0A1F19-88A6-40B6-BA73-8B16557E4075}" presName="spaceRect" presStyleCnt="0"/>
      <dgm:spPr/>
    </dgm:pt>
    <dgm:pt modelId="{385538F5-78BF-4336-AA28-66CA832EC845}" type="pres">
      <dgm:prSet presAssocID="{2B0A1F19-88A6-40B6-BA73-8B16557E4075}" presName="textRect" presStyleLbl="revTx" presStyleIdx="0" presStyleCnt="2">
        <dgm:presLayoutVars>
          <dgm:chMax val="1"/>
          <dgm:chPref val="1"/>
        </dgm:presLayoutVars>
      </dgm:prSet>
      <dgm:spPr/>
    </dgm:pt>
    <dgm:pt modelId="{01E67E8A-BDF0-40FB-BE02-6116D8AA361B}" type="pres">
      <dgm:prSet presAssocID="{5BE7FC8F-E848-472E-818C-05B6C3032D2F}" presName="sibTrans" presStyleCnt="0"/>
      <dgm:spPr/>
    </dgm:pt>
    <dgm:pt modelId="{BB6A38BF-1B64-4A30-8551-DED104273B7C}" type="pres">
      <dgm:prSet presAssocID="{8DF3A9FF-1AB3-428F-B557-2E419A471810}" presName="compNode" presStyleCnt="0"/>
      <dgm:spPr/>
    </dgm:pt>
    <dgm:pt modelId="{4798C41B-65D3-4DFA-AA75-E6E35E6C0535}" type="pres">
      <dgm:prSet presAssocID="{8DF3A9FF-1AB3-428F-B557-2E419A471810}" presName="iconBgRect" presStyleLbl="bgShp" presStyleIdx="1" presStyleCnt="2"/>
      <dgm:spPr>
        <a:prstGeom prst="round2DiagRect">
          <a:avLst>
            <a:gd name="adj1" fmla="val 29727"/>
            <a:gd name="adj2" fmla="val 0"/>
          </a:avLst>
        </a:prstGeom>
      </dgm:spPr>
    </dgm:pt>
    <dgm:pt modelId="{25CB2F29-653B-43C7-BBF7-7D3E58090DE7}" type="pres">
      <dgm:prSet presAssocID="{8DF3A9FF-1AB3-428F-B557-2E419A4718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C13A8E81-8B6E-4145-8834-71B1C20C5494}" type="pres">
      <dgm:prSet presAssocID="{8DF3A9FF-1AB3-428F-B557-2E419A471810}" presName="spaceRect" presStyleCnt="0"/>
      <dgm:spPr/>
    </dgm:pt>
    <dgm:pt modelId="{E80BDCB1-4916-40BA-81E8-2ED0354B5085}" type="pres">
      <dgm:prSet presAssocID="{8DF3A9FF-1AB3-428F-B557-2E419A471810}" presName="textRect" presStyleLbl="revTx" presStyleIdx="1" presStyleCnt="2">
        <dgm:presLayoutVars>
          <dgm:chMax val="1"/>
          <dgm:chPref val="1"/>
        </dgm:presLayoutVars>
      </dgm:prSet>
      <dgm:spPr/>
    </dgm:pt>
  </dgm:ptLst>
  <dgm:cxnLst>
    <dgm:cxn modelId="{AC9F0042-9F80-423C-A5DA-2A4ABE8B0398}" srcId="{119D525E-5644-4BAA-84E9-A5FE89D72294}" destId="{2B0A1F19-88A6-40B6-BA73-8B16557E4075}" srcOrd="0" destOrd="0" parTransId="{8D5E4632-E9D2-4FF4-B18D-0115F79B0376}" sibTransId="{5BE7FC8F-E848-472E-818C-05B6C3032D2F}"/>
    <dgm:cxn modelId="{D02F2096-4D4B-4193-8D17-4AF26C729892}" type="presOf" srcId="{8DF3A9FF-1AB3-428F-B557-2E419A471810}" destId="{E80BDCB1-4916-40BA-81E8-2ED0354B5085}" srcOrd="0" destOrd="0" presId="urn:microsoft.com/office/officeart/2018/5/layout/IconLeafLabelList"/>
    <dgm:cxn modelId="{6D5261A8-5E24-4C13-8B33-8D5DD80F185A}" type="presOf" srcId="{2B0A1F19-88A6-40B6-BA73-8B16557E4075}" destId="{385538F5-78BF-4336-AA28-66CA832EC845}" srcOrd="0" destOrd="0" presId="urn:microsoft.com/office/officeart/2018/5/layout/IconLeafLabelList"/>
    <dgm:cxn modelId="{016049C9-8652-4C6C-A624-9570DE83E516}" srcId="{119D525E-5644-4BAA-84E9-A5FE89D72294}" destId="{8DF3A9FF-1AB3-428F-B557-2E419A471810}" srcOrd="1" destOrd="0" parTransId="{E3909DD6-59D1-4C06-B552-E5F4112E421D}" sibTransId="{21BAE6AE-CC7B-4357-9650-DF6184635AD0}"/>
    <dgm:cxn modelId="{59044AE2-85BD-45A1-911F-46B631D664D8}" type="presOf" srcId="{119D525E-5644-4BAA-84E9-A5FE89D72294}" destId="{12A83914-AD24-4B29-8C06-7D883032810B}" srcOrd="0" destOrd="0" presId="urn:microsoft.com/office/officeart/2018/5/layout/IconLeafLabelList"/>
    <dgm:cxn modelId="{F616E757-8B88-47E7-9BBA-9974AF743A38}" type="presParOf" srcId="{12A83914-AD24-4B29-8C06-7D883032810B}" destId="{DD07F34A-F7CC-495D-97D1-B994A9A1CAEC}" srcOrd="0" destOrd="0" presId="urn:microsoft.com/office/officeart/2018/5/layout/IconLeafLabelList"/>
    <dgm:cxn modelId="{C0825C2C-936C-4CFC-ADD0-C346961A2877}" type="presParOf" srcId="{DD07F34A-F7CC-495D-97D1-B994A9A1CAEC}" destId="{EFB27B2A-C2F0-4A55-8D43-F700994EEEBE}" srcOrd="0" destOrd="0" presId="urn:microsoft.com/office/officeart/2018/5/layout/IconLeafLabelList"/>
    <dgm:cxn modelId="{395E5D1B-D3AE-4536-B456-FA4AC4794732}" type="presParOf" srcId="{DD07F34A-F7CC-495D-97D1-B994A9A1CAEC}" destId="{E75DA555-AAB7-4748-9535-975FEDEF9DB4}" srcOrd="1" destOrd="0" presId="urn:microsoft.com/office/officeart/2018/5/layout/IconLeafLabelList"/>
    <dgm:cxn modelId="{021E452B-723B-4491-B8D3-29FCD27EBDAB}" type="presParOf" srcId="{DD07F34A-F7CC-495D-97D1-B994A9A1CAEC}" destId="{186B8AC3-206E-4ACA-8FAF-648BF9991072}" srcOrd="2" destOrd="0" presId="urn:microsoft.com/office/officeart/2018/5/layout/IconLeafLabelList"/>
    <dgm:cxn modelId="{4DA072CF-4221-4CE8-B4D4-1C81A04375C4}" type="presParOf" srcId="{DD07F34A-F7CC-495D-97D1-B994A9A1CAEC}" destId="{385538F5-78BF-4336-AA28-66CA832EC845}" srcOrd="3" destOrd="0" presId="urn:microsoft.com/office/officeart/2018/5/layout/IconLeafLabelList"/>
    <dgm:cxn modelId="{708A6384-65F0-4A30-92DA-3D2340A6491B}" type="presParOf" srcId="{12A83914-AD24-4B29-8C06-7D883032810B}" destId="{01E67E8A-BDF0-40FB-BE02-6116D8AA361B}" srcOrd="1" destOrd="0" presId="urn:microsoft.com/office/officeart/2018/5/layout/IconLeafLabelList"/>
    <dgm:cxn modelId="{78515B9B-E2D4-42A1-BE3B-365569C5A5DB}" type="presParOf" srcId="{12A83914-AD24-4B29-8C06-7D883032810B}" destId="{BB6A38BF-1B64-4A30-8551-DED104273B7C}" srcOrd="2" destOrd="0" presId="urn:microsoft.com/office/officeart/2018/5/layout/IconLeafLabelList"/>
    <dgm:cxn modelId="{004386D5-AB4E-4ED8-B194-C31D53995874}" type="presParOf" srcId="{BB6A38BF-1B64-4A30-8551-DED104273B7C}" destId="{4798C41B-65D3-4DFA-AA75-E6E35E6C0535}" srcOrd="0" destOrd="0" presId="urn:microsoft.com/office/officeart/2018/5/layout/IconLeafLabelList"/>
    <dgm:cxn modelId="{899B1E61-2270-459B-990F-50EE291DC0CC}" type="presParOf" srcId="{BB6A38BF-1B64-4A30-8551-DED104273B7C}" destId="{25CB2F29-653B-43C7-BBF7-7D3E58090DE7}" srcOrd="1" destOrd="0" presId="urn:microsoft.com/office/officeart/2018/5/layout/IconLeafLabelList"/>
    <dgm:cxn modelId="{B7790DE4-BA7C-4908-9362-5164BFB46949}" type="presParOf" srcId="{BB6A38BF-1B64-4A30-8551-DED104273B7C}" destId="{C13A8E81-8B6E-4145-8834-71B1C20C5494}" srcOrd="2" destOrd="0" presId="urn:microsoft.com/office/officeart/2018/5/layout/IconLeafLabelList"/>
    <dgm:cxn modelId="{AA56C825-D3E2-4F30-9C81-0F2FD534D551}" type="presParOf" srcId="{BB6A38BF-1B64-4A30-8551-DED104273B7C}" destId="{E80BDCB1-4916-40BA-81E8-2ED0354B508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B8DAB-80BC-4ED9-AF6B-A6606A127004}">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A9F79-547F-497A-BFF2-4ECC35862A6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41EF65-15B7-4CA6-ABC4-4D36F1071501}">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Designing the base framework</a:t>
          </a:r>
          <a:endParaRPr lang="en-US" sz="2500" kern="1200"/>
        </a:p>
      </dsp:txBody>
      <dsp:txXfrm>
        <a:off x="75768" y="3053169"/>
        <a:ext cx="3093750" cy="720000"/>
      </dsp:txXfrm>
    </dsp:sp>
    <dsp:sp modelId="{27452C00-B6DA-4C0A-A661-86FA7D55A87E}">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A4296-8CB9-41F9-98D4-7984666CF52C}">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1F3ED5-1238-4CC6-9751-28E6CC8DDE01}">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Testing and tuning on one dataset</a:t>
          </a:r>
          <a:endParaRPr lang="en-US" sz="2500" kern="1200"/>
        </a:p>
      </dsp:txBody>
      <dsp:txXfrm>
        <a:off x="3710925" y="3053169"/>
        <a:ext cx="3093750" cy="720000"/>
      </dsp:txXfrm>
    </dsp:sp>
    <dsp:sp modelId="{0A5B5DA9-F921-409F-93E9-639E72E25458}">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36E6E-F5CF-4650-A777-17DD441B5092}">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E4ECFA-BDC9-4728-85DF-1CE99CD2DA97}">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Actually running it and having it work</a:t>
          </a:r>
          <a:endParaRPr lang="en-US" sz="2500" kern="1200"/>
        </a:p>
      </dsp:txBody>
      <dsp:txXfrm>
        <a:off x="7346081" y="3053169"/>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0CB94-E6A8-4AB3-AE11-A9124663D38E}">
      <dsp:nvSpPr>
        <dsp:cNvPr id="0" name=""/>
        <dsp:cNvSpPr/>
      </dsp:nvSpPr>
      <dsp:spPr>
        <a:xfrm>
          <a:off x="1747800" y="608594"/>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9943AA-63B9-42C0-B30C-5B08FF6C8672}">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dirty="0"/>
            <a:t>More testing and adjustments on other datasets</a:t>
          </a:r>
          <a:endParaRPr lang="en-US" sz="2500" kern="1200" dirty="0"/>
        </a:p>
      </dsp:txBody>
      <dsp:txXfrm>
        <a:off x="559800" y="3022743"/>
        <a:ext cx="4320000" cy="720000"/>
      </dsp:txXfrm>
    </dsp:sp>
    <dsp:sp modelId="{5B36AE44-7B4B-428C-9A8E-48590F7E68C7}">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99B916-B47C-44B1-AFB9-CE217F533810}">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CA" sz="2500" kern="1200"/>
            <a:t>Application of the software</a:t>
          </a:r>
          <a:endParaRPr lang="en-US" sz="25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27B2A-C2F0-4A55-8D43-F700994EEEBE}">
      <dsp:nvSpPr>
        <dsp:cNvPr id="0" name=""/>
        <dsp:cNvSpPr/>
      </dsp:nvSpPr>
      <dsp:spPr>
        <a:xfrm>
          <a:off x="2044800" y="174437"/>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DA555-AAB7-4748-9535-975FEDEF9DB4}">
      <dsp:nvSpPr>
        <dsp:cNvPr id="0" name=""/>
        <dsp:cNvSpPr/>
      </dsp:nvSpPr>
      <dsp:spPr>
        <a:xfrm>
          <a:off x="2512800" y="642437"/>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5538F5-78BF-4336-AA28-66CA832EC845}">
      <dsp:nvSpPr>
        <dsp:cNvPr id="0" name=""/>
        <dsp:cNvSpPr/>
      </dsp:nvSpPr>
      <dsp:spPr>
        <a:xfrm>
          <a:off x="134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Found in GitHub repository</a:t>
          </a:r>
          <a:endParaRPr lang="en-US" sz="2500" kern="1200"/>
        </a:p>
      </dsp:txBody>
      <dsp:txXfrm>
        <a:off x="1342800" y="3054438"/>
        <a:ext cx="3600000" cy="720000"/>
      </dsp:txXfrm>
    </dsp:sp>
    <dsp:sp modelId="{4798C41B-65D3-4DFA-AA75-E6E35E6C0535}">
      <dsp:nvSpPr>
        <dsp:cNvPr id="0" name=""/>
        <dsp:cNvSpPr/>
      </dsp:nvSpPr>
      <dsp:spPr>
        <a:xfrm>
          <a:off x="6274800" y="174437"/>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CB2F29-653B-43C7-BBF7-7D3E58090DE7}">
      <dsp:nvSpPr>
        <dsp:cNvPr id="0" name=""/>
        <dsp:cNvSpPr/>
      </dsp:nvSpPr>
      <dsp:spPr>
        <a:xfrm>
          <a:off x="6742800" y="642437"/>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BDCB1-4916-40BA-81E8-2ED0354B5085}">
      <dsp:nvSpPr>
        <dsp:cNvPr id="0" name=""/>
        <dsp:cNvSpPr/>
      </dsp:nvSpPr>
      <dsp:spPr>
        <a:xfrm>
          <a:off x="5572800" y="3054438"/>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Also found throughout code</a:t>
          </a:r>
          <a:endParaRPr lang="en-US" sz="2500" kern="1200"/>
        </a:p>
      </dsp:txBody>
      <dsp:txXfrm>
        <a:off x="5572800" y="3054438"/>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758C-2611-BFBE-F193-DDE08AA1BA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A3EA96F-4B2C-E251-C607-F50BFE74D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BACF75C-EB06-D6EC-21EE-98E63CD76577}"/>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F906CA97-6A08-1AE9-A101-BE2AD0EA142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C35294-5FA0-C49C-3BC9-DB91C1FCFCCA}"/>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88296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755C-01A9-3324-E8D1-048C6CE39D9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869BB08-791D-BCD1-EDF6-C158DF50C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A7563D-7B4B-CFE9-B239-B065486D152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BDB2C893-C5B5-09EF-27A4-78038A92619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1274E4-C234-4438-2287-72920AB863E7}"/>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9056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3B4958-EB33-227B-6A54-C47AADA466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45AB713-90B1-1EAF-1032-07FDC307E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3A9D3C-B3D2-478E-535E-4C97CE19D8C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956B593F-6DD4-24B6-F996-1D9AFF97A22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B0C6D8-E9FF-3493-C7F3-CC38C3E85DA6}"/>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50656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FD0D-BBF7-7C5A-34E8-C5DBCFE7F1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A3489FE-9530-8A21-EC5E-6089FF69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1DEFC2-9835-0220-281D-40414270BD4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C8961D35-4A75-5508-0DC4-527D295812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FC860B-A293-EF2D-C229-6F45B95B94A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51256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AF06-E11C-2963-6221-68737C8205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E6CB2BA-F67E-BFD2-5D22-4440922088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E64DE-A840-EEB2-0B7D-FE8AC422DA63}"/>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5550FAFB-CE6A-6CAF-77BD-4207B5F673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747677-00EB-142C-E684-F9B9E463A1A3}"/>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923206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A497-C65B-6FE7-4D8A-91413D7796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916777-5F8D-FC23-7F7B-89F7279012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0FC8224-897E-547F-C9CA-E62D1BF5A4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875D787-CBCA-E831-3DF6-B9801286A21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8EB77150-69A9-B5E3-2808-10CCC749E9E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D17AEEB-30C5-6B07-2600-A66737F9E94B}"/>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643181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81C7-9897-0EF5-0171-4D07222F55E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EF2CB7-2B11-AAD3-655E-C9525FDE3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EB4759-8133-39B5-5E61-D190A99BE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431B2A5-B242-014B-3BEC-169D8721E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1DEBD6-7B74-8EEB-377F-A793C5A09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68FC2B1-001C-CC54-D522-D709479351E8}"/>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8" name="Footer Placeholder 7">
            <a:extLst>
              <a:ext uri="{FF2B5EF4-FFF2-40B4-BE49-F238E27FC236}">
                <a16:creationId xmlns:a16="http://schemas.microsoft.com/office/drawing/2014/main" id="{83585478-8BC8-FC59-3BF6-05B139A8882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90CE65C-8A0D-B177-2FCE-AA35AA937FFE}"/>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119521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CF9F-798A-5EB4-8D4C-4463B2535E2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F44CED4-7278-AAA9-FD80-94E0A4E9E471}"/>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4" name="Footer Placeholder 3">
            <a:extLst>
              <a:ext uri="{FF2B5EF4-FFF2-40B4-BE49-F238E27FC236}">
                <a16:creationId xmlns:a16="http://schemas.microsoft.com/office/drawing/2014/main" id="{93D1D401-3E75-E871-5EF7-25258C84F54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68748E5-54DD-1088-E1C1-6846F0B07012}"/>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5700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D09241-F6F4-7C87-9EAE-26C7B3A8E81C}"/>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3" name="Footer Placeholder 2">
            <a:extLst>
              <a:ext uri="{FF2B5EF4-FFF2-40B4-BE49-F238E27FC236}">
                <a16:creationId xmlns:a16="http://schemas.microsoft.com/office/drawing/2014/main" id="{E1454B07-8EA9-5608-7A54-47995CD4FB0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7B3FAA9-37E7-8361-C9DE-1099A0C3CC19}"/>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261326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D8ACF-E88F-145F-C7BD-4D5D75907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9F9866E-F416-3A4C-C59C-44366DEC5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FADA6F9-EDA3-1FAF-E6B6-9FAC78FE0C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CE2DD5-EB7B-61D7-BCD8-138686E752F9}"/>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CC9DDE2-2616-EDCE-E203-C183CE7655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70B7E84-1FF1-F49D-23D0-F725C932F5D5}"/>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60575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C75F-5A9D-6C81-1C10-1D340A3569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E39F152-9B2B-343A-4AB3-4070D162C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5DEB81B-BBD7-D414-4D20-2A47B38CB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30FB3-3F08-FE69-BA54-55A4EF300666}"/>
              </a:ext>
            </a:extLst>
          </p:cNvPr>
          <p:cNvSpPr>
            <a:spLocks noGrp="1"/>
          </p:cNvSpPr>
          <p:nvPr>
            <p:ph type="dt" sz="half" idx="10"/>
          </p:nvPr>
        </p:nvSpPr>
        <p:spPr/>
        <p:txBody>
          <a:bodyPr/>
          <a:lstStyle/>
          <a:p>
            <a:fld id="{1D24A3B9-46A8-4823-9DBD-514756F17FD0}" type="datetimeFigureOut">
              <a:rPr lang="en-CA" smtClean="0"/>
              <a:t>2022-08-08</a:t>
            </a:fld>
            <a:endParaRPr lang="en-CA"/>
          </a:p>
        </p:txBody>
      </p:sp>
      <p:sp>
        <p:nvSpPr>
          <p:cNvPr id="6" name="Footer Placeholder 5">
            <a:extLst>
              <a:ext uri="{FF2B5EF4-FFF2-40B4-BE49-F238E27FC236}">
                <a16:creationId xmlns:a16="http://schemas.microsoft.com/office/drawing/2014/main" id="{29AE70AD-C95D-D8A8-8493-45CF9DB758F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7511A1-C666-0F33-BAA9-118569899A18}"/>
              </a:ext>
            </a:extLst>
          </p:cNvPr>
          <p:cNvSpPr>
            <a:spLocks noGrp="1"/>
          </p:cNvSpPr>
          <p:nvPr>
            <p:ph type="sldNum" sz="quarter" idx="12"/>
          </p:nvPr>
        </p:nvSpPr>
        <p:spPr/>
        <p:txBody>
          <a:bodyPr/>
          <a:lstStyle/>
          <a:p>
            <a:fld id="{ACC09F13-260A-4985-BF89-7C5410ADA473}" type="slidenum">
              <a:rPr lang="en-CA" smtClean="0"/>
              <a:t>‹#›</a:t>
            </a:fld>
            <a:endParaRPr lang="en-CA"/>
          </a:p>
        </p:txBody>
      </p:sp>
    </p:spTree>
    <p:extLst>
      <p:ext uri="{BB962C8B-B14F-4D97-AF65-F5344CB8AC3E}">
        <p14:creationId xmlns:p14="http://schemas.microsoft.com/office/powerpoint/2010/main" val="3973497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FCBF7-BBCF-AEB7-D8EC-2A98584F0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C9035A0-845D-5D0F-E9B0-23C3794B7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B406A36-A340-6D00-650E-EEAFCA17F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24A3B9-46A8-4823-9DBD-514756F17FD0}" type="datetimeFigureOut">
              <a:rPr lang="en-CA" smtClean="0"/>
              <a:t>2022-08-08</a:t>
            </a:fld>
            <a:endParaRPr lang="en-CA"/>
          </a:p>
        </p:txBody>
      </p:sp>
      <p:sp>
        <p:nvSpPr>
          <p:cNvPr id="5" name="Footer Placeholder 4">
            <a:extLst>
              <a:ext uri="{FF2B5EF4-FFF2-40B4-BE49-F238E27FC236}">
                <a16:creationId xmlns:a16="http://schemas.microsoft.com/office/drawing/2014/main" id="{45E892A6-7DBD-2FA9-CF05-D6A7DE1A3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EEA097A-1EC4-80F3-3BBC-2FD0EADEB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09F13-260A-4985-BF89-7C5410ADA473}" type="slidenum">
              <a:rPr lang="en-CA" smtClean="0"/>
              <a:t>‹#›</a:t>
            </a:fld>
            <a:endParaRPr lang="en-CA"/>
          </a:p>
        </p:txBody>
      </p:sp>
    </p:spTree>
    <p:extLst>
      <p:ext uri="{BB962C8B-B14F-4D97-AF65-F5344CB8AC3E}">
        <p14:creationId xmlns:p14="http://schemas.microsoft.com/office/powerpoint/2010/main" val="84039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arcus-technology.com/support/downloads/download-info/drivers-and-tools-installer/" TargetMode="External"/><Relationship Id="rId3" Type="http://schemas.openxmlformats.org/officeDocument/2006/relationships/hyperlink" Target="https://www.zaber.com/software" TargetMode="External"/><Relationship Id="rId7" Type="http://schemas.openxmlformats.org/officeDocument/2006/relationships/hyperlink" Target="https://www.arcus-technology.com/support/downloads/download-info/drivemax-series-installer/" TargetMode="External"/><Relationship Id="rId2" Type="http://schemas.openxmlformats.org/officeDocument/2006/relationships/hyperlink" Target="https://github.com/thesixtium/rotating_grease_tribometer" TargetMode="External"/><Relationship Id="rId1" Type="http://schemas.openxmlformats.org/officeDocument/2006/relationships/slideLayout" Target="../slideLayouts/slideLayout2.xml"/><Relationship Id="rId6" Type="http://schemas.openxmlformats.org/officeDocument/2006/relationships/hyperlink" Target="https://www.arcus-technology.com/support/downloads/download-category/software-installation/" TargetMode="External"/><Relationship Id="rId5" Type="http://schemas.openxmlformats.org/officeDocument/2006/relationships/hyperlink" Target="https://www.ati-ia.com/products/ft/ft_models.aspx?id=mini40" TargetMode="External"/><Relationship Id="rId4" Type="http://schemas.openxmlformats.org/officeDocument/2006/relationships/hyperlink" Target="https://www.ucalgary.ca/sites/default/files/teams/135/Brandon%20Wong%20MSc%20Thesis.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oplink.prevac.pl/fsdownload/DOnc5VJEi/Firmware" TargetMode="External"/><Relationship Id="rId2" Type="http://schemas.openxmlformats.org/officeDocument/2006/relationships/hyperlink" Target="https://www.prevac.eu/en/c,6,download.html" TargetMode="External"/><Relationship Id="rId1" Type="http://schemas.openxmlformats.org/officeDocument/2006/relationships/slideLayout" Target="../slideLayouts/slideLayout2.xml"/><Relationship Id="rId4" Type="http://schemas.openxmlformats.org/officeDocument/2006/relationships/hyperlink" Target="https://moplink.prevac.pl/fsdownload/aSfFCUArk/Customer_Downloa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thesixtium/AFM_Peak_Detectio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thesixtium/Vinay_Tip_Holder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hesixtium.github.io/" TargetMode="External"/><Relationship Id="rId2" Type="http://schemas.openxmlformats.org/officeDocument/2006/relationships/hyperlink" Target="mailto:aleksander.berezowsk@ucalgary.ca"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hesixtium/Bearing_Vibration_Analysis_Setu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EBB1-6ACF-48A8-2130-842DEBDC47EB}"/>
              </a:ext>
            </a:extLst>
          </p:cNvPr>
          <p:cNvSpPr>
            <a:spLocks noGrp="1"/>
          </p:cNvSpPr>
          <p:nvPr>
            <p:ph type="ctrTitle"/>
          </p:nvPr>
        </p:nvSpPr>
        <p:spPr>
          <a:xfrm>
            <a:off x="7464614" y="1783959"/>
            <a:ext cx="4087306" cy="2889114"/>
          </a:xfrm>
        </p:spPr>
        <p:txBody>
          <a:bodyPr anchor="b">
            <a:normAutofit/>
          </a:bodyPr>
          <a:lstStyle/>
          <a:p>
            <a:pPr algn="l"/>
            <a:r>
              <a:rPr lang="en-CA" sz="5000" dirty="0"/>
              <a:t>Aleksander’s Summer Research Culmination</a:t>
            </a:r>
          </a:p>
        </p:txBody>
      </p:sp>
      <p:sp>
        <p:nvSpPr>
          <p:cNvPr id="3" name="Subtitle 2">
            <a:extLst>
              <a:ext uri="{FF2B5EF4-FFF2-40B4-BE49-F238E27FC236}">
                <a16:creationId xmlns:a16="http://schemas.microsoft.com/office/drawing/2014/main" id="{853A74E3-9D52-33C5-1D58-3912AC93D8BD}"/>
              </a:ext>
            </a:extLst>
          </p:cNvPr>
          <p:cNvSpPr>
            <a:spLocks noGrp="1"/>
          </p:cNvSpPr>
          <p:nvPr>
            <p:ph type="subTitle" idx="1"/>
          </p:nvPr>
        </p:nvSpPr>
        <p:spPr>
          <a:xfrm>
            <a:off x="7464612" y="4750893"/>
            <a:ext cx="4087305" cy="1147863"/>
          </a:xfrm>
        </p:spPr>
        <p:txBody>
          <a:bodyPr anchor="t">
            <a:normAutofit/>
          </a:bodyPr>
          <a:lstStyle/>
          <a:p>
            <a:pPr algn="l"/>
            <a:endParaRPr lang="en-CA" sz="2000"/>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Flower in a glass container">
            <a:extLst>
              <a:ext uri="{FF2B5EF4-FFF2-40B4-BE49-F238E27FC236}">
                <a16:creationId xmlns:a16="http://schemas.microsoft.com/office/drawing/2014/main" id="{75508432-6268-B640-A71E-821CACA92BC0}"/>
              </a:ext>
            </a:extLst>
          </p:cNvPr>
          <p:cNvPicPr>
            <a:picLocks noChangeAspect="1"/>
          </p:cNvPicPr>
          <p:nvPr/>
        </p:nvPicPr>
        <p:blipFill rotWithShape="1">
          <a:blip r:embed="rId2"/>
          <a:srcRect l="15267" r="16322"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630812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804672" y="1243013"/>
            <a:ext cx="3855720" cy="4371974"/>
          </a:xfrm>
        </p:spPr>
        <p:txBody>
          <a:bodyPr>
            <a:normAutofit/>
          </a:bodyPr>
          <a:lstStyle/>
          <a:p>
            <a:r>
              <a:rPr lang="en-CA" sz="3600">
                <a:solidFill>
                  <a:schemeClr val="tx2"/>
                </a:solidFill>
              </a:rPr>
              <a:t>Overview</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6632812" y="1032987"/>
            <a:ext cx="4919108" cy="4792027"/>
          </a:xfrm>
        </p:spPr>
        <p:txBody>
          <a:bodyPr anchor="ctr">
            <a:normAutofit/>
          </a:bodyPr>
          <a:lstStyle/>
          <a:p>
            <a:pPr marL="0" indent="0">
              <a:buNone/>
            </a:pPr>
            <a:r>
              <a:rPr lang="en-CA" sz="2000" dirty="0">
                <a:solidFill>
                  <a:schemeClr val="tx2"/>
                </a:solidFill>
              </a:rPr>
              <a:t>There was a linear tribometer set up already, and some work had been done towards making it circular. All the mechanical had already been set up, so it was mostly assembling it, adjusting parts, and making the </a:t>
            </a:r>
            <a:r>
              <a:rPr lang="en-CA" sz="2000">
                <a:solidFill>
                  <a:schemeClr val="tx2"/>
                </a:solidFill>
              </a:rPr>
              <a:t>software. </a:t>
            </a:r>
            <a:endParaRPr lang="en-CA" sz="2000" dirty="0">
              <a:solidFill>
                <a:schemeClr val="tx2"/>
              </a:solidFill>
            </a:endParaRPr>
          </a:p>
        </p:txBody>
      </p:sp>
    </p:spTree>
    <p:extLst>
      <p:ext uri="{BB962C8B-B14F-4D97-AF65-F5344CB8AC3E}">
        <p14:creationId xmlns:p14="http://schemas.microsoft.com/office/powerpoint/2010/main" val="130228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3033466" y="991261"/>
            <a:ext cx="5754696" cy="1837349"/>
          </a:xfrm>
        </p:spPr>
        <p:txBody>
          <a:bodyPr anchor="b">
            <a:normAutofit/>
          </a:bodyPr>
          <a:lstStyle/>
          <a:p>
            <a:pPr algn="ctr"/>
            <a:r>
              <a:rPr lang="en-CA" sz="3600">
                <a:solidFill>
                  <a:schemeClr val="tx2"/>
                </a:solidFill>
              </a:rPr>
              <a:t>What’s Been Done</a:t>
            </a:r>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3055954" y="2979336"/>
            <a:ext cx="5709721" cy="2430864"/>
          </a:xfrm>
        </p:spPr>
        <p:txBody>
          <a:bodyPr anchor="t">
            <a:normAutofit/>
          </a:bodyPr>
          <a:lstStyle/>
          <a:p>
            <a:r>
              <a:rPr lang="en-CA" sz="2000" dirty="0">
                <a:solidFill>
                  <a:schemeClr val="tx2"/>
                </a:solidFill>
              </a:rPr>
              <a:t>All the mechanical assembly</a:t>
            </a:r>
          </a:p>
          <a:p>
            <a:r>
              <a:rPr lang="en-CA" sz="2000" dirty="0">
                <a:solidFill>
                  <a:schemeClr val="tx2"/>
                </a:solidFill>
              </a:rPr>
              <a:t>Calibration has been done and loaded</a:t>
            </a:r>
          </a:p>
          <a:p>
            <a:r>
              <a:rPr lang="en-CA" sz="2000" dirty="0">
                <a:solidFill>
                  <a:schemeClr val="tx2"/>
                </a:solidFill>
              </a:rPr>
              <a:t>Software has been created</a:t>
            </a:r>
          </a:p>
          <a:p>
            <a:r>
              <a:rPr lang="en-CA" sz="2000" dirty="0">
                <a:solidFill>
                  <a:schemeClr val="tx2"/>
                </a:solidFill>
              </a:rPr>
              <a:t>Electrical has been cleaned up</a:t>
            </a:r>
          </a:p>
        </p:txBody>
      </p:sp>
    </p:spTree>
    <p:extLst>
      <p:ext uri="{BB962C8B-B14F-4D97-AF65-F5344CB8AC3E}">
        <p14:creationId xmlns:p14="http://schemas.microsoft.com/office/powerpoint/2010/main" val="27919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179226" y="1755073"/>
            <a:ext cx="9833548" cy="1066802"/>
          </a:xfrm>
        </p:spPr>
        <p:txBody>
          <a:bodyPr anchor="b">
            <a:normAutofit/>
          </a:bodyPr>
          <a:lstStyle/>
          <a:p>
            <a:r>
              <a:rPr lang="en-CA" sz="3600" dirty="0">
                <a:solidFill>
                  <a:schemeClr val="tx2"/>
                </a:solidFill>
              </a:rPr>
              <a:t>What Needs to Happen</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179226" y="3049325"/>
            <a:ext cx="9833548" cy="2945574"/>
          </a:xfrm>
        </p:spPr>
        <p:txBody>
          <a:bodyPr anchor="ctr">
            <a:normAutofit/>
          </a:bodyPr>
          <a:lstStyle/>
          <a:p>
            <a:r>
              <a:rPr lang="en-CA" sz="1800" dirty="0">
                <a:solidFill>
                  <a:schemeClr val="tx2"/>
                </a:solidFill>
              </a:rPr>
              <a:t>Software needs to be modified to run experiments automatically (foundation is set up)</a:t>
            </a:r>
          </a:p>
          <a:p>
            <a:r>
              <a:rPr lang="en-CA" sz="1800" dirty="0">
                <a:solidFill>
                  <a:schemeClr val="tx2"/>
                </a:solidFill>
              </a:rPr>
              <a:t>Need to auto-move to run experiments</a:t>
            </a:r>
          </a:p>
        </p:txBody>
      </p:sp>
    </p:spTree>
    <p:extLst>
      <p:ext uri="{BB962C8B-B14F-4D97-AF65-F5344CB8AC3E}">
        <p14:creationId xmlns:p14="http://schemas.microsoft.com/office/powerpoint/2010/main" val="269511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04672" y="1401859"/>
            <a:ext cx="4130185" cy="4054282"/>
          </a:xfrm>
        </p:spPr>
        <p:txBody>
          <a:bodyPr>
            <a:normAutofit/>
          </a:bodyPr>
          <a:lstStyle/>
          <a:p>
            <a:r>
              <a:rPr lang="en-CA" sz="3600">
                <a:solidFill>
                  <a:schemeClr val="tx2"/>
                </a:solidFill>
              </a:rPr>
              <a:t>Documentation</a:t>
            </a:r>
          </a:p>
        </p:txBody>
      </p:sp>
      <p:grpSp>
        <p:nvGrpSpPr>
          <p:cNvPr id="25"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26"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5257800" y="1553134"/>
            <a:ext cx="6128539" cy="3751732"/>
          </a:xfrm>
        </p:spPr>
        <p:txBody>
          <a:bodyPr anchor="ctr">
            <a:normAutofit/>
          </a:bodyPr>
          <a:lstStyle/>
          <a:p>
            <a:r>
              <a:rPr lang="en-CA" sz="1800" dirty="0">
                <a:solidFill>
                  <a:schemeClr val="tx2"/>
                </a:solidFill>
              </a:rPr>
              <a:t>Software is labelled</a:t>
            </a:r>
          </a:p>
          <a:p>
            <a:r>
              <a:rPr lang="en-CA" sz="1800" dirty="0" err="1">
                <a:solidFill>
                  <a:schemeClr val="tx2"/>
                </a:solidFill>
              </a:rPr>
              <a:t>Powerpoint</a:t>
            </a:r>
            <a:r>
              <a:rPr lang="en-CA" sz="1800" dirty="0">
                <a:solidFill>
                  <a:schemeClr val="tx2"/>
                </a:solidFill>
              </a:rPr>
              <a:t> in the GitHub</a:t>
            </a:r>
          </a:p>
        </p:txBody>
      </p:sp>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35306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3033466" y="991261"/>
            <a:ext cx="5754696" cy="1837349"/>
          </a:xfrm>
        </p:spPr>
        <p:txBody>
          <a:bodyPr anchor="ctr">
            <a:normAutofit/>
          </a:bodyPr>
          <a:lstStyle/>
          <a:p>
            <a:pPr algn="ctr"/>
            <a:r>
              <a:rPr lang="en-CA" sz="3600">
                <a:solidFill>
                  <a:schemeClr val="tx2"/>
                </a:solidFill>
              </a:rPr>
              <a:t>Links</a:t>
            </a:r>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3055954" y="2979336"/>
            <a:ext cx="5709721" cy="2430864"/>
          </a:xfrm>
        </p:spPr>
        <p:txBody>
          <a:bodyPr anchor="t">
            <a:normAutofit fontScale="92500" lnSpcReduction="20000"/>
          </a:bodyPr>
          <a:lstStyle/>
          <a:p>
            <a:r>
              <a:rPr lang="en-CA" sz="1300" dirty="0">
                <a:solidFill>
                  <a:schemeClr val="tx2"/>
                </a:solidFill>
              </a:rPr>
              <a:t>GitHub Link: </a:t>
            </a:r>
            <a:r>
              <a:rPr lang="en-CA" sz="1300" dirty="0">
                <a:solidFill>
                  <a:schemeClr val="tx2"/>
                </a:solidFill>
                <a:hlinkClick r:id="rId2"/>
              </a:rPr>
              <a:t>https://github.com/thesixtium/rotating_grease_tribometer</a:t>
            </a:r>
            <a:r>
              <a:rPr lang="en-CA" sz="1300" dirty="0">
                <a:solidFill>
                  <a:schemeClr val="tx2"/>
                </a:solidFill>
              </a:rPr>
              <a:t> </a:t>
            </a:r>
          </a:p>
          <a:p>
            <a:r>
              <a:rPr lang="en-CA" sz="1300" dirty="0" err="1">
                <a:solidFill>
                  <a:schemeClr val="tx2"/>
                </a:solidFill>
              </a:rPr>
              <a:t>Zaber</a:t>
            </a:r>
            <a:r>
              <a:rPr lang="en-CA" sz="1300" dirty="0">
                <a:solidFill>
                  <a:schemeClr val="tx2"/>
                </a:solidFill>
              </a:rPr>
              <a:t> Console: </a:t>
            </a:r>
            <a:r>
              <a:rPr lang="en-CA" sz="1300" dirty="0">
                <a:solidFill>
                  <a:schemeClr val="tx2"/>
                </a:solidFill>
                <a:hlinkClick r:id="rId3"/>
              </a:rPr>
              <a:t>https://www.zaber.com/software</a:t>
            </a:r>
            <a:r>
              <a:rPr lang="en-CA" sz="1300" dirty="0">
                <a:solidFill>
                  <a:schemeClr val="tx2"/>
                </a:solidFill>
              </a:rPr>
              <a:t> </a:t>
            </a:r>
          </a:p>
          <a:p>
            <a:r>
              <a:rPr lang="en-US" sz="1400" kern="1200" dirty="0">
                <a:solidFill>
                  <a:schemeClr val="tx1"/>
                </a:solidFill>
                <a:latin typeface="+mn-lt"/>
                <a:ea typeface="+mn-ea"/>
                <a:cs typeface="+mn-cs"/>
              </a:rPr>
              <a:t>Thesis: </a:t>
            </a:r>
            <a:r>
              <a:rPr lang="en-US" sz="1400" kern="1200" dirty="0">
                <a:solidFill>
                  <a:schemeClr val="tx1"/>
                </a:solidFill>
                <a:latin typeface="+mn-lt"/>
                <a:ea typeface="+mn-ea"/>
                <a:cs typeface="+mn-cs"/>
                <a:hlinkClick r:id="rId4"/>
              </a:rPr>
              <a:t>https://www.ucalgary.ca/sites/default/files/teams/135/Brandon%20Wong%20MSc%20Thesis.pdf</a:t>
            </a:r>
            <a:endParaRPr lang="en-CA" sz="1300" dirty="0">
              <a:solidFill>
                <a:schemeClr val="tx2"/>
              </a:solidFill>
            </a:endParaRPr>
          </a:p>
          <a:p>
            <a:r>
              <a:rPr lang="en-CA" sz="1300" dirty="0">
                <a:solidFill>
                  <a:schemeClr val="tx2"/>
                </a:solidFill>
              </a:rPr>
              <a:t>Mini40 Info: </a:t>
            </a:r>
            <a:r>
              <a:rPr lang="en-CA" sz="1300" dirty="0">
                <a:solidFill>
                  <a:schemeClr val="tx2"/>
                </a:solidFill>
                <a:hlinkClick r:id="rId5"/>
              </a:rPr>
              <a:t>https://www.ati-ia.com/products/ft/ft_models.aspx?id=mini40</a:t>
            </a:r>
            <a:endParaRPr lang="en-CA" sz="1300" dirty="0">
              <a:solidFill>
                <a:schemeClr val="tx2"/>
              </a:solidFill>
            </a:endParaRPr>
          </a:p>
          <a:p>
            <a:r>
              <a:rPr lang="en-CA" sz="1300" dirty="0">
                <a:solidFill>
                  <a:schemeClr val="tx2"/>
                </a:solidFill>
              </a:rPr>
              <a:t>DMX-J-SA-17 Drivers: </a:t>
            </a:r>
            <a:r>
              <a:rPr lang="en-CA" sz="1300" dirty="0">
                <a:solidFill>
                  <a:schemeClr val="tx2"/>
                </a:solidFill>
                <a:hlinkClick r:id="rId6"/>
              </a:rPr>
              <a:t>https://www.arcus-technology.com/support/downloads/download-category/software-installation/</a:t>
            </a:r>
            <a:r>
              <a:rPr lang="en-CA" sz="1300" dirty="0">
                <a:solidFill>
                  <a:schemeClr val="tx2"/>
                </a:solidFill>
              </a:rPr>
              <a:t> </a:t>
            </a:r>
          </a:p>
          <a:p>
            <a:pPr lvl="1"/>
            <a:r>
              <a:rPr lang="en-CA" sz="1300" dirty="0">
                <a:solidFill>
                  <a:schemeClr val="tx2"/>
                </a:solidFill>
                <a:hlinkClick r:id="rId7"/>
              </a:rPr>
              <a:t>https://www.arcus-technology.com/support/downloads/download-info/drivemax-series-installer/</a:t>
            </a:r>
            <a:endParaRPr lang="en-CA" sz="1300" dirty="0">
              <a:solidFill>
                <a:schemeClr val="tx2"/>
              </a:solidFill>
            </a:endParaRPr>
          </a:p>
          <a:p>
            <a:pPr lvl="1"/>
            <a:r>
              <a:rPr lang="en-CA" sz="1300" dirty="0">
                <a:solidFill>
                  <a:schemeClr val="tx2"/>
                </a:solidFill>
                <a:hlinkClick r:id="rId8"/>
              </a:rPr>
              <a:t>https://www.arcus-technology.com/support/downloads/download-info/drivers-and-tools-installer/</a:t>
            </a:r>
            <a:r>
              <a:rPr lang="en-CA" sz="1300" dirty="0">
                <a:solidFill>
                  <a:schemeClr val="tx2"/>
                </a:solidFill>
              </a:rPr>
              <a:t> </a:t>
            </a:r>
          </a:p>
        </p:txBody>
      </p:sp>
    </p:spTree>
    <p:extLst>
      <p:ext uri="{BB962C8B-B14F-4D97-AF65-F5344CB8AC3E}">
        <p14:creationId xmlns:p14="http://schemas.microsoft.com/office/powerpoint/2010/main" val="225400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386171-E87D-46AB-8718-4CE2A8874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6">
            <a:extLst>
              <a:ext uri="{FF2B5EF4-FFF2-40B4-BE49-F238E27FC236}">
                <a16:creationId xmlns:a16="http://schemas.microsoft.com/office/drawing/2014/main" id="{207CB456-8849-413C-8210-B663779A3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13936D-D1EB-4E42-A97F-942BA1F3D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524000" y="1376363"/>
            <a:ext cx="9144000" cy="2521594"/>
          </a:xfrm>
        </p:spPr>
        <p:txBody>
          <a:bodyPr vert="horz" lIns="91440" tIns="45720" rIns="91440" bIns="45720" rtlCol="0" anchor="b">
            <a:normAutofit/>
          </a:bodyPr>
          <a:lstStyle/>
          <a:p>
            <a:pPr algn="ctr"/>
            <a:r>
              <a:rPr lang="en-US" sz="7000" kern="1200">
                <a:solidFill>
                  <a:schemeClr val="tx1"/>
                </a:solidFill>
                <a:latin typeface="+mj-lt"/>
                <a:ea typeface="+mj-ea"/>
                <a:cs typeface="+mj-cs"/>
              </a:rPr>
              <a:t>AFM Remote Control</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524000" y="4617728"/>
            <a:ext cx="9144000" cy="944339"/>
          </a:xfrm>
        </p:spPr>
        <p:txBody>
          <a:bodyPr vert="horz" lIns="91440" tIns="45720" rIns="91440" bIns="45720" rtlCol="0">
            <a:normAutofit/>
          </a:bodyPr>
          <a:lstStyle/>
          <a:p>
            <a:pPr algn="ctr"/>
            <a:endParaRPr lang="en-US" sz="2400" kern="1200">
              <a:solidFill>
                <a:schemeClr val="tx1"/>
              </a:solidFill>
              <a:latin typeface="+mn-lt"/>
              <a:ea typeface="+mn-ea"/>
              <a:cs typeface="+mn-cs"/>
            </a:endParaRPr>
          </a:p>
        </p:txBody>
      </p:sp>
      <p:cxnSp>
        <p:nvCxnSpPr>
          <p:cNvPr id="14" name="Straight Connector 13">
            <a:extLst>
              <a:ext uri="{FF2B5EF4-FFF2-40B4-BE49-F238E27FC236}">
                <a16:creationId xmlns:a16="http://schemas.microsoft.com/office/drawing/2014/main" id="{AFA75EE9-0DE4-4982-A870-290AD61EAA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4479276"/>
            <a:ext cx="5486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06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288064" y="1284731"/>
            <a:ext cx="9637776" cy="1430696"/>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1288064" y="2853879"/>
            <a:ext cx="9637776" cy="2714771"/>
          </a:xfrm>
        </p:spPr>
        <p:txBody>
          <a:bodyPr>
            <a:normAutofit/>
          </a:bodyPr>
          <a:lstStyle/>
          <a:p>
            <a:pPr marL="0" indent="0">
              <a:buNone/>
            </a:pPr>
            <a:r>
              <a:rPr lang="en-CA" sz="2000" dirty="0"/>
              <a:t>The goal of the AFM Remote Control was to be able to control the AFM remotely and access all data from the desktop instead of needing to read stuff off of the machines</a:t>
            </a:r>
          </a:p>
        </p:txBody>
      </p:sp>
    </p:spTree>
    <p:extLst>
      <p:ext uri="{BB962C8B-B14F-4D97-AF65-F5344CB8AC3E}">
        <p14:creationId xmlns:p14="http://schemas.microsoft.com/office/powerpoint/2010/main" val="2683521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1288060" y="1369938"/>
            <a:ext cx="3210854" cy="4114800"/>
          </a:xfrm>
        </p:spPr>
        <p:txBody>
          <a:bodyPr>
            <a:normAutofit/>
          </a:bodyPr>
          <a:lstStyle/>
          <a:p>
            <a:pPr algn="r"/>
            <a:r>
              <a:rPr lang="en-CA" dirty="0"/>
              <a:t>What’s Been Done</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030505" y="1371600"/>
            <a:ext cx="5872185" cy="4114800"/>
          </a:xfrm>
        </p:spPr>
        <p:txBody>
          <a:bodyPr anchor="ctr">
            <a:normAutofit/>
          </a:bodyPr>
          <a:lstStyle/>
          <a:p>
            <a:r>
              <a:rPr lang="en-CA" sz="2200" dirty="0"/>
              <a:t>Found they prebuilt software</a:t>
            </a:r>
          </a:p>
          <a:p>
            <a:r>
              <a:rPr lang="en-CA" sz="2200" dirty="0"/>
              <a:t>Figured out how to set it up</a:t>
            </a:r>
          </a:p>
        </p:txBody>
      </p:sp>
    </p:spTree>
    <p:extLst>
      <p:ext uri="{BB962C8B-B14F-4D97-AF65-F5344CB8AC3E}">
        <p14:creationId xmlns:p14="http://schemas.microsoft.com/office/powerpoint/2010/main" val="379223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8060" y="1369938"/>
            <a:ext cx="3210854" cy="4114800"/>
          </a:xfrm>
        </p:spPr>
        <p:txBody>
          <a:bodyPr>
            <a:normAutofit/>
          </a:bodyPr>
          <a:lstStyle/>
          <a:p>
            <a:pPr algn="r"/>
            <a:r>
              <a:rPr lang="en-CA" dirty="0"/>
              <a:t>What Needs to Happen</a:t>
            </a:r>
            <a:endParaRPr lang="en-CA"/>
          </a:p>
        </p:txBody>
      </p:sp>
      <p:cxnSp>
        <p:nvCxnSpPr>
          <p:cNvPr id="14" name="Straight Connector 13">
            <a:extLst>
              <a:ext uri="{FF2B5EF4-FFF2-40B4-BE49-F238E27FC236}">
                <a16:creationId xmlns:a16="http://schemas.microsoft.com/office/drawing/2014/main" id="{F492F8DF-EE34-4FC5-9FFE-76EB2E3BB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3168614" y="3429000"/>
            <a:ext cx="32004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030505" y="1371600"/>
            <a:ext cx="5872185" cy="4114800"/>
          </a:xfrm>
        </p:spPr>
        <p:txBody>
          <a:bodyPr anchor="ctr">
            <a:normAutofit/>
          </a:bodyPr>
          <a:lstStyle/>
          <a:p>
            <a:r>
              <a:rPr lang="en-CA" sz="2200" dirty="0"/>
              <a:t>Integrate the LabVIEW stuff</a:t>
            </a:r>
          </a:p>
          <a:p>
            <a:r>
              <a:rPr lang="en-CA" sz="2200" dirty="0"/>
              <a:t>Lots of links on </a:t>
            </a:r>
            <a:r>
              <a:rPr lang="en-CA" sz="2200" dirty="0" err="1"/>
              <a:t>PreVac’s</a:t>
            </a:r>
            <a:r>
              <a:rPr lang="en-CA" sz="2200" dirty="0"/>
              <a:t> site are broken / contain incorrect information, making it hard to get all the software needed</a:t>
            </a:r>
          </a:p>
        </p:txBody>
      </p:sp>
    </p:spTree>
    <p:extLst>
      <p:ext uri="{BB962C8B-B14F-4D97-AF65-F5344CB8AC3E}">
        <p14:creationId xmlns:p14="http://schemas.microsoft.com/office/powerpoint/2010/main" val="3675730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288064" y="1284731"/>
            <a:ext cx="9637776" cy="1333066"/>
          </a:xfrm>
        </p:spPr>
        <p:txBody>
          <a:bodyPr>
            <a:normAutofit/>
          </a:bodyPr>
          <a:lstStyle/>
          <a:p>
            <a:r>
              <a:rPr lang="en-CA" dirty="0"/>
              <a:t>Documentation</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288064" y="2853879"/>
            <a:ext cx="9637776" cy="2714771"/>
          </a:xfrm>
        </p:spPr>
        <p:txBody>
          <a:bodyPr>
            <a:normAutofit/>
          </a:bodyPr>
          <a:lstStyle/>
          <a:p>
            <a:r>
              <a:rPr lang="en-CA" sz="2000" dirty="0"/>
              <a:t>Next slide is on Heat3.exe Setup Instructions</a:t>
            </a:r>
          </a:p>
          <a:p>
            <a:r>
              <a:rPr lang="en-CA" sz="2000" dirty="0"/>
              <a:t>Should be the same procedures for all </a:t>
            </a:r>
            <a:r>
              <a:rPr lang="en-CA" sz="2000" dirty="0" err="1"/>
              <a:t>PreVac</a:t>
            </a:r>
            <a:r>
              <a:rPr lang="en-CA" sz="2000" dirty="0"/>
              <a:t> stuff</a:t>
            </a:r>
          </a:p>
          <a:p>
            <a:r>
              <a:rPr lang="en-CA" sz="2000" dirty="0"/>
              <a:t>Also a link with documentation</a:t>
            </a:r>
          </a:p>
        </p:txBody>
      </p:sp>
    </p:spTree>
    <p:extLst>
      <p:ext uri="{BB962C8B-B14F-4D97-AF65-F5344CB8AC3E}">
        <p14:creationId xmlns:p14="http://schemas.microsoft.com/office/powerpoint/2010/main" val="312493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77495AF-D9B2-0A00-8D71-AD978503F590}"/>
              </a:ext>
            </a:extLst>
          </p:cNvPr>
          <p:cNvSpPr>
            <a:spLocks noGrp="1"/>
          </p:cNvSpPr>
          <p:nvPr>
            <p:ph type="title"/>
          </p:nvPr>
        </p:nvSpPr>
        <p:spPr>
          <a:xfrm>
            <a:off x="804672" y="640263"/>
            <a:ext cx="5157216" cy="1344975"/>
          </a:xfrm>
        </p:spPr>
        <p:txBody>
          <a:bodyPr vert="horz" lIns="91440" tIns="45720" rIns="91440" bIns="45720" rtlCol="0" anchor="ctr">
            <a:normAutofit/>
          </a:bodyPr>
          <a:lstStyle/>
          <a:p>
            <a:r>
              <a:rPr lang="en-US" sz="4000" kern="1200">
                <a:solidFill>
                  <a:schemeClr val="tx1"/>
                </a:solidFill>
                <a:latin typeface="+mj-lt"/>
                <a:ea typeface="+mj-ea"/>
                <a:cs typeface="+mj-cs"/>
              </a:rPr>
              <a:t>Summary</a:t>
            </a:r>
          </a:p>
        </p:txBody>
      </p:sp>
      <p:sp>
        <p:nvSpPr>
          <p:cNvPr id="4" name="Content Placeholder 3">
            <a:extLst>
              <a:ext uri="{FF2B5EF4-FFF2-40B4-BE49-F238E27FC236}">
                <a16:creationId xmlns:a16="http://schemas.microsoft.com/office/drawing/2014/main" id="{49BAD6CF-CD3C-4A03-C394-EFEA3D331BB0}"/>
              </a:ext>
            </a:extLst>
          </p:cNvPr>
          <p:cNvSpPr>
            <a:spLocks noGrp="1"/>
          </p:cNvSpPr>
          <p:nvPr>
            <p:ph sz="half" idx="2"/>
          </p:nvPr>
        </p:nvSpPr>
        <p:spPr>
          <a:xfrm>
            <a:off x="804672" y="2121763"/>
            <a:ext cx="5157216" cy="3773010"/>
          </a:xfrm>
        </p:spPr>
        <p:txBody>
          <a:bodyPr vert="horz" lIns="91440" tIns="45720" rIns="91440" bIns="45720" rtlCol="0">
            <a:normAutofit/>
          </a:bodyPr>
          <a:lstStyle/>
          <a:p>
            <a:pPr marL="0" marR="0" lvl="0" fontAlgn="auto">
              <a:spcBef>
                <a:spcPts val="1000"/>
              </a:spcBef>
              <a:spcAft>
                <a:spcPts val="0"/>
              </a:spcAft>
              <a:buClrTx/>
              <a:buSzTx/>
              <a:tabLst/>
              <a:defRPr/>
            </a:pPr>
            <a:r>
              <a:rPr kumimoji="0" lang="en-US" sz="2000" b="1" i="0" u="none" strike="noStrike" cap="none" spc="0" normalizeH="0" baseline="0" noProof="0" dirty="0">
                <a:ln>
                  <a:noFill/>
                </a:ln>
                <a:effectLst/>
                <a:uLnTx/>
                <a:uFillTx/>
              </a:rPr>
              <a:t>What I Worked On</a:t>
            </a:r>
          </a:p>
          <a:p>
            <a:r>
              <a:rPr lang="en-US" sz="2000" dirty="0">
                <a:effectLst/>
              </a:rPr>
              <a:t>Bearing Vibration Analysis Setup</a:t>
            </a:r>
          </a:p>
          <a:p>
            <a:r>
              <a:rPr lang="en-US" sz="2000" dirty="0">
                <a:effectLst/>
              </a:rPr>
              <a:t>Circular Greases Tribometer</a:t>
            </a:r>
          </a:p>
          <a:p>
            <a:r>
              <a:rPr lang="en-US" sz="2000" dirty="0">
                <a:effectLst/>
              </a:rPr>
              <a:t>AFM Remote Control</a:t>
            </a:r>
          </a:p>
          <a:p>
            <a:r>
              <a:rPr lang="en-US" sz="2000" dirty="0">
                <a:effectLst/>
              </a:rPr>
              <a:t>AFM Peak Detection</a:t>
            </a:r>
            <a:endParaRPr lang="en-US" sz="2000" dirty="0"/>
          </a:p>
          <a:p>
            <a:r>
              <a:rPr lang="en-US" sz="2000" dirty="0">
                <a:effectLst/>
              </a:rPr>
              <a:t>Vinay Tip Holders</a:t>
            </a:r>
          </a:p>
        </p:txBody>
      </p:sp>
      <p:pic>
        <p:nvPicPr>
          <p:cNvPr id="10" name="Picture 9">
            <a:extLst>
              <a:ext uri="{FF2B5EF4-FFF2-40B4-BE49-F238E27FC236}">
                <a16:creationId xmlns:a16="http://schemas.microsoft.com/office/drawing/2014/main" id="{E66F6359-FAF2-4BAF-6979-2521B97681DC}"/>
              </a:ext>
            </a:extLst>
          </p:cNvPr>
          <p:cNvPicPr>
            <a:picLocks noChangeAspect="1"/>
          </p:cNvPicPr>
          <p:nvPr/>
        </p:nvPicPr>
        <p:blipFill>
          <a:blip r:embed="rId2"/>
          <a:stretch>
            <a:fillRect/>
          </a:stretch>
        </p:blipFill>
        <p:spPr>
          <a:xfrm>
            <a:off x="6959053" y="1985238"/>
            <a:ext cx="4736963" cy="3377329"/>
          </a:xfrm>
          <a:prstGeom prst="rect">
            <a:avLst/>
          </a:prstGeom>
        </p:spPr>
      </p:pic>
      <p:sp>
        <p:nvSpPr>
          <p:cNvPr id="7" name="TextBox 6">
            <a:extLst>
              <a:ext uri="{FF2B5EF4-FFF2-40B4-BE49-F238E27FC236}">
                <a16:creationId xmlns:a16="http://schemas.microsoft.com/office/drawing/2014/main" id="{CA62052F-DAD6-475A-85D6-0626A2A5C9AB}"/>
              </a:ext>
            </a:extLst>
          </p:cNvPr>
          <p:cNvSpPr txBox="1"/>
          <p:nvPr/>
        </p:nvSpPr>
        <p:spPr>
          <a:xfrm>
            <a:off x="185755" y="5571406"/>
            <a:ext cx="6094520" cy="646331"/>
          </a:xfrm>
          <a:prstGeom prst="rect">
            <a:avLst/>
          </a:prstGeom>
          <a:noFill/>
        </p:spPr>
        <p:txBody>
          <a:bodyPr wrap="square">
            <a:spAutoFit/>
          </a:bodyPr>
          <a:lstStyle/>
          <a:p>
            <a:r>
              <a:rPr lang="en-CA" dirty="0"/>
              <a:t>More detailed information can be found at:</a:t>
            </a:r>
          </a:p>
          <a:p>
            <a:r>
              <a:rPr lang="en-CA" dirty="0"/>
              <a:t>https://github.com/thesixtium/2022_summer_research</a:t>
            </a:r>
          </a:p>
        </p:txBody>
      </p:sp>
    </p:spTree>
    <p:extLst>
      <p:ext uri="{BB962C8B-B14F-4D97-AF65-F5344CB8AC3E}">
        <p14:creationId xmlns:p14="http://schemas.microsoft.com/office/powerpoint/2010/main" val="11839124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9EB46-EBF8-E14D-D53B-F41CC96A2284}"/>
              </a:ext>
            </a:extLst>
          </p:cNvPr>
          <p:cNvSpPr>
            <a:spLocks noGrp="1"/>
          </p:cNvSpPr>
          <p:nvPr>
            <p:ph type="title"/>
          </p:nvPr>
        </p:nvSpPr>
        <p:spPr>
          <a:xfrm>
            <a:off x="648929" y="629266"/>
            <a:ext cx="3505495" cy="1622321"/>
          </a:xfrm>
        </p:spPr>
        <p:txBody>
          <a:bodyPr>
            <a:normAutofit/>
          </a:bodyPr>
          <a:lstStyle/>
          <a:p>
            <a:r>
              <a:rPr lang="en-CA" sz="3700" dirty="0"/>
              <a:t>Heat3.exe Setup Instructions</a:t>
            </a:r>
          </a:p>
        </p:txBody>
      </p:sp>
      <p:sp>
        <p:nvSpPr>
          <p:cNvPr id="3" name="Content Placeholder 2">
            <a:extLst>
              <a:ext uri="{FF2B5EF4-FFF2-40B4-BE49-F238E27FC236}">
                <a16:creationId xmlns:a16="http://schemas.microsoft.com/office/drawing/2014/main" id="{527F7BEC-A7C1-A720-A7DB-9F4E7E9EA40B}"/>
              </a:ext>
            </a:extLst>
          </p:cNvPr>
          <p:cNvSpPr>
            <a:spLocks noGrp="1"/>
          </p:cNvSpPr>
          <p:nvPr>
            <p:ph idx="1"/>
          </p:nvPr>
        </p:nvSpPr>
        <p:spPr>
          <a:xfrm>
            <a:off x="648931" y="2438400"/>
            <a:ext cx="3505494" cy="3785419"/>
          </a:xfrm>
        </p:spPr>
        <p:txBody>
          <a:bodyPr>
            <a:normAutofit/>
          </a:bodyPr>
          <a:lstStyle/>
          <a:p>
            <a:r>
              <a:rPr lang="en-CA" sz="1300"/>
              <a:t>Connect Heat3 unit to computer via Ethernet cable</a:t>
            </a:r>
          </a:p>
          <a:p>
            <a:r>
              <a:rPr lang="en-CA" sz="1300"/>
              <a:t>Open up command prompt on connected computer</a:t>
            </a:r>
          </a:p>
          <a:p>
            <a:r>
              <a:rPr lang="en-CA" sz="1300"/>
              <a:t>Type in </a:t>
            </a:r>
            <a:r>
              <a:rPr lang="en-CA" sz="1300" i="1"/>
              <a:t>ipconfig</a:t>
            </a:r>
            <a:endParaRPr lang="en-CA" sz="1300"/>
          </a:p>
          <a:p>
            <a:r>
              <a:rPr lang="en-CA" sz="1300"/>
              <a:t>Take note of </a:t>
            </a:r>
            <a:r>
              <a:rPr lang="en-CA" sz="1300" b="1"/>
              <a:t>Ethernet adapter Ethernet</a:t>
            </a:r>
            <a:r>
              <a:rPr lang="en-CA" sz="1300"/>
              <a:t> heading</a:t>
            </a:r>
          </a:p>
          <a:p>
            <a:r>
              <a:rPr lang="en-CA" sz="1300"/>
              <a:t>Copy down </a:t>
            </a:r>
            <a:r>
              <a:rPr lang="en-CA" sz="1300" b="1"/>
              <a:t>Autoconfiguration IPv4 Address</a:t>
            </a:r>
            <a:r>
              <a:rPr lang="en-CA" sz="1300"/>
              <a:t> and </a:t>
            </a:r>
            <a:r>
              <a:rPr lang="en-CA" sz="1300" b="1"/>
              <a:t>Subnet Mask</a:t>
            </a:r>
            <a:endParaRPr lang="en-CA" sz="1300"/>
          </a:p>
          <a:p>
            <a:r>
              <a:rPr lang="en-CA" sz="1300"/>
              <a:t>Enter the IP Address and Mask into the Heat3 under Device Settings -&gt; Communication</a:t>
            </a:r>
          </a:p>
          <a:p>
            <a:r>
              <a:rPr lang="en-CA" sz="1300"/>
              <a:t>Open up PreVac’s “Heat3.exe” program </a:t>
            </a:r>
          </a:p>
          <a:p>
            <a:r>
              <a:rPr lang="en-CA" sz="1300"/>
              <a:t>Make sure the IP Address and Mask are the same IP Address and Mask as before</a:t>
            </a:r>
          </a:p>
          <a:p>
            <a:r>
              <a:rPr lang="en-CA" sz="1300"/>
              <a:t>Connect</a:t>
            </a:r>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A6CFAE-CB22-0868-2F59-7D587BA95B6F}"/>
              </a:ext>
            </a:extLst>
          </p:cNvPr>
          <p:cNvPicPr>
            <a:picLocks noChangeAspect="1"/>
          </p:cNvPicPr>
          <p:nvPr/>
        </p:nvPicPr>
        <p:blipFill>
          <a:blip r:embed="rId2"/>
          <a:stretch>
            <a:fillRect/>
          </a:stretch>
        </p:blipFill>
        <p:spPr>
          <a:xfrm>
            <a:off x="5405862" y="1696819"/>
            <a:ext cx="6019331" cy="3461115"/>
          </a:xfrm>
          <a:prstGeom prst="rect">
            <a:avLst/>
          </a:prstGeom>
          <a:effectLst/>
        </p:spPr>
      </p:pic>
      <p:sp>
        <p:nvSpPr>
          <p:cNvPr id="4" name="Rectangle 3">
            <a:extLst>
              <a:ext uri="{FF2B5EF4-FFF2-40B4-BE49-F238E27FC236}">
                <a16:creationId xmlns:a16="http://schemas.microsoft.com/office/drawing/2014/main" id="{CA445FF9-38BA-72A1-84F3-6C1FB0215D47}"/>
              </a:ext>
            </a:extLst>
          </p:cNvPr>
          <p:cNvSpPr/>
          <p:nvPr/>
        </p:nvSpPr>
        <p:spPr>
          <a:xfrm>
            <a:off x="5486400" y="2317072"/>
            <a:ext cx="3284738" cy="8522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75882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D6CDB20-394C-4D51-9C5B-8751E2133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ounded Rectangle 3">
            <a:extLst>
              <a:ext uri="{FF2B5EF4-FFF2-40B4-BE49-F238E27FC236}">
                <a16:creationId xmlns:a16="http://schemas.microsoft.com/office/drawing/2014/main" id="{46DFD1E0-DCA7-47E6-B78B-6ECDDF873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chemeClr val="tx1">
                <a:lumMod val="50000"/>
                <a:lumOff val="50000"/>
              </a:schemeClr>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AB0B1E-BB97-40E0-8DCD-D1197A0E1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288064" y="1284731"/>
            <a:ext cx="9637776" cy="1333066"/>
          </a:xfrm>
        </p:spPr>
        <p:txBody>
          <a:bodyPr>
            <a:normAutofit/>
          </a:bodyPr>
          <a:lstStyle/>
          <a:p>
            <a:r>
              <a:rPr lang="en-CA" dirty="0"/>
              <a:t>Links</a:t>
            </a:r>
          </a:p>
        </p:txBody>
      </p:sp>
      <p:cxnSp>
        <p:nvCxnSpPr>
          <p:cNvPr id="14" name="Straight Connector 13">
            <a:extLst>
              <a:ext uri="{FF2B5EF4-FFF2-40B4-BE49-F238E27FC236}">
                <a16:creationId xmlns:a16="http://schemas.microsoft.com/office/drawing/2014/main" id="{19C0742B-6FAB-4F71-A9CB-E140A40C8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62454" y="2620980"/>
            <a:ext cx="950976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1288064" y="2853879"/>
            <a:ext cx="9637776" cy="2714771"/>
          </a:xfrm>
        </p:spPr>
        <p:txBody>
          <a:bodyPr>
            <a:normAutofit/>
          </a:bodyPr>
          <a:lstStyle/>
          <a:p>
            <a:r>
              <a:rPr lang="en-CA" sz="2000" dirty="0"/>
              <a:t>Downloads: </a:t>
            </a:r>
            <a:r>
              <a:rPr lang="en-CA" sz="2000" dirty="0">
                <a:hlinkClick r:id="rId2"/>
              </a:rPr>
              <a:t>https://www.prevac.eu/en/c,6,download.html</a:t>
            </a:r>
            <a:endParaRPr lang="en-CA" sz="2000" dirty="0"/>
          </a:p>
          <a:p>
            <a:r>
              <a:rPr lang="en-CA" sz="2000" dirty="0"/>
              <a:t>Firmware: </a:t>
            </a:r>
            <a:r>
              <a:rPr lang="en-CA" sz="2000" dirty="0">
                <a:hlinkClick r:id="rId3"/>
              </a:rPr>
              <a:t>https://moplink.prevac.pl/fsdownload/DOnc5VJEi/Firmware</a:t>
            </a:r>
            <a:endParaRPr lang="en-CA" sz="2000" dirty="0"/>
          </a:p>
          <a:p>
            <a:r>
              <a:rPr lang="en-CA" sz="2000" dirty="0"/>
              <a:t>Software: </a:t>
            </a:r>
            <a:r>
              <a:rPr lang="en-CA" sz="2000" dirty="0">
                <a:hlinkClick r:id="rId4"/>
              </a:rPr>
              <a:t>https://moplink.prevac.pl/fsdownload/aSfFCUArk/Customer_Download</a:t>
            </a:r>
            <a:endParaRPr lang="en-CA" sz="2000" dirty="0"/>
          </a:p>
        </p:txBody>
      </p:sp>
    </p:spTree>
    <p:extLst>
      <p:ext uri="{BB962C8B-B14F-4D97-AF65-F5344CB8AC3E}">
        <p14:creationId xmlns:p14="http://schemas.microsoft.com/office/powerpoint/2010/main" val="2636982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AFM Peak Detection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2634916" y="4533813"/>
            <a:ext cx="6930189" cy="938463"/>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6937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171074" y="1396686"/>
            <a:ext cx="3240506" cy="4064628"/>
          </a:xfrm>
        </p:spPr>
        <p:txBody>
          <a:bodyPr>
            <a:normAutofit/>
          </a:bodyPr>
          <a:lstStyle/>
          <a:p>
            <a:r>
              <a:rPr lang="en-CA">
                <a:solidFill>
                  <a:srgbClr val="FFFFFF"/>
                </a:solidFill>
              </a:rPr>
              <a:t>Overview</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370153" y="1526033"/>
            <a:ext cx="5536397" cy="3935281"/>
          </a:xfrm>
        </p:spPr>
        <p:txBody>
          <a:bodyPr>
            <a:normAutofit/>
          </a:bodyPr>
          <a:lstStyle/>
          <a:p>
            <a:pPr marL="0" indent="0">
              <a:buNone/>
            </a:pPr>
            <a:r>
              <a:rPr lang="en-US" b="0" i="0" dirty="0">
                <a:effectLst/>
                <a:latin typeface="-apple-system"/>
              </a:rPr>
              <a:t>This code is meant to automate the process of finding peaks and valleys in AFM data and do all the needed math, turning hours or days of work into under a minute of computing. </a:t>
            </a:r>
            <a:endParaRPr lang="en-CA" dirty="0"/>
          </a:p>
        </p:txBody>
      </p:sp>
    </p:spTree>
    <p:extLst>
      <p:ext uri="{BB962C8B-B14F-4D97-AF65-F5344CB8AC3E}">
        <p14:creationId xmlns:p14="http://schemas.microsoft.com/office/powerpoint/2010/main" val="3840382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What’s Been Done</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C8D806B-DEEC-E0EE-01D7-1C2DA5F8CE23}"/>
              </a:ext>
            </a:extLst>
          </p:cNvPr>
          <p:cNvGraphicFramePr>
            <a:graphicFrameLocks noGrp="1"/>
          </p:cNvGraphicFramePr>
          <p:nvPr>
            <p:ph idx="1"/>
            <p:extLst>
              <p:ext uri="{D42A27DB-BD31-4B8C-83A1-F6EECF244321}">
                <p14:modId xmlns:p14="http://schemas.microsoft.com/office/powerpoint/2010/main" val="374364158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993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0" y="459863"/>
            <a:ext cx="10515600" cy="1004594"/>
          </a:xfrm>
        </p:spPr>
        <p:txBody>
          <a:bodyPr>
            <a:normAutofit/>
          </a:bodyPr>
          <a:lstStyle/>
          <a:p>
            <a:pPr algn="ctr"/>
            <a:r>
              <a:rPr lang="en-CA">
                <a:solidFill>
                  <a:srgbClr val="FFFFFF"/>
                </a:solidFill>
              </a:rPr>
              <a:t>What Needs to Happen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8E1BD3D-148F-AD30-5980-6E68C1B4607D}"/>
              </a:ext>
            </a:extLst>
          </p:cNvPr>
          <p:cNvGraphicFramePr>
            <a:graphicFrameLocks noGrp="1"/>
          </p:cNvGraphicFramePr>
          <p:nvPr>
            <p:ph idx="1"/>
            <p:extLst>
              <p:ext uri="{D42A27DB-BD31-4B8C-83A1-F6EECF244321}">
                <p14:modId xmlns:p14="http://schemas.microsoft.com/office/powerpoint/2010/main" val="220762080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656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838200" y="365125"/>
            <a:ext cx="10515600" cy="1325563"/>
          </a:xfrm>
        </p:spPr>
        <p:txBody>
          <a:bodyPr>
            <a:normAutofit/>
          </a:bodyPr>
          <a:lstStyle/>
          <a:p>
            <a:r>
              <a:rPr lang="en-CA" sz="5400"/>
              <a:t>Documentation</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1A37662-8EF7-FF47-DE45-F738CB978BAD}"/>
              </a:ext>
            </a:extLst>
          </p:cNvPr>
          <p:cNvGraphicFramePr>
            <a:graphicFrameLocks noGrp="1"/>
          </p:cNvGraphicFramePr>
          <p:nvPr>
            <p:ph idx="1"/>
            <p:extLst>
              <p:ext uri="{D42A27DB-BD31-4B8C-83A1-F6EECF244321}">
                <p14:modId xmlns:p14="http://schemas.microsoft.com/office/powerpoint/2010/main" val="84862641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855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389278" y="1233241"/>
            <a:ext cx="3240506" cy="4064628"/>
          </a:xfrm>
        </p:spPr>
        <p:txBody>
          <a:bodyPr>
            <a:normAutofit/>
          </a:bodyPr>
          <a:lstStyle/>
          <a:p>
            <a:r>
              <a:rPr lang="en-CA">
                <a:solidFill>
                  <a:srgbClr val="FFFFFF"/>
                </a:solidFill>
              </a:rPr>
              <a:t>Links</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096000" y="2471617"/>
            <a:ext cx="5257799" cy="1371904"/>
          </a:xfrm>
        </p:spPr>
        <p:txBody>
          <a:bodyPr anchor="t">
            <a:normAutofit/>
          </a:bodyPr>
          <a:lstStyle/>
          <a:p>
            <a:r>
              <a:rPr lang="en-CA" dirty="0"/>
              <a:t>Link to entire project: </a:t>
            </a:r>
            <a:r>
              <a:rPr lang="en-CA" dirty="0">
                <a:hlinkClick r:id="rId2"/>
              </a:rPr>
              <a:t>https://github.com/thesixtium/AFM_Peak_Detection</a:t>
            </a:r>
            <a:endParaRPr lang="en-CA" dirty="0"/>
          </a:p>
          <a:p>
            <a:pPr marL="0" indent="0">
              <a:buNone/>
            </a:pPr>
            <a:endParaRPr lang="en-CA"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21771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Triangle 3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Vinay Tip Holders</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806068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1006900" y="1188637"/>
            <a:ext cx="3141430" cy="4480726"/>
          </a:xfrm>
        </p:spPr>
        <p:txBody>
          <a:bodyPr>
            <a:normAutofit/>
          </a:bodyPr>
          <a:lstStyle/>
          <a:p>
            <a:pPr algn="r"/>
            <a:r>
              <a:rPr lang="en-CA" sz="6100"/>
              <a:t>Overview</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5138928" y="1338729"/>
            <a:ext cx="4795584" cy="4180542"/>
          </a:xfrm>
        </p:spPr>
        <p:txBody>
          <a:bodyPr anchor="ctr">
            <a:normAutofit/>
          </a:bodyPr>
          <a:lstStyle/>
          <a:p>
            <a:pPr marL="0" indent="0">
              <a:buNone/>
            </a:pPr>
            <a:r>
              <a:rPr lang="en-CA" sz="2400" dirty="0"/>
              <a:t>Vinay asked for holders for the AFM tips, I have no idea what they are used for or why they are needed.</a:t>
            </a:r>
          </a:p>
        </p:txBody>
      </p:sp>
    </p:spTree>
    <p:extLst>
      <p:ext uri="{BB962C8B-B14F-4D97-AF65-F5344CB8AC3E}">
        <p14:creationId xmlns:p14="http://schemas.microsoft.com/office/powerpoint/2010/main" val="47304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000"/>
              <a:t>Bearing Vibration Analysis Setup</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endParaRPr lang="en-US" sz="2000">
              <a:solidFill>
                <a:schemeClr val="tx1"/>
              </a:solidFill>
            </a:endParaRP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desk with technical drawings, pencil and tools">
            <a:extLst>
              <a:ext uri="{FF2B5EF4-FFF2-40B4-BE49-F238E27FC236}">
                <a16:creationId xmlns:a16="http://schemas.microsoft.com/office/drawing/2014/main" id="{FC8D62A3-734E-5D16-EAEF-6C628429EC00}"/>
              </a:ext>
            </a:extLst>
          </p:cNvPr>
          <p:cNvPicPr>
            <a:picLocks noChangeAspect="1"/>
          </p:cNvPicPr>
          <p:nvPr/>
        </p:nvPicPr>
        <p:blipFill rotWithShape="1">
          <a:blip r:embed="rId2"/>
          <a:srcRect l="18792" r="12798"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78440363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What’s Been Done</a:t>
            </a:r>
          </a:p>
        </p:txBody>
      </p: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dirty="0">
                <a:solidFill>
                  <a:srgbClr val="ACFBAB"/>
                </a:solidFill>
              </a:rPr>
              <a:t>I made and printed it</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47FC49D-E16C-D26A-1CCE-DDD235F4B976}"/>
              </a:ext>
            </a:extLst>
          </p:cNvPr>
          <p:cNvPicPr>
            <a:picLocks noChangeAspect="1"/>
          </p:cNvPicPr>
          <p:nvPr/>
        </p:nvPicPr>
        <p:blipFill>
          <a:blip r:embed="rId2"/>
          <a:stretch>
            <a:fillRect/>
          </a:stretch>
        </p:blipFill>
        <p:spPr>
          <a:xfrm>
            <a:off x="2055119" y="2426818"/>
            <a:ext cx="2008812"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63B0ABC-C479-9F38-7824-909097D0D482}"/>
              </a:ext>
            </a:extLst>
          </p:cNvPr>
          <p:cNvPicPr>
            <a:picLocks noChangeAspect="1"/>
          </p:cNvPicPr>
          <p:nvPr/>
        </p:nvPicPr>
        <p:blipFill>
          <a:blip r:embed="rId3"/>
          <a:stretch>
            <a:fillRect/>
          </a:stretch>
        </p:blipFill>
        <p:spPr>
          <a:xfrm>
            <a:off x="8133646" y="2426818"/>
            <a:ext cx="2078771" cy="3997637"/>
          </a:xfrm>
          <a:prstGeom prst="rect">
            <a:avLst/>
          </a:prstGeom>
        </p:spPr>
      </p:pic>
    </p:spTree>
    <p:extLst>
      <p:ext uri="{BB962C8B-B14F-4D97-AF65-F5344CB8AC3E}">
        <p14:creationId xmlns:p14="http://schemas.microsoft.com/office/powerpoint/2010/main" val="1602423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1285240" y="1050595"/>
            <a:ext cx="8074815" cy="1618489"/>
          </a:xfrm>
        </p:spPr>
        <p:txBody>
          <a:bodyPr anchor="ctr">
            <a:normAutofit/>
          </a:bodyPr>
          <a:lstStyle/>
          <a:p>
            <a:r>
              <a:rPr lang="en-CA" sz="6100" dirty="0"/>
              <a:t>What Needs to Happen</a:t>
            </a:r>
          </a:p>
        </p:txBody>
      </p: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1285240" y="2969469"/>
            <a:ext cx="8074815" cy="2800395"/>
          </a:xfrm>
        </p:spPr>
        <p:txBody>
          <a:bodyPr anchor="t">
            <a:normAutofit/>
          </a:bodyPr>
          <a:lstStyle/>
          <a:p>
            <a:r>
              <a:rPr lang="en-CA" sz="2400"/>
              <a:t>Nothing</a:t>
            </a:r>
          </a:p>
        </p:txBody>
      </p:sp>
    </p:spTree>
    <p:extLst>
      <p:ext uri="{BB962C8B-B14F-4D97-AF65-F5344CB8AC3E}">
        <p14:creationId xmlns:p14="http://schemas.microsoft.com/office/powerpoint/2010/main" val="2932780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6400" kern="1200">
                <a:solidFill>
                  <a:schemeClr val="tx1"/>
                </a:solidFill>
                <a:latin typeface="+mj-lt"/>
                <a:ea typeface="+mj-ea"/>
                <a:cs typeface="+mj-cs"/>
              </a:rPr>
              <a:t>Documentation</a:t>
            </a:r>
          </a:p>
        </p:txBody>
      </p:sp>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1524000" y="3820338"/>
            <a:ext cx="9144000" cy="1563686"/>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It’s a 3D print, there’s no documentation</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288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E2CC403-21CD-41DF-BAC4-329D7FF03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078828" y="1147158"/>
            <a:ext cx="6038470" cy="4713316"/>
          </a:xfrm>
        </p:spPr>
        <p:txBody>
          <a:bodyPr vert="horz" lIns="91440" tIns="45720" rIns="91440" bIns="45720" rtlCol="0" anchor="ctr">
            <a:normAutofit/>
          </a:bodyPr>
          <a:lstStyle/>
          <a:p>
            <a:r>
              <a:rPr lang="en-US" sz="6000" kern="1200">
                <a:solidFill>
                  <a:schemeClr val="tx1"/>
                </a:solidFill>
                <a:latin typeface="+mj-lt"/>
                <a:ea typeface="+mj-ea"/>
                <a:cs typeface="+mj-cs"/>
              </a:rPr>
              <a:t>Links</a:t>
            </a:r>
          </a:p>
        </p:txBody>
      </p:sp>
      <p:grpSp>
        <p:nvGrpSpPr>
          <p:cNvPr id="10" name="Group 9">
            <a:extLst>
              <a:ext uri="{FF2B5EF4-FFF2-40B4-BE49-F238E27FC236}">
                <a16:creationId xmlns:a16="http://schemas.microsoft.com/office/drawing/2014/main" id="{B13AA5FE-3FFC-4725-9ADD-E428544EC6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4FA70700-3F72-44D4-8175-FEB2B9B23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93C0F6-5741-4C9D-90FF-A25824BFC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21B2E1B-E962-432C-ADA1-2934CE3C5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53717E-6F8C-43E0-9893-C03AE87D18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5BB14B4-EC3F-47C7-9AF3-B0E017B75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66160" y="391886"/>
            <a:ext cx="402901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8030590" y="1687486"/>
            <a:ext cx="3300156" cy="3636818"/>
          </a:xfrm>
        </p:spPr>
        <p:txBody>
          <a:bodyPr vert="horz" lIns="91440" tIns="45720" rIns="91440" bIns="45720" rtlCol="0" anchor="ctr">
            <a:normAutofit/>
          </a:bodyPr>
          <a:lstStyle/>
          <a:p>
            <a:pPr marL="0" indent="0">
              <a:buNone/>
            </a:pPr>
            <a:r>
              <a:rPr lang="en-US" sz="2400" kern="1200" dirty="0">
                <a:solidFill>
                  <a:schemeClr val="tx1"/>
                </a:solidFill>
                <a:latin typeface="+mn-lt"/>
                <a:ea typeface="+mn-ea"/>
                <a:cs typeface="+mn-cs"/>
              </a:rPr>
              <a:t>Link to the files: </a:t>
            </a:r>
            <a:r>
              <a:rPr lang="en-US" sz="2400" kern="1200" dirty="0">
                <a:solidFill>
                  <a:schemeClr val="tx1"/>
                </a:solidFill>
                <a:latin typeface="+mn-lt"/>
                <a:ea typeface="+mn-ea"/>
                <a:cs typeface="+mn-cs"/>
                <a:hlinkClick r:id="rId2"/>
              </a:rPr>
              <a:t>https://github.com/thesixtium/Vinay_Tip_Holders</a:t>
            </a: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3969973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BE11944-ED05-4FE9-9927-06C110BB3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A2812508-238C-4BCD-BDD3-25C99C5CA2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167"/>
            <a:ext cx="12188952" cy="3490956"/>
            <a:chOff x="651279" y="598259"/>
            <a:chExt cx="10889442" cy="5680742"/>
          </a:xfrm>
        </p:grpSpPr>
        <p:sp>
          <p:nvSpPr>
            <p:cNvPr id="13" name="Color">
              <a:extLst>
                <a:ext uri="{FF2B5EF4-FFF2-40B4-BE49-F238E27FC236}">
                  <a16:creationId xmlns:a16="http://schemas.microsoft.com/office/drawing/2014/main" id="{EA98B5EE-6906-45B1-8691-D06F06B6C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3CB4D77E-DA74-4797-88E4-C7D817D31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789708" y="1014574"/>
            <a:ext cx="9725730" cy="2226769"/>
          </a:xfrm>
        </p:spPr>
        <p:txBody>
          <a:bodyPr vert="horz" lIns="91440" tIns="45720" rIns="91440" bIns="45720" rtlCol="0" anchor="ctr">
            <a:normAutofit/>
          </a:bodyPr>
          <a:lstStyle/>
          <a:p>
            <a:r>
              <a:rPr lang="en-US" sz="4800" kern="1200">
                <a:solidFill>
                  <a:schemeClr val="bg1"/>
                </a:solidFill>
                <a:latin typeface="+mj-lt"/>
                <a:ea typeface="+mj-ea"/>
                <a:cs typeface="+mj-cs"/>
              </a:rPr>
              <a:t>Contact Information</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789708" y="3640633"/>
            <a:ext cx="9725730" cy="2487212"/>
          </a:xfrm>
        </p:spPr>
        <p:txBody>
          <a:bodyPr vert="horz" lIns="91440" tIns="45720" rIns="91440" bIns="45720" rtlCol="0" anchor="ctr">
            <a:normAutofit/>
          </a:bodyPr>
          <a:lstStyle/>
          <a:p>
            <a:r>
              <a:rPr lang="en-US" kern="1200" dirty="0">
                <a:solidFill>
                  <a:schemeClr val="tx2"/>
                </a:solidFill>
                <a:latin typeface="+mn-lt"/>
                <a:ea typeface="+mn-ea"/>
                <a:cs typeface="+mn-cs"/>
              </a:rPr>
              <a:t>Email: </a:t>
            </a:r>
            <a:r>
              <a:rPr lang="en-US" kern="1200" dirty="0">
                <a:solidFill>
                  <a:schemeClr val="tx2"/>
                </a:solidFill>
                <a:latin typeface="+mn-lt"/>
                <a:ea typeface="+mn-ea"/>
                <a:cs typeface="+mn-cs"/>
                <a:hlinkClick r:id="rId2"/>
              </a:rPr>
              <a:t>aleksander.berezowsk@ucalgary.ca</a:t>
            </a:r>
            <a:endParaRPr lang="en-US" kern="1200" dirty="0">
              <a:solidFill>
                <a:schemeClr val="tx2"/>
              </a:solidFill>
              <a:latin typeface="+mn-lt"/>
              <a:ea typeface="+mn-ea"/>
              <a:cs typeface="+mn-cs"/>
            </a:endParaRPr>
          </a:p>
          <a:p>
            <a:r>
              <a:rPr lang="en-US" dirty="0">
                <a:solidFill>
                  <a:schemeClr val="tx2"/>
                </a:solidFill>
              </a:rPr>
              <a:t>Website: </a:t>
            </a:r>
            <a:r>
              <a:rPr lang="en-US" dirty="0">
                <a:solidFill>
                  <a:schemeClr val="tx2"/>
                </a:solidFill>
                <a:hlinkClick r:id="rId3"/>
              </a:rPr>
              <a:t>https://thesixtium.github.io/</a:t>
            </a:r>
            <a:r>
              <a:rPr lang="en-US" dirty="0">
                <a:solidFill>
                  <a:schemeClr val="tx2"/>
                </a:solidFill>
              </a:rPr>
              <a:t> </a:t>
            </a:r>
            <a:endParaRPr lang="en-US" kern="1200" dirty="0">
              <a:solidFill>
                <a:schemeClr val="tx2"/>
              </a:solidFill>
              <a:latin typeface="+mn-lt"/>
              <a:ea typeface="+mn-ea"/>
              <a:cs typeface="+mn-cs"/>
            </a:endParaRPr>
          </a:p>
          <a:p>
            <a:r>
              <a:rPr lang="en-US" kern="1200" dirty="0">
                <a:solidFill>
                  <a:schemeClr val="tx2"/>
                </a:solidFill>
                <a:latin typeface="+mn-lt"/>
                <a:ea typeface="+mn-ea"/>
                <a:cs typeface="+mn-cs"/>
              </a:rPr>
              <a:t>Time zone: I live in Calgary</a:t>
            </a:r>
          </a:p>
          <a:p>
            <a:r>
              <a:rPr lang="en-US" dirty="0">
                <a:solidFill>
                  <a:schemeClr val="tx2"/>
                </a:solidFill>
              </a:rPr>
              <a:t>Availability: I’m happy to come in and clarify stuff every so often, but there’s no set time that works best</a:t>
            </a:r>
            <a:endParaRPr lang="en-US" kern="1200" dirty="0">
              <a:solidFill>
                <a:schemeClr val="tx2"/>
              </a:solidFill>
              <a:latin typeface="+mn-lt"/>
              <a:ea typeface="+mn-ea"/>
              <a:cs typeface="+mn-cs"/>
            </a:endParaRPr>
          </a:p>
        </p:txBody>
      </p:sp>
    </p:spTree>
    <p:extLst>
      <p:ext uri="{BB962C8B-B14F-4D97-AF65-F5344CB8AC3E}">
        <p14:creationId xmlns:p14="http://schemas.microsoft.com/office/powerpoint/2010/main" val="1590176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8423-0699-B619-00C6-F0FDFABCA8FD}"/>
              </a:ext>
            </a:extLst>
          </p:cNvPr>
          <p:cNvSpPr>
            <a:spLocks noGrp="1"/>
          </p:cNvSpPr>
          <p:nvPr>
            <p:ph type="title"/>
          </p:nvPr>
        </p:nvSpPr>
        <p:spPr>
          <a:xfrm>
            <a:off x="762001" y="803325"/>
            <a:ext cx="5314536" cy="1325563"/>
          </a:xfrm>
        </p:spPr>
        <p:txBody>
          <a:bodyPr>
            <a:normAutofit/>
          </a:bodyPr>
          <a:lstStyle/>
          <a:p>
            <a:r>
              <a:rPr lang="en-CA" dirty="0"/>
              <a:t>Overview</a:t>
            </a:r>
          </a:p>
        </p:txBody>
      </p:sp>
      <p:sp>
        <p:nvSpPr>
          <p:cNvPr id="3" name="Content Placeholder 2">
            <a:extLst>
              <a:ext uri="{FF2B5EF4-FFF2-40B4-BE49-F238E27FC236}">
                <a16:creationId xmlns:a16="http://schemas.microsoft.com/office/drawing/2014/main" id="{47923DA0-A0C6-BD92-0035-296E73E29434}"/>
              </a:ext>
            </a:extLst>
          </p:cNvPr>
          <p:cNvSpPr>
            <a:spLocks noGrp="1"/>
          </p:cNvSpPr>
          <p:nvPr>
            <p:ph idx="1"/>
          </p:nvPr>
        </p:nvSpPr>
        <p:spPr>
          <a:xfrm>
            <a:off x="762000" y="2279018"/>
            <a:ext cx="5314543" cy="3375920"/>
          </a:xfrm>
        </p:spPr>
        <p:txBody>
          <a:bodyPr anchor="t">
            <a:normAutofit/>
          </a:bodyPr>
          <a:lstStyle/>
          <a:p>
            <a:r>
              <a:rPr lang="en-CA" sz="1800" dirty="0"/>
              <a:t>Worked on the electrical and software design for this project</a:t>
            </a:r>
          </a:p>
          <a:p>
            <a:r>
              <a:rPr lang="en-CA" sz="1800" dirty="0"/>
              <a:t>Biggest two things were interfacing the motor and the torque sensor</a:t>
            </a:r>
          </a:p>
          <a:p>
            <a:r>
              <a:rPr lang="en-CA" sz="1800" dirty="0"/>
              <a:t>Made good progress but not enough time to finish</a:t>
            </a:r>
          </a:p>
        </p:txBody>
      </p:sp>
      <p:sp>
        <p:nvSpPr>
          <p:cNvPr id="9" name="Freeform: Shape 8">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n electronic circuit board in blue colour">
            <a:extLst>
              <a:ext uri="{FF2B5EF4-FFF2-40B4-BE49-F238E27FC236}">
                <a16:creationId xmlns:a16="http://schemas.microsoft.com/office/drawing/2014/main" id="{73327326-4BF2-24B6-4E7D-09A07014B78F}"/>
              </a:ext>
            </a:extLst>
          </p:cNvPr>
          <p:cNvPicPr>
            <a:picLocks noChangeAspect="1"/>
          </p:cNvPicPr>
          <p:nvPr/>
        </p:nvPicPr>
        <p:blipFill rotWithShape="1">
          <a:blip r:embed="rId2"/>
          <a:srcRect r="35767" b="2"/>
          <a:stretch/>
        </p:blipFill>
        <p:spPr>
          <a:xfrm>
            <a:off x="6750141" y="-2"/>
            <a:ext cx="5441859" cy="56549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p:spPr>
      </p:pic>
    </p:spTree>
    <p:extLst>
      <p:ext uri="{BB962C8B-B14F-4D97-AF65-F5344CB8AC3E}">
        <p14:creationId xmlns:p14="http://schemas.microsoft.com/office/powerpoint/2010/main" val="14285539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Electronics protoboard">
            <a:extLst>
              <a:ext uri="{FF2B5EF4-FFF2-40B4-BE49-F238E27FC236}">
                <a16:creationId xmlns:a16="http://schemas.microsoft.com/office/drawing/2014/main" id="{A2DBA8F2-38E0-8A2B-E8E9-9591CAA0FB32}"/>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9039A5E3-0365-5390-4306-C0A29E5B35B3}"/>
              </a:ext>
            </a:extLst>
          </p:cNvPr>
          <p:cNvSpPr>
            <a:spLocks noGrp="1"/>
          </p:cNvSpPr>
          <p:nvPr>
            <p:ph type="title"/>
          </p:nvPr>
        </p:nvSpPr>
        <p:spPr>
          <a:xfrm>
            <a:off x="838201" y="1065862"/>
            <a:ext cx="3313164" cy="4726276"/>
          </a:xfrm>
        </p:spPr>
        <p:txBody>
          <a:bodyPr>
            <a:normAutofit/>
          </a:bodyPr>
          <a:lstStyle/>
          <a:p>
            <a:pPr algn="r"/>
            <a:r>
              <a:rPr lang="en-CA" sz="4000">
                <a:solidFill>
                  <a:srgbClr val="FFFFFF"/>
                </a:solidFill>
              </a:rPr>
              <a:t>What’s Been Done</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99952A-748D-65A1-BD0A-BAA465D1F810}"/>
              </a:ext>
            </a:extLst>
          </p:cNvPr>
          <p:cNvSpPr>
            <a:spLocks noGrp="1"/>
          </p:cNvSpPr>
          <p:nvPr>
            <p:ph idx="1"/>
          </p:nvPr>
        </p:nvSpPr>
        <p:spPr>
          <a:xfrm>
            <a:off x="5155379" y="1065862"/>
            <a:ext cx="5744685" cy="4726276"/>
          </a:xfrm>
        </p:spPr>
        <p:txBody>
          <a:bodyPr anchor="ctr">
            <a:normAutofit/>
          </a:bodyPr>
          <a:lstStyle/>
          <a:p>
            <a:r>
              <a:rPr lang="en-CA" sz="2000" dirty="0">
                <a:solidFill>
                  <a:srgbClr val="FFFFFF"/>
                </a:solidFill>
              </a:rPr>
              <a:t>Electrical schematics have been done</a:t>
            </a:r>
          </a:p>
          <a:p>
            <a:r>
              <a:rPr lang="en-CA" sz="2000" dirty="0">
                <a:solidFill>
                  <a:srgbClr val="FFFFFF"/>
                </a:solidFill>
              </a:rPr>
              <a:t>Version 1 of the electrical was tested</a:t>
            </a:r>
          </a:p>
          <a:p>
            <a:pPr lvl="1"/>
            <a:r>
              <a:rPr lang="en-CA" sz="2000" dirty="0">
                <a:solidFill>
                  <a:srgbClr val="FFFFFF"/>
                </a:solidFill>
              </a:rPr>
              <a:t>Didn’t reach the full 42V range</a:t>
            </a:r>
          </a:p>
          <a:p>
            <a:pPr lvl="1"/>
            <a:r>
              <a:rPr lang="en-CA" sz="2000" dirty="0">
                <a:solidFill>
                  <a:srgbClr val="FFFFFF"/>
                </a:solidFill>
              </a:rPr>
              <a:t>Everything else worked</a:t>
            </a:r>
          </a:p>
          <a:p>
            <a:r>
              <a:rPr lang="en-CA" sz="2000" dirty="0">
                <a:solidFill>
                  <a:srgbClr val="FFFFFF"/>
                </a:solidFill>
              </a:rPr>
              <a:t>Version 2 of the electrical was tested</a:t>
            </a:r>
          </a:p>
          <a:p>
            <a:pPr lvl="1"/>
            <a:r>
              <a:rPr lang="en-CA" sz="2000" dirty="0">
                <a:solidFill>
                  <a:srgbClr val="FFFFFF"/>
                </a:solidFill>
              </a:rPr>
              <a:t>Shorts in the board made it not work</a:t>
            </a:r>
          </a:p>
          <a:p>
            <a:pPr lvl="1"/>
            <a:r>
              <a:rPr lang="en-CA" sz="2000" dirty="0">
                <a:solidFill>
                  <a:srgbClr val="FFFFFF"/>
                </a:solidFill>
              </a:rPr>
              <a:t>Hand soldering the small chip package is painful and very hard to do</a:t>
            </a:r>
          </a:p>
          <a:p>
            <a:pPr lvl="1"/>
            <a:r>
              <a:rPr lang="en-CA" sz="2000" dirty="0">
                <a:solidFill>
                  <a:srgbClr val="FFFFFF"/>
                </a:solidFill>
              </a:rPr>
              <a:t>Not enough time to do Version 3</a:t>
            </a:r>
          </a:p>
        </p:txBody>
      </p:sp>
    </p:spTree>
    <p:extLst>
      <p:ext uri="{BB962C8B-B14F-4D97-AF65-F5344CB8AC3E}">
        <p14:creationId xmlns:p14="http://schemas.microsoft.com/office/powerpoint/2010/main" val="7266351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electronic circuit board in blue colour">
            <a:extLst>
              <a:ext uri="{FF2B5EF4-FFF2-40B4-BE49-F238E27FC236}">
                <a16:creationId xmlns:a16="http://schemas.microsoft.com/office/drawing/2014/main" id="{2174D170-BFA2-50C4-2D3B-97EF8856FCA0}"/>
              </a:ext>
            </a:extLst>
          </p:cNvPr>
          <p:cNvPicPr>
            <a:picLocks noChangeAspect="1"/>
          </p:cNvPicPr>
          <p:nvPr/>
        </p:nvPicPr>
        <p:blipFill rotWithShape="1">
          <a:blip r:embed="rId2">
            <a:alphaModFix amt="35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84C42858-14D5-39F8-619B-0268979C846A}"/>
              </a:ext>
            </a:extLst>
          </p:cNvPr>
          <p:cNvSpPr>
            <a:spLocks noGrp="1"/>
          </p:cNvSpPr>
          <p:nvPr>
            <p:ph type="title"/>
          </p:nvPr>
        </p:nvSpPr>
        <p:spPr>
          <a:xfrm>
            <a:off x="838201" y="1065862"/>
            <a:ext cx="3313164" cy="4726276"/>
          </a:xfrm>
        </p:spPr>
        <p:txBody>
          <a:bodyPr>
            <a:normAutofit/>
          </a:bodyPr>
          <a:lstStyle/>
          <a:p>
            <a:pPr algn="r"/>
            <a:r>
              <a:rPr lang="en-CA" sz="4000" dirty="0">
                <a:solidFill>
                  <a:srgbClr val="FFFFFF"/>
                </a:solidFill>
              </a:rPr>
              <a:t>What Needs to Happen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8823B1-18CD-9DA7-0EBA-E72C9575D9D7}"/>
              </a:ext>
            </a:extLst>
          </p:cNvPr>
          <p:cNvSpPr>
            <a:spLocks noGrp="1"/>
          </p:cNvSpPr>
          <p:nvPr>
            <p:ph idx="1"/>
          </p:nvPr>
        </p:nvSpPr>
        <p:spPr>
          <a:xfrm>
            <a:off x="5155379" y="1065862"/>
            <a:ext cx="5744685" cy="4726276"/>
          </a:xfrm>
        </p:spPr>
        <p:txBody>
          <a:bodyPr anchor="ctr">
            <a:normAutofit/>
          </a:bodyPr>
          <a:lstStyle/>
          <a:p>
            <a:r>
              <a:rPr lang="en-CA" sz="2000" dirty="0">
                <a:solidFill>
                  <a:srgbClr val="FFFFFF"/>
                </a:solidFill>
              </a:rPr>
              <a:t>Redo circuit board, probably print an actual PCB</a:t>
            </a:r>
          </a:p>
          <a:p>
            <a:r>
              <a:rPr lang="en-CA" sz="2000" dirty="0">
                <a:solidFill>
                  <a:srgbClr val="FFFFFF"/>
                </a:solidFill>
              </a:rPr>
              <a:t>Do range scaling and calibration in LabVIEW</a:t>
            </a:r>
          </a:p>
          <a:p>
            <a:r>
              <a:rPr lang="en-CA" sz="2000" dirty="0">
                <a:solidFill>
                  <a:srgbClr val="FFFFFF"/>
                </a:solidFill>
              </a:rPr>
              <a:t>I could design a PCB and order it but I’m already gone</a:t>
            </a:r>
          </a:p>
          <a:p>
            <a:pPr lvl="1"/>
            <a:r>
              <a:rPr lang="en-CA" sz="2000" dirty="0">
                <a:solidFill>
                  <a:srgbClr val="FFFFFF"/>
                </a:solidFill>
              </a:rPr>
              <a:t>Even if rushed it, would arrive after I’m gone</a:t>
            </a:r>
          </a:p>
          <a:p>
            <a:r>
              <a:rPr lang="en-CA" sz="2000" dirty="0">
                <a:solidFill>
                  <a:srgbClr val="FFFFFF"/>
                </a:solidFill>
              </a:rPr>
              <a:t>Do design of the accelerometer and brake integration</a:t>
            </a:r>
          </a:p>
        </p:txBody>
      </p:sp>
    </p:spTree>
    <p:extLst>
      <p:ext uri="{BB962C8B-B14F-4D97-AF65-F5344CB8AC3E}">
        <p14:creationId xmlns:p14="http://schemas.microsoft.com/office/powerpoint/2010/main" val="388160423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7A5E-2B32-50D7-793E-16A4BD8BC50F}"/>
              </a:ext>
            </a:extLst>
          </p:cNvPr>
          <p:cNvSpPr>
            <a:spLocks noGrp="1"/>
          </p:cNvSpPr>
          <p:nvPr>
            <p:ph type="title"/>
          </p:nvPr>
        </p:nvSpPr>
        <p:spPr>
          <a:xfrm>
            <a:off x="6634134" y="1396289"/>
            <a:ext cx="5006336" cy="1325563"/>
          </a:xfrm>
        </p:spPr>
        <p:txBody>
          <a:bodyPr>
            <a:normAutofit/>
          </a:bodyPr>
          <a:lstStyle/>
          <a:p>
            <a:r>
              <a:rPr lang="en-CA"/>
              <a:t>Documentation</a:t>
            </a:r>
            <a:endParaRPr lang="en-CA" dirty="0"/>
          </a:p>
        </p:txBody>
      </p:sp>
      <p:sp>
        <p:nvSpPr>
          <p:cNvPr id="13"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4" descr="Pen placed on top of a signature line">
            <a:extLst>
              <a:ext uri="{FF2B5EF4-FFF2-40B4-BE49-F238E27FC236}">
                <a16:creationId xmlns:a16="http://schemas.microsoft.com/office/drawing/2014/main" id="{48705131-BD0D-906B-0B9B-F50901DC5119}"/>
              </a:ext>
            </a:extLst>
          </p:cNvPr>
          <p:cNvPicPr>
            <a:picLocks noChangeAspect="1"/>
          </p:cNvPicPr>
          <p:nvPr/>
        </p:nvPicPr>
        <p:blipFill rotWithShape="1">
          <a:blip r:embed="rId2"/>
          <a:srcRect l="41367" r="-1" b="-1"/>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Content Placeholder 2">
            <a:extLst>
              <a:ext uri="{FF2B5EF4-FFF2-40B4-BE49-F238E27FC236}">
                <a16:creationId xmlns:a16="http://schemas.microsoft.com/office/drawing/2014/main" id="{26492986-7FBA-32DC-FB6B-22054543187D}"/>
              </a:ext>
            </a:extLst>
          </p:cNvPr>
          <p:cNvSpPr>
            <a:spLocks noGrp="1"/>
          </p:cNvSpPr>
          <p:nvPr>
            <p:ph idx="1"/>
          </p:nvPr>
        </p:nvSpPr>
        <p:spPr>
          <a:xfrm>
            <a:off x="6638578" y="2871982"/>
            <a:ext cx="5004073" cy="3181684"/>
          </a:xfrm>
        </p:spPr>
        <p:txBody>
          <a:bodyPr anchor="t">
            <a:normAutofit/>
          </a:bodyPr>
          <a:lstStyle/>
          <a:p>
            <a:r>
              <a:rPr lang="en-CA" sz="1800" dirty="0"/>
              <a:t>All on the GitHub</a:t>
            </a:r>
          </a:p>
          <a:p>
            <a:pPr lvl="1"/>
            <a:r>
              <a:rPr lang="en-CA" sz="1800" dirty="0"/>
              <a:t>“Bearing Information.pptx” is the most up to date on everything</a:t>
            </a:r>
          </a:p>
          <a:p>
            <a:pPr lvl="1"/>
            <a:r>
              <a:rPr lang="en-CA" sz="1800" dirty="0"/>
              <a:t>Everything else is supporting documentation</a:t>
            </a:r>
          </a:p>
        </p:txBody>
      </p:sp>
    </p:spTree>
    <p:extLst>
      <p:ext uri="{BB962C8B-B14F-4D97-AF65-F5344CB8AC3E}">
        <p14:creationId xmlns:p14="http://schemas.microsoft.com/office/powerpoint/2010/main" val="51789741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819AE1-CD0E-4905-AB12-37C60FFBD536}"/>
              </a:ext>
            </a:extLst>
          </p:cNvPr>
          <p:cNvSpPr>
            <a:spLocks noGrp="1"/>
          </p:cNvSpPr>
          <p:nvPr>
            <p:ph type="title"/>
          </p:nvPr>
        </p:nvSpPr>
        <p:spPr>
          <a:xfrm>
            <a:off x="1155558" y="637762"/>
            <a:ext cx="4284397" cy="5576770"/>
          </a:xfrm>
        </p:spPr>
        <p:txBody>
          <a:bodyPr vert="horz" lIns="91440" tIns="45720" rIns="91440" bIns="45720" rtlCol="0" anchor="ctr">
            <a:normAutofit/>
          </a:bodyPr>
          <a:lstStyle/>
          <a:p>
            <a:r>
              <a:rPr lang="en-US" sz="6600" kern="1200">
                <a:solidFill>
                  <a:schemeClr val="bg1"/>
                </a:solidFill>
                <a:latin typeface="+mj-lt"/>
                <a:ea typeface="+mj-ea"/>
                <a:cs typeface="+mj-cs"/>
              </a:rPr>
              <a:t>Links</a:t>
            </a: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C76FBC-FC66-F291-C7B8-3DF2ED508C7C}"/>
              </a:ext>
            </a:extLst>
          </p:cNvPr>
          <p:cNvSpPr>
            <a:spLocks noGrp="1"/>
          </p:cNvSpPr>
          <p:nvPr>
            <p:ph idx="1"/>
          </p:nvPr>
        </p:nvSpPr>
        <p:spPr>
          <a:xfrm>
            <a:off x="6739464" y="637762"/>
            <a:ext cx="4305881" cy="5860946"/>
          </a:xfrm>
        </p:spPr>
        <p:txBody>
          <a:bodyPr vert="horz" lIns="91440" tIns="45720" rIns="91440" bIns="45720" rtlCol="0" anchor="ctr">
            <a:normAutofit/>
          </a:bodyPr>
          <a:lstStyle/>
          <a:p>
            <a:pPr marL="0" indent="0">
              <a:buNone/>
            </a:pPr>
            <a:r>
              <a:rPr lang="en-US" sz="4000" kern="1200" dirty="0">
                <a:solidFill>
                  <a:schemeClr val="tx1"/>
                </a:solidFill>
                <a:latin typeface="+mn-lt"/>
                <a:ea typeface="+mn-ea"/>
                <a:cs typeface="+mn-cs"/>
              </a:rPr>
              <a:t>GitHub Project: </a:t>
            </a:r>
            <a:r>
              <a:rPr lang="en-US" sz="4000" kern="1200" dirty="0">
                <a:solidFill>
                  <a:schemeClr val="tx1"/>
                </a:solidFill>
                <a:latin typeface="+mn-lt"/>
                <a:ea typeface="+mn-ea"/>
                <a:cs typeface="+mn-cs"/>
                <a:hlinkClick r:id="rId2"/>
              </a:rPr>
              <a:t>https://github.com/thesixtium/Bearing_Vibration_Analysis_Setup</a:t>
            </a:r>
            <a:endParaRPr lang="en-US" sz="4000" kern="1200" dirty="0">
              <a:solidFill>
                <a:schemeClr val="tx1"/>
              </a:solidFill>
              <a:latin typeface="+mn-lt"/>
              <a:ea typeface="+mn-ea"/>
              <a:cs typeface="+mn-cs"/>
            </a:endParaRPr>
          </a:p>
        </p:txBody>
      </p:sp>
    </p:spTree>
    <p:extLst>
      <p:ext uri="{BB962C8B-B14F-4D97-AF65-F5344CB8AC3E}">
        <p14:creationId xmlns:p14="http://schemas.microsoft.com/office/powerpoint/2010/main" val="35208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8B5558C-DBBF-18CC-1560-899B99D24418}"/>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Circular Greases Tribometer</a:t>
            </a:r>
          </a:p>
        </p:txBody>
      </p:sp>
      <p:sp>
        <p:nvSpPr>
          <p:cNvPr id="3" name="Text Placeholder 2">
            <a:extLst>
              <a:ext uri="{FF2B5EF4-FFF2-40B4-BE49-F238E27FC236}">
                <a16:creationId xmlns:a16="http://schemas.microsoft.com/office/drawing/2014/main" id="{86404ACD-55E0-A952-02AC-8C8F2CD9485D}"/>
              </a:ext>
            </a:extLst>
          </p:cNvPr>
          <p:cNvSpPr>
            <a:spLocks noGrp="1"/>
          </p:cNvSpPr>
          <p:nvPr>
            <p:ph type="body" idx="1"/>
          </p:nvPr>
        </p:nvSpPr>
        <p:spPr>
          <a:xfrm>
            <a:off x="3215729" y="4165152"/>
            <a:ext cx="5760846"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1305927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2973</TotalTime>
  <Words>926</Words>
  <Application>Microsoft Office PowerPoint</Application>
  <PresentationFormat>Widescreen</PresentationFormat>
  <Paragraphs>116</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-apple-system</vt:lpstr>
      <vt:lpstr>Arial</vt:lpstr>
      <vt:lpstr>Calibri</vt:lpstr>
      <vt:lpstr>Calibri Light</vt:lpstr>
      <vt:lpstr>Office Theme</vt:lpstr>
      <vt:lpstr>Aleksander’s Summer Research Culmination</vt:lpstr>
      <vt:lpstr>Summary</vt:lpstr>
      <vt:lpstr>Bearing Vibration Analysis Setup</vt:lpstr>
      <vt:lpstr>Overview</vt:lpstr>
      <vt:lpstr>What’s Been Done</vt:lpstr>
      <vt:lpstr>What Needs to Happen</vt:lpstr>
      <vt:lpstr>Documentation</vt:lpstr>
      <vt:lpstr>Links</vt:lpstr>
      <vt:lpstr>Circular Greases Tribometer</vt:lpstr>
      <vt:lpstr>Overview</vt:lpstr>
      <vt:lpstr>What’s Been Done</vt:lpstr>
      <vt:lpstr>What Needs to Happen</vt:lpstr>
      <vt:lpstr>Documentation</vt:lpstr>
      <vt:lpstr>Links</vt:lpstr>
      <vt:lpstr>AFM Remote Control</vt:lpstr>
      <vt:lpstr>Overview</vt:lpstr>
      <vt:lpstr>What’s Been Done</vt:lpstr>
      <vt:lpstr>What Needs to Happen</vt:lpstr>
      <vt:lpstr>Documentation</vt:lpstr>
      <vt:lpstr>Heat3.exe Setup Instructions</vt:lpstr>
      <vt:lpstr>Links</vt:lpstr>
      <vt:lpstr>AFM Peak Detection</vt:lpstr>
      <vt:lpstr>Overview</vt:lpstr>
      <vt:lpstr>What’s Been Done</vt:lpstr>
      <vt:lpstr>What Needs to Happen</vt:lpstr>
      <vt:lpstr>Documentation</vt:lpstr>
      <vt:lpstr>Links</vt:lpstr>
      <vt:lpstr>Vinay Tip Holders</vt:lpstr>
      <vt:lpstr>Overview</vt:lpstr>
      <vt:lpstr>What’s Been Done</vt:lpstr>
      <vt:lpstr>What Needs to Happen</vt:lpstr>
      <vt:lpstr>Documentation</vt:lpstr>
      <vt:lpstr>Links</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Aleks Berezowski</dc:creator>
  <cp:lastModifiedBy>Aleks Berezowski</cp:lastModifiedBy>
  <cp:revision>14</cp:revision>
  <dcterms:created xsi:type="dcterms:W3CDTF">2022-08-04T19:32:10Z</dcterms:created>
  <dcterms:modified xsi:type="dcterms:W3CDTF">2022-08-09T17:56:04Z</dcterms:modified>
</cp:coreProperties>
</file>