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97" r:id="rId21"/>
    <p:sldId id="278" r:id="rId22"/>
    <p:sldId id="279" r:id="rId23"/>
    <p:sldId id="280" r:id="rId24"/>
    <p:sldId id="281" r:id="rId25"/>
    <p:sldId id="282" r:id="rId26"/>
    <p:sldId id="283" r:id="rId27"/>
    <p:sldId id="284" r:id="rId28"/>
    <p:sldId id="291" r:id="rId29"/>
    <p:sldId id="292" r:id="rId30"/>
    <p:sldId id="293" r:id="rId31"/>
    <p:sldId id="294" r:id="rId32"/>
    <p:sldId id="295" r:id="rId33"/>
    <p:sldId id="296"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FBE9136-3676-4507-9955-6BE5FDEF388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5081EF8-4171-4ADB-9EC9-FDF273938390}">
      <dgm:prSet/>
      <dgm:spPr/>
      <dgm:t>
        <a:bodyPr/>
        <a:lstStyle/>
        <a:p>
          <a:pPr>
            <a:defRPr cap="all"/>
          </a:pPr>
          <a:r>
            <a:rPr lang="en-CA"/>
            <a:t>Designing the base framework</a:t>
          </a:r>
          <a:endParaRPr lang="en-US"/>
        </a:p>
      </dgm:t>
    </dgm:pt>
    <dgm:pt modelId="{13226125-4041-4951-B7F5-5455F87C371D}" type="parTrans" cxnId="{250A9467-D9A4-4CAE-95A0-1D700EC5D5DB}">
      <dgm:prSet/>
      <dgm:spPr/>
      <dgm:t>
        <a:bodyPr/>
        <a:lstStyle/>
        <a:p>
          <a:endParaRPr lang="en-US"/>
        </a:p>
      </dgm:t>
    </dgm:pt>
    <dgm:pt modelId="{AB52AB63-E60F-4CD7-9376-7FDF6BAB331A}" type="sibTrans" cxnId="{250A9467-D9A4-4CAE-95A0-1D700EC5D5DB}">
      <dgm:prSet/>
      <dgm:spPr/>
      <dgm:t>
        <a:bodyPr/>
        <a:lstStyle/>
        <a:p>
          <a:endParaRPr lang="en-US"/>
        </a:p>
      </dgm:t>
    </dgm:pt>
    <dgm:pt modelId="{E46973F9-CA13-4F92-9E2C-71BBD4B1CD42}">
      <dgm:prSet/>
      <dgm:spPr/>
      <dgm:t>
        <a:bodyPr/>
        <a:lstStyle/>
        <a:p>
          <a:pPr>
            <a:defRPr cap="all"/>
          </a:pPr>
          <a:r>
            <a:rPr lang="en-CA"/>
            <a:t>Testing and tuning on one dataset</a:t>
          </a:r>
          <a:endParaRPr lang="en-US"/>
        </a:p>
      </dgm:t>
    </dgm:pt>
    <dgm:pt modelId="{9B9FA814-650D-4870-AC28-23B5D55CEBDB}" type="parTrans" cxnId="{EE81A78C-E409-455C-A0F0-5B519D4813BC}">
      <dgm:prSet/>
      <dgm:spPr/>
      <dgm:t>
        <a:bodyPr/>
        <a:lstStyle/>
        <a:p>
          <a:endParaRPr lang="en-US"/>
        </a:p>
      </dgm:t>
    </dgm:pt>
    <dgm:pt modelId="{697ADC2E-BD1C-4B66-9AA9-C40157891DA6}" type="sibTrans" cxnId="{EE81A78C-E409-455C-A0F0-5B519D4813BC}">
      <dgm:prSet/>
      <dgm:spPr/>
      <dgm:t>
        <a:bodyPr/>
        <a:lstStyle/>
        <a:p>
          <a:endParaRPr lang="en-US"/>
        </a:p>
      </dgm:t>
    </dgm:pt>
    <dgm:pt modelId="{9634D9AD-C04E-49A0-A2E0-4A46870C307A}">
      <dgm:prSet/>
      <dgm:spPr/>
      <dgm:t>
        <a:bodyPr/>
        <a:lstStyle/>
        <a:p>
          <a:pPr>
            <a:defRPr cap="all"/>
          </a:pPr>
          <a:r>
            <a:rPr lang="en-CA"/>
            <a:t>Actually running it and having it work</a:t>
          </a:r>
          <a:endParaRPr lang="en-US"/>
        </a:p>
      </dgm:t>
    </dgm:pt>
    <dgm:pt modelId="{34F7C7AF-8C0E-4039-B7CA-2FD2DCD04E3C}" type="parTrans" cxnId="{7D0DA3D7-D1BE-4088-BAD0-1D157740D18C}">
      <dgm:prSet/>
      <dgm:spPr/>
      <dgm:t>
        <a:bodyPr/>
        <a:lstStyle/>
        <a:p>
          <a:endParaRPr lang="en-US"/>
        </a:p>
      </dgm:t>
    </dgm:pt>
    <dgm:pt modelId="{1F54B5BE-4F8A-48EB-B7F1-54F749E9275A}" type="sibTrans" cxnId="{7D0DA3D7-D1BE-4088-BAD0-1D157740D18C}">
      <dgm:prSet/>
      <dgm:spPr/>
      <dgm:t>
        <a:bodyPr/>
        <a:lstStyle/>
        <a:p>
          <a:endParaRPr lang="en-US"/>
        </a:p>
      </dgm:t>
    </dgm:pt>
    <dgm:pt modelId="{2733ED67-8599-4B6E-AA70-099AD5E23E3D}" type="pres">
      <dgm:prSet presAssocID="{4FBE9136-3676-4507-9955-6BE5FDEF388B}" presName="root" presStyleCnt="0">
        <dgm:presLayoutVars>
          <dgm:dir/>
          <dgm:resizeHandles val="exact"/>
        </dgm:presLayoutVars>
      </dgm:prSet>
      <dgm:spPr/>
    </dgm:pt>
    <dgm:pt modelId="{13D8AEB5-D108-44BB-88EC-2E57E5BA6642}" type="pres">
      <dgm:prSet presAssocID="{95081EF8-4171-4ADB-9EC9-FDF273938390}" presName="compNode" presStyleCnt="0"/>
      <dgm:spPr/>
    </dgm:pt>
    <dgm:pt modelId="{DFFB8DAB-80BC-4ED9-AF6B-A6606A127004}" type="pres">
      <dgm:prSet presAssocID="{95081EF8-4171-4ADB-9EC9-FDF273938390}" presName="iconBgRect" presStyleLbl="bgShp" presStyleIdx="0" presStyleCnt="3"/>
      <dgm:spPr/>
    </dgm:pt>
    <dgm:pt modelId="{1CBA9F79-547F-497A-BFF2-4ECC35862A65}" type="pres">
      <dgm:prSet presAssocID="{95081EF8-4171-4ADB-9EC9-FDF2739383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FC596A8-8F2C-471D-A5FB-744224456611}" type="pres">
      <dgm:prSet presAssocID="{95081EF8-4171-4ADB-9EC9-FDF273938390}" presName="spaceRect" presStyleCnt="0"/>
      <dgm:spPr/>
    </dgm:pt>
    <dgm:pt modelId="{8D41EF65-15B7-4CA6-ABC4-4D36F1071501}" type="pres">
      <dgm:prSet presAssocID="{95081EF8-4171-4ADB-9EC9-FDF273938390}" presName="textRect" presStyleLbl="revTx" presStyleIdx="0" presStyleCnt="3">
        <dgm:presLayoutVars>
          <dgm:chMax val="1"/>
          <dgm:chPref val="1"/>
        </dgm:presLayoutVars>
      </dgm:prSet>
      <dgm:spPr/>
    </dgm:pt>
    <dgm:pt modelId="{BBBF90CC-183C-493D-AE9C-CCEC402D1B86}" type="pres">
      <dgm:prSet presAssocID="{AB52AB63-E60F-4CD7-9376-7FDF6BAB331A}" presName="sibTrans" presStyleCnt="0"/>
      <dgm:spPr/>
    </dgm:pt>
    <dgm:pt modelId="{36FD7110-A198-41C5-B316-47CBB6D259A5}" type="pres">
      <dgm:prSet presAssocID="{E46973F9-CA13-4F92-9E2C-71BBD4B1CD42}" presName="compNode" presStyleCnt="0"/>
      <dgm:spPr/>
    </dgm:pt>
    <dgm:pt modelId="{27452C00-B6DA-4C0A-A661-86FA7D55A87E}" type="pres">
      <dgm:prSet presAssocID="{E46973F9-CA13-4F92-9E2C-71BBD4B1CD42}" presName="iconBgRect" presStyleLbl="bgShp" presStyleIdx="1" presStyleCnt="3"/>
      <dgm:spPr/>
    </dgm:pt>
    <dgm:pt modelId="{B77A4296-8CB9-41F9-98D4-7984666CF52C}" type="pres">
      <dgm:prSet presAssocID="{E46973F9-CA13-4F92-9E2C-71BBD4B1CD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C975A05-7D36-4B8D-999B-BD079AFA0DE0}" type="pres">
      <dgm:prSet presAssocID="{E46973F9-CA13-4F92-9E2C-71BBD4B1CD42}" presName="spaceRect" presStyleCnt="0"/>
      <dgm:spPr/>
    </dgm:pt>
    <dgm:pt modelId="{031F3ED5-1238-4CC6-9751-28E6CC8DDE01}" type="pres">
      <dgm:prSet presAssocID="{E46973F9-CA13-4F92-9E2C-71BBD4B1CD42}" presName="textRect" presStyleLbl="revTx" presStyleIdx="1" presStyleCnt="3">
        <dgm:presLayoutVars>
          <dgm:chMax val="1"/>
          <dgm:chPref val="1"/>
        </dgm:presLayoutVars>
      </dgm:prSet>
      <dgm:spPr/>
    </dgm:pt>
    <dgm:pt modelId="{EAAE81B1-5F6E-4A66-934C-E45E5703E6AD}" type="pres">
      <dgm:prSet presAssocID="{697ADC2E-BD1C-4B66-9AA9-C40157891DA6}" presName="sibTrans" presStyleCnt="0"/>
      <dgm:spPr/>
    </dgm:pt>
    <dgm:pt modelId="{0BF1084E-CCC7-4FDE-A3D4-DEAB9E436FBE}" type="pres">
      <dgm:prSet presAssocID="{9634D9AD-C04E-49A0-A2E0-4A46870C307A}" presName="compNode" presStyleCnt="0"/>
      <dgm:spPr/>
    </dgm:pt>
    <dgm:pt modelId="{0A5B5DA9-F921-409F-93E9-639E72E25458}" type="pres">
      <dgm:prSet presAssocID="{9634D9AD-C04E-49A0-A2E0-4A46870C307A}" presName="iconBgRect" presStyleLbl="bgShp" presStyleIdx="2" presStyleCnt="3"/>
      <dgm:spPr/>
    </dgm:pt>
    <dgm:pt modelId="{93A36E6E-F5CF-4650-A777-17DD441B5092}" type="pres">
      <dgm:prSet presAssocID="{9634D9AD-C04E-49A0-A2E0-4A46870C30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E886FB04-7BB3-49D8-B101-5C63B99B175C}" type="pres">
      <dgm:prSet presAssocID="{9634D9AD-C04E-49A0-A2E0-4A46870C307A}" presName="spaceRect" presStyleCnt="0"/>
      <dgm:spPr/>
    </dgm:pt>
    <dgm:pt modelId="{D4E4ECFA-BDC9-4728-85DF-1CE99CD2DA97}" type="pres">
      <dgm:prSet presAssocID="{9634D9AD-C04E-49A0-A2E0-4A46870C307A}" presName="textRect" presStyleLbl="revTx" presStyleIdx="2" presStyleCnt="3">
        <dgm:presLayoutVars>
          <dgm:chMax val="1"/>
          <dgm:chPref val="1"/>
        </dgm:presLayoutVars>
      </dgm:prSet>
      <dgm:spPr/>
    </dgm:pt>
  </dgm:ptLst>
  <dgm:cxnLst>
    <dgm:cxn modelId="{72572821-69BF-4DCE-A0F3-FA5849535FA2}" type="presOf" srcId="{E46973F9-CA13-4F92-9E2C-71BBD4B1CD42}" destId="{031F3ED5-1238-4CC6-9751-28E6CC8DDE01}" srcOrd="0" destOrd="0" presId="urn:microsoft.com/office/officeart/2018/5/layout/IconCircleLabelList"/>
    <dgm:cxn modelId="{93C5EA34-0D7F-4E8C-BC47-02568C6DC224}" type="presOf" srcId="{9634D9AD-C04E-49A0-A2E0-4A46870C307A}" destId="{D4E4ECFA-BDC9-4728-85DF-1CE99CD2DA97}" srcOrd="0" destOrd="0" presId="urn:microsoft.com/office/officeart/2018/5/layout/IconCircleLabelList"/>
    <dgm:cxn modelId="{250A9467-D9A4-4CAE-95A0-1D700EC5D5DB}" srcId="{4FBE9136-3676-4507-9955-6BE5FDEF388B}" destId="{95081EF8-4171-4ADB-9EC9-FDF273938390}" srcOrd="0" destOrd="0" parTransId="{13226125-4041-4951-B7F5-5455F87C371D}" sibTransId="{AB52AB63-E60F-4CD7-9376-7FDF6BAB331A}"/>
    <dgm:cxn modelId="{3BBEA082-40BF-4488-9EFC-B02E3216F0C3}" type="presOf" srcId="{4FBE9136-3676-4507-9955-6BE5FDEF388B}" destId="{2733ED67-8599-4B6E-AA70-099AD5E23E3D}" srcOrd="0" destOrd="0" presId="urn:microsoft.com/office/officeart/2018/5/layout/IconCircleLabelList"/>
    <dgm:cxn modelId="{EE81A78C-E409-455C-A0F0-5B519D4813BC}" srcId="{4FBE9136-3676-4507-9955-6BE5FDEF388B}" destId="{E46973F9-CA13-4F92-9E2C-71BBD4B1CD42}" srcOrd="1" destOrd="0" parTransId="{9B9FA814-650D-4870-AC28-23B5D55CEBDB}" sibTransId="{697ADC2E-BD1C-4B66-9AA9-C40157891DA6}"/>
    <dgm:cxn modelId="{F3E1F59B-E031-4559-87A1-2B2396729501}" type="presOf" srcId="{95081EF8-4171-4ADB-9EC9-FDF273938390}" destId="{8D41EF65-15B7-4CA6-ABC4-4D36F1071501}" srcOrd="0" destOrd="0" presId="urn:microsoft.com/office/officeart/2018/5/layout/IconCircleLabelList"/>
    <dgm:cxn modelId="{7D0DA3D7-D1BE-4088-BAD0-1D157740D18C}" srcId="{4FBE9136-3676-4507-9955-6BE5FDEF388B}" destId="{9634D9AD-C04E-49A0-A2E0-4A46870C307A}" srcOrd="2" destOrd="0" parTransId="{34F7C7AF-8C0E-4039-B7CA-2FD2DCD04E3C}" sibTransId="{1F54B5BE-4F8A-48EB-B7F1-54F749E9275A}"/>
    <dgm:cxn modelId="{E2183323-98F3-428E-88D8-698616260475}" type="presParOf" srcId="{2733ED67-8599-4B6E-AA70-099AD5E23E3D}" destId="{13D8AEB5-D108-44BB-88EC-2E57E5BA6642}" srcOrd="0" destOrd="0" presId="urn:microsoft.com/office/officeart/2018/5/layout/IconCircleLabelList"/>
    <dgm:cxn modelId="{7B31EDF6-2C4D-4193-8EA8-DC877D1EA7EC}" type="presParOf" srcId="{13D8AEB5-D108-44BB-88EC-2E57E5BA6642}" destId="{DFFB8DAB-80BC-4ED9-AF6B-A6606A127004}" srcOrd="0" destOrd="0" presId="urn:microsoft.com/office/officeart/2018/5/layout/IconCircleLabelList"/>
    <dgm:cxn modelId="{DBC797BE-723A-43AC-A455-87641F333BFE}" type="presParOf" srcId="{13D8AEB5-D108-44BB-88EC-2E57E5BA6642}" destId="{1CBA9F79-547F-497A-BFF2-4ECC35862A65}" srcOrd="1" destOrd="0" presId="urn:microsoft.com/office/officeart/2018/5/layout/IconCircleLabelList"/>
    <dgm:cxn modelId="{EE26F00F-8591-466C-ABDF-96E2CEC9B3BF}" type="presParOf" srcId="{13D8AEB5-D108-44BB-88EC-2E57E5BA6642}" destId="{EFC596A8-8F2C-471D-A5FB-744224456611}" srcOrd="2" destOrd="0" presId="urn:microsoft.com/office/officeart/2018/5/layout/IconCircleLabelList"/>
    <dgm:cxn modelId="{54D351F1-6E96-42B8-92DE-117CF6E0754E}" type="presParOf" srcId="{13D8AEB5-D108-44BB-88EC-2E57E5BA6642}" destId="{8D41EF65-15B7-4CA6-ABC4-4D36F1071501}" srcOrd="3" destOrd="0" presId="urn:microsoft.com/office/officeart/2018/5/layout/IconCircleLabelList"/>
    <dgm:cxn modelId="{A034970A-0BAB-4285-82AE-1763A926E9F8}" type="presParOf" srcId="{2733ED67-8599-4B6E-AA70-099AD5E23E3D}" destId="{BBBF90CC-183C-493D-AE9C-CCEC402D1B86}" srcOrd="1" destOrd="0" presId="urn:microsoft.com/office/officeart/2018/5/layout/IconCircleLabelList"/>
    <dgm:cxn modelId="{667D96FC-897F-4EFB-9514-412C94119D22}" type="presParOf" srcId="{2733ED67-8599-4B6E-AA70-099AD5E23E3D}" destId="{36FD7110-A198-41C5-B316-47CBB6D259A5}" srcOrd="2" destOrd="0" presId="urn:microsoft.com/office/officeart/2018/5/layout/IconCircleLabelList"/>
    <dgm:cxn modelId="{C376A187-9DC4-499E-BB6A-3F244FB460AE}" type="presParOf" srcId="{36FD7110-A198-41C5-B316-47CBB6D259A5}" destId="{27452C00-B6DA-4C0A-A661-86FA7D55A87E}" srcOrd="0" destOrd="0" presId="urn:microsoft.com/office/officeart/2018/5/layout/IconCircleLabelList"/>
    <dgm:cxn modelId="{4C5003A3-64BF-490A-9311-E7BC58F6A2ED}" type="presParOf" srcId="{36FD7110-A198-41C5-B316-47CBB6D259A5}" destId="{B77A4296-8CB9-41F9-98D4-7984666CF52C}" srcOrd="1" destOrd="0" presId="urn:microsoft.com/office/officeart/2018/5/layout/IconCircleLabelList"/>
    <dgm:cxn modelId="{59D89239-0438-474E-B581-276BDD6F9C5A}" type="presParOf" srcId="{36FD7110-A198-41C5-B316-47CBB6D259A5}" destId="{9C975A05-7D36-4B8D-999B-BD079AFA0DE0}" srcOrd="2" destOrd="0" presId="urn:microsoft.com/office/officeart/2018/5/layout/IconCircleLabelList"/>
    <dgm:cxn modelId="{3F9E32BF-DFB2-4B51-8A8D-EE5F707686F6}" type="presParOf" srcId="{36FD7110-A198-41C5-B316-47CBB6D259A5}" destId="{031F3ED5-1238-4CC6-9751-28E6CC8DDE01}" srcOrd="3" destOrd="0" presId="urn:microsoft.com/office/officeart/2018/5/layout/IconCircleLabelList"/>
    <dgm:cxn modelId="{86D9A5E7-5D5E-4AEF-B871-4996E81A7EC0}" type="presParOf" srcId="{2733ED67-8599-4B6E-AA70-099AD5E23E3D}" destId="{EAAE81B1-5F6E-4A66-934C-E45E5703E6AD}" srcOrd="3" destOrd="0" presId="urn:microsoft.com/office/officeart/2018/5/layout/IconCircleLabelList"/>
    <dgm:cxn modelId="{B5BB130B-0D3C-40B4-9584-5A28361B0C51}" type="presParOf" srcId="{2733ED67-8599-4B6E-AA70-099AD5E23E3D}" destId="{0BF1084E-CCC7-4FDE-A3D4-DEAB9E436FBE}" srcOrd="4" destOrd="0" presId="urn:microsoft.com/office/officeart/2018/5/layout/IconCircleLabelList"/>
    <dgm:cxn modelId="{1EC62C52-3B14-4D9A-BEBD-0D0622E57575}" type="presParOf" srcId="{0BF1084E-CCC7-4FDE-A3D4-DEAB9E436FBE}" destId="{0A5B5DA9-F921-409F-93E9-639E72E25458}" srcOrd="0" destOrd="0" presId="urn:microsoft.com/office/officeart/2018/5/layout/IconCircleLabelList"/>
    <dgm:cxn modelId="{90106724-8D75-4495-BBEC-039CC8C3384C}" type="presParOf" srcId="{0BF1084E-CCC7-4FDE-A3D4-DEAB9E436FBE}" destId="{93A36E6E-F5CF-4650-A777-17DD441B5092}" srcOrd="1" destOrd="0" presId="urn:microsoft.com/office/officeart/2018/5/layout/IconCircleLabelList"/>
    <dgm:cxn modelId="{C0162EF6-C5B6-4C06-9A27-6FDDF8673EA9}" type="presParOf" srcId="{0BF1084E-CCC7-4FDE-A3D4-DEAB9E436FBE}" destId="{E886FB04-7BB3-49D8-B101-5C63B99B175C}" srcOrd="2" destOrd="0" presId="urn:microsoft.com/office/officeart/2018/5/layout/IconCircleLabelList"/>
    <dgm:cxn modelId="{60FCBE96-D100-4E81-9EF4-94DF2CBA8AF5}" type="presParOf" srcId="{0BF1084E-CCC7-4FDE-A3D4-DEAB9E436FBE}" destId="{D4E4ECFA-BDC9-4728-85DF-1CE99CD2DA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9F7495-BE3D-4D76-83C0-7D150E20A9C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A66A71-FDE3-4729-AC85-7534B5088215}">
      <dgm:prSet/>
      <dgm:spPr/>
      <dgm:t>
        <a:bodyPr/>
        <a:lstStyle/>
        <a:p>
          <a:r>
            <a:rPr lang="en-CA" dirty="0"/>
            <a:t>More testing and adjustments on other datasets</a:t>
          </a:r>
          <a:endParaRPr lang="en-US" dirty="0"/>
        </a:p>
      </dgm:t>
    </dgm:pt>
    <dgm:pt modelId="{872D3975-6CD1-4B08-AF96-C377DBC7BA64}" type="parTrans" cxnId="{D9B94D91-EC63-4DC7-97DD-92EB0CE001B3}">
      <dgm:prSet/>
      <dgm:spPr/>
      <dgm:t>
        <a:bodyPr/>
        <a:lstStyle/>
        <a:p>
          <a:endParaRPr lang="en-US"/>
        </a:p>
      </dgm:t>
    </dgm:pt>
    <dgm:pt modelId="{EDE41040-23CF-4055-9F6D-C32CCE7937A5}" type="sibTrans" cxnId="{D9B94D91-EC63-4DC7-97DD-92EB0CE001B3}">
      <dgm:prSet/>
      <dgm:spPr/>
      <dgm:t>
        <a:bodyPr/>
        <a:lstStyle/>
        <a:p>
          <a:endParaRPr lang="en-US"/>
        </a:p>
      </dgm:t>
    </dgm:pt>
    <dgm:pt modelId="{3AA7CD4C-C3EC-4B53-8367-6AD944819329}">
      <dgm:prSet/>
      <dgm:spPr/>
      <dgm:t>
        <a:bodyPr/>
        <a:lstStyle/>
        <a:p>
          <a:r>
            <a:rPr lang="en-CA"/>
            <a:t>Application of the software</a:t>
          </a:r>
          <a:endParaRPr lang="en-US"/>
        </a:p>
      </dgm:t>
    </dgm:pt>
    <dgm:pt modelId="{E35E8B3F-9875-457F-BB17-CF13BFE265D5}" type="parTrans" cxnId="{658E7ABD-41DD-452D-9386-695D3AE507D7}">
      <dgm:prSet/>
      <dgm:spPr/>
      <dgm:t>
        <a:bodyPr/>
        <a:lstStyle/>
        <a:p>
          <a:endParaRPr lang="en-US"/>
        </a:p>
      </dgm:t>
    </dgm:pt>
    <dgm:pt modelId="{0C7CC796-6F2F-43DD-94C5-1B7D71E6A8C6}" type="sibTrans" cxnId="{658E7ABD-41DD-452D-9386-695D3AE507D7}">
      <dgm:prSet/>
      <dgm:spPr/>
      <dgm:t>
        <a:bodyPr/>
        <a:lstStyle/>
        <a:p>
          <a:endParaRPr lang="en-US"/>
        </a:p>
      </dgm:t>
    </dgm:pt>
    <dgm:pt modelId="{DDDEF2F8-4234-40C4-81D8-1CC569BEE5F0}" type="pres">
      <dgm:prSet presAssocID="{3A9F7495-BE3D-4D76-83C0-7D150E20A9C2}" presName="root" presStyleCnt="0">
        <dgm:presLayoutVars>
          <dgm:dir/>
          <dgm:resizeHandles val="exact"/>
        </dgm:presLayoutVars>
      </dgm:prSet>
      <dgm:spPr/>
    </dgm:pt>
    <dgm:pt modelId="{B7A95740-A831-476E-9BC3-41E8CBE417B8}" type="pres">
      <dgm:prSet presAssocID="{BEA66A71-FDE3-4729-AC85-7534B5088215}" presName="compNode" presStyleCnt="0"/>
      <dgm:spPr/>
    </dgm:pt>
    <dgm:pt modelId="{1030CB94-E6A8-4AB3-AE11-A9124663D38E}" type="pres">
      <dgm:prSet presAssocID="{BEA66A71-FDE3-4729-AC85-7534B508821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with solid fill"/>
        </a:ext>
      </dgm:extLst>
    </dgm:pt>
    <dgm:pt modelId="{1E273097-498B-40A3-B184-FD1FCDE4C917}" type="pres">
      <dgm:prSet presAssocID="{BEA66A71-FDE3-4729-AC85-7534B5088215}" presName="spaceRect" presStyleCnt="0"/>
      <dgm:spPr/>
    </dgm:pt>
    <dgm:pt modelId="{8E9943AA-63B9-42C0-B30C-5B08FF6C8672}" type="pres">
      <dgm:prSet presAssocID="{BEA66A71-FDE3-4729-AC85-7534B5088215}" presName="textRect" presStyleLbl="revTx" presStyleIdx="0" presStyleCnt="2">
        <dgm:presLayoutVars>
          <dgm:chMax val="1"/>
          <dgm:chPref val="1"/>
        </dgm:presLayoutVars>
      </dgm:prSet>
      <dgm:spPr/>
    </dgm:pt>
    <dgm:pt modelId="{4490B5B2-A254-40F9-8F4C-E8D2DA3EF2A2}" type="pres">
      <dgm:prSet presAssocID="{EDE41040-23CF-4055-9F6D-C32CCE7937A5}" presName="sibTrans" presStyleCnt="0"/>
      <dgm:spPr/>
    </dgm:pt>
    <dgm:pt modelId="{373612C2-ACE6-439E-B765-0F13DA7BE069}" type="pres">
      <dgm:prSet presAssocID="{3AA7CD4C-C3EC-4B53-8367-6AD944819329}" presName="compNode" presStyleCnt="0"/>
      <dgm:spPr/>
    </dgm:pt>
    <dgm:pt modelId="{5B36AE44-7B4B-428C-9A8E-48590F7E68C7}" type="pres">
      <dgm:prSet presAssocID="{3AA7CD4C-C3EC-4B53-8367-6AD9448193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C8E01D1-2641-4E26-A301-E8E77E399222}" type="pres">
      <dgm:prSet presAssocID="{3AA7CD4C-C3EC-4B53-8367-6AD944819329}" presName="spaceRect" presStyleCnt="0"/>
      <dgm:spPr/>
    </dgm:pt>
    <dgm:pt modelId="{2899B916-B47C-44B1-AFB9-CE217F533810}" type="pres">
      <dgm:prSet presAssocID="{3AA7CD4C-C3EC-4B53-8367-6AD944819329}" presName="textRect" presStyleLbl="revTx" presStyleIdx="1" presStyleCnt="2">
        <dgm:presLayoutVars>
          <dgm:chMax val="1"/>
          <dgm:chPref val="1"/>
        </dgm:presLayoutVars>
      </dgm:prSet>
      <dgm:spPr/>
    </dgm:pt>
  </dgm:ptLst>
  <dgm:cxnLst>
    <dgm:cxn modelId="{652D252A-7552-4719-92D5-18A4E4572400}" type="presOf" srcId="{BEA66A71-FDE3-4729-AC85-7534B5088215}" destId="{8E9943AA-63B9-42C0-B30C-5B08FF6C8672}" srcOrd="0" destOrd="0" presId="urn:microsoft.com/office/officeart/2018/2/layout/IconLabelList"/>
    <dgm:cxn modelId="{22689537-3A8D-4187-A0A3-5274EF0F72D1}" type="presOf" srcId="{3AA7CD4C-C3EC-4B53-8367-6AD944819329}" destId="{2899B916-B47C-44B1-AFB9-CE217F533810}" srcOrd="0" destOrd="0" presId="urn:microsoft.com/office/officeart/2018/2/layout/IconLabelList"/>
    <dgm:cxn modelId="{54E6B481-08DF-4FC2-96C0-D834C438D8B3}" type="presOf" srcId="{3A9F7495-BE3D-4D76-83C0-7D150E20A9C2}" destId="{DDDEF2F8-4234-40C4-81D8-1CC569BEE5F0}" srcOrd="0" destOrd="0" presId="urn:microsoft.com/office/officeart/2018/2/layout/IconLabelList"/>
    <dgm:cxn modelId="{D9B94D91-EC63-4DC7-97DD-92EB0CE001B3}" srcId="{3A9F7495-BE3D-4D76-83C0-7D150E20A9C2}" destId="{BEA66A71-FDE3-4729-AC85-7534B5088215}" srcOrd="0" destOrd="0" parTransId="{872D3975-6CD1-4B08-AF96-C377DBC7BA64}" sibTransId="{EDE41040-23CF-4055-9F6D-C32CCE7937A5}"/>
    <dgm:cxn modelId="{658E7ABD-41DD-452D-9386-695D3AE507D7}" srcId="{3A9F7495-BE3D-4D76-83C0-7D150E20A9C2}" destId="{3AA7CD4C-C3EC-4B53-8367-6AD944819329}" srcOrd="1" destOrd="0" parTransId="{E35E8B3F-9875-457F-BB17-CF13BFE265D5}" sibTransId="{0C7CC796-6F2F-43DD-94C5-1B7D71E6A8C6}"/>
    <dgm:cxn modelId="{3F2299D1-ECAD-44AA-809D-FCEE56D39467}" type="presParOf" srcId="{DDDEF2F8-4234-40C4-81D8-1CC569BEE5F0}" destId="{B7A95740-A831-476E-9BC3-41E8CBE417B8}" srcOrd="0" destOrd="0" presId="urn:microsoft.com/office/officeart/2018/2/layout/IconLabelList"/>
    <dgm:cxn modelId="{14756E11-C8C5-400C-9161-039CBC18544E}" type="presParOf" srcId="{B7A95740-A831-476E-9BC3-41E8CBE417B8}" destId="{1030CB94-E6A8-4AB3-AE11-A9124663D38E}" srcOrd="0" destOrd="0" presId="urn:microsoft.com/office/officeart/2018/2/layout/IconLabelList"/>
    <dgm:cxn modelId="{05CA2400-621E-40C9-9FD9-C92F71B1E3BC}" type="presParOf" srcId="{B7A95740-A831-476E-9BC3-41E8CBE417B8}" destId="{1E273097-498B-40A3-B184-FD1FCDE4C917}" srcOrd="1" destOrd="0" presId="urn:microsoft.com/office/officeart/2018/2/layout/IconLabelList"/>
    <dgm:cxn modelId="{E19B8D61-A252-4D89-9E12-E5BD1CB676D3}" type="presParOf" srcId="{B7A95740-A831-476E-9BC3-41E8CBE417B8}" destId="{8E9943AA-63B9-42C0-B30C-5B08FF6C8672}" srcOrd="2" destOrd="0" presId="urn:microsoft.com/office/officeart/2018/2/layout/IconLabelList"/>
    <dgm:cxn modelId="{AA5ADB50-CFD9-4CF9-BB1D-95888A9AA9FF}" type="presParOf" srcId="{DDDEF2F8-4234-40C4-81D8-1CC569BEE5F0}" destId="{4490B5B2-A254-40F9-8F4C-E8D2DA3EF2A2}" srcOrd="1" destOrd="0" presId="urn:microsoft.com/office/officeart/2018/2/layout/IconLabelList"/>
    <dgm:cxn modelId="{F80C6900-DC11-4075-9D46-C5A4ABFCF7AC}" type="presParOf" srcId="{DDDEF2F8-4234-40C4-81D8-1CC569BEE5F0}" destId="{373612C2-ACE6-439E-B765-0F13DA7BE069}" srcOrd="2" destOrd="0" presId="urn:microsoft.com/office/officeart/2018/2/layout/IconLabelList"/>
    <dgm:cxn modelId="{1A0DC64C-ED54-44BE-9B67-C2160133BE6F}" type="presParOf" srcId="{373612C2-ACE6-439E-B765-0F13DA7BE069}" destId="{5B36AE44-7B4B-428C-9A8E-48590F7E68C7}" srcOrd="0" destOrd="0" presId="urn:microsoft.com/office/officeart/2018/2/layout/IconLabelList"/>
    <dgm:cxn modelId="{36FA0F0F-5D95-4B5B-A252-7A2D1034E683}" type="presParOf" srcId="{373612C2-ACE6-439E-B765-0F13DA7BE069}" destId="{CC8E01D1-2641-4E26-A301-E8E77E399222}" srcOrd="1" destOrd="0" presId="urn:microsoft.com/office/officeart/2018/2/layout/IconLabelList"/>
    <dgm:cxn modelId="{4F06E5D0-2C14-4E55-86D4-6A795AC4A58C}" type="presParOf" srcId="{373612C2-ACE6-439E-B765-0F13DA7BE069}" destId="{2899B916-B47C-44B1-AFB9-CE217F5338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9D525E-5644-4BAA-84E9-A5FE89D72294}"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B0A1F19-88A6-40B6-BA73-8B16557E4075}">
      <dgm:prSet/>
      <dgm:spPr/>
      <dgm:t>
        <a:bodyPr/>
        <a:lstStyle/>
        <a:p>
          <a:pPr>
            <a:defRPr cap="all"/>
          </a:pPr>
          <a:r>
            <a:rPr lang="en-CA"/>
            <a:t>Found in GitHub repository</a:t>
          </a:r>
          <a:endParaRPr lang="en-US"/>
        </a:p>
      </dgm:t>
    </dgm:pt>
    <dgm:pt modelId="{8D5E4632-E9D2-4FF4-B18D-0115F79B0376}" type="parTrans" cxnId="{AC9F0042-9F80-423C-A5DA-2A4ABE8B0398}">
      <dgm:prSet/>
      <dgm:spPr/>
      <dgm:t>
        <a:bodyPr/>
        <a:lstStyle/>
        <a:p>
          <a:endParaRPr lang="en-US"/>
        </a:p>
      </dgm:t>
    </dgm:pt>
    <dgm:pt modelId="{5BE7FC8F-E848-472E-818C-05B6C3032D2F}" type="sibTrans" cxnId="{AC9F0042-9F80-423C-A5DA-2A4ABE8B0398}">
      <dgm:prSet/>
      <dgm:spPr/>
      <dgm:t>
        <a:bodyPr/>
        <a:lstStyle/>
        <a:p>
          <a:endParaRPr lang="en-US"/>
        </a:p>
      </dgm:t>
    </dgm:pt>
    <dgm:pt modelId="{8DF3A9FF-1AB3-428F-B557-2E419A471810}">
      <dgm:prSet/>
      <dgm:spPr/>
      <dgm:t>
        <a:bodyPr/>
        <a:lstStyle/>
        <a:p>
          <a:pPr>
            <a:defRPr cap="all"/>
          </a:pPr>
          <a:r>
            <a:rPr lang="en-CA"/>
            <a:t>Also found throughout code</a:t>
          </a:r>
          <a:endParaRPr lang="en-US"/>
        </a:p>
      </dgm:t>
    </dgm:pt>
    <dgm:pt modelId="{E3909DD6-59D1-4C06-B552-E5F4112E421D}" type="parTrans" cxnId="{016049C9-8652-4C6C-A624-9570DE83E516}">
      <dgm:prSet/>
      <dgm:spPr/>
      <dgm:t>
        <a:bodyPr/>
        <a:lstStyle/>
        <a:p>
          <a:endParaRPr lang="en-US"/>
        </a:p>
      </dgm:t>
    </dgm:pt>
    <dgm:pt modelId="{21BAE6AE-CC7B-4357-9650-DF6184635AD0}" type="sibTrans" cxnId="{016049C9-8652-4C6C-A624-9570DE83E516}">
      <dgm:prSet/>
      <dgm:spPr/>
      <dgm:t>
        <a:bodyPr/>
        <a:lstStyle/>
        <a:p>
          <a:endParaRPr lang="en-US"/>
        </a:p>
      </dgm:t>
    </dgm:pt>
    <dgm:pt modelId="{12A83914-AD24-4B29-8C06-7D883032810B}" type="pres">
      <dgm:prSet presAssocID="{119D525E-5644-4BAA-84E9-A5FE89D72294}" presName="root" presStyleCnt="0">
        <dgm:presLayoutVars>
          <dgm:dir/>
          <dgm:resizeHandles val="exact"/>
        </dgm:presLayoutVars>
      </dgm:prSet>
      <dgm:spPr/>
    </dgm:pt>
    <dgm:pt modelId="{DD07F34A-F7CC-495D-97D1-B994A9A1CAEC}" type="pres">
      <dgm:prSet presAssocID="{2B0A1F19-88A6-40B6-BA73-8B16557E4075}" presName="compNode" presStyleCnt="0"/>
      <dgm:spPr/>
    </dgm:pt>
    <dgm:pt modelId="{EFB27B2A-C2F0-4A55-8D43-F700994EEEBE}" type="pres">
      <dgm:prSet presAssocID="{2B0A1F19-88A6-40B6-BA73-8B16557E4075}" presName="iconBgRect" presStyleLbl="bgShp" presStyleIdx="0" presStyleCnt="2"/>
      <dgm:spPr>
        <a:prstGeom prst="round2DiagRect">
          <a:avLst>
            <a:gd name="adj1" fmla="val 29727"/>
            <a:gd name="adj2" fmla="val 0"/>
          </a:avLst>
        </a:prstGeom>
      </dgm:spPr>
    </dgm:pt>
    <dgm:pt modelId="{E75DA555-AAB7-4748-9535-975FEDEF9DB4}" type="pres">
      <dgm:prSet presAssocID="{2B0A1F19-88A6-40B6-BA73-8B16557E40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86B8AC3-206E-4ACA-8FAF-648BF9991072}" type="pres">
      <dgm:prSet presAssocID="{2B0A1F19-88A6-40B6-BA73-8B16557E4075}" presName="spaceRect" presStyleCnt="0"/>
      <dgm:spPr/>
    </dgm:pt>
    <dgm:pt modelId="{385538F5-78BF-4336-AA28-66CA832EC845}" type="pres">
      <dgm:prSet presAssocID="{2B0A1F19-88A6-40B6-BA73-8B16557E4075}" presName="textRect" presStyleLbl="revTx" presStyleIdx="0" presStyleCnt="2">
        <dgm:presLayoutVars>
          <dgm:chMax val="1"/>
          <dgm:chPref val="1"/>
        </dgm:presLayoutVars>
      </dgm:prSet>
      <dgm:spPr/>
    </dgm:pt>
    <dgm:pt modelId="{01E67E8A-BDF0-40FB-BE02-6116D8AA361B}" type="pres">
      <dgm:prSet presAssocID="{5BE7FC8F-E848-472E-818C-05B6C3032D2F}" presName="sibTrans" presStyleCnt="0"/>
      <dgm:spPr/>
    </dgm:pt>
    <dgm:pt modelId="{BB6A38BF-1B64-4A30-8551-DED104273B7C}" type="pres">
      <dgm:prSet presAssocID="{8DF3A9FF-1AB3-428F-B557-2E419A471810}" presName="compNode" presStyleCnt="0"/>
      <dgm:spPr/>
    </dgm:pt>
    <dgm:pt modelId="{4798C41B-65D3-4DFA-AA75-E6E35E6C0535}" type="pres">
      <dgm:prSet presAssocID="{8DF3A9FF-1AB3-428F-B557-2E419A471810}" presName="iconBgRect" presStyleLbl="bgShp" presStyleIdx="1" presStyleCnt="2"/>
      <dgm:spPr>
        <a:prstGeom prst="round2DiagRect">
          <a:avLst>
            <a:gd name="adj1" fmla="val 29727"/>
            <a:gd name="adj2" fmla="val 0"/>
          </a:avLst>
        </a:prstGeom>
      </dgm:spPr>
    </dgm:pt>
    <dgm:pt modelId="{25CB2F29-653B-43C7-BBF7-7D3E58090DE7}" type="pres">
      <dgm:prSet presAssocID="{8DF3A9FF-1AB3-428F-B557-2E419A4718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13A8E81-8B6E-4145-8834-71B1C20C5494}" type="pres">
      <dgm:prSet presAssocID="{8DF3A9FF-1AB3-428F-B557-2E419A471810}" presName="spaceRect" presStyleCnt="0"/>
      <dgm:spPr/>
    </dgm:pt>
    <dgm:pt modelId="{E80BDCB1-4916-40BA-81E8-2ED0354B5085}" type="pres">
      <dgm:prSet presAssocID="{8DF3A9FF-1AB3-428F-B557-2E419A471810}" presName="textRect" presStyleLbl="revTx" presStyleIdx="1" presStyleCnt="2">
        <dgm:presLayoutVars>
          <dgm:chMax val="1"/>
          <dgm:chPref val="1"/>
        </dgm:presLayoutVars>
      </dgm:prSet>
      <dgm:spPr/>
    </dgm:pt>
  </dgm:ptLst>
  <dgm:cxnLst>
    <dgm:cxn modelId="{AC9F0042-9F80-423C-A5DA-2A4ABE8B0398}" srcId="{119D525E-5644-4BAA-84E9-A5FE89D72294}" destId="{2B0A1F19-88A6-40B6-BA73-8B16557E4075}" srcOrd="0" destOrd="0" parTransId="{8D5E4632-E9D2-4FF4-B18D-0115F79B0376}" sibTransId="{5BE7FC8F-E848-472E-818C-05B6C3032D2F}"/>
    <dgm:cxn modelId="{D02F2096-4D4B-4193-8D17-4AF26C729892}" type="presOf" srcId="{8DF3A9FF-1AB3-428F-B557-2E419A471810}" destId="{E80BDCB1-4916-40BA-81E8-2ED0354B5085}" srcOrd="0" destOrd="0" presId="urn:microsoft.com/office/officeart/2018/5/layout/IconLeafLabelList"/>
    <dgm:cxn modelId="{6D5261A8-5E24-4C13-8B33-8D5DD80F185A}" type="presOf" srcId="{2B0A1F19-88A6-40B6-BA73-8B16557E4075}" destId="{385538F5-78BF-4336-AA28-66CA832EC845}" srcOrd="0" destOrd="0" presId="urn:microsoft.com/office/officeart/2018/5/layout/IconLeafLabelList"/>
    <dgm:cxn modelId="{016049C9-8652-4C6C-A624-9570DE83E516}" srcId="{119D525E-5644-4BAA-84E9-A5FE89D72294}" destId="{8DF3A9FF-1AB3-428F-B557-2E419A471810}" srcOrd="1" destOrd="0" parTransId="{E3909DD6-59D1-4C06-B552-E5F4112E421D}" sibTransId="{21BAE6AE-CC7B-4357-9650-DF6184635AD0}"/>
    <dgm:cxn modelId="{59044AE2-85BD-45A1-911F-46B631D664D8}" type="presOf" srcId="{119D525E-5644-4BAA-84E9-A5FE89D72294}" destId="{12A83914-AD24-4B29-8C06-7D883032810B}" srcOrd="0" destOrd="0" presId="urn:microsoft.com/office/officeart/2018/5/layout/IconLeafLabelList"/>
    <dgm:cxn modelId="{F616E757-8B88-47E7-9BBA-9974AF743A38}" type="presParOf" srcId="{12A83914-AD24-4B29-8C06-7D883032810B}" destId="{DD07F34A-F7CC-495D-97D1-B994A9A1CAEC}" srcOrd="0" destOrd="0" presId="urn:microsoft.com/office/officeart/2018/5/layout/IconLeafLabelList"/>
    <dgm:cxn modelId="{C0825C2C-936C-4CFC-ADD0-C346961A2877}" type="presParOf" srcId="{DD07F34A-F7CC-495D-97D1-B994A9A1CAEC}" destId="{EFB27B2A-C2F0-4A55-8D43-F700994EEEBE}" srcOrd="0" destOrd="0" presId="urn:microsoft.com/office/officeart/2018/5/layout/IconLeafLabelList"/>
    <dgm:cxn modelId="{395E5D1B-D3AE-4536-B456-FA4AC4794732}" type="presParOf" srcId="{DD07F34A-F7CC-495D-97D1-B994A9A1CAEC}" destId="{E75DA555-AAB7-4748-9535-975FEDEF9DB4}" srcOrd="1" destOrd="0" presId="urn:microsoft.com/office/officeart/2018/5/layout/IconLeafLabelList"/>
    <dgm:cxn modelId="{021E452B-723B-4491-B8D3-29FCD27EBDAB}" type="presParOf" srcId="{DD07F34A-F7CC-495D-97D1-B994A9A1CAEC}" destId="{186B8AC3-206E-4ACA-8FAF-648BF9991072}" srcOrd="2" destOrd="0" presId="urn:microsoft.com/office/officeart/2018/5/layout/IconLeafLabelList"/>
    <dgm:cxn modelId="{4DA072CF-4221-4CE8-B4D4-1C81A04375C4}" type="presParOf" srcId="{DD07F34A-F7CC-495D-97D1-B994A9A1CAEC}" destId="{385538F5-78BF-4336-AA28-66CA832EC845}" srcOrd="3" destOrd="0" presId="urn:microsoft.com/office/officeart/2018/5/layout/IconLeafLabelList"/>
    <dgm:cxn modelId="{708A6384-65F0-4A30-92DA-3D2340A6491B}" type="presParOf" srcId="{12A83914-AD24-4B29-8C06-7D883032810B}" destId="{01E67E8A-BDF0-40FB-BE02-6116D8AA361B}" srcOrd="1" destOrd="0" presId="urn:microsoft.com/office/officeart/2018/5/layout/IconLeafLabelList"/>
    <dgm:cxn modelId="{78515B9B-E2D4-42A1-BE3B-365569C5A5DB}" type="presParOf" srcId="{12A83914-AD24-4B29-8C06-7D883032810B}" destId="{BB6A38BF-1B64-4A30-8551-DED104273B7C}" srcOrd="2" destOrd="0" presId="urn:microsoft.com/office/officeart/2018/5/layout/IconLeafLabelList"/>
    <dgm:cxn modelId="{004386D5-AB4E-4ED8-B194-C31D53995874}" type="presParOf" srcId="{BB6A38BF-1B64-4A30-8551-DED104273B7C}" destId="{4798C41B-65D3-4DFA-AA75-E6E35E6C0535}" srcOrd="0" destOrd="0" presId="urn:microsoft.com/office/officeart/2018/5/layout/IconLeafLabelList"/>
    <dgm:cxn modelId="{899B1E61-2270-459B-990F-50EE291DC0CC}" type="presParOf" srcId="{BB6A38BF-1B64-4A30-8551-DED104273B7C}" destId="{25CB2F29-653B-43C7-BBF7-7D3E58090DE7}" srcOrd="1" destOrd="0" presId="urn:microsoft.com/office/officeart/2018/5/layout/IconLeafLabelList"/>
    <dgm:cxn modelId="{B7790DE4-BA7C-4908-9362-5164BFB46949}" type="presParOf" srcId="{BB6A38BF-1B64-4A30-8551-DED104273B7C}" destId="{C13A8E81-8B6E-4145-8834-71B1C20C5494}" srcOrd="2" destOrd="0" presId="urn:microsoft.com/office/officeart/2018/5/layout/IconLeafLabelList"/>
    <dgm:cxn modelId="{AA56C825-D3E2-4F30-9C81-0F2FD534D551}" type="presParOf" srcId="{BB6A38BF-1B64-4A30-8551-DED104273B7C}" destId="{E80BDCB1-4916-40BA-81E8-2ED0354B508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B8DAB-80BC-4ED9-AF6B-A6606A127004}">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A9F79-547F-497A-BFF2-4ECC35862A65}">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41EF65-15B7-4CA6-ABC4-4D36F107150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Designing the base framework</a:t>
          </a:r>
          <a:endParaRPr lang="en-US" sz="2500" kern="1200"/>
        </a:p>
      </dsp:txBody>
      <dsp:txXfrm>
        <a:off x="75768" y="3053169"/>
        <a:ext cx="3093750" cy="720000"/>
      </dsp:txXfrm>
    </dsp:sp>
    <dsp:sp modelId="{27452C00-B6DA-4C0A-A661-86FA7D55A87E}">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A4296-8CB9-41F9-98D4-7984666CF52C}">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F3ED5-1238-4CC6-9751-28E6CC8DDE01}">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Testing and tuning on one dataset</a:t>
          </a:r>
          <a:endParaRPr lang="en-US" sz="2500" kern="1200"/>
        </a:p>
      </dsp:txBody>
      <dsp:txXfrm>
        <a:off x="3710925" y="3053169"/>
        <a:ext cx="3093750" cy="720000"/>
      </dsp:txXfrm>
    </dsp:sp>
    <dsp:sp modelId="{0A5B5DA9-F921-409F-93E9-639E72E25458}">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36E6E-F5CF-4650-A777-17DD441B5092}">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4ECFA-BDC9-4728-85DF-1CE99CD2DA97}">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Actually running it and having it work</a:t>
          </a:r>
          <a:endParaRPr lang="en-US" sz="2500" kern="1200"/>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0CB94-E6A8-4AB3-AE11-A9124663D38E}">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9943AA-63B9-42C0-B30C-5B08FF6C8672}">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dirty="0"/>
            <a:t>More testing and adjustments on other datasets</a:t>
          </a:r>
          <a:endParaRPr lang="en-US" sz="2500" kern="1200" dirty="0"/>
        </a:p>
      </dsp:txBody>
      <dsp:txXfrm>
        <a:off x="559800" y="3022743"/>
        <a:ext cx="4320000" cy="720000"/>
      </dsp:txXfrm>
    </dsp:sp>
    <dsp:sp modelId="{5B36AE44-7B4B-428C-9A8E-48590F7E68C7}">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99B916-B47C-44B1-AFB9-CE217F533810}">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a:t>Application of the software</a:t>
          </a:r>
          <a:endParaRPr lang="en-US" sz="25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27B2A-C2F0-4A55-8D43-F700994EEEBE}">
      <dsp:nvSpPr>
        <dsp:cNvPr id="0" name=""/>
        <dsp:cNvSpPr/>
      </dsp:nvSpPr>
      <dsp:spPr>
        <a:xfrm>
          <a:off x="2044800" y="174437"/>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DA555-AAB7-4748-9535-975FEDEF9DB4}">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5538F5-78BF-4336-AA28-66CA832EC845}">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Found in GitHub repository</a:t>
          </a:r>
          <a:endParaRPr lang="en-US" sz="2500" kern="1200"/>
        </a:p>
      </dsp:txBody>
      <dsp:txXfrm>
        <a:off x="1342800" y="3054438"/>
        <a:ext cx="3600000" cy="720000"/>
      </dsp:txXfrm>
    </dsp:sp>
    <dsp:sp modelId="{4798C41B-65D3-4DFA-AA75-E6E35E6C0535}">
      <dsp:nvSpPr>
        <dsp:cNvPr id="0" name=""/>
        <dsp:cNvSpPr/>
      </dsp:nvSpPr>
      <dsp:spPr>
        <a:xfrm>
          <a:off x="6274800" y="174437"/>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B2F29-653B-43C7-BBF7-7D3E58090DE7}">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0BDCB1-4916-40BA-81E8-2ED0354B5085}">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Also found throughout code</a:t>
          </a:r>
          <a:endParaRPr lang="en-US" sz="2500" kern="1200"/>
        </a:p>
      </dsp:txBody>
      <dsp:txXfrm>
        <a:off x="5572800" y="305443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758C-2611-BFBE-F193-DDE08AA1B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3EA96F-4B2C-E251-C607-F50BFE74D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BACF75C-EB06-D6EC-21EE-98E63CD76577}"/>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F906CA97-6A08-1AE9-A101-BE2AD0EA14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C35294-5FA0-C49C-3BC9-DB91C1FCFCCA}"/>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8829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755C-01A9-3324-E8D1-048C6CE39D9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869BB08-791D-BCD1-EDF6-C158DF50C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A7563D-7B4B-CFE9-B239-B065486D152C}"/>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BDB2C893-C5B5-09EF-27A4-78038A9261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1274E4-C234-4438-2287-72920AB863E7}"/>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9056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B4958-EB33-227B-6A54-C47AADA466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45AB713-90B1-1EAF-1032-07FDC307E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3A9D3C-B3D2-478E-535E-4C97CE19D8C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956B593F-6DD4-24B6-F996-1D9AFF97A2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B0C6D8-E9FF-3493-C7F3-CC38C3E85DA6}"/>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50656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FD0D-BBF7-7C5A-34E8-C5DBCFE7F1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3489FE-9530-8A21-EC5E-6089FF69C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1DEFC2-9835-0220-281D-40414270BD43}"/>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C8961D35-4A75-5508-0DC4-527D295812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FC860B-A293-EF2D-C229-6F45B95B94A5}"/>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51256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AF06-E11C-2963-6221-68737C820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E6CB2BA-F67E-BFD2-5D22-444092208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E64DE-A840-EEB2-0B7D-FE8AC422DA63}"/>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5550FAFB-CE6A-6CAF-77BD-4207B5F673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747677-00EB-142C-E684-F9B9E463A1A3}"/>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92320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A497-C65B-6FE7-4D8A-91413D7796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9916777-5F8D-FC23-7F7B-89F727901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0FC8224-897E-547F-C9CA-E62D1BF5A4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875D787-CBCA-E831-3DF6-B9801286A21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8EB77150-69A9-B5E3-2808-10CCC749E9E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D17AEEB-30C5-6B07-2600-A66737F9E94B}"/>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164318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81C7-9897-0EF5-0171-4D07222F55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EF2CB7-2B11-AAD3-655E-C9525FDE3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B4759-8133-39B5-5E61-D190A99BE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431B2A5-B242-014B-3BEC-169D8721E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DEBD6-7B74-8EEB-377F-A793C5A09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68FC2B1-001C-CC54-D522-D709479351E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8" name="Footer Placeholder 7">
            <a:extLst>
              <a:ext uri="{FF2B5EF4-FFF2-40B4-BE49-F238E27FC236}">
                <a16:creationId xmlns:a16="http://schemas.microsoft.com/office/drawing/2014/main" id="{83585478-8BC8-FC59-3BF6-05B139A8882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90CE65C-8A0D-B177-2FCE-AA35AA937FFE}"/>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119521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CF9F-798A-5EB4-8D4C-4463B2535E2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F44CED4-7278-AAA9-FD80-94E0A4E9E471}"/>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4" name="Footer Placeholder 3">
            <a:extLst>
              <a:ext uri="{FF2B5EF4-FFF2-40B4-BE49-F238E27FC236}">
                <a16:creationId xmlns:a16="http://schemas.microsoft.com/office/drawing/2014/main" id="{93D1D401-3E75-E871-5EF7-25258C84F54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68748E5-54DD-1088-E1C1-6846F0B07012}"/>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5700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09241-F6F4-7C87-9EAE-26C7B3A8E81C}"/>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3" name="Footer Placeholder 2">
            <a:extLst>
              <a:ext uri="{FF2B5EF4-FFF2-40B4-BE49-F238E27FC236}">
                <a16:creationId xmlns:a16="http://schemas.microsoft.com/office/drawing/2014/main" id="{E1454B07-8EA9-5608-7A54-47995CD4FB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7B3FAA9-37E7-8361-C9DE-1099A0C3CC19}"/>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1326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8ACF-E88F-145F-C7BD-4D5D75907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9F9866E-F416-3A4C-C59C-44366DEC5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FADA6F9-EDA3-1FAF-E6B6-9FAC78FE0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E2DD5-EB7B-61D7-BCD8-138686E752F9}"/>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2CC9DDE2-2616-EDCE-E203-C183CE7655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70B7E84-1FF1-F49D-23D0-F725C932F5D5}"/>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60575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C75F-5A9D-6C81-1C10-1D340A356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E39F152-9B2B-343A-4AB3-4070D162C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5DEB81B-BBD7-D414-4D20-2A47B38CB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30FB3-3F08-FE69-BA54-55A4EF300666}"/>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29AE70AD-C95D-D8A8-8493-45CF9DB75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7511A1-C666-0F33-BAA9-118569899A18}"/>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97349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BF7-BBCF-AEB7-D8EC-2A98584F0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C9035A0-845D-5D0F-E9B0-23C3794B7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406A36-A340-6D00-650E-EEAFCA17F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45E892A6-7DBD-2FA9-CF05-D6A7DE1A3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EEA097A-1EC4-80F3-3BBC-2FD0EADEB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09F13-260A-4985-BF89-7C5410ADA473}" type="slidenum">
              <a:rPr lang="en-CA" smtClean="0"/>
              <a:t>‹#›</a:t>
            </a:fld>
            <a:endParaRPr lang="en-CA"/>
          </a:p>
        </p:txBody>
      </p:sp>
    </p:spTree>
    <p:extLst>
      <p:ext uri="{BB962C8B-B14F-4D97-AF65-F5344CB8AC3E}">
        <p14:creationId xmlns:p14="http://schemas.microsoft.com/office/powerpoint/2010/main" val="84039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arcus-technology.com/support/downloads/download-info/drivers-and-tools-installer/" TargetMode="External"/><Relationship Id="rId3" Type="http://schemas.openxmlformats.org/officeDocument/2006/relationships/hyperlink" Target="https://www.zaber.com/software" TargetMode="External"/><Relationship Id="rId7" Type="http://schemas.openxmlformats.org/officeDocument/2006/relationships/hyperlink" Target="https://www.arcus-technology.com/support/downloads/download-info/drivemax-series-installer/" TargetMode="External"/><Relationship Id="rId2" Type="http://schemas.openxmlformats.org/officeDocument/2006/relationships/hyperlink" Target="https://github.com/thesixtium/rotating_grease_tribometer" TargetMode="External"/><Relationship Id="rId1" Type="http://schemas.openxmlformats.org/officeDocument/2006/relationships/slideLayout" Target="../slideLayouts/slideLayout2.xml"/><Relationship Id="rId6" Type="http://schemas.openxmlformats.org/officeDocument/2006/relationships/hyperlink" Target="https://www.arcus-technology.com/support/downloads/download-category/software-installation/" TargetMode="External"/><Relationship Id="rId5" Type="http://schemas.openxmlformats.org/officeDocument/2006/relationships/hyperlink" Target="https://www.ati-ia.com/products/ft/ft_models.aspx?id=mini40" TargetMode="External"/><Relationship Id="rId4" Type="http://schemas.openxmlformats.org/officeDocument/2006/relationships/hyperlink" Target="https://www.ucalgary.ca/sites/default/files/teams/135/Brandon%20Wong%20MSc%20Thesis.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oplink.prevac.pl/fsdownload/DOnc5VJEi/Firmware" TargetMode="External"/><Relationship Id="rId2" Type="http://schemas.openxmlformats.org/officeDocument/2006/relationships/hyperlink" Target="https://www.prevac.eu/en/c,6,download.html" TargetMode="External"/><Relationship Id="rId1" Type="http://schemas.openxmlformats.org/officeDocument/2006/relationships/slideLayout" Target="../slideLayouts/slideLayout2.xml"/><Relationship Id="rId4" Type="http://schemas.openxmlformats.org/officeDocument/2006/relationships/hyperlink" Target="https://moplink.prevac.pl/fsdownload/aSfFCUArk/Customer_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hesixtium/AFM_Peak_Dete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hesixtium/Vinay_Tip_Holder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hesixtium.github.io/" TargetMode="External"/><Relationship Id="rId2" Type="http://schemas.openxmlformats.org/officeDocument/2006/relationships/hyperlink" Target="mailto:aleksander.berezowsk@ucalgary.c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hesixtium/Bearing_Vibration_Analysis_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EBB1-6ACF-48A8-2130-842DEBDC47EB}"/>
              </a:ext>
            </a:extLst>
          </p:cNvPr>
          <p:cNvSpPr>
            <a:spLocks noGrp="1"/>
          </p:cNvSpPr>
          <p:nvPr>
            <p:ph type="ctrTitle"/>
          </p:nvPr>
        </p:nvSpPr>
        <p:spPr>
          <a:xfrm>
            <a:off x="7464614" y="1783959"/>
            <a:ext cx="4087306" cy="2889114"/>
          </a:xfrm>
        </p:spPr>
        <p:txBody>
          <a:bodyPr anchor="b">
            <a:normAutofit/>
          </a:bodyPr>
          <a:lstStyle/>
          <a:p>
            <a:pPr algn="l"/>
            <a:r>
              <a:rPr lang="en-CA" sz="5000" dirty="0"/>
              <a:t>Aleksander’s Summer Research Culmination</a:t>
            </a:r>
          </a:p>
        </p:txBody>
      </p:sp>
      <p:sp>
        <p:nvSpPr>
          <p:cNvPr id="3" name="Subtitle 2">
            <a:extLst>
              <a:ext uri="{FF2B5EF4-FFF2-40B4-BE49-F238E27FC236}">
                <a16:creationId xmlns:a16="http://schemas.microsoft.com/office/drawing/2014/main" id="{853A74E3-9D52-33C5-1D58-3912AC93D8BD}"/>
              </a:ext>
            </a:extLst>
          </p:cNvPr>
          <p:cNvSpPr>
            <a:spLocks noGrp="1"/>
          </p:cNvSpPr>
          <p:nvPr>
            <p:ph type="subTitle" idx="1"/>
          </p:nvPr>
        </p:nvSpPr>
        <p:spPr>
          <a:xfrm>
            <a:off x="7464612" y="4750893"/>
            <a:ext cx="4087305" cy="1147863"/>
          </a:xfrm>
        </p:spPr>
        <p:txBody>
          <a:bodyPr anchor="t">
            <a:normAutofit/>
          </a:bodyPr>
          <a:lstStyle/>
          <a:p>
            <a:pPr algn="l"/>
            <a:endParaRPr lang="en-CA" sz="20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Flower in a glass container">
            <a:extLst>
              <a:ext uri="{FF2B5EF4-FFF2-40B4-BE49-F238E27FC236}">
                <a16:creationId xmlns:a16="http://schemas.microsoft.com/office/drawing/2014/main" id="{75508432-6268-B640-A71E-821CACA92BC0}"/>
              </a:ext>
            </a:extLst>
          </p:cNvPr>
          <p:cNvPicPr>
            <a:picLocks noChangeAspect="1"/>
          </p:cNvPicPr>
          <p:nvPr/>
        </p:nvPicPr>
        <p:blipFill rotWithShape="1">
          <a:blip r:embed="rId2"/>
          <a:srcRect l="15267" r="1632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630812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804672" y="1243013"/>
            <a:ext cx="3855720" cy="4371974"/>
          </a:xfrm>
        </p:spPr>
        <p:txBody>
          <a:bodyPr>
            <a:normAutofit/>
          </a:bodyPr>
          <a:lstStyle/>
          <a:p>
            <a:r>
              <a:rPr lang="en-CA" sz="3600">
                <a:solidFill>
                  <a:schemeClr val="tx2"/>
                </a:solidFill>
              </a:rPr>
              <a:t>Overview</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6632812" y="1032987"/>
            <a:ext cx="4919108" cy="4792027"/>
          </a:xfrm>
        </p:spPr>
        <p:txBody>
          <a:bodyPr anchor="ctr">
            <a:normAutofit/>
          </a:bodyPr>
          <a:lstStyle/>
          <a:p>
            <a:pPr marL="0" indent="0">
              <a:buNone/>
            </a:pPr>
            <a:r>
              <a:rPr lang="en-CA" sz="2000">
                <a:solidFill>
                  <a:schemeClr val="tx2"/>
                </a:solidFill>
              </a:rPr>
              <a:t>There was a linear tribometer set up already, and some work had been done towards making it circular. All the mechanical had already been set up, so it was mostly assembling it, adjusting parts, and making the software.</a:t>
            </a:r>
          </a:p>
        </p:txBody>
      </p:sp>
    </p:spTree>
    <p:extLst>
      <p:ext uri="{BB962C8B-B14F-4D97-AF65-F5344CB8AC3E}">
        <p14:creationId xmlns:p14="http://schemas.microsoft.com/office/powerpoint/2010/main" val="130228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3033466" y="991261"/>
            <a:ext cx="5754696" cy="1837349"/>
          </a:xfrm>
        </p:spPr>
        <p:txBody>
          <a:bodyPr anchor="b">
            <a:normAutofit/>
          </a:bodyPr>
          <a:lstStyle/>
          <a:p>
            <a:pPr algn="ctr"/>
            <a:r>
              <a:rPr lang="en-CA" sz="3600">
                <a:solidFill>
                  <a:schemeClr val="tx2"/>
                </a:solidFill>
              </a:rPr>
              <a:t>What’s Been Done</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3055954" y="2979336"/>
            <a:ext cx="5709721" cy="2430864"/>
          </a:xfrm>
        </p:spPr>
        <p:txBody>
          <a:bodyPr anchor="t">
            <a:normAutofit/>
          </a:bodyPr>
          <a:lstStyle/>
          <a:p>
            <a:r>
              <a:rPr lang="en-CA" sz="2000">
                <a:solidFill>
                  <a:schemeClr val="tx2"/>
                </a:solidFill>
              </a:rPr>
              <a:t>All the mechanical assembly</a:t>
            </a:r>
          </a:p>
          <a:p>
            <a:r>
              <a:rPr lang="en-CA" sz="2000">
                <a:solidFill>
                  <a:schemeClr val="tx2"/>
                </a:solidFill>
              </a:rPr>
              <a:t>Calibration has been done and loaded</a:t>
            </a:r>
          </a:p>
          <a:p>
            <a:r>
              <a:rPr lang="en-CA" sz="2000">
                <a:solidFill>
                  <a:schemeClr val="tx2"/>
                </a:solidFill>
              </a:rPr>
              <a:t>Software has been created</a:t>
            </a:r>
          </a:p>
          <a:p>
            <a:r>
              <a:rPr lang="en-CA" sz="2000">
                <a:solidFill>
                  <a:schemeClr val="tx2"/>
                </a:solidFill>
              </a:rPr>
              <a:t>Electrical has been cleaned up</a:t>
            </a:r>
          </a:p>
        </p:txBody>
      </p:sp>
    </p:spTree>
    <p:extLst>
      <p:ext uri="{BB962C8B-B14F-4D97-AF65-F5344CB8AC3E}">
        <p14:creationId xmlns:p14="http://schemas.microsoft.com/office/powerpoint/2010/main" val="27919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179226" y="1755073"/>
            <a:ext cx="9833548" cy="1066802"/>
          </a:xfrm>
        </p:spPr>
        <p:txBody>
          <a:bodyPr anchor="b">
            <a:normAutofit/>
          </a:bodyPr>
          <a:lstStyle/>
          <a:p>
            <a:r>
              <a:rPr lang="en-CA" sz="3600" dirty="0">
                <a:solidFill>
                  <a:schemeClr val="tx2"/>
                </a:solidFill>
              </a:rPr>
              <a:t>What Needs to Happen</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1179226" y="3049325"/>
            <a:ext cx="9833548" cy="2945574"/>
          </a:xfrm>
        </p:spPr>
        <p:txBody>
          <a:bodyPr anchor="ctr">
            <a:normAutofit/>
          </a:bodyPr>
          <a:lstStyle/>
          <a:p>
            <a:r>
              <a:rPr lang="en-CA" sz="1800">
                <a:solidFill>
                  <a:schemeClr val="tx2"/>
                </a:solidFill>
              </a:rPr>
              <a:t>Software needs to be modified to run experiments automatically (foundation is set up)</a:t>
            </a:r>
          </a:p>
          <a:p>
            <a:r>
              <a:rPr lang="en-CA" sz="1800">
                <a:solidFill>
                  <a:schemeClr val="tx2"/>
                </a:solidFill>
              </a:rPr>
              <a:t>Need to auto-move to run experiments</a:t>
            </a:r>
          </a:p>
        </p:txBody>
      </p:sp>
    </p:spTree>
    <p:extLst>
      <p:ext uri="{BB962C8B-B14F-4D97-AF65-F5344CB8AC3E}">
        <p14:creationId xmlns:p14="http://schemas.microsoft.com/office/powerpoint/2010/main" val="269511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804672" y="1401859"/>
            <a:ext cx="4130185" cy="4054282"/>
          </a:xfrm>
        </p:spPr>
        <p:txBody>
          <a:bodyPr>
            <a:normAutofit/>
          </a:bodyPr>
          <a:lstStyle/>
          <a:p>
            <a:r>
              <a:rPr lang="en-CA" sz="3600">
                <a:solidFill>
                  <a:schemeClr val="tx2"/>
                </a:solidFill>
              </a:rPr>
              <a:t>Documentation</a:t>
            </a:r>
          </a:p>
        </p:txBody>
      </p:sp>
      <p:grpSp>
        <p:nvGrpSpPr>
          <p:cNvPr id="25"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26"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5257800" y="1553134"/>
            <a:ext cx="6128539" cy="3751732"/>
          </a:xfrm>
        </p:spPr>
        <p:txBody>
          <a:bodyPr anchor="ctr">
            <a:normAutofit/>
          </a:bodyPr>
          <a:lstStyle/>
          <a:p>
            <a:r>
              <a:rPr lang="en-CA" sz="1800">
                <a:solidFill>
                  <a:schemeClr val="tx2"/>
                </a:solidFill>
              </a:rPr>
              <a:t>Software is labelled</a:t>
            </a:r>
          </a:p>
          <a:p>
            <a:r>
              <a:rPr lang="en-CA" sz="1800">
                <a:solidFill>
                  <a:schemeClr val="tx2"/>
                </a:solidFill>
              </a:rPr>
              <a:t>Powerpoint in the GitHub</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5306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3033466" y="991261"/>
            <a:ext cx="5754696" cy="1837349"/>
          </a:xfrm>
        </p:spPr>
        <p:txBody>
          <a:bodyPr anchor="ctr">
            <a:normAutofit/>
          </a:bodyPr>
          <a:lstStyle/>
          <a:p>
            <a:pPr algn="ctr"/>
            <a:r>
              <a:rPr lang="en-CA" sz="3600">
                <a:solidFill>
                  <a:schemeClr val="tx2"/>
                </a:solidFill>
              </a:rPr>
              <a:t>Links</a:t>
            </a:r>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3055954" y="2979336"/>
            <a:ext cx="5709721" cy="2430864"/>
          </a:xfrm>
        </p:spPr>
        <p:txBody>
          <a:bodyPr anchor="t">
            <a:normAutofit fontScale="92500" lnSpcReduction="20000"/>
          </a:bodyPr>
          <a:lstStyle/>
          <a:p>
            <a:r>
              <a:rPr lang="en-CA" sz="1300" dirty="0">
                <a:solidFill>
                  <a:schemeClr val="tx2"/>
                </a:solidFill>
              </a:rPr>
              <a:t>GitHub Link: </a:t>
            </a:r>
            <a:r>
              <a:rPr lang="en-CA" sz="1300" dirty="0">
                <a:solidFill>
                  <a:schemeClr val="tx2"/>
                </a:solidFill>
                <a:hlinkClick r:id="rId2"/>
              </a:rPr>
              <a:t>https://github.com/thesixtium/rotating_grease_tribometer</a:t>
            </a:r>
            <a:r>
              <a:rPr lang="en-CA" sz="1300" dirty="0">
                <a:solidFill>
                  <a:schemeClr val="tx2"/>
                </a:solidFill>
              </a:rPr>
              <a:t> </a:t>
            </a:r>
          </a:p>
          <a:p>
            <a:r>
              <a:rPr lang="en-CA" sz="1300" dirty="0" err="1">
                <a:solidFill>
                  <a:schemeClr val="tx2"/>
                </a:solidFill>
              </a:rPr>
              <a:t>Zaber</a:t>
            </a:r>
            <a:r>
              <a:rPr lang="en-CA" sz="1300" dirty="0">
                <a:solidFill>
                  <a:schemeClr val="tx2"/>
                </a:solidFill>
              </a:rPr>
              <a:t> Console: </a:t>
            </a:r>
            <a:r>
              <a:rPr lang="en-CA" sz="1300" dirty="0">
                <a:solidFill>
                  <a:schemeClr val="tx2"/>
                </a:solidFill>
                <a:hlinkClick r:id="rId3"/>
              </a:rPr>
              <a:t>https://www.zaber.com/software</a:t>
            </a:r>
            <a:r>
              <a:rPr lang="en-CA" sz="1300" dirty="0">
                <a:solidFill>
                  <a:schemeClr val="tx2"/>
                </a:solidFill>
              </a:rPr>
              <a:t> </a:t>
            </a:r>
          </a:p>
          <a:p>
            <a:r>
              <a:rPr lang="en-US" sz="1400" kern="1200" dirty="0">
                <a:solidFill>
                  <a:schemeClr val="tx1"/>
                </a:solidFill>
                <a:latin typeface="+mn-lt"/>
                <a:ea typeface="+mn-ea"/>
                <a:cs typeface="+mn-cs"/>
              </a:rPr>
              <a:t>Thesis: </a:t>
            </a:r>
            <a:r>
              <a:rPr lang="en-US" sz="1400" kern="1200" dirty="0">
                <a:solidFill>
                  <a:schemeClr val="tx1"/>
                </a:solidFill>
                <a:latin typeface="+mn-lt"/>
                <a:ea typeface="+mn-ea"/>
                <a:cs typeface="+mn-cs"/>
                <a:hlinkClick r:id="rId4"/>
              </a:rPr>
              <a:t>https://www.ucalgary.ca/sites/default/files/teams/135/Brandon%20Wong%20MSc%20Thesis.pdf</a:t>
            </a:r>
            <a:endParaRPr lang="en-CA" sz="1300" dirty="0">
              <a:solidFill>
                <a:schemeClr val="tx2"/>
              </a:solidFill>
            </a:endParaRPr>
          </a:p>
          <a:p>
            <a:r>
              <a:rPr lang="en-CA" sz="1300" dirty="0">
                <a:solidFill>
                  <a:schemeClr val="tx2"/>
                </a:solidFill>
              </a:rPr>
              <a:t>Mini40 Info: </a:t>
            </a:r>
            <a:r>
              <a:rPr lang="en-CA" sz="1300" dirty="0">
                <a:solidFill>
                  <a:schemeClr val="tx2"/>
                </a:solidFill>
                <a:hlinkClick r:id="rId5"/>
              </a:rPr>
              <a:t>https://www.ati-ia.com/products/ft/ft_models.aspx?id=mini40</a:t>
            </a:r>
            <a:endParaRPr lang="en-CA" sz="1300" dirty="0">
              <a:solidFill>
                <a:schemeClr val="tx2"/>
              </a:solidFill>
            </a:endParaRPr>
          </a:p>
          <a:p>
            <a:r>
              <a:rPr lang="en-CA" sz="1300" dirty="0">
                <a:solidFill>
                  <a:schemeClr val="tx2"/>
                </a:solidFill>
              </a:rPr>
              <a:t>DMX-J-SA-17 Drivers: </a:t>
            </a:r>
            <a:r>
              <a:rPr lang="en-CA" sz="1300" dirty="0">
                <a:solidFill>
                  <a:schemeClr val="tx2"/>
                </a:solidFill>
                <a:hlinkClick r:id="rId6"/>
              </a:rPr>
              <a:t>https://www.arcus-technology.com/support/downloads/download-category/software-installation/</a:t>
            </a:r>
            <a:r>
              <a:rPr lang="en-CA" sz="1300" dirty="0">
                <a:solidFill>
                  <a:schemeClr val="tx2"/>
                </a:solidFill>
              </a:rPr>
              <a:t> </a:t>
            </a:r>
          </a:p>
          <a:p>
            <a:pPr lvl="1"/>
            <a:r>
              <a:rPr lang="en-CA" sz="1300" dirty="0">
                <a:solidFill>
                  <a:schemeClr val="tx2"/>
                </a:solidFill>
                <a:hlinkClick r:id="rId7"/>
              </a:rPr>
              <a:t>https://www.arcus-technology.com/support/downloads/download-info/drivemax-series-installer/</a:t>
            </a:r>
            <a:endParaRPr lang="en-CA" sz="1300" dirty="0">
              <a:solidFill>
                <a:schemeClr val="tx2"/>
              </a:solidFill>
            </a:endParaRPr>
          </a:p>
          <a:p>
            <a:pPr lvl="1"/>
            <a:r>
              <a:rPr lang="en-CA" sz="1300" dirty="0">
                <a:solidFill>
                  <a:schemeClr val="tx2"/>
                </a:solidFill>
                <a:hlinkClick r:id="rId8"/>
              </a:rPr>
              <a:t>https://www.arcus-technology.com/support/downloads/download-info/drivers-and-tools-installer/</a:t>
            </a:r>
            <a:r>
              <a:rPr lang="en-CA" sz="1300" dirty="0">
                <a:solidFill>
                  <a:schemeClr val="tx2"/>
                </a:solidFill>
              </a:rPr>
              <a:t> </a:t>
            </a:r>
          </a:p>
        </p:txBody>
      </p:sp>
    </p:spTree>
    <p:extLst>
      <p:ext uri="{BB962C8B-B14F-4D97-AF65-F5344CB8AC3E}">
        <p14:creationId xmlns:p14="http://schemas.microsoft.com/office/powerpoint/2010/main" val="225400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1524000" y="1376363"/>
            <a:ext cx="9144000" cy="2521594"/>
          </a:xfrm>
        </p:spPr>
        <p:txBody>
          <a:bodyPr vert="horz" lIns="91440" tIns="45720" rIns="91440" bIns="45720" rtlCol="0" anchor="b">
            <a:normAutofit/>
          </a:bodyPr>
          <a:lstStyle/>
          <a:p>
            <a:pPr algn="ctr"/>
            <a:r>
              <a:rPr lang="en-US" sz="7000" kern="1200">
                <a:solidFill>
                  <a:schemeClr val="tx1"/>
                </a:solidFill>
                <a:latin typeface="+mj-lt"/>
                <a:ea typeface="+mj-ea"/>
                <a:cs typeface="+mj-cs"/>
              </a:rPr>
              <a:t>AFM Remote Control</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1524000" y="4617728"/>
            <a:ext cx="9144000" cy="944339"/>
          </a:xfrm>
        </p:spPr>
        <p:txBody>
          <a:bodyPr vert="horz" lIns="91440" tIns="45720" rIns="91440" bIns="45720" rtlCol="0">
            <a:normAutofit/>
          </a:bodyPr>
          <a:lstStyle/>
          <a:p>
            <a:pPr algn="ctr"/>
            <a:endParaRPr lang="en-US" sz="2400" kern="120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0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288064" y="1284731"/>
            <a:ext cx="9637776" cy="1430696"/>
          </a:xfrm>
        </p:spPr>
        <p:txBody>
          <a:bodyPr>
            <a:normAutofit/>
          </a:bodyPr>
          <a:lstStyle/>
          <a:p>
            <a:r>
              <a:rPr lang="en-CA" dirty="0"/>
              <a:t>Overview</a:t>
            </a: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1288064" y="2853879"/>
            <a:ext cx="9637776" cy="2714771"/>
          </a:xfrm>
        </p:spPr>
        <p:txBody>
          <a:bodyPr>
            <a:normAutofit/>
          </a:bodyPr>
          <a:lstStyle/>
          <a:p>
            <a:pPr marL="0" indent="0">
              <a:buNone/>
            </a:pPr>
            <a:r>
              <a:rPr lang="en-CA" sz="2000"/>
              <a:t>The goal of the AFM Remote Control items was to be able to control the AFM remotely and access all data from the desktop instead of needing to read stuff off of the machines</a:t>
            </a:r>
          </a:p>
        </p:txBody>
      </p:sp>
    </p:spTree>
    <p:extLst>
      <p:ext uri="{BB962C8B-B14F-4D97-AF65-F5344CB8AC3E}">
        <p14:creationId xmlns:p14="http://schemas.microsoft.com/office/powerpoint/2010/main" val="2683521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1288060" y="1369938"/>
            <a:ext cx="3210854" cy="4114800"/>
          </a:xfrm>
        </p:spPr>
        <p:txBody>
          <a:bodyPr>
            <a:normAutofit/>
          </a:bodyPr>
          <a:lstStyle/>
          <a:p>
            <a:pPr algn="r"/>
            <a:r>
              <a:rPr lang="en-CA" dirty="0"/>
              <a:t>What’s Been Done</a:t>
            </a:r>
            <a:endParaRPr lang="en-CA"/>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5030505" y="1371600"/>
            <a:ext cx="5872185" cy="4114800"/>
          </a:xfrm>
        </p:spPr>
        <p:txBody>
          <a:bodyPr anchor="ctr">
            <a:normAutofit/>
          </a:bodyPr>
          <a:lstStyle/>
          <a:p>
            <a:r>
              <a:rPr lang="en-CA" sz="2200"/>
              <a:t>Found they prebuilt software</a:t>
            </a:r>
          </a:p>
          <a:p>
            <a:r>
              <a:rPr lang="en-CA" sz="2200"/>
              <a:t>Figured out how to set it up</a:t>
            </a:r>
          </a:p>
        </p:txBody>
      </p:sp>
    </p:spTree>
    <p:extLst>
      <p:ext uri="{BB962C8B-B14F-4D97-AF65-F5344CB8AC3E}">
        <p14:creationId xmlns:p14="http://schemas.microsoft.com/office/powerpoint/2010/main" val="379223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288060" y="1369938"/>
            <a:ext cx="3210854" cy="4114800"/>
          </a:xfrm>
        </p:spPr>
        <p:txBody>
          <a:bodyPr>
            <a:normAutofit/>
          </a:bodyPr>
          <a:lstStyle/>
          <a:p>
            <a:pPr algn="r"/>
            <a:r>
              <a:rPr lang="en-CA" dirty="0"/>
              <a:t>What Needs to Happen</a:t>
            </a:r>
            <a:endParaRPr lang="en-CA"/>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5030505" y="1371600"/>
            <a:ext cx="5872185" cy="4114800"/>
          </a:xfrm>
        </p:spPr>
        <p:txBody>
          <a:bodyPr anchor="ctr">
            <a:normAutofit/>
          </a:bodyPr>
          <a:lstStyle/>
          <a:p>
            <a:r>
              <a:rPr lang="en-CA" sz="2200"/>
              <a:t>Integrate the LabVIEW stuff</a:t>
            </a:r>
          </a:p>
          <a:p>
            <a:r>
              <a:rPr lang="en-CA" sz="2200"/>
              <a:t>Lots of links on PreVac’s site are broken / contain incorrect information, making it hard to get all the software needed</a:t>
            </a:r>
          </a:p>
        </p:txBody>
      </p:sp>
    </p:spTree>
    <p:extLst>
      <p:ext uri="{BB962C8B-B14F-4D97-AF65-F5344CB8AC3E}">
        <p14:creationId xmlns:p14="http://schemas.microsoft.com/office/powerpoint/2010/main" val="367573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1288064" y="1284731"/>
            <a:ext cx="9637776" cy="1333066"/>
          </a:xfrm>
        </p:spPr>
        <p:txBody>
          <a:bodyPr>
            <a:normAutofit/>
          </a:bodyPr>
          <a:lstStyle/>
          <a:p>
            <a:r>
              <a:rPr lang="en-CA" dirty="0"/>
              <a:t>Documentation</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1288064" y="2853879"/>
            <a:ext cx="9637776" cy="2714771"/>
          </a:xfrm>
        </p:spPr>
        <p:txBody>
          <a:bodyPr>
            <a:normAutofit/>
          </a:bodyPr>
          <a:lstStyle/>
          <a:p>
            <a:r>
              <a:rPr lang="en-CA" sz="2000"/>
              <a:t>Next slide is on Heat3.exe Setup Instructions</a:t>
            </a:r>
          </a:p>
          <a:p>
            <a:r>
              <a:rPr lang="en-CA" sz="2000"/>
              <a:t>Should be the same procedures for all PreVac stuff</a:t>
            </a:r>
          </a:p>
          <a:p>
            <a:r>
              <a:rPr lang="en-CA" sz="2000"/>
              <a:t>Also a link with documentation</a:t>
            </a:r>
          </a:p>
        </p:txBody>
      </p:sp>
    </p:spTree>
    <p:extLst>
      <p:ext uri="{BB962C8B-B14F-4D97-AF65-F5344CB8AC3E}">
        <p14:creationId xmlns:p14="http://schemas.microsoft.com/office/powerpoint/2010/main" val="312493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7495AF-D9B2-0A00-8D71-AD978503F590}"/>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Summary</a:t>
            </a:r>
          </a:p>
        </p:txBody>
      </p:sp>
      <p:sp>
        <p:nvSpPr>
          <p:cNvPr id="4" name="Content Placeholder 3">
            <a:extLst>
              <a:ext uri="{FF2B5EF4-FFF2-40B4-BE49-F238E27FC236}">
                <a16:creationId xmlns:a16="http://schemas.microsoft.com/office/drawing/2014/main" id="{49BAD6CF-CD3C-4A03-C394-EFEA3D331BB0}"/>
              </a:ext>
            </a:extLst>
          </p:cNvPr>
          <p:cNvSpPr>
            <a:spLocks noGrp="1"/>
          </p:cNvSpPr>
          <p:nvPr>
            <p:ph sz="half" idx="2"/>
          </p:nvPr>
        </p:nvSpPr>
        <p:spPr>
          <a:xfrm>
            <a:off x="804672" y="2121763"/>
            <a:ext cx="5157216" cy="3773010"/>
          </a:xfrm>
        </p:spPr>
        <p:txBody>
          <a:bodyPr vert="horz" lIns="91440" tIns="45720" rIns="91440" bIns="45720" rtlCol="0">
            <a:normAutofit/>
          </a:bodyPr>
          <a:lstStyle/>
          <a:p>
            <a:pPr marL="0" marR="0" lvl="0" fontAlgn="auto">
              <a:spcBef>
                <a:spcPts val="1000"/>
              </a:spcBef>
              <a:spcAft>
                <a:spcPts val="0"/>
              </a:spcAft>
              <a:buClrTx/>
              <a:buSzTx/>
              <a:tabLst/>
              <a:defRPr/>
            </a:pPr>
            <a:r>
              <a:rPr kumimoji="0" lang="en-US" sz="2000" b="1" i="0" u="none" strike="noStrike" cap="none" spc="0" normalizeH="0" baseline="0" noProof="0" dirty="0">
                <a:ln>
                  <a:noFill/>
                </a:ln>
                <a:effectLst/>
                <a:uLnTx/>
                <a:uFillTx/>
              </a:rPr>
              <a:t>What I Worked On</a:t>
            </a:r>
          </a:p>
          <a:p>
            <a:r>
              <a:rPr lang="en-US" sz="2000" dirty="0">
                <a:effectLst/>
              </a:rPr>
              <a:t>Bearing Vibration Analysis Setup</a:t>
            </a:r>
          </a:p>
          <a:p>
            <a:r>
              <a:rPr lang="en-US" sz="2000" dirty="0">
                <a:effectLst/>
              </a:rPr>
              <a:t>Circular Greases Tribometer</a:t>
            </a:r>
          </a:p>
          <a:p>
            <a:r>
              <a:rPr lang="en-US" sz="2000" dirty="0">
                <a:effectLst/>
              </a:rPr>
              <a:t>AFM Remote Control</a:t>
            </a:r>
          </a:p>
          <a:p>
            <a:r>
              <a:rPr lang="en-US" sz="2000" dirty="0">
                <a:effectLst/>
              </a:rPr>
              <a:t>AFM Peak Detection</a:t>
            </a:r>
            <a:endParaRPr lang="en-US" sz="2000" dirty="0"/>
          </a:p>
          <a:p>
            <a:r>
              <a:rPr lang="en-US" sz="2000" dirty="0">
                <a:effectLst/>
              </a:rPr>
              <a:t>Vinay Tip Holders</a:t>
            </a:r>
          </a:p>
        </p:txBody>
      </p:sp>
      <p:pic>
        <p:nvPicPr>
          <p:cNvPr id="10" name="Picture 9">
            <a:extLst>
              <a:ext uri="{FF2B5EF4-FFF2-40B4-BE49-F238E27FC236}">
                <a16:creationId xmlns:a16="http://schemas.microsoft.com/office/drawing/2014/main" id="{E66F6359-FAF2-4BAF-6979-2521B97681DC}"/>
              </a:ext>
            </a:extLst>
          </p:cNvPr>
          <p:cNvPicPr>
            <a:picLocks noChangeAspect="1"/>
          </p:cNvPicPr>
          <p:nvPr/>
        </p:nvPicPr>
        <p:blipFill>
          <a:blip r:embed="rId2"/>
          <a:stretch>
            <a:fillRect/>
          </a:stretch>
        </p:blipFill>
        <p:spPr>
          <a:xfrm>
            <a:off x="6959053" y="1985238"/>
            <a:ext cx="4736963" cy="3377329"/>
          </a:xfrm>
          <a:prstGeom prst="rect">
            <a:avLst/>
          </a:prstGeom>
        </p:spPr>
      </p:pic>
      <p:sp>
        <p:nvSpPr>
          <p:cNvPr id="7" name="TextBox 6">
            <a:extLst>
              <a:ext uri="{FF2B5EF4-FFF2-40B4-BE49-F238E27FC236}">
                <a16:creationId xmlns:a16="http://schemas.microsoft.com/office/drawing/2014/main" id="{CA62052F-DAD6-475A-85D6-0626A2A5C9AB}"/>
              </a:ext>
            </a:extLst>
          </p:cNvPr>
          <p:cNvSpPr txBox="1"/>
          <p:nvPr/>
        </p:nvSpPr>
        <p:spPr>
          <a:xfrm>
            <a:off x="185755" y="5571406"/>
            <a:ext cx="6094520" cy="646331"/>
          </a:xfrm>
          <a:prstGeom prst="rect">
            <a:avLst/>
          </a:prstGeom>
          <a:noFill/>
        </p:spPr>
        <p:txBody>
          <a:bodyPr wrap="square">
            <a:spAutoFit/>
          </a:bodyPr>
          <a:lstStyle/>
          <a:p>
            <a:r>
              <a:rPr lang="en-CA" dirty="0"/>
              <a:t>More detailed information can be found at:</a:t>
            </a:r>
          </a:p>
          <a:p>
            <a:r>
              <a:rPr lang="en-CA" dirty="0"/>
              <a:t>https://github.com/thesixtium/2022_summer_research</a:t>
            </a:r>
          </a:p>
        </p:txBody>
      </p:sp>
    </p:spTree>
    <p:extLst>
      <p:ext uri="{BB962C8B-B14F-4D97-AF65-F5344CB8AC3E}">
        <p14:creationId xmlns:p14="http://schemas.microsoft.com/office/powerpoint/2010/main" val="118391246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EB46-EBF8-E14D-D53B-F41CC96A2284}"/>
              </a:ext>
            </a:extLst>
          </p:cNvPr>
          <p:cNvSpPr>
            <a:spLocks noGrp="1"/>
          </p:cNvSpPr>
          <p:nvPr>
            <p:ph type="title"/>
          </p:nvPr>
        </p:nvSpPr>
        <p:spPr>
          <a:xfrm>
            <a:off x="648929" y="629266"/>
            <a:ext cx="3505495" cy="1622321"/>
          </a:xfrm>
        </p:spPr>
        <p:txBody>
          <a:bodyPr>
            <a:normAutofit/>
          </a:bodyPr>
          <a:lstStyle/>
          <a:p>
            <a:r>
              <a:rPr lang="en-CA" sz="3700" dirty="0"/>
              <a:t>Heat3.exe Setup Instructions</a:t>
            </a:r>
          </a:p>
        </p:txBody>
      </p:sp>
      <p:sp>
        <p:nvSpPr>
          <p:cNvPr id="3" name="Content Placeholder 2">
            <a:extLst>
              <a:ext uri="{FF2B5EF4-FFF2-40B4-BE49-F238E27FC236}">
                <a16:creationId xmlns:a16="http://schemas.microsoft.com/office/drawing/2014/main" id="{527F7BEC-A7C1-A720-A7DB-9F4E7E9EA40B}"/>
              </a:ext>
            </a:extLst>
          </p:cNvPr>
          <p:cNvSpPr>
            <a:spLocks noGrp="1"/>
          </p:cNvSpPr>
          <p:nvPr>
            <p:ph idx="1"/>
          </p:nvPr>
        </p:nvSpPr>
        <p:spPr>
          <a:xfrm>
            <a:off x="648931" y="2438400"/>
            <a:ext cx="3505494" cy="3785419"/>
          </a:xfrm>
        </p:spPr>
        <p:txBody>
          <a:bodyPr>
            <a:normAutofit/>
          </a:bodyPr>
          <a:lstStyle/>
          <a:p>
            <a:r>
              <a:rPr lang="en-CA" sz="1300"/>
              <a:t>Connect Heat3 unit to computer via Ethernet cable</a:t>
            </a:r>
          </a:p>
          <a:p>
            <a:r>
              <a:rPr lang="en-CA" sz="1300"/>
              <a:t>Open up command prompt on connected computer</a:t>
            </a:r>
          </a:p>
          <a:p>
            <a:r>
              <a:rPr lang="en-CA" sz="1300"/>
              <a:t>Type in </a:t>
            </a:r>
            <a:r>
              <a:rPr lang="en-CA" sz="1300" i="1"/>
              <a:t>ipconfig</a:t>
            </a:r>
            <a:endParaRPr lang="en-CA" sz="1300"/>
          </a:p>
          <a:p>
            <a:r>
              <a:rPr lang="en-CA" sz="1300"/>
              <a:t>Take note of </a:t>
            </a:r>
            <a:r>
              <a:rPr lang="en-CA" sz="1300" b="1"/>
              <a:t>Ethernet adapter Ethernet</a:t>
            </a:r>
            <a:r>
              <a:rPr lang="en-CA" sz="1300"/>
              <a:t> heading</a:t>
            </a:r>
          </a:p>
          <a:p>
            <a:r>
              <a:rPr lang="en-CA" sz="1300"/>
              <a:t>Copy down </a:t>
            </a:r>
            <a:r>
              <a:rPr lang="en-CA" sz="1300" b="1"/>
              <a:t>Autoconfiguration IPv4 Address</a:t>
            </a:r>
            <a:r>
              <a:rPr lang="en-CA" sz="1300"/>
              <a:t> and </a:t>
            </a:r>
            <a:r>
              <a:rPr lang="en-CA" sz="1300" b="1"/>
              <a:t>Subnet Mask</a:t>
            </a:r>
            <a:endParaRPr lang="en-CA" sz="1300"/>
          </a:p>
          <a:p>
            <a:r>
              <a:rPr lang="en-CA" sz="1300"/>
              <a:t>Enter the IP Address and Mask into the Heat3 under Device Settings -&gt; Communication</a:t>
            </a:r>
          </a:p>
          <a:p>
            <a:r>
              <a:rPr lang="en-CA" sz="1300"/>
              <a:t>Open up PreVac’s “Heat3.exe” program </a:t>
            </a:r>
          </a:p>
          <a:p>
            <a:r>
              <a:rPr lang="en-CA" sz="1300"/>
              <a:t>Make sure the IP Address and Mask are the same IP Address and Mask as before</a:t>
            </a:r>
          </a:p>
          <a:p>
            <a:r>
              <a:rPr lang="en-CA" sz="1300"/>
              <a:t>Connect</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6CFAE-CB22-0868-2F59-7D587BA95B6F}"/>
              </a:ext>
            </a:extLst>
          </p:cNvPr>
          <p:cNvPicPr>
            <a:picLocks noChangeAspect="1"/>
          </p:cNvPicPr>
          <p:nvPr/>
        </p:nvPicPr>
        <p:blipFill>
          <a:blip r:embed="rId2"/>
          <a:stretch>
            <a:fillRect/>
          </a:stretch>
        </p:blipFill>
        <p:spPr>
          <a:xfrm>
            <a:off x="5405862" y="1696819"/>
            <a:ext cx="6019331" cy="3461115"/>
          </a:xfrm>
          <a:prstGeom prst="rect">
            <a:avLst/>
          </a:prstGeom>
          <a:effectLst/>
        </p:spPr>
      </p:pic>
      <p:sp>
        <p:nvSpPr>
          <p:cNvPr id="4" name="Rectangle 3">
            <a:extLst>
              <a:ext uri="{FF2B5EF4-FFF2-40B4-BE49-F238E27FC236}">
                <a16:creationId xmlns:a16="http://schemas.microsoft.com/office/drawing/2014/main" id="{CA445FF9-38BA-72A1-84F3-6C1FB0215D47}"/>
              </a:ext>
            </a:extLst>
          </p:cNvPr>
          <p:cNvSpPr/>
          <p:nvPr/>
        </p:nvSpPr>
        <p:spPr>
          <a:xfrm>
            <a:off x="5486400" y="2317072"/>
            <a:ext cx="3284738" cy="852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7588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288064" y="1284731"/>
            <a:ext cx="9637776" cy="1333066"/>
          </a:xfrm>
        </p:spPr>
        <p:txBody>
          <a:bodyPr>
            <a:normAutofit/>
          </a:bodyPr>
          <a:lstStyle/>
          <a:p>
            <a:r>
              <a:rPr lang="en-CA" dirty="0"/>
              <a:t>Links</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1288064" y="2853879"/>
            <a:ext cx="9637776" cy="2714771"/>
          </a:xfrm>
        </p:spPr>
        <p:txBody>
          <a:bodyPr>
            <a:normAutofit/>
          </a:bodyPr>
          <a:lstStyle/>
          <a:p>
            <a:r>
              <a:rPr lang="en-CA" sz="2000"/>
              <a:t>Downloads: </a:t>
            </a:r>
            <a:r>
              <a:rPr lang="en-CA" sz="2000">
                <a:hlinkClick r:id="rId2"/>
              </a:rPr>
              <a:t>https://www.prevac.eu/en/c,6,download.html</a:t>
            </a:r>
            <a:endParaRPr lang="en-CA" sz="2000"/>
          </a:p>
          <a:p>
            <a:r>
              <a:rPr lang="en-CA" sz="2000"/>
              <a:t>Firmware: </a:t>
            </a:r>
            <a:r>
              <a:rPr lang="en-CA" sz="2000">
                <a:hlinkClick r:id="rId3"/>
              </a:rPr>
              <a:t>https://moplink.prevac.pl/fsdownload/DOnc5VJEi/Firmware</a:t>
            </a:r>
            <a:endParaRPr lang="en-CA" sz="2000"/>
          </a:p>
          <a:p>
            <a:r>
              <a:rPr lang="en-CA" sz="2000"/>
              <a:t>Software: </a:t>
            </a:r>
            <a:r>
              <a:rPr lang="en-CA" sz="2000">
                <a:hlinkClick r:id="rId4"/>
              </a:rPr>
              <a:t>https://moplink.prevac.pl/fsdownload/aSfFCUArk/Customer_Download</a:t>
            </a:r>
            <a:endParaRPr lang="en-CA" sz="2000"/>
          </a:p>
        </p:txBody>
      </p:sp>
    </p:spTree>
    <p:extLst>
      <p:ext uri="{BB962C8B-B14F-4D97-AF65-F5344CB8AC3E}">
        <p14:creationId xmlns:p14="http://schemas.microsoft.com/office/powerpoint/2010/main" val="2636982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AFM Peak Detection</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2634916" y="4533813"/>
            <a:ext cx="6930189" cy="938463"/>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93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171074" y="1396686"/>
            <a:ext cx="3240506" cy="4064628"/>
          </a:xfrm>
        </p:spPr>
        <p:txBody>
          <a:bodyPr>
            <a:normAutofit/>
          </a:bodyPr>
          <a:lstStyle/>
          <a:p>
            <a:r>
              <a:rPr lang="en-CA">
                <a:solidFill>
                  <a:srgbClr val="FFFFFF"/>
                </a:solidFill>
              </a:rPr>
              <a:t>Overview</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5370153" y="1526033"/>
            <a:ext cx="5536397" cy="3935281"/>
          </a:xfrm>
        </p:spPr>
        <p:txBody>
          <a:bodyPr>
            <a:normAutofit/>
          </a:bodyPr>
          <a:lstStyle/>
          <a:p>
            <a:pPr marL="0" indent="0">
              <a:buNone/>
            </a:pPr>
            <a:r>
              <a:rPr lang="en-US" b="0" i="0">
                <a:effectLst/>
                <a:latin typeface="-apple-system"/>
              </a:rPr>
              <a:t>This code is meant to automate the process of finding peaks and valleys in AFM data and do all the needed math, turning hours or days of work into under a minute of computing. </a:t>
            </a:r>
            <a:endParaRPr lang="en-CA" dirty="0"/>
          </a:p>
        </p:txBody>
      </p:sp>
    </p:spTree>
    <p:extLst>
      <p:ext uri="{BB962C8B-B14F-4D97-AF65-F5344CB8AC3E}">
        <p14:creationId xmlns:p14="http://schemas.microsoft.com/office/powerpoint/2010/main" val="3840382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838200" y="459863"/>
            <a:ext cx="10515600" cy="1004594"/>
          </a:xfrm>
        </p:spPr>
        <p:txBody>
          <a:bodyPr>
            <a:normAutofit/>
          </a:bodyPr>
          <a:lstStyle/>
          <a:p>
            <a:pPr algn="ctr"/>
            <a:r>
              <a:rPr lang="en-CA">
                <a:solidFill>
                  <a:srgbClr val="FFFFFF"/>
                </a:solidFill>
              </a:rPr>
              <a:t>What’s Been Done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C8D806B-DEEC-E0EE-01D7-1C2DA5F8CE23}"/>
              </a:ext>
            </a:extLst>
          </p:cNvPr>
          <p:cNvGraphicFramePr>
            <a:graphicFrameLocks noGrp="1"/>
          </p:cNvGraphicFramePr>
          <p:nvPr>
            <p:ph idx="1"/>
            <p:extLst>
              <p:ext uri="{D42A27DB-BD31-4B8C-83A1-F6EECF244321}">
                <p14:modId xmlns:p14="http://schemas.microsoft.com/office/powerpoint/2010/main" val="374364158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993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838200" y="459863"/>
            <a:ext cx="10515600" cy="1004594"/>
          </a:xfrm>
        </p:spPr>
        <p:txBody>
          <a:bodyPr>
            <a:normAutofit/>
          </a:bodyPr>
          <a:lstStyle/>
          <a:p>
            <a:pPr algn="ctr"/>
            <a:r>
              <a:rPr lang="en-CA">
                <a:solidFill>
                  <a:srgbClr val="FFFFFF"/>
                </a:solidFill>
              </a:rPr>
              <a:t>What Needs to Happen</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8E1BD3D-148F-AD30-5980-6E68C1B4607D}"/>
              </a:ext>
            </a:extLst>
          </p:cNvPr>
          <p:cNvGraphicFramePr>
            <a:graphicFrameLocks noGrp="1"/>
          </p:cNvGraphicFramePr>
          <p:nvPr>
            <p:ph idx="1"/>
            <p:extLst>
              <p:ext uri="{D42A27DB-BD31-4B8C-83A1-F6EECF244321}">
                <p14:modId xmlns:p14="http://schemas.microsoft.com/office/powerpoint/2010/main" val="220762080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568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838200" y="365125"/>
            <a:ext cx="10515600" cy="1325563"/>
          </a:xfrm>
        </p:spPr>
        <p:txBody>
          <a:bodyPr>
            <a:normAutofit/>
          </a:bodyPr>
          <a:lstStyle/>
          <a:p>
            <a:r>
              <a:rPr lang="en-CA" sz="5400"/>
              <a:t>Documentation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1A37662-8EF7-FF47-DE45-F738CB978BAD}"/>
              </a:ext>
            </a:extLst>
          </p:cNvPr>
          <p:cNvGraphicFramePr>
            <a:graphicFrameLocks noGrp="1"/>
          </p:cNvGraphicFramePr>
          <p:nvPr>
            <p:ph idx="1"/>
            <p:extLst>
              <p:ext uri="{D42A27DB-BD31-4B8C-83A1-F6EECF244321}">
                <p14:modId xmlns:p14="http://schemas.microsoft.com/office/powerpoint/2010/main" val="84862641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85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389278" y="1233241"/>
            <a:ext cx="3240506" cy="4064628"/>
          </a:xfrm>
        </p:spPr>
        <p:txBody>
          <a:bodyPr>
            <a:normAutofit/>
          </a:bodyPr>
          <a:lstStyle/>
          <a:p>
            <a:r>
              <a:rPr lang="en-CA">
                <a:solidFill>
                  <a:srgbClr val="FFFFFF"/>
                </a:solidFill>
              </a:rPr>
              <a:t>Links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6096000" y="2471617"/>
            <a:ext cx="5257799" cy="1371904"/>
          </a:xfrm>
        </p:spPr>
        <p:txBody>
          <a:bodyPr anchor="t">
            <a:normAutofit/>
          </a:bodyPr>
          <a:lstStyle/>
          <a:p>
            <a:r>
              <a:rPr lang="en-CA" dirty="0"/>
              <a:t>Link to entire project: </a:t>
            </a:r>
            <a:r>
              <a:rPr lang="en-CA" dirty="0">
                <a:hlinkClick r:id="rId2"/>
              </a:rPr>
              <a:t>https://github.com/thesixtium/AFM_Peak_Detection</a:t>
            </a:r>
            <a:endParaRPr lang="en-CA" dirty="0"/>
          </a:p>
          <a:p>
            <a:pPr marL="0" indent="0">
              <a:buNone/>
            </a:pPr>
            <a:endParaRPr lang="en-CA"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21771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Vinay Tip Holders</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806068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006900" y="1188637"/>
            <a:ext cx="3141430" cy="4480726"/>
          </a:xfrm>
        </p:spPr>
        <p:txBody>
          <a:bodyPr>
            <a:normAutofit/>
          </a:bodyPr>
          <a:lstStyle/>
          <a:p>
            <a:pPr algn="r"/>
            <a:r>
              <a:rPr lang="en-CA" sz="6100"/>
              <a:t>Overview</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5138928" y="1338729"/>
            <a:ext cx="4795584" cy="4180542"/>
          </a:xfrm>
        </p:spPr>
        <p:txBody>
          <a:bodyPr anchor="ctr">
            <a:normAutofit/>
          </a:bodyPr>
          <a:lstStyle/>
          <a:p>
            <a:pPr marL="0" indent="0">
              <a:buNone/>
            </a:pPr>
            <a:r>
              <a:rPr lang="en-CA" sz="2400"/>
              <a:t>Vinay asked for holders for the AFM tips, I have no idea what they are used for or why they are needed.</a:t>
            </a:r>
          </a:p>
        </p:txBody>
      </p:sp>
    </p:spTree>
    <p:extLst>
      <p:ext uri="{BB962C8B-B14F-4D97-AF65-F5344CB8AC3E}">
        <p14:creationId xmlns:p14="http://schemas.microsoft.com/office/powerpoint/2010/main" val="4730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t>Bearing Vibration Analysis Setup</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endParaRPr lang="en-US" sz="2000">
              <a:solidFill>
                <a:schemeClr val="tx1"/>
              </a:solidFill>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desk with technical drawings, pencil and tools">
            <a:extLst>
              <a:ext uri="{FF2B5EF4-FFF2-40B4-BE49-F238E27FC236}">
                <a16:creationId xmlns:a16="http://schemas.microsoft.com/office/drawing/2014/main" id="{FC8D62A3-734E-5D16-EAEF-6C628429EC00}"/>
              </a:ext>
            </a:extLst>
          </p:cNvPr>
          <p:cNvPicPr>
            <a:picLocks noChangeAspect="1"/>
          </p:cNvPicPr>
          <p:nvPr/>
        </p:nvPicPr>
        <p:blipFill rotWithShape="1">
          <a:blip r:embed="rId2"/>
          <a:srcRect l="18792" r="1279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78440363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What’s Been Done</a:t>
            </a:r>
          </a:p>
        </p:txBody>
      </p: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dirty="0">
                <a:solidFill>
                  <a:srgbClr val="ACFBAB"/>
                </a:solidFill>
              </a:rPr>
              <a:t>I made and printed it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47FC49D-E16C-D26A-1CCE-DDD235F4B976}"/>
              </a:ext>
            </a:extLst>
          </p:cNvPr>
          <p:cNvPicPr>
            <a:picLocks noChangeAspect="1"/>
          </p:cNvPicPr>
          <p:nvPr/>
        </p:nvPicPr>
        <p:blipFill>
          <a:blip r:embed="rId2"/>
          <a:stretch>
            <a:fillRect/>
          </a:stretch>
        </p:blipFill>
        <p:spPr>
          <a:xfrm>
            <a:off x="2055119" y="2426818"/>
            <a:ext cx="2008812"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63B0ABC-C479-9F38-7824-909097D0D482}"/>
              </a:ext>
            </a:extLst>
          </p:cNvPr>
          <p:cNvPicPr>
            <a:picLocks noChangeAspect="1"/>
          </p:cNvPicPr>
          <p:nvPr/>
        </p:nvPicPr>
        <p:blipFill>
          <a:blip r:embed="rId3"/>
          <a:stretch>
            <a:fillRect/>
          </a:stretch>
        </p:blipFill>
        <p:spPr>
          <a:xfrm>
            <a:off x="8133646" y="2426818"/>
            <a:ext cx="2078771" cy="3997637"/>
          </a:xfrm>
          <a:prstGeom prst="rect">
            <a:avLst/>
          </a:prstGeom>
        </p:spPr>
      </p:pic>
    </p:spTree>
    <p:extLst>
      <p:ext uri="{BB962C8B-B14F-4D97-AF65-F5344CB8AC3E}">
        <p14:creationId xmlns:p14="http://schemas.microsoft.com/office/powerpoint/2010/main" val="1602423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285240" y="1050595"/>
            <a:ext cx="8074815" cy="1618489"/>
          </a:xfrm>
        </p:spPr>
        <p:txBody>
          <a:bodyPr anchor="ctr">
            <a:normAutofit/>
          </a:bodyPr>
          <a:lstStyle/>
          <a:p>
            <a:r>
              <a:rPr lang="en-CA" sz="6100" dirty="0"/>
              <a:t>What Needs to Happen</a:t>
            </a:r>
          </a:p>
        </p:txBody>
      </p: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1285240" y="2969469"/>
            <a:ext cx="8074815" cy="2800395"/>
          </a:xfrm>
        </p:spPr>
        <p:txBody>
          <a:bodyPr anchor="t">
            <a:normAutofit/>
          </a:bodyPr>
          <a:lstStyle/>
          <a:p>
            <a:r>
              <a:rPr lang="en-CA" sz="2400"/>
              <a:t>Nothing</a:t>
            </a:r>
          </a:p>
        </p:txBody>
      </p:sp>
    </p:spTree>
    <p:extLst>
      <p:ext uri="{BB962C8B-B14F-4D97-AF65-F5344CB8AC3E}">
        <p14:creationId xmlns:p14="http://schemas.microsoft.com/office/powerpoint/2010/main" val="2932780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1524000" y="1248587"/>
            <a:ext cx="9144000" cy="2387600"/>
          </a:xfrm>
        </p:spPr>
        <p:txBody>
          <a:bodyPr vert="horz" lIns="91440" tIns="45720" rIns="91440" bIns="45720" rtlCol="0" anchor="b">
            <a:normAutofit/>
          </a:bodyPr>
          <a:lstStyle/>
          <a:p>
            <a:pPr algn="ctr"/>
            <a:r>
              <a:rPr lang="en-US" sz="6400" kern="1200">
                <a:solidFill>
                  <a:schemeClr val="tx1"/>
                </a:solidFill>
                <a:latin typeface="+mj-lt"/>
                <a:ea typeface="+mj-ea"/>
                <a:cs typeface="+mj-cs"/>
              </a:rPr>
              <a:t>Documentation</a:t>
            </a:r>
          </a:p>
        </p:txBody>
      </p: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1524000" y="3820338"/>
            <a:ext cx="9144000" cy="1563686"/>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It’s a 3D print, there’s no documentation</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288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078828" y="1147158"/>
            <a:ext cx="6038470" cy="4713316"/>
          </a:xfrm>
        </p:spPr>
        <p:txBody>
          <a:bodyPr vert="horz" lIns="91440" tIns="45720" rIns="91440" bIns="45720" rtlCol="0" anchor="ctr">
            <a:normAutofit/>
          </a:bodyPr>
          <a:lstStyle/>
          <a:p>
            <a:r>
              <a:rPr lang="en-US" sz="6000" kern="1200">
                <a:solidFill>
                  <a:schemeClr val="tx1"/>
                </a:solidFill>
                <a:latin typeface="+mj-lt"/>
                <a:ea typeface="+mj-ea"/>
                <a:cs typeface="+mj-cs"/>
              </a:rPr>
              <a:t>Links</a:t>
            </a:r>
          </a:p>
        </p:txBody>
      </p:sp>
      <p:grpSp>
        <p:nvGrpSpPr>
          <p:cNvPr id="10" name="Group 9">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8030590" y="1687486"/>
            <a:ext cx="3300156" cy="363681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Link to the files: </a:t>
            </a:r>
            <a:r>
              <a:rPr lang="en-US" sz="2400" kern="1200">
                <a:solidFill>
                  <a:schemeClr val="tx1"/>
                </a:solidFill>
                <a:latin typeface="+mn-lt"/>
                <a:ea typeface="+mn-ea"/>
                <a:cs typeface="+mn-cs"/>
                <a:hlinkClick r:id="rId2"/>
              </a:rPr>
              <a:t>https://github.com/thesixtium/Vinay_Tip_Holders</a:t>
            </a: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969973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lang="en-US" sz="4800" kern="1200">
                <a:solidFill>
                  <a:schemeClr val="bg1"/>
                </a:solidFill>
                <a:latin typeface="+mj-lt"/>
                <a:ea typeface="+mj-ea"/>
                <a:cs typeface="+mj-cs"/>
              </a:rPr>
              <a:t>Contact Information</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789708" y="3640633"/>
            <a:ext cx="9725730" cy="2487212"/>
          </a:xfrm>
        </p:spPr>
        <p:txBody>
          <a:bodyPr vert="horz" lIns="91440" tIns="45720" rIns="91440" bIns="45720" rtlCol="0" anchor="ctr">
            <a:normAutofit/>
          </a:bodyPr>
          <a:lstStyle/>
          <a:p>
            <a:r>
              <a:rPr lang="en-US" kern="1200" dirty="0">
                <a:solidFill>
                  <a:schemeClr val="tx2"/>
                </a:solidFill>
                <a:latin typeface="+mn-lt"/>
                <a:ea typeface="+mn-ea"/>
                <a:cs typeface="+mn-cs"/>
              </a:rPr>
              <a:t>Email: </a:t>
            </a:r>
            <a:r>
              <a:rPr lang="en-US" kern="1200" dirty="0">
                <a:solidFill>
                  <a:schemeClr val="tx2"/>
                </a:solidFill>
                <a:latin typeface="+mn-lt"/>
                <a:ea typeface="+mn-ea"/>
                <a:cs typeface="+mn-cs"/>
                <a:hlinkClick r:id="rId2"/>
              </a:rPr>
              <a:t>aleksander.berezowsk@ucalgary.ca</a:t>
            </a:r>
            <a:endParaRPr lang="en-US" kern="1200" dirty="0">
              <a:solidFill>
                <a:schemeClr val="tx2"/>
              </a:solidFill>
              <a:latin typeface="+mn-lt"/>
              <a:ea typeface="+mn-ea"/>
              <a:cs typeface="+mn-cs"/>
            </a:endParaRPr>
          </a:p>
          <a:p>
            <a:r>
              <a:rPr lang="en-US" dirty="0">
                <a:solidFill>
                  <a:schemeClr val="tx2"/>
                </a:solidFill>
              </a:rPr>
              <a:t>Website: </a:t>
            </a:r>
            <a:r>
              <a:rPr lang="en-US" dirty="0">
                <a:solidFill>
                  <a:schemeClr val="tx2"/>
                </a:solidFill>
                <a:hlinkClick r:id="rId3"/>
              </a:rPr>
              <a:t>https://thesixtium.github.io/</a:t>
            </a:r>
            <a:r>
              <a:rPr lang="en-US" dirty="0">
                <a:solidFill>
                  <a:schemeClr val="tx2"/>
                </a:solidFill>
              </a:rPr>
              <a:t> </a:t>
            </a:r>
            <a:endParaRPr lang="en-US" kern="1200" dirty="0">
              <a:solidFill>
                <a:schemeClr val="tx2"/>
              </a:solidFill>
              <a:latin typeface="+mn-lt"/>
              <a:ea typeface="+mn-ea"/>
              <a:cs typeface="+mn-cs"/>
            </a:endParaRPr>
          </a:p>
          <a:p>
            <a:r>
              <a:rPr lang="en-US" kern="1200" dirty="0">
                <a:solidFill>
                  <a:schemeClr val="tx2"/>
                </a:solidFill>
                <a:latin typeface="+mn-lt"/>
                <a:ea typeface="+mn-ea"/>
                <a:cs typeface="+mn-cs"/>
              </a:rPr>
              <a:t>Time zone: I live in Calgary</a:t>
            </a:r>
          </a:p>
          <a:p>
            <a:r>
              <a:rPr lang="en-US" dirty="0">
                <a:solidFill>
                  <a:schemeClr val="tx2"/>
                </a:solidFill>
              </a:rPr>
              <a:t>Availability: I’m happy to come in and clarify stuff every so often, but there’s no set time that works best</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159017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762001" y="803325"/>
            <a:ext cx="5314536" cy="1325563"/>
          </a:xfrm>
        </p:spPr>
        <p:txBody>
          <a:bodyPr>
            <a:normAutofit/>
          </a:bodyPr>
          <a:lstStyle/>
          <a:p>
            <a:r>
              <a:rPr lang="en-CA" dirty="0"/>
              <a:t>Overview</a:t>
            </a: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762000" y="2279018"/>
            <a:ext cx="5314543" cy="3375920"/>
          </a:xfrm>
        </p:spPr>
        <p:txBody>
          <a:bodyPr anchor="t">
            <a:normAutofit/>
          </a:bodyPr>
          <a:lstStyle/>
          <a:p>
            <a:r>
              <a:rPr lang="en-CA" sz="1800" dirty="0"/>
              <a:t>Worked on the electrical and software design for this project</a:t>
            </a:r>
          </a:p>
          <a:p>
            <a:r>
              <a:rPr lang="en-CA" sz="1800" dirty="0"/>
              <a:t>Biggest two things were interfacing the motor and the torque sensor</a:t>
            </a:r>
          </a:p>
          <a:p>
            <a:r>
              <a:rPr lang="en-CA" sz="1800" dirty="0"/>
              <a:t>Made good progress but not enough time to finish</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n electronic circuit board in blue colour">
            <a:extLst>
              <a:ext uri="{FF2B5EF4-FFF2-40B4-BE49-F238E27FC236}">
                <a16:creationId xmlns:a16="http://schemas.microsoft.com/office/drawing/2014/main" id="{73327326-4BF2-24B6-4E7D-09A07014B78F}"/>
              </a:ext>
            </a:extLst>
          </p:cNvPr>
          <p:cNvPicPr>
            <a:picLocks noChangeAspect="1"/>
          </p:cNvPicPr>
          <p:nvPr/>
        </p:nvPicPr>
        <p:blipFill rotWithShape="1">
          <a:blip r:embed="rId2"/>
          <a:srcRect r="35767"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4285539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Electronics protoboard">
            <a:extLst>
              <a:ext uri="{FF2B5EF4-FFF2-40B4-BE49-F238E27FC236}">
                <a16:creationId xmlns:a16="http://schemas.microsoft.com/office/drawing/2014/main" id="{A2DBA8F2-38E0-8A2B-E8E9-9591CAA0FB32}"/>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838201" y="1065862"/>
            <a:ext cx="3313164" cy="4726276"/>
          </a:xfrm>
        </p:spPr>
        <p:txBody>
          <a:bodyPr>
            <a:normAutofit/>
          </a:bodyPr>
          <a:lstStyle/>
          <a:p>
            <a:pPr algn="r"/>
            <a:r>
              <a:rPr lang="en-CA" sz="4000">
                <a:solidFill>
                  <a:srgbClr val="FFFFFF"/>
                </a:solidFill>
              </a:rPr>
              <a:t>What’s Been Done</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5155379" y="1065862"/>
            <a:ext cx="5744685" cy="4726276"/>
          </a:xfrm>
        </p:spPr>
        <p:txBody>
          <a:bodyPr anchor="ctr">
            <a:normAutofit/>
          </a:bodyPr>
          <a:lstStyle/>
          <a:p>
            <a:r>
              <a:rPr lang="en-CA" sz="2000">
                <a:solidFill>
                  <a:srgbClr val="FFFFFF"/>
                </a:solidFill>
              </a:rPr>
              <a:t>Electrical schematics have been done</a:t>
            </a:r>
          </a:p>
          <a:p>
            <a:r>
              <a:rPr lang="en-CA" sz="2000">
                <a:solidFill>
                  <a:srgbClr val="FFFFFF"/>
                </a:solidFill>
              </a:rPr>
              <a:t>Version 1 of the electrical was tested</a:t>
            </a:r>
          </a:p>
          <a:p>
            <a:pPr lvl="1"/>
            <a:r>
              <a:rPr lang="en-CA" sz="2000">
                <a:solidFill>
                  <a:srgbClr val="FFFFFF"/>
                </a:solidFill>
              </a:rPr>
              <a:t>Didn’t reach the full 42V range</a:t>
            </a:r>
          </a:p>
          <a:p>
            <a:pPr lvl="1"/>
            <a:r>
              <a:rPr lang="en-CA" sz="2000">
                <a:solidFill>
                  <a:srgbClr val="FFFFFF"/>
                </a:solidFill>
              </a:rPr>
              <a:t>Everything else worked</a:t>
            </a:r>
          </a:p>
          <a:p>
            <a:r>
              <a:rPr lang="en-CA" sz="2000">
                <a:solidFill>
                  <a:srgbClr val="FFFFFF"/>
                </a:solidFill>
              </a:rPr>
              <a:t>Version 2 of the electrical was tested</a:t>
            </a:r>
          </a:p>
          <a:p>
            <a:pPr lvl="1"/>
            <a:r>
              <a:rPr lang="en-CA" sz="2000">
                <a:solidFill>
                  <a:srgbClr val="FFFFFF"/>
                </a:solidFill>
              </a:rPr>
              <a:t>Shorts in the board made it not work</a:t>
            </a:r>
          </a:p>
          <a:p>
            <a:pPr lvl="1"/>
            <a:r>
              <a:rPr lang="en-CA" sz="2000">
                <a:solidFill>
                  <a:srgbClr val="FFFFFF"/>
                </a:solidFill>
              </a:rPr>
              <a:t>Hand soldering the small chip package is painful and very hard to do</a:t>
            </a:r>
          </a:p>
          <a:p>
            <a:pPr lvl="1"/>
            <a:r>
              <a:rPr lang="en-CA" sz="2000">
                <a:solidFill>
                  <a:srgbClr val="FFFFFF"/>
                </a:solidFill>
              </a:rPr>
              <a:t>Not enough time to do Version 3</a:t>
            </a:r>
          </a:p>
        </p:txBody>
      </p:sp>
    </p:spTree>
    <p:extLst>
      <p:ext uri="{BB962C8B-B14F-4D97-AF65-F5344CB8AC3E}">
        <p14:creationId xmlns:p14="http://schemas.microsoft.com/office/powerpoint/2010/main" val="7266351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electronic circuit board in blue colour">
            <a:extLst>
              <a:ext uri="{FF2B5EF4-FFF2-40B4-BE49-F238E27FC236}">
                <a16:creationId xmlns:a16="http://schemas.microsoft.com/office/drawing/2014/main" id="{2174D170-BFA2-50C4-2D3B-97EF8856FCA0}"/>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838201" y="1065862"/>
            <a:ext cx="3313164" cy="4726276"/>
          </a:xfrm>
        </p:spPr>
        <p:txBody>
          <a:bodyPr>
            <a:normAutofit/>
          </a:bodyPr>
          <a:lstStyle/>
          <a:p>
            <a:pPr algn="r"/>
            <a:r>
              <a:rPr lang="en-CA" sz="4000" dirty="0">
                <a:solidFill>
                  <a:srgbClr val="FFFFFF"/>
                </a:solidFill>
              </a:rPr>
              <a:t>What Needs to Happen</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5155379" y="1065862"/>
            <a:ext cx="5744685" cy="4726276"/>
          </a:xfrm>
        </p:spPr>
        <p:txBody>
          <a:bodyPr anchor="ctr">
            <a:normAutofit/>
          </a:bodyPr>
          <a:lstStyle/>
          <a:p>
            <a:r>
              <a:rPr lang="en-CA" sz="2000">
                <a:solidFill>
                  <a:srgbClr val="FFFFFF"/>
                </a:solidFill>
              </a:rPr>
              <a:t>Redo circuit board, probably print an actual PCB</a:t>
            </a:r>
          </a:p>
          <a:p>
            <a:r>
              <a:rPr lang="en-CA" sz="2000">
                <a:solidFill>
                  <a:srgbClr val="FFFFFF"/>
                </a:solidFill>
              </a:rPr>
              <a:t>Do range scaling and calibration in LabVIEW</a:t>
            </a:r>
          </a:p>
          <a:p>
            <a:r>
              <a:rPr lang="en-CA" sz="2000">
                <a:solidFill>
                  <a:srgbClr val="FFFFFF"/>
                </a:solidFill>
              </a:rPr>
              <a:t>I could design a PCB and order it but I’m already gone</a:t>
            </a:r>
          </a:p>
          <a:p>
            <a:pPr lvl="1"/>
            <a:r>
              <a:rPr lang="en-CA" sz="2000">
                <a:solidFill>
                  <a:srgbClr val="FFFFFF"/>
                </a:solidFill>
              </a:rPr>
              <a:t>Even if rushed it, would arrive after I’m gone</a:t>
            </a:r>
          </a:p>
          <a:p>
            <a:r>
              <a:rPr lang="en-CA" sz="2000">
                <a:solidFill>
                  <a:srgbClr val="FFFFFF"/>
                </a:solidFill>
              </a:rPr>
              <a:t>Do design of the accelerometer and brake integration</a:t>
            </a:r>
          </a:p>
        </p:txBody>
      </p:sp>
    </p:spTree>
    <p:extLst>
      <p:ext uri="{BB962C8B-B14F-4D97-AF65-F5344CB8AC3E}">
        <p14:creationId xmlns:p14="http://schemas.microsoft.com/office/powerpoint/2010/main" val="38816042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6634134" y="1396289"/>
            <a:ext cx="5006336" cy="1325563"/>
          </a:xfrm>
        </p:spPr>
        <p:txBody>
          <a:bodyPr>
            <a:normAutofit/>
          </a:bodyPr>
          <a:lstStyle/>
          <a:p>
            <a:r>
              <a:rPr lang="en-CA"/>
              <a:t>Documentation</a:t>
            </a:r>
            <a:endParaRPr lang="en-CA" dirty="0"/>
          </a:p>
        </p:txBody>
      </p:sp>
      <p:sp>
        <p:nvSpPr>
          <p:cNvPr id="13"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Pen placed on top of a signature line">
            <a:extLst>
              <a:ext uri="{FF2B5EF4-FFF2-40B4-BE49-F238E27FC236}">
                <a16:creationId xmlns:a16="http://schemas.microsoft.com/office/drawing/2014/main" id="{48705131-BD0D-906B-0B9B-F50901DC5119}"/>
              </a:ext>
            </a:extLst>
          </p:cNvPr>
          <p:cNvPicPr>
            <a:picLocks noChangeAspect="1"/>
          </p:cNvPicPr>
          <p:nvPr/>
        </p:nvPicPr>
        <p:blipFill rotWithShape="1">
          <a:blip r:embed="rId2"/>
          <a:srcRect l="41367" r="-1"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6638578" y="2871982"/>
            <a:ext cx="5004073" cy="3181684"/>
          </a:xfrm>
        </p:spPr>
        <p:txBody>
          <a:bodyPr anchor="t">
            <a:normAutofit/>
          </a:bodyPr>
          <a:lstStyle/>
          <a:p>
            <a:r>
              <a:rPr lang="en-CA" sz="1800"/>
              <a:t>All on the GitHub</a:t>
            </a:r>
          </a:p>
          <a:p>
            <a:pPr lvl="1"/>
            <a:r>
              <a:rPr lang="en-CA" sz="1800"/>
              <a:t>“Bearing Information.pptx” is the most up to date on everything</a:t>
            </a:r>
          </a:p>
          <a:p>
            <a:pPr lvl="1"/>
            <a:r>
              <a:rPr lang="en-CA" sz="1800"/>
              <a:t>Everything else is supporting documentation</a:t>
            </a:r>
          </a:p>
        </p:txBody>
      </p:sp>
    </p:spTree>
    <p:extLst>
      <p:ext uri="{BB962C8B-B14F-4D97-AF65-F5344CB8AC3E}">
        <p14:creationId xmlns:p14="http://schemas.microsoft.com/office/powerpoint/2010/main" val="5178974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155558" y="637762"/>
            <a:ext cx="4284397" cy="5576770"/>
          </a:xfrm>
        </p:spPr>
        <p:txBody>
          <a:bodyPr vert="horz" lIns="91440" tIns="45720" rIns="91440" bIns="45720" rtlCol="0" anchor="ctr">
            <a:normAutofit/>
          </a:bodyPr>
          <a:lstStyle/>
          <a:p>
            <a:r>
              <a:rPr lang="en-US" sz="6600" kern="1200">
                <a:solidFill>
                  <a:schemeClr val="bg1"/>
                </a:solidFill>
                <a:latin typeface="+mj-lt"/>
                <a:ea typeface="+mj-ea"/>
                <a:cs typeface="+mj-cs"/>
              </a:rPr>
              <a:t>Links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6739464" y="637762"/>
            <a:ext cx="4305881" cy="5860946"/>
          </a:xfrm>
        </p:spPr>
        <p:txBody>
          <a:bodyPr vert="horz" lIns="91440" tIns="45720" rIns="91440" bIns="45720" rtlCol="0" anchor="ctr">
            <a:normAutofit/>
          </a:bodyPr>
          <a:lstStyle/>
          <a:p>
            <a:pPr marL="0" indent="0">
              <a:buNone/>
            </a:pPr>
            <a:r>
              <a:rPr lang="en-US" sz="4000" kern="1200" dirty="0">
                <a:solidFill>
                  <a:schemeClr val="tx1"/>
                </a:solidFill>
                <a:latin typeface="+mn-lt"/>
                <a:ea typeface="+mn-ea"/>
                <a:cs typeface="+mn-cs"/>
              </a:rPr>
              <a:t>GitHub Project: </a:t>
            </a:r>
            <a:r>
              <a:rPr lang="en-US" sz="4000" kern="1200" dirty="0">
                <a:solidFill>
                  <a:schemeClr val="tx1"/>
                </a:solidFill>
                <a:latin typeface="+mn-lt"/>
                <a:ea typeface="+mn-ea"/>
                <a:cs typeface="+mn-cs"/>
                <a:hlinkClick r:id="rId2"/>
              </a:rPr>
              <a:t>https://github.com/thesixtium/Bearing_Vibration_Analysis_Setup</a:t>
            </a:r>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35208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Circular Greases Tribometer</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130592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TotalTime>
  <Words>927</Words>
  <Application>Microsoft Office PowerPoint</Application>
  <PresentationFormat>Widescreen</PresentationFormat>
  <Paragraphs>116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Calibri</vt:lpstr>
      <vt:lpstr>Calibri Light</vt:lpstr>
      <vt:lpstr>Office Theme</vt:lpstr>
      <vt:lpstr>Aleksander’s Summer Research Culmination</vt:lpstr>
      <vt:lpstr>Summary</vt:lpstr>
      <vt:lpstr>Bearing Vibration Analysis Setup</vt:lpstr>
      <vt:lpstr>Overview</vt:lpstr>
      <vt:lpstr>What’s Been Done</vt:lpstr>
      <vt:lpstr>What Needs to Happen</vt:lpstr>
      <vt:lpstr>Documentation</vt:lpstr>
      <vt:lpstr>Links</vt:lpstr>
      <vt:lpstr>Circular Greases Tribometer</vt:lpstr>
      <vt:lpstr>Overview</vt:lpstr>
      <vt:lpstr>What’s Been Done</vt:lpstr>
      <vt:lpstr>What Needs to Happen</vt:lpstr>
      <vt:lpstr>Documentation</vt:lpstr>
      <vt:lpstr>Links</vt:lpstr>
      <vt:lpstr>AFM Remote Control</vt:lpstr>
      <vt:lpstr>Overview</vt:lpstr>
      <vt:lpstr>What’s Been Done</vt:lpstr>
      <vt:lpstr>What Needs to Happen</vt:lpstr>
      <vt:lpstr>Documentation</vt:lpstr>
      <vt:lpstr>Heat3.exe Setup Instructions</vt:lpstr>
      <vt:lpstr>Links</vt:lpstr>
      <vt:lpstr>AFM Peak Detection</vt:lpstr>
      <vt:lpstr>Overview</vt:lpstr>
      <vt:lpstr>What’s Been Done</vt:lpstr>
      <vt:lpstr>What Needs to Happen</vt:lpstr>
      <vt:lpstr>Documentation</vt:lpstr>
      <vt:lpstr>Links</vt:lpstr>
      <vt:lpstr>Vinay Tip Holders</vt:lpstr>
      <vt:lpstr>Overview</vt:lpstr>
      <vt:lpstr>What’s Been Done</vt:lpstr>
      <vt:lpstr>What Needs to Happen</vt:lpstr>
      <vt:lpstr>Documentation</vt:lpstr>
      <vt:lpstr>Links</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 Berezowski</dc:creator>
  <cp:lastModifiedBy>Aleks Berezowski</cp:lastModifiedBy>
  <cp:revision>13</cp:revision>
  <dcterms:created xsi:type="dcterms:W3CDTF">2022-08-04T19:32:10Z</dcterms:created>
  <dcterms:modified xsi:type="dcterms:W3CDTF">2022-08-08T21:19:07Z</dcterms:modified>
</cp:coreProperties>
</file>