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4" r:id="rId2"/>
    <p:sldId id="383" r:id="rId3"/>
    <p:sldId id="375" r:id="rId4"/>
    <p:sldId id="403" r:id="rId5"/>
    <p:sldId id="309" r:id="rId6"/>
    <p:sldId id="340" r:id="rId7"/>
    <p:sldId id="381" r:id="rId8"/>
    <p:sldId id="379" r:id="rId9"/>
    <p:sldId id="341" r:id="rId10"/>
    <p:sldId id="405" r:id="rId11"/>
    <p:sldId id="406" r:id="rId12"/>
    <p:sldId id="407" r:id="rId13"/>
    <p:sldId id="408" r:id="rId14"/>
    <p:sldId id="329" r:id="rId15"/>
    <p:sldId id="376" r:id="rId16"/>
    <p:sldId id="364" r:id="rId17"/>
    <p:sldId id="409" r:id="rId18"/>
    <p:sldId id="410" r:id="rId19"/>
    <p:sldId id="420" r:id="rId20"/>
    <p:sldId id="411" r:id="rId21"/>
    <p:sldId id="413" r:id="rId22"/>
    <p:sldId id="415" r:id="rId23"/>
    <p:sldId id="419" r:id="rId24"/>
    <p:sldId id="418" r:id="rId25"/>
    <p:sldId id="3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19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1#1" qsCatId="simple" csTypeId="urn:microsoft.com/office/officeart/2005/8/colors/accent5_4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新建项目的命令</a:t>
          </a:r>
          <a:r>
            <a:rPr lang="en-US" altLang="zh-CN" sz="2400" dirty="0"/>
            <a:t>:   </a:t>
          </a:r>
          <a:r>
            <a:rPr lang="en-US" altLang="zh-CN" sz="2400" b="1" dirty="0" err="1">
              <a:sym typeface="+mn-ea"/>
            </a:rPr>
            <a:t>django</a:t>
          </a:r>
          <a:r>
            <a:rPr lang="en-US" altLang="zh-CN" sz="2400" b="1" dirty="0">
              <a:sym typeface="+mn-ea"/>
            </a:rPr>
            <a:t>-admin    </a:t>
          </a:r>
          <a:r>
            <a:rPr lang="en-US" altLang="zh-CN" sz="2400" b="1" dirty="0" err="1">
              <a:sym typeface="+mn-ea"/>
            </a:rPr>
            <a:t>startproject</a:t>
          </a:r>
          <a:r>
            <a:rPr lang="en-US" altLang="zh-CN" sz="2400" b="1" dirty="0">
              <a:sym typeface="+mn-ea"/>
            </a:rPr>
            <a:t>    projectname</a:t>
          </a:r>
          <a:endParaRPr lang="en-US" altLang="zh-CN" sz="2400" dirty="0"/>
        </a:p>
      </dgm:t>
    </dgm:pt>
    <dgm:pt modelId="{47F679EA-EA08-4864-923C-97BD92EA5B64}" type="parTrans" cxnId="{824100AB-AD04-49C4-AC53-D3A9BD37CAC9}">
      <dgm:prSet/>
      <dgm:spPr/>
      <dgm:t>
        <a:bodyPr/>
        <a:lstStyle/>
        <a:p>
          <a:endParaRPr lang="zh-CN" altLang="en-US"/>
        </a:p>
      </dgm:t>
    </dgm:pt>
    <dgm:pt modelId="{82D20A5D-33EB-450B-B761-C979ABA6F046}" type="sibTrans" cxnId="{824100AB-AD04-49C4-AC53-D3A9BD37CAC9}">
      <dgm:prSet/>
      <dgm:spPr/>
      <dgm:t>
        <a:bodyPr/>
        <a:lstStyle/>
        <a:p>
          <a:endParaRPr lang="zh-CN" altLang="en-US"/>
        </a:p>
      </dgm:t>
    </dgm:pt>
    <dgm:pt modelId="{5EA83D92-B715-4192-B1BC-48690D97F3C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2400"/>
        </a:p>
      </dgm:t>
    </dgm:pt>
    <dgm:pt modelId="{5CDFA322-77CA-44F0-A6EE-8771AA7A5D56}" type="parTrans" cxnId="{87D24FF2-E1DB-49DE-A839-154F2F6573F1}">
      <dgm:prSet/>
      <dgm:spPr/>
    </dgm:pt>
    <dgm:pt modelId="{75F39E54-C49B-478A-9CAE-416031432379}" type="sibTrans" cxnId="{87D24FF2-E1DB-49DE-A839-154F2F6573F1}">
      <dgm:prSet/>
      <dgm:spPr/>
    </dgm:pt>
    <dgm:pt modelId="{56059B5F-F5C7-4F21-B4AF-F3AC1F16045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注意</a:t>
          </a:r>
          <a:r>
            <a:rPr lang="en-US" altLang="zh-CN" sz="2400"/>
            <a:t>: </a:t>
          </a:r>
          <a:r>
            <a:rPr lang="zh-CN" altLang="en-US" sz="2400"/>
            <a:t>由于编辑器版本之间的一些差别</a:t>
          </a:r>
          <a:r>
            <a:rPr lang="en-US" altLang="zh-CN" sz="2400"/>
            <a:t>, </a:t>
          </a:r>
          <a:r>
            <a:rPr lang="zh-CN" altLang="en-US" sz="2400"/>
            <a:t>我们统一使用跟编辑器版本无关的通用方式创建项目</a:t>
          </a:r>
          <a:r>
            <a:rPr lang="en-US" altLang="zh-CN" sz="2400"/>
            <a:t>.</a:t>
          </a:r>
        </a:p>
      </dgm:t>
    </dgm:pt>
    <dgm:pt modelId="{490D6954-FC32-4483-BEFF-8BAABBF09D72}" type="parTrans" cxnId="{AAAA7BA8-5A9D-4CA9-AF2D-8006EC1D85E7}">
      <dgm:prSet/>
      <dgm:spPr/>
    </dgm:pt>
    <dgm:pt modelId="{D7E81CAC-5403-4B54-B6E7-23BD65A7492E}" type="sibTrans" cxnId="{AAAA7BA8-5A9D-4CA9-AF2D-8006EC1D85E7}">
      <dgm:prSet/>
      <dgm:spPr/>
    </dgm:pt>
    <dgm:pt modelId="{B4E75455-1E83-4E9C-8317-F026BB87B42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altLang="zh-CN" sz="2400"/>
        </a:p>
      </dgm:t>
    </dgm:pt>
    <dgm:pt modelId="{7B84B19F-AEF3-4710-AB39-8FF87122AD55}" type="parTrans" cxnId="{C7159869-24B0-4014-BE93-F35959836145}">
      <dgm:prSet/>
      <dgm:spPr/>
    </dgm:pt>
    <dgm:pt modelId="{0FAF736E-D4B4-4706-9C79-5512653633E7}" type="sibTrans" cxnId="{C7159869-24B0-4014-BE93-F35959836145}">
      <dgm:prSet/>
      <dgm:spPr/>
    </dgm:pt>
    <dgm:pt modelId="{123B52B9-402E-4AF5-8381-68E59914C32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>
              <a:sym typeface="+mn-ea"/>
            </a:rPr>
            <a:t>先在命令行创建项目</a:t>
          </a:r>
          <a:r>
            <a:rPr lang="en-US" altLang="zh-CN" sz="2400">
              <a:sym typeface="+mn-ea"/>
            </a:rPr>
            <a:t>,</a:t>
          </a:r>
          <a:r>
            <a:rPr lang="zh-CN" altLang="en-US" sz="2400">
              <a:sym typeface="+mn-ea"/>
            </a:rPr>
            <a:t>然后再设置</a:t>
          </a:r>
          <a:r>
            <a:rPr lang="en-US" altLang="zh-CN" sz="2400">
              <a:sym typeface="+mn-ea"/>
            </a:rPr>
            <a:t>pycharm</a:t>
          </a:r>
          <a:r>
            <a:rPr lang="zh-CN" altLang="en-US" sz="2400">
              <a:sym typeface="+mn-ea"/>
            </a:rPr>
            <a:t>代码同步</a:t>
          </a:r>
          <a:r>
            <a:rPr lang="en-US" altLang="zh-CN" sz="2400">
              <a:sym typeface="+mn-ea"/>
            </a:rPr>
            <a:t>.</a:t>
          </a:r>
          <a:endParaRPr lang="en-US" altLang="zh-CN" sz="2400"/>
        </a:p>
      </dgm:t>
    </dgm:pt>
    <dgm:pt modelId="{8197B9F9-C8D4-4A38-AD5C-8EDE7248F790}" type="parTrans" cxnId="{8D794426-740C-40FA-AA92-70468588D11F}">
      <dgm:prSet/>
      <dgm:spPr/>
    </dgm:pt>
    <dgm:pt modelId="{CC8D3085-0D66-46C8-80AA-B62FA475C8A4}" type="sibTrans" cxnId="{8D794426-740C-40FA-AA92-70468588D11F}">
      <dgm:prSet/>
      <dgm:spPr/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23AC667-87EE-47D8-91EF-B4FE2AB89262}" type="pres">
      <dgm:prSet presAssocID="{D15FA226-08C1-4710-B066-B69B58431A7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D794426-740C-40FA-AA92-70468588D11F}" srcId="{D15FA226-08C1-4710-B066-B69B58431A72}" destId="{123B52B9-402E-4AF5-8381-68E59914C324}" srcOrd="3" destOrd="0" parTransId="{8197B9F9-C8D4-4A38-AD5C-8EDE7248F790}" sibTransId="{CC8D3085-0D66-46C8-80AA-B62FA475C8A4}"/>
    <dgm:cxn modelId="{BDABD02A-7A1C-4119-B3DE-09E69D2642D9}" type="presOf" srcId="{123B52B9-402E-4AF5-8381-68E59914C324}" destId="{A23AC667-87EE-47D8-91EF-B4FE2AB89262}" srcOrd="0" destOrd="3" presId="urn:microsoft.com/office/officeart/2005/8/layout/hList1"/>
    <dgm:cxn modelId="{F4D31461-F458-451F-B80A-D319F804A6AF}" type="presOf" srcId="{D15FA226-08C1-4710-B066-B69B58431A72}" destId="{C2959BC8-CECF-4B00-B5F2-FD09EF238F7F}" srcOrd="0" destOrd="0" presId="urn:microsoft.com/office/officeart/2005/8/layout/hList1"/>
    <dgm:cxn modelId="{C7159869-24B0-4014-BE93-F35959836145}" srcId="{D15FA226-08C1-4710-B066-B69B58431A72}" destId="{B4E75455-1E83-4E9C-8317-F026BB87B421}" srcOrd="2" destOrd="0" parTransId="{7B84B19F-AEF3-4710-AB39-8FF87122AD55}" sibTransId="{0FAF736E-D4B4-4706-9C79-5512653633E7}"/>
    <dgm:cxn modelId="{E1059572-00AE-4235-9E76-613107FADD61}" type="presOf" srcId="{B4E75455-1E83-4E9C-8317-F026BB87B421}" destId="{A23AC667-87EE-47D8-91EF-B4FE2AB89262}" srcOrd="0" destOrd="2" presId="urn:microsoft.com/office/officeart/2005/8/layout/hList1"/>
    <dgm:cxn modelId="{AAAA7BA8-5A9D-4CA9-AF2D-8006EC1D85E7}" srcId="{D15FA226-08C1-4710-B066-B69B58431A72}" destId="{56059B5F-F5C7-4F21-B4AF-F3AC1F160451}" srcOrd="1" destOrd="0" parTransId="{490D6954-FC32-4483-BEFF-8BAABBF09D72}" sibTransId="{D7E81CAC-5403-4B54-B6E7-23BD65A7492E}"/>
    <dgm:cxn modelId="{824100AB-AD04-49C4-AC53-D3A9BD37CAC9}" srcId="{86FE8034-B07E-42CD-BE79-A8AB27631EC2}" destId="{D15FA226-08C1-4710-B066-B69B58431A72}" srcOrd="0" destOrd="0" parTransId="{47F679EA-EA08-4864-923C-97BD92EA5B64}" sibTransId="{82D20A5D-33EB-450B-B761-C979ABA6F046}"/>
    <dgm:cxn modelId="{6BD094B1-63D2-429D-AEE9-E417062CCC83}" type="presOf" srcId="{86FE8034-B07E-42CD-BE79-A8AB27631EC2}" destId="{E7BBDD27-97A6-403D-B527-A359D98C4BBB}" srcOrd="0" destOrd="0" presId="urn:microsoft.com/office/officeart/2005/8/layout/hList1"/>
    <dgm:cxn modelId="{CAF6AAD4-B0B3-43B3-B8D4-EB62147204BA}" type="presOf" srcId="{5EA83D92-B715-4192-B1BC-48690D97F3C1}" destId="{A23AC667-87EE-47D8-91EF-B4FE2AB89262}" srcOrd="0" destOrd="0" presId="urn:microsoft.com/office/officeart/2005/8/layout/hList1"/>
    <dgm:cxn modelId="{DA635BF0-5008-4304-9637-D7BC54A5DEF2}" type="presOf" srcId="{56059B5F-F5C7-4F21-B4AF-F3AC1F160451}" destId="{A23AC667-87EE-47D8-91EF-B4FE2AB89262}" srcOrd="0" destOrd="1" presId="urn:microsoft.com/office/officeart/2005/8/layout/hList1"/>
    <dgm:cxn modelId="{87D24FF2-E1DB-49DE-A839-154F2F6573F1}" srcId="{D15FA226-08C1-4710-B066-B69B58431A72}" destId="{5EA83D92-B715-4192-B1BC-48690D97F3C1}" srcOrd="0" destOrd="0" parTransId="{5CDFA322-77CA-44F0-A6EE-8771AA7A5D56}" sibTransId="{75F39E54-C49B-478A-9CAE-416031432379}"/>
    <dgm:cxn modelId="{30E7F89C-9167-4527-A835-60BCFC467AC6}" type="presParOf" srcId="{E7BBDD27-97A6-403D-B527-A359D98C4BBB}" destId="{896CEACB-67ED-4CC2-BC68-4C46F1392D44}" srcOrd="0" destOrd="0" presId="urn:microsoft.com/office/officeart/2005/8/layout/hList1"/>
    <dgm:cxn modelId="{F69A854C-43F0-4A7D-8E0A-DBBBBC025C15}" type="presParOf" srcId="{896CEACB-67ED-4CC2-BC68-4C46F1392D44}" destId="{C2959BC8-CECF-4B00-B5F2-FD09EF238F7F}" srcOrd="0" destOrd="0" presId="urn:microsoft.com/office/officeart/2005/8/layout/hList1"/>
    <dgm:cxn modelId="{74E382D2-97B2-4024-9317-C5F339394577}" type="presParOf" srcId="{896CEACB-67ED-4CC2-BC68-4C46F1392D44}" destId="{A23AC667-87EE-47D8-91EF-B4FE2AB892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4#1" qsCatId="simple" csTypeId="urn:microsoft.com/office/officeart/2005/8/colors/colorful1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ip</a:t>
          </a:r>
          <a:endParaRPr lang="en-US" sz="2400" dirty="0"/>
        </a:p>
      </dgm:t>
    </dgm:pt>
    <dgm:pt modelId="{47F679EA-EA08-4864-923C-97BD92EA5B64}" type="parTrans" cxnId="{0BB51757-69A5-41FF-BC3C-74AF77A56A49}">
      <dgm:prSet/>
      <dgm:spPr/>
      <dgm:t>
        <a:bodyPr/>
        <a:lstStyle/>
        <a:p>
          <a:endParaRPr lang="zh-CN" altLang="en-US"/>
        </a:p>
      </dgm:t>
    </dgm:pt>
    <dgm:pt modelId="{82D20A5D-33EB-450B-B761-C979ABA6F046}" type="sibTrans" cxnId="{0BB51757-69A5-41FF-BC3C-74AF77A56A49}">
      <dgm:prSet/>
      <dgm:spPr/>
      <dgm:t>
        <a:bodyPr/>
        <a:lstStyle/>
        <a:p>
          <a:endParaRPr lang="zh-CN" altLang="en-US"/>
        </a:p>
      </dgm:t>
    </dgm:pt>
    <dgm:pt modelId="{B603A55E-959F-435A-AB0B-C301E33B165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ifconfig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查看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ip,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注意网络连接方式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A8227-C105-4983-AD1F-97D9F3C1C7E6}" type="parTrans" cxnId="{191EDEE6-0319-430C-907D-6A8C805E70C2}">
      <dgm:prSet/>
      <dgm:spPr/>
      <dgm:t>
        <a:bodyPr/>
        <a:lstStyle/>
        <a:p>
          <a:endParaRPr lang="zh-CN" altLang="en-US"/>
        </a:p>
      </dgm:t>
    </dgm:pt>
    <dgm:pt modelId="{E5B79695-8507-4D80-8E77-29ABBEE03D90}" type="sibTrans" cxnId="{191EDEE6-0319-430C-907D-6A8C805E70C2}">
      <dgm:prSet/>
      <dgm:spPr/>
      <dgm:t>
        <a:bodyPr/>
        <a:lstStyle/>
        <a:p>
          <a:endParaRPr lang="zh-CN" altLang="en-US"/>
        </a:p>
      </dgm:t>
    </dgm:pt>
    <dgm:pt modelId="{75D8635C-4BC3-4093-B3FD-9CCC8BF6A475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virtualbox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的端口转发时使用的是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127.0.0.1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回环地址</a:t>
          </a:r>
          <a:endParaRPr lang="en-US" sz="2000" dirty="0"/>
        </a:p>
      </dgm:t>
    </dgm:pt>
    <dgm:pt modelId="{AE7DC039-C027-49A3-8B82-C0139D4E9670}" type="parTrans" cxnId="{78C6AA3C-7E9A-4B0D-BAE0-045C57F01D07}">
      <dgm:prSet/>
      <dgm:spPr/>
      <dgm:t>
        <a:bodyPr/>
        <a:lstStyle/>
        <a:p>
          <a:endParaRPr lang="zh-CN" altLang="en-US"/>
        </a:p>
      </dgm:t>
    </dgm:pt>
    <dgm:pt modelId="{37A586EF-B700-4461-9286-2E0F9E4E0ADC}" type="sibTrans" cxnId="{78C6AA3C-7E9A-4B0D-BAE0-045C57F01D07}">
      <dgm:prSet/>
      <dgm:spPr/>
      <dgm:t>
        <a:bodyPr/>
        <a:lstStyle/>
        <a:p>
          <a:endParaRPr lang="zh-CN" altLang="en-US"/>
        </a:p>
      </dgm:t>
    </dgm:pt>
    <dgm:pt modelId="{BE8A32D2-195C-408F-978C-ABC520359328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port</a:t>
          </a:r>
          <a:endParaRPr lang="en-US" sz="2400" dirty="0"/>
        </a:p>
      </dgm:t>
    </dgm:pt>
    <dgm:pt modelId="{F0A52C0E-FC71-47F0-936E-DC1A2BB07A88}" type="parTrans" cxnId="{20ADC8F7-AEF8-4362-A919-482298AA3A49}">
      <dgm:prSet/>
      <dgm:spPr/>
      <dgm:t>
        <a:bodyPr/>
        <a:lstStyle/>
        <a:p>
          <a:endParaRPr lang="zh-CN" altLang="en-US"/>
        </a:p>
      </dgm:t>
    </dgm:pt>
    <dgm:pt modelId="{66BF58A1-4CAB-41F9-8967-901A4F40C8C1}" type="sibTrans" cxnId="{20ADC8F7-AEF8-4362-A919-482298AA3A49}">
      <dgm:prSet/>
      <dgm:spPr/>
      <dgm:t>
        <a:bodyPr/>
        <a:lstStyle/>
        <a:p>
          <a:endParaRPr lang="zh-CN" altLang="en-US"/>
        </a:p>
      </dgm:t>
    </dgm:pt>
    <dgm:pt modelId="{DF371908-07D6-49A0-982B-42CDDE492DA6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远程连接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SSH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22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3AAADA07-6752-4A4D-9029-E579FA0EAB8C}" type="parTrans" cxnId="{95FFD354-2292-4C01-8F9E-A02D4E3E20BC}">
      <dgm:prSet/>
      <dgm:spPr/>
      <dgm:t>
        <a:bodyPr/>
        <a:lstStyle/>
        <a:p>
          <a:endParaRPr lang="zh-CN" altLang="en-US"/>
        </a:p>
      </dgm:t>
    </dgm:pt>
    <dgm:pt modelId="{B0B969C9-AC02-41A6-8123-B80032A20742}" type="sibTrans" cxnId="{95FFD354-2292-4C01-8F9E-A02D4E3E20BC}">
      <dgm:prSet/>
      <dgm:spPr/>
      <dgm:t>
        <a:bodyPr/>
        <a:lstStyle/>
        <a:p>
          <a:endParaRPr lang="zh-CN" altLang="en-US"/>
        </a:p>
      </dgm:t>
    </dgm:pt>
    <dgm:pt modelId="{6B1A2357-AF86-462A-9ED7-66A79A0DAF6C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HTTP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8000/8080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9BC26FE2-8CF9-4279-958A-C80F8C159AB5}" type="parTrans" cxnId="{D289D7A8-1DCE-492D-8C38-1A2AD017FCF3}">
      <dgm:prSet/>
      <dgm:spPr/>
      <dgm:t>
        <a:bodyPr/>
        <a:lstStyle/>
        <a:p>
          <a:endParaRPr lang="zh-CN" altLang="en-US"/>
        </a:p>
      </dgm:t>
    </dgm:pt>
    <dgm:pt modelId="{A3F2DB4C-834E-4E6F-9CBE-4965E7A83366}" type="sibTrans" cxnId="{D289D7A8-1DCE-492D-8C38-1A2AD017FCF3}">
      <dgm:prSet/>
      <dgm:spPr/>
      <dgm:t>
        <a:bodyPr/>
        <a:lstStyle/>
        <a:p>
          <a:endParaRPr lang="zh-CN" altLang="en-US"/>
        </a:p>
      </dgm:t>
    </dgm:pt>
    <dgm:pt modelId="{FAFE927E-6466-4C24-9054-BD6C0D5E2BD2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mysql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3306</a:t>
          </a:r>
          <a:endParaRPr lang="en-US" sz="2000" dirty="0"/>
        </a:p>
      </dgm:t>
    </dgm:pt>
    <dgm:pt modelId="{39170C58-E41F-4E3A-AC53-55DD9752403F}" type="parTrans" cxnId="{7361D8B5-5CCA-4DA2-8F29-59A46DC588A0}">
      <dgm:prSet/>
      <dgm:spPr/>
      <dgm:t>
        <a:bodyPr/>
        <a:lstStyle/>
        <a:p>
          <a:endParaRPr lang="zh-CN" altLang="en-US"/>
        </a:p>
      </dgm:t>
    </dgm:pt>
    <dgm:pt modelId="{1DBEC274-AA50-421C-914F-7156F72BD6EA}" type="sibTrans" cxnId="{7361D8B5-5CCA-4DA2-8F29-59A46DC588A0}">
      <dgm:prSet/>
      <dgm:spPr/>
      <dgm:t>
        <a:bodyPr/>
        <a:lstStyle/>
        <a:p>
          <a:endParaRPr lang="zh-CN" altLang="en-US"/>
        </a:p>
      </dgm:t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23AC667-87EE-47D8-91EF-B4FE2AB89262}" type="pres">
      <dgm:prSet presAssocID="{D15FA226-08C1-4710-B066-B69B58431A72}" presName="desTx" presStyleLbl="alignAccFollowNode1" presStyleIdx="0" presStyleCnt="2">
        <dgm:presLayoutVars>
          <dgm:bulletEnabled val="1"/>
        </dgm:presLayoutVars>
      </dgm:prSet>
      <dgm:spPr/>
    </dgm:pt>
    <dgm:pt modelId="{1BCB3794-59D5-4956-922D-98D4E9647455}" type="pres">
      <dgm:prSet presAssocID="{82D20A5D-33EB-450B-B761-C979ABA6F046}" presName="space" presStyleCnt="0"/>
      <dgm:spPr/>
    </dgm:pt>
    <dgm:pt modelId="{B687EBEF-CF34-4858-8605-C895652D6D7F}" type="pres">
      <dgm:prSet presAssocID="{BE8A32D2-195C-408F-978C-ABC520359328}" presName="composite" presStyleCnt="0"/>
      <dgm:spPr/>
    </dgm:pt>
    <dgm:pt modelId="{24623E5F-8C7A-4B04-9501-36785A493E4E}" type="pres">
      <dgm:prSet presAssocID="{BE8A32D2-195C-408F-978C-ABC5203593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53E768-7EAA-4DB8-AE87-296BECE48711}" type="pres">
      <dgm:prSet presAssocID="{BE8A32D2-195C-408F-978C-ABC5203593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6A99110-7C4F-4A56-9F69-5CDDA92D54F6}" type="presOf" srcId="{75D8635C-4BC3-4093-B3FD-9CCC8BF6A475}" destId="{A23AC667-87EE-47D8-91EF-B4FE2AB89262}" srcOrd="0" destOrd="1" presId="urn:microsoft.com/office/officeart/2005/8/layout/hList1"/>
    <dgm:cxn modelId="{02F13620-2E99-46C2-BB7D-9E87C80AD5CF}" type="presOf" srcId="{6B1A2357-AF86-462A-9ED7-66A79A0DAF6C}" destId="{D353E768-7EAA-4DB8-AE87-296BECE48711}" srcOrd="0" destOrd="1" presId="urn:microsoft.com/office/officeart/2005/8/layout/hList1"/>
    <dgm:cxn modelId="{DD70C235-43F8-40C1-A0DD-D5D42AD16E8F}" type="presOf" srcId="{BE8A32D2-195C-408F-978C-ABC520359328}" destId="{24623E5F-8C7A-4B04-9501-36785A493E4E}" srcOrd="0" destOrd="0" presId="urn:microsoft.com/office/officeart/2005/8/layout/hList1"/>
    <dgm:cxn modelId="{78C6AA3C-7E9A-4B0D-BAE0-045C57F01D07}" srcId="{D15FA226-08C1-4710-B066-B69B58431A72}" destId="{75D8635C-4BC3-4093-B3FD-9CCC8BF6A475}" srcOrd="1" destOrd="0" parTransId="{AE7DC039-C027-49A3-8B82-C0139D4E9670}" sibTransId="{37A586EF-B700-4461-9286-2E0F9E4E0ADC}"/>
    <dgm:cxn modelId="{2D527451-F440-48F5-ADCB-BAE1B7E2725A}" type="presOf" srcId="{B603A55E-959F-435A-AB0B-C301E33B1650}" destId="{A23AC667-87EE-47D8-91EF-B4FE2AB89262}" srcOrd="0" destOrd="0" presId="urn:microsoft.com/office/officeart/2005/8/layout/hList1"/>
    <dgm:cxn modelId="{95FFD354-2292-4C01-8F9E-A02D4E3E20BC}" srcId="{BE8A32D2-195C-408F-978C-ABC520359328}" destId="{DF371908-07D6-49A0-982B-42CDDE492DA6}" srcOrd="0" destOrd="0" parTransId="{3AAADA07-6752-4A4D-9029-E579FA0EAB8C}" sibTransId="{B0B969C9-AC02-41A6-8123-B80032A20742}"/>
    <dgm:cxn modelId="{ACE76975-E533-44BE-B568-D1497158FE95}" type="presOf" srcId="{D15FA226-08C1-4710-B066-B69B58431A72}" destId="{C2959BC8-CECF-4B00-B5F2-FD09EF238F7F}" srcOrd="0" destOrd="0" presId="urn:microsoft.com/office/officeart/2005/8/layout/hList1"/>
    <dgm:cxn modelId="{0BB51757-69A5-41FF-BC3C-74AF77A56A49}" srcId="{86FE8034-B07E-42CD-BE79-A8AB27631EC2}" destId="{D15FA226-08C1-4710-B066-B69B58431A72}" srcOrd="0" destOrd="0" parTransId="{47F679EA-EA08-4864-923C-97BD92EA5B64}" sibTransId="{82D20A5D-33EB-450B-B761-C979ABA6F046}"/>
    <dgm:cxn modelId="{D289D7A8-1DCE-492D-8C38-1A2AD017FCF3}" srcId="{BE8A32D2-195C-408F-978C-ABC520359328}" destId="{6B1A2357-AF86-462A-9ED7-66A79A0DAF6C}" srcOrd="1" destOrd="0" parTransId="{9BC26FE2-8CF9-4279-958A-C80F8C159AB5}" sibTransId="{A3F2DB4C-834E-4E6F-9CBE-4965E7A83366}"/>
    <dgm:cxn modelId="{7361D8B5-5CCA-4DA2-8F29-59A46DC588A0}" srcId="{BE8A32D2-195C-408F-978C-ABC520359328}" destId="{FAFE927E-6466-4C24-9054-BD6C0D5E2BD2}" srcOrd="2" destOrd="0" parTransId="{39170C58-E41F-4E3A-AC53-55DD9752403F}" sibTransId="{1DBEC274-AA50-421C-914F-7156F72BD6EA}"/>
    <dgm:cxn modelId="{B19322D2-57E5-4D2D-BB55-D159CF7A19A5}" type="presOf" srcId="{86FE8034-B07E-42CD-BE79-A8AB27631EC2}" destId="{E7BBDD27-97A6-403D-B527-A359D98C4BBB}" srcOrd="0" destOrd="0" presId="urn:microsoft.com/office/officeart/2005/8/layout/hList1"/>
    <dgm:cxn modelId="{191EDEE6-0319-430C-907D-6A8C805E70C2}" srcId="{D15FA226-08C1-4710-B066-B69B58431A72}" destId="{B603A55E-959F-435A-AB0B-C301E33B1650}" srcOrd="0" destOrd="0" parTransId="{818A8227-C105-4983-AD1F-97D9F3C1C7E6}" sibTransId="{E5B79695-8507-4D80-8E77-29ABBEE03D90}"/>
    <dgm:cxn modelId="{19394EF2-4A59-43C2-95E2-91EB664A25D1}" type="presOf" srcId="{FAFE927E-6466-4C24-9054-BD6C0D5E2BD2}" destId="{D353E768-7EAA-4DB8-AE87-296BECE48711}" srcOrd="0" destOrd="2" presId="urn:microsoft.com/office/officeart/2005/8/layout/hList1"/>
    <dgm:cxn modelId="{BC90B2F6-09B1-406B-A163-5B7EF91352F2}" type="presOf" srcId="{DF371908-07D6-49A0-982B-42CDDE492DA6}" destId="{D353E768-7EAA-4DB8-AE87-296BECE48711}" srcOrd="0" destOrd="0" presId="urn:microsoft.com/office/officeart/2005/8/layout/hList1"/>
    <dgm:cxn modelId="{20ADC8F7-AEF8-4362-A919-482298AA3A49}" srcId="{86FE8034-B07E-42CD-BE79-A8AB27631EC2}" destId="{BE8A32D2-195C-408F-978C-ABC520359328}" srcOrd="1" destOrd="0" parTransId="{F0A52C0E-FC71-47F0-936E-DC1A2BB07A88}" sibTransId="{66BF58A1-4CAB-41F9-8967-901A4F40C8C1}"/>
    <dgm:cxn modelId="{EE996EDF-7145-46DC-9277-95425304B869}" type="presParOf" srcId="{E7BBDD27-97A6-403D-B527-A359D98C4BBB}" destId="{896CEACB-67ED-4CC2-BC68-4C46F1392D44}" srcOrd="0" destOrd="0" presId="urn:microsoft.com/office/officeart/2005/8/layout/hList1"/>
    <dgm:cxn modelId="{C8A02430-799E-4F96-A4B6-22ED54D64649}" type="presParOf" srcId="{896CEACB-67ED-4CC2-BC68-4C46F1392D44}" destId="{C2959BC8-CECF-4B00-B5F2-FD09EF238F7F}" srcOrd="0" destOrd="0" presId="urn:microsoft.com/office/officeart/2005/8/layout/hList1"/>
    <dgm:cxn modelId="{CA09F42A-4416-4A2D-9880-92DEC29E3A74}" type="presParOf" srcId="{896CEACB-67ED-4CC2-BC68-4C46F1392D44}" destId="{A23AC667-87EE-47D8-91EF-B4FE2AB89262}" srcOrd="1" destOrd="0" presId="urn:microsoft.com/office/officeart/2005/8/layout/hList1"/>
    <dgm:cxn modelId="{084512AC-172E-4424-9D47-C42FB6459A73}" type="presParOf" srcId="{E7BBDD27-97A6-403D-B527-A359D98C4BBB}" destId="{1BCB3794-59D5-4956-922D-98D4E9647455}" srcOrd="1" destOrd="0" presId="urn:microsoft.com/office/officeart/2005/8/layout/hList1"/>
    <dgm:cxn modelId="{CAACA4C6-2BCD-429D-A932-D1C12BE481DA}" type="presParOf" srcId="{E7BBDD27-97A6-403D-B527-A359D98C4BBB}" destId="{B687EBEF-CF34-4858-8605-C895652D6D7F}" srcOrd="2" destOrd="0" presId="urn:microsoft.com/office/officeart/2005/8/layout/hList1"/>
    <dgm:cxn modelId="{4244C7B5-D8FD-4D47-9FCE-02169314A675}" type="presParOf" srcId="{B687EBEF-CF34-4858-8605-C895652D6D7F}" destId="{24623E5F-8C7A-4B04-9501-36785A493E4E}" srcOrd="0" destOrd="0" presId="urn:microsoft.com/office/officeart/2005/8/layout/hList1"/>
    <dgm:cxn modelId="{D58532A8-5047-4819-93B4-83B07BB0340A}" type="presParOf" srcId="{B687EBEF-CF34-4858-8605-C895652D6D7F}" destId="{D353E768-7EAA-4DB8-AE87-296BECE487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0" y="7882"/>
          <a:ext cx="9084310" cy="13824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新建项目的命令</a:t>
          </a:r>
          <a:r>
            <a:rPr lang="en-US" altLang="zh-CN" sz="2400" kern="1200" dirty="0"/>
            <a:t>:   </a:t>
          </a:r>
          <a:r>
            <a:rPr lang="en-US" altLang="zh-CN" sz="2400" b="1" kern="1200" dirty="0" err="1">
              <a:sym typeface="+mn-ea"/>
            </a:rPr>
            <a:t>django</a:t>
          </a:r>
          <a:r>
            <a:rPr lang="en-US" altLang="zh-CN" sz="2400" b="1" kern="1200" dirty="0">
              <a:sym typeface="+mn-ea"/>
            </a:rPr>
            <a:t>-admin    </a:t>
          </a:r>
          <a:r>
            <a:rPr lang="en-US" altLang="zh-CN" sz="2400" b="1" kern="1200" dirty="0" err="1">
              <a:sym typeface="+mn-ea"/>
            </a:rPr>
            <a:t>startproject</a:t>
          </a:r>
          <a:r>
            <a:rPr lang="en-US" altLang="zh-CN" sz="2400" b="1" kern="1200" dirty="0">
              <a:sym typeface="+mn-ea"/>
            </a:rPr>
            <a:t>    projectname</a:t>
          </a:r>
          <a:endParaRPr lang="en-US" altLang="zh-CN" sz="2400" kern="1200" dirty="0"/>
        </a:p>
      </dsp:txBody>
      <dsp:txXfrm>
        <a:off x="0" y="7882"/>
        <a:ext cx="9084310" cy="1382400"/>
      </dsp:txXfrm>
    </dsp:sp>
    <dsp:sp modelId="{A23AC667-87EE-47D8-91EF-B4FE2AB89262}">
      <dsp:nvSpPr>
        <dsp:cNvPr id="0" name=""/>
        <dsp:cNvSpPr/>
      </dsp:nvSpPr>
      <dsp:spPr>
        <a:xfrm>
          <a:off x="0" y="1390282"/>
          <a:ext cx="9084310" cy="283284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注意</a:t>
          </a:r>
          <a:r>
            <a:rPr lang="en-US" altLang="zh-CN" sz="2400" kern="1200"/>
            <a:t>: </a:t>
          </a:r>
          <a:r>
            <a:rPr lang="zh-CN" altLang="en-US" sz="2400" kern="1200"/>
            <a:t>由于编辑器版本之间的一些差别</a:t>
          </a:r>
          <a:r>
            <a:rPr lang="en-US" altLang="zh-CN" sz="2400" kern="1200"/>
            <a:t>, </a:t>
          </a:r>
          <a:r>
            <a:rPr lang="zh-CN" altLang="en-US" sz="2400" kern="1200"/>
            <a:t>我们统一使用跟编辑器版本无关的通用方式创建项目</a:t>
          </a:r>
          <a:r>
            <a:rPr lang="en-US" altLang="zh-CN" sz="2400" kern="1200"/>
            <a:t>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>
              <a:sym typeface="+mn-ea"/>
            </a:rPr>
            <a:t>先在命令行创建项目</a:t>
          </a:r>
          <a:r>
            <a:rPr lang="en-US" altLang="zh-CN" sz="2400" kern="1200">
              <a:sym typeface="+mn-ea"/>
            </a:rPr>
            <a:t>,</a:t>
          </a:r>
          <a:r>
            <a:rPr lang="zh-CN" altLang="en-US" sz="2400" kern="1200">
              <a:sym typeface="+mn-ea"/>
            </a:rPr>
            <a:t>然后再设置</a:t>
          </a:r>
          <a:r>
            <a:rPr lang="en-US" altLang="zh-CN" sz="2400" kern="1200">
              <a:sym typeface="+mn-ea"/>
            </a:rPr>
            <a:t>pycharm</a:t>
          </a:r>
          <a:r>
            <a:rPr lang="zh-CN" altLang="en-US" sz="2400" kern="1200">
              <a:sym typeface="+mn-ea"/>
            </a:rPr>
            <a:t>代码同步</a:t>
          </a:r>
          <a:r>
            <a:rPr lang="en-US" altLang="zh-CN" sz="2400" kern="1200">
              <a:sym typeface="+mn-ea"/>
            </a:rPr>
            <a:t>.</a:t>
          </a:r>
          <a:endParaRPr lang="en-US" altLang="zh-CN" sz="2400" kern="1200"/>
        </a:p>
      </dsp:txBody>
      <dsp:txXfrm>
        <a:off x="0" y="1390282"/>
        <a:ext cx="9084310" cy="283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40" y="20164"/>
          <a:ext cx="3845569" cy="15382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ym typeface="+mn-ea"/>
            </a:rPr>
            <a:t>ip</a:t>
          </a:r>
          <a:endParaRPr lang="en-US" sz="2400" kern="1200" dirty="0"/>
        </a:p>
      </dsp:txBody>
      <dsp:txXfrm>
        <a:off x="40" y="20164"/>
        <a:ext cx="3845569" cy="1538227"/>
      </dsp:txXfrm>
    </dsp:sp>
    <dsp:sp modelId="{A23AC667-87EE-47D8-91EF-B4FE2AB89262}">
      <dsp:nvSpPr>
        <dsp:cNvPr id="0" name=""/>
        <dsp:cNvSpPr/>
      </dsp:nvSpPr>
      <dsp:spPr>
        <a:xfrm>
          <a:off x="40" y="1558392"/>
          <a:ext cx="3845569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ifconfig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查看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ip,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注意网络连接方式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virtualbox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的端口转发时使用的是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127.0.0.1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回环地址</a:t>
          </a:r>
          <a:endParaRPr lang="en-US" sz="2000" kern="1200" dirty="0"/>
        </a:p>
      </dsp:txBody>
      <dsp:txXfrm>
        <a:off x="40" y="1558392"/>
        <a:ext cx="3845569" cy="2810880"/>
      </dsp:txXfrm>
    </dsp:sp>
    <dsp:sp modelId="{24623E5F-8C7A-4B04-9501-36785A493E4E}">
      <dsp:nvSpPr>
        <dsp:cNvPr id="0" name=""/>
        <dsp:cNvSpPr/>
      </dsp:nvSpPr>
      <dsp:spPr>
        <a:xfrm>
          <a:off x="4383989" y="20164"/>
          <a:ext cx="3845569" cy="15382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ym typeface="+mn-ea"/>
            </a:rPr>
            <a:t>port</a:t>
          </a:r>
          <a:endParaRPr lang="en-US" sz="2400" kern="1200" dirty="0"/>
        </a:p>
      </dsp:txBody>
      <dsp:txXfrm>
        <a:off x="4383989" y="20164"/>
        <a:ext cx="3845569" cy="1538227"/>
      </dsp:txXfrm>
    </dsp:sp>
    <dsp:sp modelId="{D353E768-7EAA-4DB8-AE87-296BECE48711}">
      <dsp:nvSpPr>
        <dsp:cNvPr id="0" name=""/>
        <dsp:cNvSpPr/>
      </dsp:nvSpPr>
      <dsp:spPr>
        <a:xfrm>
          <a:off x="4383989" y="1558392"/>
          <a:ext cx="3845569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远程连接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SSH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服务的端口号是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22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HTTP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8000/8080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mysql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3306</a:t>
          </a:r>
          <a:endParaRPr lang="en-US" sz="2000" kern="1200" dirty="0"/>
        </a:p>
      </dsp:txBody>
      <dsp:txXfrm>
        <a:off x="4383989" y="1558392"/>
        <a:ext cx="3845569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16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17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18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19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20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21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22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24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image" Target="../media/image9.png"/><Relationship Id="rId4" Type="http://schemas.openxmlformats.org/officeDocument/2006/relationships/tags" Target="../tags/tag64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10.png"/><Relationship Id="rId4" Type="http://schemas.openxmlformats.org/officeDocument/2006/relationships/tags" Target="../tags/tag71.xml"/><Relationship Id="rId9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../media/image11.png"/><Relationship Id="rId4" Type="http://schemas.openxmlformats.org/officeDocument/2006/relationships/tags" Target="../tags/tag78.xml"/><Relationship Id="rId9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diagramColors" Target="../diagrams/colors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diagramLayout" Target="../diagrams/layout2.xml"/><Relationship Id="rId5" Type="http://schemas.openxmlformats.org/officeDocument/2006/relationships/tags" Target="../tags/tag86.xml"/><Relationship Id="rId10" Type="http://schemas.openxmlformats.org/officeDocument/2006/relationships/diagramData" Target="../diagrams/data2.xml"/><Relationship Id="rId4" Type="http://schemas.openxmlformats.org/officeDocument/2006/relationships/tags" Target="../tags/tag85.xml"/><Relationship Id="rId9" Type="http://schemas.openxmlformats.org/officeDocument/2006/relationships/notesSlide" Target="../notesSlides/notesSlide18.xml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14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13.png"/><Relationship Id="rId5" Type="http://schemas.openxmlformats.org/officeDocument/2006/relationships/tags" Target="../tags/tag93.xml"/><Relationship Id="rId10" Type="http://schemas.openxmlformats.org/officeDocument/2006/relationships/image" Target="../media/image12.png"/><Relationship Id="rId4" Type="http://schemas.openxmlformats.org/officeDocument/2006/relationships/tags" Target="../tags/tag92.xml"/><Relationship Id="rId9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image" Target="../media/image15.png"/><Relationship Id="rId4" Type="http://schemas.openxmlformats.org/officeDocument/2006/relationships/tags" Target="../tags/tag99.xml"/><Relationship Id="rId9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17.png"/><Relationship Id="rId5" Type="http://schemas.openxmlformats.org/officeDocument/2006/relationships/tags" Target="../tags/tag107.xml"/><Relationship Id="rId10" Type="http://schemas.openxmlformats.org/officeDocument/2006/relationships/image" Target="../media/image16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113.xml"/><Relationship Id="rId9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12" Type="http://schemas.microsoft.com/office/2007/relationships/diagramDrawing" Target="../diagrams/drawing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6.xml"/><Relationship Id="rId11" Type="http://schemas.openxmlformats.org/officeDocument/2006/relationships/diagramColors" Target="../diagrams/colors1.xml"/><Relationship Id="rId5" Type="http://schemas.openxmlformats.org/officeDocument/2006/relationships/tags" Target="../tags/tag25.xml"/><Relationship Id="rId10" Type="http://schemas.openxmlformats.org/officeDocument/2006/relationships/diagramQuickStyle" Target="../diagrams/quickStyle1.xml"/><Relationship Id="rId4" Type="http://schemas.openxmlformats.org/officeDocument/2006/relationships/tags" Target="../tags/tag24.xml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</a:p>
        </p:txBody>
      </p:sp>
      <p:sp>
        <p:nvSpPr>
          <p:cNvPr id="6" name="矩形 5"/>
          <p:cNvSpPr/>
          <p:nvPr/>
        </p:nvSpPr>
        <p:spPr>
          <a:xfrm>
            <a:off x="8587740" y="1731645"/>
            <a:ext cx="2572385" cy="3839210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自定义连接名</a:t>
            </a: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SFTP</a:t>
            </a:r>
            <a:r>
              <a:rPr lang="zh-CN" altLang="en-US" sz="1600" b="1" dirty="0">
                <a:sym typeface="+mn-ea"/>
              </a:rPr>
              <a:t>连接类型</a:t>
            </a: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写上</a:t>
            </a:r>
            <a:r>
              <a:rPr lang="en-US" altLang="zh-CN" sz="1600" b="1" dirty="0">
                <a:sym typeface="+mn-ea"/>
              </a:rPr>
              <a:t>ubuntu</a:t>
            </a:r>
            <a:r>
              <a:rPr lang="zh-CN" altLang="en-US" sz="1600" b="1" dirty="0">
                <a:sym typeface="+mn-ea"/>
              </a:rPr>
              <a:t>系统的</a:t>
            </a:r>
            <a:r>
              <a:rPr lang="en-US" altLang="zh-CN" sz="1600" b="1" dirty="0">
                <a:sym typeface="+mn-ea"/>
              </a:rPr>
              <a:t>ip</a:t>
            </a: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写上</a:t>
            </a:r>
            <a:r>
              <a:rPr lang="en-US" altLang="zh-CN" sz="1600" b="1" dirty="0">
                <a:sym typeface="+mn-ea"/>
              </a:rPr>
              <a:t>ssh</a:t>
            </a:r>
            <a:r>
              <a:rPr lang="zh-CN" altLang="en-US" sz="1600" b="1" dirty="0">
                <a:sym typeface="+mn-ea"/>
              </a:rPr>
              <a:t>服务的端口号</a:t>
            </a: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5.</a:t>
            </a:r>
            <a:r>
              <a:rPr lang="zh-CN" altLang="en-US" sz="1600" b="1" dirty="0">
                <a:sym typeface="+mn-ea"/>
              </a:rPr>
              <a:t>写上用户名</a:t>
            </a: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6.</a:t>
            </a:r>
            <a:r>
              <a:rPr lang="zh-CN" altLang="en-US" sz="1600" b="1" dirty="0">
                <a:sym typeface="+mn-ea"/>
              </a:rPr>
              <a:t>写上用户密码</a:t>
            </a: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7.</a:t>
            </a:r>
            <a:r>
              <a:rPr lang="zh-CN" altLang="en-US" sz="1600" b="1" dirty="0">
                <a:sym typeface="+mn-ea"/>
              </a:rPr>
              <a:t>点击测试连接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040" y="1311275"/>
            <a:ext cx="7311390" cy="4679950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</a:p>
        </p:txBody>
      </p:sp>
      <p:sp>
        <p:nvSpPr>
          <p:cNvPr id="6" name="矩形 5"/>
          <p:cNvSpPr/>
          <p:nvPr/>
        </p:nvSpPr>
        <p:spPr>
          <a:xfrm>
            <a:off x="8653145" y="1311275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Mappings</a:t>
            </a: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在</a:t>
            </a:r>
            <a:r>
              <a:rPr lang="en-US" altLang="zh-CN" sz="1600" b="1" dirty="0">
                <a:sym typeface="+mn-ea"/>
              </a:rPr>
              <a:t>deployment path on server</a:t>
            </a:r>
            <a:r>
              <a:rPr lang="zh-CN" altLang="en-US" sz="1600" b="1" dirty="0">
                <a:sym typeface="+mn-ea"/>
              </a:rPr>
              <a:t>中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点击后面的</a:t>
            </a:r>
            <a:r>
              <a:rPr lang="en-US" altLang="zh-CN" sz="1600" b="1" dirty="0">
                <a:sym typeface="+mn-ea"/>
              </a:rPr>
              <a:t>...</a:t>
            </a: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打开</a:t>
            </a:r>
            <a:r>
              <a:rPr lang="en-US" altLang="zh-CN" sz="1600" b="1" dirty="0">
                <a:sym typeface="+mn-ea"/>
              </a:rPr>
              <a:t>linux</a:t>
            </a:r>
            <a:r>
              <a:rPr lang="zh-CN" altLang="en-US" sz="1600" b="1" dirty="0">
                <a:sym typeface="+mn-ea"/>
              </a:rPr>
              <a:t>路径后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选择我们创建好的项目目录</a:t>
            </a: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注意这里的路径是和前面</a:t>
            </a:r>
            <a:r>
              <a:rPr lang="en-US" altLang="zh-CN" sz="1600" b="1" dirty="0">
                <a:sym typeface="+mn-ea"/>
              </a:rPr>
              <a:t>connection</a:t>
            </a:r>
            <a:r>
              <a:rPr lang="zh-CN" altLang="en-US" sz="1600" b="1" dirty="0">
                <a:sym typeface="+mn-ea"/>
              </a:rPr>
              <a:t>中的</a:t>
            </a:r>
            <a:r>
              <a:rPr lang="en-US" altLang="zh-CN" sz="1600" b="1" dirty="0">
                <a:sym typeface="+mn-ea"/>
              </a:rPr>
              <a:t>root path</a:t>
            </a:r>
            <a:r>
              <a:rPr lang="zh-CN" altLang="en-US" sz="1600" b="1" dirty="0">
                <a:sym typeface="+mn-ea"/>
              </a:rPr>
              <a:t>进行拼接的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930" y="1311275"/>
            <a:ext cx="7136130" cy="4906010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</a:p>
        </p:txBody>
      </p:sp>
      <p:sp>
        <p:nvSpPr>
          <p:cNvPr id="6" name="矩形 5"/>
          <p:cNvSpPr/>
          <p:nvPr/>
        </p:nvSpPr>
        <p:spPr>
          <a:xfrm>
            <a:off x="8653145" y="1311275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Tools&gt;Devloyment&gt;options</a:t>
            </a: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ctrl+s</a:t>
            </a:r>
            <a:r>
              <a:rPr lang="zh-CN" altLang="en-US" sz="1600" b="1" dirty="0">
                <a:sym typeface="+mn-ea"/>
              </a:rPr>
              <a:t>保存上传的方式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375" y="1311275"/>
            <a:ext cx="6847205" cy="4567555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</a:p>
        </p:txBody>
      </p:sp>
      <p:sp>
        <p:nvSpPr>
          <p:cNvPr id="6" name="矩形 5"/>
          <p:cNvSpPr/>
          <p:nvPr/>
        </p:nvSpPr>
        <p:spPr>
          <a:xfrm>
            <a:off x="8653145" y="1421130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files&gt;settings&gt;porject Interpreter</a:t>
            </a: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点击右边设置按钮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Add Remote</a:t>
            </a: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选择连接方式为</a:t>
            </a:r>
            <a:r>
              <a:rPr lang="en-US" altLang="zh-CN" sz="1600" b="1" dirty="0">
                <a:sym typeface="+mn-ea"/>
              </a:rPr>
              <a:t>SSH,</a:t>
            </a:r>
            <a:r>
              <a:rPr lang="zh-CN" altLang="en-US" sz="1600" b="1" dirty="0">
                <a:sym typeface="+mn-ea"/>
              </a:rPr>
              <a:t>填写连接信息</a:t>
            </a: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在最下面选择我们刚创建好的</a:t>
            </a:r>
            <a:r>
              <a:rPr lang="en-US" altLang="zh-CN" sz="1600" b="1" dirty="0">
                <a:sym typeface="+mn-ea"/>
              </a:rPr>
              <a:t>linux</a:t>
            </a:r>
            <a:r>
              <a:rPr lang="zh-CN" altLang="en-US" sz="1600" b="1" dirty="0">
                <a:sym typeface="+mn-ea"/>
              </a:rPr>
              <a:t>上的虚拟环境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1193165"/>
            <a:ext cx="6859270" cy="4890770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项目目录及文件说明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4370" y="5809577"/>
            <a:ext cx="10718800" cy="697865"/>
            <a:chOff x="862819" y="3393955"/>
            <a:chExt cx="10146007" cy="660572"/>
          </a:xfrm>
        </p:grpSpPr>
        <p:sp>
          <p:nvSpPr>
            <p:cNvPr id="8" name="任意多边形 7"/>
            <p:cNvSpPr/>
            <p:nvPr/>
          </p:nvSpPr>
          <p:spPr>
            <a:xfrm>
              <a:off x="862819" y="3393955"/>
              <a:ext cx="1740813" cy="660178"/>
            </a:xfrm>
            <a:custGeom>
              <a:avLst/>
              <a:gdLst>
                <a:gd name="connsiteX0" fmla="*/ 870406 w 1740813"/>
                <a:gd name="connsiteY0" fmla="*/ 0 h 660178"/>
                <a:gd name="connsiteX1" fmla="*/ 1035759 w 1740813"/>
                <a:gd name="connsiteY1" fmla="*/ 210012 h 660178"/>
                <a:gd name="connsiteX2" fmla="*/ 1740813 w 1740813"/>
                <a:gd name="connsiteY2" fmla="*/ 210012 h 660178"/>
                <a:gd name="connsiteX3" fmla="*/ 1740813 w 1740813"/>
                <a:gd name="connsiteY3" fmla="*/ 660178 h 660178"/>
                <a:gd name="connsiteX4" fmla="*/ 225083 w 1740813"/>
                <a:gd name="connsiteY4" fmla="*/ 660178 h 660178"/>
                <a:gd name="connsiteX5" fmla="*/ 0 w 1740813"/>
                <a:gd name="connsiteY5" fmla="*/ 435095 h 660178"/>
                <a:gd name="connsiteX6" fmla="*/ 225083 w 1740813"/>
                <a:gd name="connsiteY6" fmla="*/ 210012 h 660178"/>
                <a:gd name="connsiteX7" fmla="*/ 705053 w 1740813"/>
                <a:gd name="connsiteY7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3" h="660178">
                  <a:moveTo>
                    <a:pt x="870406" y="0"/>
                  </a:moveTo>
                  <a:lnTo>
                    <a:pt x="1035759" y="210012"/>
                  </a:lnTo>
                  <a:lnTo>
                    <a:pt x="1740813" y="210012"/>
                  </a:lnTo>
                  <a:lnTo>
                    <a:pt x="1740813" y="660178"/>
                  </a:lnTo>
                  <a:lnTo>
                    <a:pt x="225083" y="660178"/>
                  </a:lnTo>
                  <a:cubicBezTo>
                    <a:pt x="100773" y="660178"/>
                    <a:pt x="0" y="559405"/>
                    <a:pt x="0" y="435095"/>
                  </a:cubicBezTo>
                  <a:cubicBezTo>
                    <a:pt x="0" y="310785"/>
                    <a:pt x="100773" y="210012"/>
                    <a:pt x="225083" y="210012"/>
                  </a:cubicBezTo>
                  <a:lnTo>
                    <a:pt x="705053" y="210012"/>
                  </a:lnTo>
                  <a:close/>
                </a:path>
              </a:pathLst>
            </a:custGeom>
            <a:solidFill>
              <a:srgbClr val="E76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03745" y="3393955"/>
              <a:ext cx="1689035" cy="660178"/>
            </a:xfrm>
            <a:custGeom>
              <a:avLst/>
              <a:gdLst>
                <a:gd name="connsiteX0" fmla="*/ 844517 w 1689035"/>
                <a:gd name="connsiteY0" fmla="*/ 0 h 660178"/>
                <a:gd name="connsiteX1" fmla="*/ 1009870 w 1689035"/>
                <a:gd name="connsiteY1" fmla="*/ 210012 h 660178"/>
                <a:gd name="connsiteX2" fmla="*/ 1689035 w 1689035"/>
                <a:gd name="connsiteY2" fmla="*/ 210012 h 660178"/>
                <a:gd name="connsiteX3" fmla="*/ 1689035 w 1689035"/>
                <a:gd name="connsiteY3" fmla="*/ 660178 h 660178"/>
                <a:gd name="connsiteX4" fmla="*/ 0 w 1689035"/>
                <a:gd name="connsiteY4" fmla="*/ 660178 h 660178"/>
                <a:gd name="connsiteX5" fmla="*/ 0 w 1689035"/>
                <a:gd name="connsiteY5" fmla="*/ 210012 h 660178"/>
                <a:gd name="connsiteX6" fmla="*/ 679164 w 1689035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5" h="660178">
                  <a:moveTo>
                    <a:pt x="844517" y="0"/>
                  </a:moveTo>
                  <a:lnTo>
                    <a:pt x="1009870" y="210012"/>
                  </a:lnTo>
                  <a:lnTo>
                    <a:pt x="1689035" y="210012"/>
                  </a:lnTo>
                  <a:lnTo>
                    <a:pt x="1689035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4" y="210012"/>
                  </a:lnTo>
                  <a:close/>
                </a:path>
              </a:pathLst>
            </a:custGeom>
            <a:solidFill>
              <a:srgbClr val="5BA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7579526" y="3393955"/>
              <a:ext cx="1689036" cy="660178"/>
            </a:xfrm>
            <a:custGeom>
              <a:avLst/>
              <a:gdLst>
                <a:gd name="connsiteX0" fmla="*/ 844518 w 1689036"/>
                <a:gd name="connsiteY0" fmla="*/ 0 h 660178"/>
                <a:gd name="connsiteX1" fmla="*/ 1009871 w 1689036"/>
                <a:gd name="connsiteY1" fmla="*/ 210012 h 660178"/>
                <a:gd name="connsiteX2" fmla="*/ 1689036 w 1689036"/>
                <a:gd name="connsiteY2" fmla="*/ 210012 h 660178"/>
                <a:gd name="connsiteX3" fmla="*/ 1689036 w 1689036"/>
                <a:gd name="connsiteY3" fmla="*/ 660178 h 660178"/>
                <a:gd name="connsiteX4" fmla="*/ 0 w 1689036"/>
                <a:gd name="connsiteY4" fmla="*/ 660178 h 660178"/>
                <a:gd name="connsiteX5" fmla="*/ 0 w 1689036"/>
                <a:gd name="connsiteY5" fmla="*/ 210012 h 660178"/>
                <a:gd name="connsiteX6" fmla="*/ 679165 w 1689036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6" h="660178">
                  <a:moveTo>
                    <a:pt x="844518" y="0"/>
                  </a:moveTo>
                  <a:lnTo>
                    <a:pt x="1009871" y="210012"/>
                  </a:lnTo>
                  <a:lnTo>
                    <a:pt x="1689036" y="210012"/>
                  </a:lnTo>
                  <a:lnTo>
                    <a:pt x="1689036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5" y="2100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9268137" y="3393955"/>
              <a:ext cx="1740689" cy="660572"/>
            </a:xfrm>
            <a:custGeom>
              <a:avLst/>
              <a:gdLst>
                <a:gd name="connsiteX0" fmla="*/ 0 w 1740814"/>
                <a:gd name="connsiteY0" fmla="*/ 0 h 660178"/>
                <a:gd name="connsiteX1" fmla="*/ 1515731 w 1740814"/>
                <a:gd name="connsiteY1" fmla="*/ 0 h 660178"/>
                <a:gd name="connsiteX2" fmla="*/ 1740814 w 1740814"/>
                <a:gd name="connsiteY2" fmla="*/ 225083 h 660178"/>
                <a:gd name="connsiteX3" fmla="*/ 1515731 w 1740814"/>
                <a:gd name="connsiteY3" fmla="*/ 450166 h 660178"/>
                <a:gd name="connsiteX4" fmla="*/ 1035760 w 1740814"/>
                <a:gd name="connsiteY4" fmla="*/ 450166 h 660178"/>
                <a:gd name="connsiteX5" fmla="*/ 870407 w 1740814"/>
                <a:gd name="connsiteY5" fmla="*/ 660178 h 660178"/>
                <a:gd name="connsiteX6" fmla="*/ 705054 w 1740814"/>
                <a:gd name="connsiteY6" fmla="*/ 450166 h 660178"/>
                <a:gd name="connsiteX7" fmla="*/ 0 w 1740814"/>
                <a:gd name="connsiteY7" fmla="*/ 450166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4" h="660178">
                  <a:moveTo>
                    <a:pt x="0" y="0"/>
                  </a:moveTo>
                  <a:lnTo>
                    <a:pt x="1515731" y="0"/>
                  </a:lnTo>
                  <a:cubicBezTo>
                    <a:pt x="1640041" y="0"/>
                    <a:pt x="1740814" y="100773"/>
                    <a:pt x="1740814" y="225083"/>
                  </a:cubicBezTo>
                  <a:cubicBezTo>
                    <a:pt x="1740814" y="349393"/>
                    <a:pt x="1640041" y="450166"/>
                    <a:pt x="1515731" y="450166"/>
                  </a:cubicBezTo>
                  <a:lnTo>
                    <a:pt x="1035760" y="450166"/>
                  </a:lnTo>
                  <a:lnTo>
                    <a:pt x="870407" y="660178"/>
                  </a:lnTo>
                  <a:lnTo>
                    <a:pt x="705054" y="450166"/>
                  </a:lnTo>
                  <a:lnTo>
                    <a:pt x="0" y="45016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4250789" y="5809577"/>
            <a:ext cx="1784391" cy="697449"/>
          </a:xfrm>
          <a:custGeom>
            <a:avLst/>
            <a:gdLst>
              <a:gd name="connsiteX0" fmla="*/ 844518 w 1689036"/>
              <a:gd name="connsiteY0" fmla="*/ 0 h 660178"/>
              <a:gd name="connsiteX1" fmla="*/ 1009871 w 1689036"/>
              <a:gd name="connsiteY1" fmla="*/ 210012 h 660178"/>
              <a:gd name="connsiteX2" fmla="*/ 1689036 w 1689036"/>
              <a:gd name="connsiteY2" fmla="*/ 210012 h 660178"/>
              <a:gd name="connsiteX3" fmla="*/ 1689036 w 1689036"/>
              <a:gd name="connsiteY3" fmla="*/ 660178 h 660178"/>
              <a:gd name="connsiteX4" fmla="*/ 0 w 1689036"/>
              <a:gd name="connsiteY4" fmla="*/ 660178 h 660178"/>
              <a:gd name="connsiteX5" fmla="*/ 0 w 1689036"/>
              <a:gd name="connsiteY5" fmla="*/ 210012 h 660178"/>
              <a:gd name="connsiteX6" fmla="*/ 679165 w 1689036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6" h="660178">
                <a:moveTo>
                  <a:pt x="844518" y="0"/>
                </a:moveTo>
                <a:lnTo>
                  <a:pt x="1009871" y="210012"/>
                </a:lnTo>
                <a:lnTo>
                  <a:pt x="1689036" y="210012"/>
                </a:lnTo>
                <a:lnTo>
                  <a:pt x="1689036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5" y="2100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938460" y="5810212"/>
            <a:ext cx="1784390" cy="697449"/>
          </a:xfrm>
          <a:custGeom>
            <a:avLst/>
            <a:gdLst>
              <a:gd name="connsiteX0" fmla="*/ 844517 w 1689035"/>
              <a:gd name="connsiteY0" fmla="*/ 0 h 660178"/>
              <a:gd name="connsiteX1" fmla="*/ 1009870 w 1689035"/>
              <a:gd name="connsiteY1" fmla="*/ 210012 h 660178"/>
              <a:gd name="connsiteX2" fmla="*/ 1689035 w 1689035"/>
              <a:gd name="connsiteY2" fmla="*/ 210012 h 660178"/>
              <a:gd name="connsiteX3" fmla="*/ 1689035 w 1689035"/>
              <a:gd name="connsiteY3" fmla="*/ 660178 h 660178"/>
              <a:gd name="connsiteX4" fmla="*/ 0 w 1689035"/>
              <a:gd name="connsiteY4" fmla="*/ 660178 h 660178"/>
              <a:gd name="connsiteX5" fmla="*/ 0 w 1689035"/>
              <a:gd name="connsiteY5" fmla="*/ 210012 h 660178"/>
              <a:gd name="connsiteX6" fmla="*/ 679164 w 1689035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5" h="660178">
                <a:moveTo>
                  <a:pt x="844517" y="0"/>
                </a:moveTo>
                <a:lnTo>
                  <a:pt x="1009870" y="210012"/>
                </a:lnTo>
                <a:lnTo>
                  <a:pt x="1689035" y="210012"/>
                </a:lnTo>
                <a:lnTo>
                  <a:pt x="1689035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4" y="210012"/>
                </a:ln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248728" y="1923733"/>
            <a:ext cx="3310255" cy="300926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djtest11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__init__.py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settings.py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urls.py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└── wsgi.py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└── manage.py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559300" y="1924050"/>
            <a:ext cx="6786880" cy="30092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manage.py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django中的一个命令行工具,管理django项目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__init__.py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空文件，告诉python这个目录是python包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setting.py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配置文件，包含数据库信息，调试标志，静态文件等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urls.py 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Django项目的URL声明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wsgi.py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部署服务器用到的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开发服务器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723515" y="1976755"/>
            <a:ext cx="8197850" cy="290512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settings.py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文件中的ALLOWED_HOSTS = [ ]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,改成ALLOWED_HOSTS = ['*']</a:t>
            </a: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linux虚拟机网络连接方式是nat端口转发时,需要设置http服务8000端口的转发</a:t>
            </a: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开启服务的命令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python manage.py runserver 0.0.0.0:8000</a:t>
            </a:r>
          </a:p>
        </p:txBody>
      </p:sp>
      <p:sp>
        <p:nvSpPr>
          <p:cNvPr id="227" name=" 227"/>
          <p:cNvSpPr/>
          <p:nvPr/>
        </p:nvSpPr>
        <p:spPr>
          <a:xfrm>
            <a:off x="6277610" y="1000125"/>
            <a:ext cx="4251325" cy="140843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允许访问的客户端的地址</a:t>
            </a:r>
            <a:r>
              <a:rPr lang="en-US" altLang="zh-CN" b="1" dirty="0">
                <a:solidFill>
                  <a:srgbClr val="FFFFFF"/>
                </a:solidFill>
              </a:rPr>
              <a:t>, “*”</a:t>
            </a:r>
            <a:r>
              <a:rPr lang="zh-CN" altLang="en-US" b="1" dirty="0">
                <a:solidFill>
                  <a:srgbClr val="FFFFFF"/>
                </a:solidFill>
              </a:rPr>
              <a:t>表示的就是任意的</a:t>
            </a:r>
            <a:r>
              <a:rPr lang="en-US" altLang="zh-CN" b="1" dirty="0">
                <a:solidFill>
                  <a:srgbClr val="FFFFFF"/>
                </a:solidFill>
              </a:rPr>
              <a:t>ip</a:t>
            </a:r>
            <a:r>
              <a:rPr lang="zh-CN" altLang="en-US" b="1" dirty="0">
                <a:solidFill>
                  <a:srgbClr val="FFFFFF"/>
                </a:solidFill>
              </a:rPr>
              <a:t>地址</a:t>
            </a: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开启服务器的方式一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30119" y="1310991"/>
            <a:ext cx="6162040" cy="143065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在项目目录下执行命令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runserver 0.0.0.0:8000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1930" y="2830195"/>
            <a:ext cx="7574915" cy="28708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955020" y="6343015"/>
            <a:ext cx="22923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开启服务器的方式二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718165" y="6487160"/>
            <a:ext cx="236855" cy="157480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823575" y="6185535"/>
            <a:ext cx="236855" cy="30162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1289665" y="6185535"/>
            <a:ext cx="236855" cy="30162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10560685" y="6343015"/>
            <a:ext cx="236855" cy="30162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80" y="1311275"/>
            <a:ext cx="6464300" cy="4699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96885" y="1311275"/>
            <a:ext cx="2963545" cy="46894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latin typeface="+mj-ea"/>
                <a:ea typeface="+mj-ea"/>
              </a:rPr>
              <a:t>1.</a:t>
            </a:r>
            <a:r>
              <a:rPr lang="zh-CN" altLang="en-US" sz="1600" b="1" dirty="0">
                <a:latin typeface="+mj-ea"/>
                <a:ea typeface="+mj-ea"/>
              </a:rPr>
              <a:t>选择编辑器右上角的</a:t>
            </a:r>
            <a:r>
              <a:rPr lang="en-US" altLang="zh-CN" sz="1600" b="1" dirty="0">
                <a:latin typeface="+mj-ea"/>
                <a:ea typeface="+mj-ea"/>
              </a:rPr>
              <a:t>Edit Configuration</a:t>
            </a:r>
            <a:r>
              <a:rPr lang="zh-CN" altLang="en-US" sz="1600" b="1" dirty="0">
                <a:latin typeface="+mj-ea"/>
                <a:ea typeface="+mj-ea"/>
              </a:rPr>
              <a:t>的按钮</a:t>
            </a:r>
          </a:p>
          <a:p>
            <a:pPr algn="l"/>
            <a:endParaRPr lang="zh-CN" altLang="en-US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2.</a:t>
            </a:r>
            <a:r>
              <a:rPr lang="zh-CN" altLang="en-US" sz="1600" b="1" dirty="0">
                <a:latin typeface="+mj-ea"/>
                <a:ea typeface="+mj-ea"/>
              </a:rPr>
              <a:t>点击添加</a:t>
            </a:r>
            <a:r>
              <a:rPr lang="en-US" altLang="zh-CN" sz="1600" b="1" dirty="0">
                <a:latin typeface="+mj-ea"/>
                <a:ea typeface="+mj-ea"/>
              </a:rPr>
              <a:t>Django server </a:t>
            </a:r>
          </a:p>
          <a:p>
            <a:pPr algn="l"/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3.</a:t>
            </a:r>
            <a:r>
              <a:rPr lang="zh-CN" altLang="en-US" sz="1600" b="1" dirty="0">
                <a:latin typeface="+mj-ea"/>
                <a:ea typeface="+mj-ea"/>
              </a:rPr>
              <a:t>改</a:t>
            </a:r>
            <a:r>
              <a:rPr lang="en-US" altLang="zh-CN" sz="1600" b="1" dirty="0">
                <a:latin typeface="+mj-ea"/>
                <a:ea typeface="+mj-ea"/>
              </a:rPr>
              <a:t>host</a:t>
            </a:r>
            <a:r>
              <a:rPr lang="zh-CN" altLang="en-US" sz="1600" b="1" dirty="0">
                <a:latin typeface="+mj-ea"/>
                <a:ea typeface="+mj-ea"/>
              </a:rPr>
              <a:t>为</a:t>
            </a:r>
            <a:r>
              <a:rPr lang="en-US" altLang="zh-CN" sz="1600" b="1" dirty="0">
                <a:latin typeface="+mj-ea"/>
                <a:ea typeface="+mj-ea"/>
              </a:rPr>
              <a:t>Host</a:t>
            </a:r>
            <a:r>
              <a:rPr lang="zh-CN" altLang="en-US" sz="1600" b="1" dirty="0">
                <a:latin typeface="+mj-ea"/>
                <a:ea typeface="+mj-ea"/>
              </a:rPr>
              <a:t>为</a:t>
            </a:r>
            <a:r>
              <a:rPr lang="en-US" altLang="zh-CN" sz="1600" b="1" dirty="0">
                <a:latin typeface="+mj-ea"/>
                <a:ea typeface="+mj-ea"/>
              </a:rPr>
              <a:t>0.0.0.0,</a:t>
            </a:r>
            <a:r>
              <a:rPr lang="zh-CN" altLang="en-US" sz="1600" b="1" dirty="0">
                <a:latin typeface="+mj-ea"/>
                <a:ea typeface="+mj-ea"/>
              </a:rPr>
              <a:t>表示的是允许连接服务器的</a:t>
            </a:r>
            <a:r>
              <a:rPr lang="en-US" altLang="zh-CN" sz="1600" b="1" dirty="0">
                <a:latin typeface="+mj-ea"/>
                <a:ea typeface="+mj-ea"/>
              </a:rPr>
              <a:t>ip</a:t>
            </a:r>
          </a:p>
          <a:p>
            <a:pPr algn="l"/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4.</a:t>
            </a:r>
            <a:r>
              <a:rPr lang="zh-CN" altLang="en-US" sz="1600" b="1" dirty="0">
                <a:latin typeface="+mj-ea"/>
                <a:ea typeface="+mj-ea"/>
              </a:rPr>
              <a:t>点击</a:t>
            </a:r>
            <a:r>
              <a:rPr lang="en-US" altLang="zh-CN" sz="1600" b="1" dirty="0">
                <a:latin typeface="+mj-ea"/>
                <a:ea typeface="+mj-ea"/>
              </a:rPr>
              <a:t>Enveironment Variables </a:t>
            </a:r>
            <a:r>
              <a:rPr lang="zh-CN" altLang="en-US" sz="1600" b="1" dirty="0">
                <a:latin typeface="+mj-ea"/>
                <a:ea typeface="+mj-ea"/>
              </a:rPr>
              <a:t>项后面的</a:t>
            </a:r>
            <a:r>
              <a:rPr lang="en-US" altLang="zh-CN" sz="1600" b="1" dirty="0">
                <a:latin typeface="+mj-ea"/>
                <a:ea typeface="+mj-ea"/>
              </a:rPr>
              <a:t>...  </a:t>
            </a:r>
          </a:p>
          <a:p>
            <a:pPr algn="l"/>
            <a:endParaRPr lang="zh-CN" altLang="en-US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5.</a:t>
            </a:r>
            <a:r>
              <a:rPr lang="zh-CN" altLang="en-US" sz="1600" b="1" dirty="0">
                <a:latin typeface="+mj-ea"/>
                <a:ea typeface="+mj-ea"/>
              </a:rPr>
              <a:t>将</a:t>
            </a:r>
            <a:r>
              <a:rPr lang="en-US" altLang="zh-CN" sz="1600" b="1" dirty="0">
                <a:latin typeface="+mj-ea"/>
                <a:ea typeface="+mj-ea"/>
              </a:rPr>
              <a:t>DJANGO_SETTINGS_MODULE</a:t>
            </a:r>
            <a:r>
              <a:rPr lang="zh-CN" altLang="en-US" sz="1600" b="1" dirty="0">
                <a:latin typeface="+mj-ea"/>
                <a:ea typeface="+mj-ea"/>
              </a:rPr>
              <a:t>添加到</a:t>
            </a:r>
            <a:r>
              <a:rPr lang="en-US" altLang="zh-CN" sz="1600" b="1" dirty="0">
                <a:latin typeface="+mj-ea"/>
                <a:ea typeface="+mj-ea"/>
              </a:rPr>
              <a:t>Name </a:t>
            </a:r>
          </a:p>
          <a:p>
            <a:pPr algn="l"/>
            <a:r>
              <a:rPr lang="zh-CN" altLang="en-US" sz="1600" b="1" dirty="0">
                <a:latin typeface="+mj-ea"/>
                <a:ea typeface="+mj-ea"/>
              </a:rPr>
              <a:t>将项目名</a:t>
            </a:r>
            <a:r>
              <a:rPr lang="en-US" altLang="zh-CN" sz="1600" b="1" dirty="0">
                <a:latin typeface="+mj-ea"/>
                <a:ea typeface="+mj-ea"/>
              </a:rPr>
              <a:t>.settings</a:t>
            </a:r>
            <a:r>
              <a:rPr lang="zh-CN" altLang="en-US" sz="1600" b="1" dirty="0">
                <a:latin typeface="+mj-ea"/>
                <a:ea typeface="+mj-ea"/>
              </a:rPr>
              <a:t>添加到</a:t>
            </a:r>
            <a:r>
              <a:rPr lang="en-US" altLang="zh-CN" sz="1600" b="1" dirty="0">
                <a:latin typeface="+mj-ea"/>
                <a:ea typeface="+mj-ea"/>
              </a:rPr>
              <a:t>Value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访问服务器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740" y="1311275"/>
            <a:ext cx="6737350" cy="467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07705" y="1441450"/>
            <a:ext cx="2876550" cy="397573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当用其中的一种方式开启了服务后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打开浏览器</a:t>
            </a: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在地址栏输入</a:t>
            </a:r>
            <a:r>
              <a:rPr lang="en-US" altLang="zh-CN" sz="1600" b="1" dirty="0">
                <a:latin typeface="+mn-ea"/>
              </a:rPr>
              <a:t>IP</a:t>
            </a:r>
            <a:r>
              <a:rPr lang="zh-CN" altLang="en-US" sz="1600" b="1" dirty="0">
                <a:latin typeface="+mn-ea"/>
              </a:rPr>
              <a:t>地址和服务的端口号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可以看到服务正在运行的页面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graphicFrame>
        <p:nvGraphicFramePr>
          <p:cNvPr id="29" name="内容占位符 4"/>
          <p:cNvGraphicFramePr>
            <a:graphicFrameLocks noGrp="1"/>
          </p:cNvGraphicFramePr>
          <p:nvPr/>
        </p:nvGraphicFramePr>
        <p:xfrm>
          <a:off x="1981200" y="1595597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基本介绍及环境搭建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基本认知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工具准备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项目创建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38575" y="5402769"/>
            <a:ext cx="5758029" cy="646331"/>
            <a:chOff x="5138575" y="5555169"/>
            <a:chExt cx="5758029" cy="646331"/>
          </a:xfrm>
        </p:grpSpPr>
        <p:sp>
          <p:nvSpPr>
            <p:cNvPr id="15" name="文本框 14"/>
            <p:cNvSpPr txBox="1"/>
            <p:nvPr/>
          </p:nvSpPr>
          <p:spPr>
            <a:xfrm>
              <a:off x="5138575" y="555516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65469" y="555516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启动服务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创建视图函数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8115" y="1455420"/>
            <a:ext cx="37274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在项目目录下创建</a:t>
            </a:r>
            <a:r>
              <a:rPr lang="en-US" altLang="zh-CN" sz="1800" dirty="0"/>
              <a:t>views.py</a:t>
            </a:r>
            <a:r>
              <a:rPr lang="zh-CN" altLang="en-US" sz="1800" dirty="0"/>
              <a:t>的函数</a:t>
            </a:r>
            <a:r>
              <a:rPr lang="en-US" altLang="zh-CN" sz="1800" dirty="0"/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7798" y="1823720"/>
            <a:ext cx="5352415" cy="1630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7798" y="3556000"/>
            <a:ext cx="238061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定义视图对应的</a:t>
            </a:r>
            <a:r>
              <a:rPr lang="en-US" altLang="zh-CN" sz="1800" dirty="0"/>
              <a:t>URL.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7798" y="3923983"/>
            <a:ext cx="5352415" cy="1642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3420" y="2676525"/>
            <a:ext cx="4390390" cy="1943100"/>
          </a:xfrm>
          <a:prstGeom prst="rect">
            <a:avLst/>
          </a:prstGeom>
        </p:spPr>
      </p:pic>
      <p:sp>
        <p:nvSpPr>
          <p:cNvPr id="228" name=" 228"/>
          <p:cNvSpPr/>
          <p:nvPr/>
        </p:nvSpPr>
        <p:spPr>
          <a:xfrm>
            <a:off x="7562850" y="1191895"/>
            <a:ext cx="3528695" cy="125666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服务启动后在浏览器中输入</a:t>
            </a:r>
            <a:r>
              <a:rPr lang="en-US" altLang="zh-CN" sz="1600" b="1" dirty="0">
                <a:solidFill>
                  <a:schemeClr val="bg1"/>
                </a:solidFill>
              </a:rPr>
              <a:t>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ip地址:8000端口/hello</a:t>
            </a:r>
            <a:r>
              <a:rPr lang="en-US" altLang="zh-CN" sz="1600" b="1" dirty="0">
                <a:solidFill>
                  <a:schemeClr val="bg1"/>
                </a:solidFill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</a:rPr>
              <a:t>就能看到网页中出现</a:t>
            </a:r>
            <a:r>
              <a:rPr lang="en-US" altLang="zh-CN" sz="1600" b="1" dirty="0">
                <a:solidFill>
                  <a:schemeClr val="bg1"/>
                </a:solidFill>
              </a:rPr>
              <a:t>”hello django”</a:t>
            </a:r>
            <a:r>
              <a:rPr lang="zh-CN" altLang="en-US" sz="1600" b="1" dirty="0">
                <a:solidFill>
                  <a:schemeClr val="bg1"/>
                </a:solidFill>
              </a:rPr>
              <a:t>啦</a:t>
            </a:r>
            <a:r>
              <a:rPr lang="en-US" altLang="zh-CN" sz="1600" b="1" dirty="0">
                <a:solidFill>
                  <a:schemeClr val="bg1"/>
                </a:solidFill>
              </a:rPr>
              <a:t>!!!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项目与应用</a:t>
            </a:r>
            <a:r>
              <a:rPr lang="en-US" altLang="zh-CN" dirty="0"/>
              <a:t>app</a:t>
            </a:r>
            <a:r>
              <a:rPr lang="zh-CN" altLang="en-US" dirty="0"/>
              <a:t>的关系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563" y="1986785"/>
            <a:ext cx="7572267" cy="3494265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5971552" y="1278524"/>
            <a:ext cx="1200644" cy="4728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APP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5655149" y="1817363"/>
            <a:ext cx="502541" cy="132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87497" y="1816674"/>
            <a:ext cx="226306" cy="129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434629" y="1868278"/>
            <a:ext cx="16478" cy="12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628648" y="1868278"/>
            <a:ext cx="181292" cy="12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834115" y="1868278"/>
            <a:ext cx="380601" cy="124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20253" y="1868278"/>
            <a:ext cx="624743" cy="12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192074" y="1818052"/>
            <a:ext cx="779478" cy="1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单圆角矩形 42"/>
          <p:cNvSpPr/>
          <p:nvPr/>
        </p:nvSpPr>
        <p:spPr>
          <a:xfrm>
            <a:off x="9270179" y="1816674"/>
            <a:ext cx="2396496" cy="3494265"/>
          </a:xfrm>
          <a:prstGeom prst="snipRoundRect">
            <a:avLst/>
          </a:prstGeom>
          <a:solidFill>
            <a:srgbClr val="5BA78C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豆瓣就是由读书</a:t>
            </a:r>
            <a:r>
              <a:rPr lang="en-US" altLang="zh-CN" sz="2135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电影</a:t>
            </a:r>
            <a:r>
              <a:rPr lang="en-US" altLang="zh-CN" sz="2135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音乐</a:t>
            </a:r>
            <a:r>
              <a:rPr lang="en-US" altLang="zh-CN" sz="2135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小组等</a:t>
            </a:r>
            <a:r>
              <a:rPr lang="en-US" altLang="zh-CN" sz="2135" dirty="0">
                <a:solidFill>
                  <a:schemeClr val="tx1"/>
                </a:solidFill>
                <a:latin typeface="+mj-ea"/>
                <a:ea typeface="+mj-ea"/>
              </a:rPr>
              <a:t>app</a:t>
            </a:r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组成的一个项目</a:t>
            </a:r>
            <a:r>
              <a:rPr lang="en-US" altLang="zh-CN" sz="213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APP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1287069" y="1311488"/>
            <a:ext cx="5921072" cy="664692"/>
          </a:xfrm>
          <a:prstGeom prst="snipRoundRect">
            <a:avLst/>
          </a:prstGeom>
          <a:solidFill>
            <a:srgbClr val="8BBDE2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创建命令</a:t>
            </a:r>
            <a:r>
              <a:rPr lang="en-US" altLang="zh-CN" b="1" dirty="0">
                <a:solidFill>
                  <a:schemeClr val="tx1"/>
                </a:solidFill>
              </a:rPr>
              <a:t>: python  manange.py startapp app_name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7069" y="2533566"/>
            <a:ext cx="361061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在项目目录下创建执行创建命令</a:t>
            </a:r>
            <a:r>
              <a:rPr lang="en-US" altLang="zh-CN" dirty="0"/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382" y="3212954"/>
            <a:ext cx="6470963" cy="43166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69602" y="4094713"/>
            <a:ext cx="4067810" cy="645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pycharm</a:t>
            </a:r>
            <a:r>
              <a:rPr lang="zh-CN" altLang="en-US" dirty="0"/>
              <a:t>中将创建的</a:t>
            </a:r>
            <a:r>
              <a:rPr lang="en-US" altLang="zh-CN" dirty="0"/>
              <a:t>app</a:t>
            </a:r>
            <a:r>
              <a:rPr lang="zh-CN" altLang="en-US" dirty="0"/>
              <a:t>下载到本地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如右图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9676" y="997505"/>
            <a:ext cx="2691569" cy="48625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3274198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新建项目</a:t>
            </a: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基本认知</a:t>
            </a:r>
          </a:p>
        </p:txBody>
      </p:sp>
      <p:sp>
        <p:nvSpPr>
          <p:cNvPr id="6" name="MH_SubTitle_2"/>
          <p:cNvSpPr/>
          <p:nvPr/>
        </p:nvSpPr>
        <p:spPr>
          <a:xfrm>
            <a:off x="2166440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工具准备</a:t>
            </a: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8" name="MH_SubTitle_2"/>
          <p:cNvSpPr/>
          <p:nvPr/>
        </p:nvSpPr>
        <p:spPr>
          <a:xfrm>
            <a:off x="6624142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创建视图</a:t>
            </a:r>
          </a:p>
        </p:txBody>
      </p:sp>
      <p:sp>
        <p:nvSpPr>
          <p:cNvPr id="9" name="MH_SubTitle_3"/>
          <p:cNvSpPr/>
          <p:nvPr/>
        </p:nvSpPr>
        <p:spPr>
          <a:xfrm>
            <a:off x="5489715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开启服务</a:t>
            </a: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新建应用</a:t>
            </a:r>
          </a:p>
        </p:txBody>
      </p:sp>
      <p:sp>
        <p:nvSpPr>
          <p:cNvPr id="16" name="MH_SubTitle_2"/>
          <p:cNvSpPr/>
          <p:nvPr/>
        </p:nvSpPr>
        <p:spPr>
          <a:xfrm>
            <a:off x="4508957" y="3667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代码同步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1049655" y="236410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 bwMode="auto">
          <a:xfrm>
            <a:off x="1461109" y="2067656"/>
            <a:ext cx="3482805" cy="469114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 algn="ctr" defTabSz="913765">
              <a:buClr>
                <a:srgbClr val="7F7F7F"/>
              </a:buClr>
              <a:defRPr/>
            </a:pPr>
            <a:r>
              <a:rPr lang="zh-CN" altLang="en-US" sz="213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213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13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13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135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0171" y="2850940"/>
            <a:ext cx="4678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成功启动服务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再创建一个视图函数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开启服务后将视图在网页中显示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1" y="2294744"/>
            <a:ext cx="7162800" cy="150291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Django</a:t>
            </a:r>
            <a:r>
              <a:rPr lang="zh-CN" altLang="en-US" sz="4000" dirty="0">
                <a:latin typeface="+mn-ea"/>
                <a:ea typeface="+mn-ea"/>
              </a:rPr>
              <a:t>是个怎样的东西呢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zh-CN" altLang="en-US" sz="4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应用框架</a:t>
            </a:r>
            <a:r>
              <a:rPr lang="en-US" altLang="zh-CN" dirty="0"/>
              <a:t>----Django</a:t>
            </a:r>
          </a:p>
        </p:txBody>
      </p:sp>
      <p:pic>
        <p:nvPicPr>
          <p:cNvPr id="5" name="图片 4" descr="基本认知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065" y="1388110"/>
            <a:ext cx="8130540" cy="28213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67205" y="4723765"/>
            <a:ext cx="8026400" cy="1017270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http服务器：用来接受用户请求，并将请求转发给web应用框架进行处理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ctr"/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Web应用框架处理完以后再发送给http服务器，http服务器再返回给用户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工具准备</a:t>
            </a:r>
          </a:p>
        </p:txBody>
      </p:sp>
      <p:sp>
        <p:nvSpPr>
          <p:cNvPr id="7" name="椭圆 6"/>
          <p:cNvSpPr/>
          <p:nvPr/>
        </p:nvSpPr>
        <p:spPr>
          <a:xfrm>
            <a:off x="9240894" y="2183646"/>
            <a:ext cx="978596" cy="9785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8958601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4"/>
                </a:solidFill>
              </a:rPr>
              <a:t>MySQL(5.7)</a:t>
            </a:r>
          </a:p>
        </p:txBody>
      </p:sp>
      <p:sp>
        <p:nvSpPr>
          <p:cNvPr id="10" name="椭圆 9"/>
          <p:cNvSpPr/>
          <p:nvPr/>
        </p:nvSpPr>
        <p:spPr>
          <a:xfrm>
            <a:off x="6818101" y="2183646"/>
            <a:ext cx="978596" cy="9785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6536055" y="3289935"/>
            <a:ext cx="1871980" cy="98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3"/>
                </a:solidFill>
              </a:rPr>
              <a:t>Pycharm(2020.2.2)</a:t>
            </a:r>
          </a:p>
        </p:txBody>
      </p:sp>
      <p:sp>
        <p:nvSpPr>
          <p:cNvPr id="13" name="椭圆 12"/>
          <p:cNvSpPr/>
          <p:nvPr/>
        </p:nvSpPr>
        <p:spPr>
          <a:xfrm>
            <a:off x="4395306" y="2183646"/>
            <a:ext cx="978596" cy="9785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4113014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Python3(3.6)</a:t>
            </a:r>
          </a:p>
        </p:txBody>
      </p:sp>
      <p:sp>
        <p:nvSpPr>
          <p:cNvPr id="16" name="椭圆 15"/>
          <p:cNvSpPr/>
          <p:nvPr/>
        </p:nvSpPr>
        <p:spPr>
          <a:xfrm>
            <a:off x="1972513" y="2183646"/>
            <a:ext cx="978596" cy="9785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1690220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Linux(Ubuntu)</a:t>
            </a: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工具准备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----</a:t>
            </a:r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为啥要用虚拟环境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???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00480" y="2653030"/>
            <a:ext cx="1049655" cy="444500"/>
          </a:xfrm>
          <a:prstGeom prst="roundRect">
            <a:avLst/>
          </a:prstGeom>
          <a:solidFill>
            <a:srgbClr val="E5AB74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项目一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60195" y="4429760"/>
            <a:ext cx="1077595" cy="444500"/>
          </a:xfrm>
          <a:prstGeom prst="roundRect">
            <a:avLst/>
          </a:prstGeom>
          <a:solidFill>
            <a:srgbClr val="E5AB74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7" name=" 227"/>
          <p:cNvSpPr/>
          <p:nvPr/>
        </p:nvSpPr>
        <p:spPr>
          <a:xfrm>
            <a:off x="1560195" y="1681480"/>
            <a:ext cx="3011170" cy="8972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我需要使用的是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django1.11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</a:t>
            </a:r>
          </a:p>
        </p:txBody>
      </p:sp>
      <p:sp>
        <p:nvSpPr>
          <p:cNvPr id="11" name=" 227"/>
          <p:cNvSpPr/>
          <p:nvPr/>
        </p:nvSpPr>
        <p:spPr>
          <a:xfrm>
            <a:off x="1809115" y="3373120"/>
            <a:ext cx="2830830" cy="92837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我需要使用的是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django2.0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</a:t>
            </a:r>
          </a:p>
        </p:txBody>
      </p:sp>
      <p:sp>
        <p:nvSpPr>
          <p:cNvPr id="21" name="椭圆 20"/>
          <p:cNvSpPr/>
          <p:nvPr/>
        </p:nvSpPr>
        <p:spPr>
          <a:xfrm>
            <a:off x="7282180" y="2112328"/>
            <a:ext cx="2691130" cy="2188845"/>
          </a:xfrm>
          <a:prstGeom prst="ellipse">
            <a:avLst/>
          </a:prstGeom>
          <a:solidFill>
            <a:srgbClr val="DEDD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710" y="2652713"/>
            <a:ext cx="1619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大环境</a:t>
            </a:r>
          </a:p>
        </p:txBody>
      </p:sp>
      <p:sp>
        <p:nvSpPr>
          <p:cNvPr id="23" name=" 12"/>
          <p:cNvSpPr/>
          <p:nvPr/>
        </p:nvSpPr>
        <p:spPr>
          <a:xfrm flipH="1">
            <a:off x="6034405" y="1607820"/>
            <a:ext cx="2520950" cy="1045210"/>
          </a:xfrm>
          <a:prstGeom prst="wedgeRoundRectCallout">
            <a:avLst/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怎么办呢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可是我在同一个时间段只能是一个版本呢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77773" y="3364865"/>
            <a:ext cx="2099945" cy="523240"/>
          </a:xfrm>
          <a:prstGeom prst="ellipse">
            <a:avLst/>
          </a:prstGeom>
          <a:solidFill>
            <a:srgbClr val="E7686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</a:p>
        </p:txBody>
      </p:sp>
      <p:sp>
        <p:nvSpPr>
          <p:cNvPr id="25" name=" 14"/>
          <p:cNvSpPr/>
          <p:nvPr/>
        </p:nvSpPr>
        <p:spPr>
          <a:xfrm flipH="1" flipV="1">
            <a:off x="5716905" y="3888105"/>
            <a:ext cx="2838450" cy="125730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743" y="4159568"/>
            <a:ext cx="197802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没关系的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可以用我来创建多个虚拟环境来给你们使用呢</a:t>
            </a: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7" grpId="0" animBg="1"/>
      <p:bldP spid="11" grpId="0" bldLvl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工具准备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----</a:t>
            </a:r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创建虚拟环境及安装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django</a:t>
            </a: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050" y="17087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查看当前有哪些虚拟环境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workon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9050" y="2077085"/>
            <a:ext cx="7660005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mkvirtualenv   -p   /usr/bin/python3   envname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89050" y="24453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workon envname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89050" y="28136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退出虚拟环境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deactivate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9050" y="440880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 :   pip install django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89050" y="4777105"/>
            <a:ext cx="578993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查看当前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环境下的第三方库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pip list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89050" y="3175635"/>
            <a:ext cx="5789930" cy="5067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rmvirtualenv envname</a:t>
            </a:r>
            <a:endParaRPr lang="zh-CN" altLang="en-US" dirty="0"/>
          </a:p>
        </p:txBody>
      </p:sp>
      <p:sp>
        <p:nvSpPr>
          <p:cNvPr id="227" name=" 227"/>
          <p:cNvSpPr/>
          <p:nvPr/>
        </p:nvSpPr>
        <p:spPr>
          <a:xfrm>
            <a:off x="5377180" y="1069340"/>
            <a:ext cx="2824480" cy="765810"/>
          </a:xfrm>
          <a:prstGeom prst="wedgeEllipseCallout">
            <a:avLst>
              <a:gd name="adj1" fmla="val -33610"/>
              <a:gd name="adj2" fmla="val 893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指定</a:t>
            </a:r>
            <a:r>
              <a:rPr lang="en-US" altLang="zh-CN" dirty="0">
                <a:solidFill>
                  <a:srgbClr val="FFFFFF"/>
                </a:solidFill>
              </a:rPr>
              <a:t>python3</a:t>
            </a:r>
            <a:r>
              <a:rPr lang="zh-CN" altLang="en-US" dirty="0">
                <a:solidFill>
                  <a:srgbClr val="FFFFFF"/>
                </a:solidFill>
              </a:rPr>
              <a:t>版本</a:t>
            </a:r>
          </a:p>
        </p:txBody>
      </p:sp>
      <p:sp>
        <p:nvSpPr>
          <p:cNvPr id="14" name=" 14"/>
          <p:cNvSpPr/>
          <p:nvPr/>
        </p:nvSpPr>
        <p:spPr>
          <a:xfrm>
            <a:off x="8709025" y="1412240"/>
            <a:ext cx="2250440" cy="664845"/>
          </a:xfrm>
          <a:prstGeom prst="wedgeEllipseCallout">
            <a:avLst>
              <a:gd name="adj1" fmla="val -68227"/>
              <a:gd name="adj2" fmla="val 656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自定义的名称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/>
        </p:nvGraphicFramePr>
        <p:xfrm>
          <a:off x="1392555" y="1516380"/>
          <a:ext cx="9084310" cy="423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设置代码同步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620" y="1311275"/>
            <a:ext cx="7014845" cy="492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7418" y="1964373"/>
            <a:ext cx="2572385" cy="292798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/>
              <a:t>1.</a:t>
            </a:r>
            <a:r>
              <a:rPr lang="zh-CN" altLang="en-US" sz="1600" b="1"/>
              <a:t>用</a:t>
            </a:r>
            <a:r>
              <a:rPr lang="en-US" altLang="zh-CN" sz="1600" b="1"/>
              <a:t>pycharm</a:t>
            </a:r>
            <a:r>
              <a:rPr lang="zh-CN" altLang="en-US" sz="1600" b="1"/>
              <a:t>打开一个空的项目</a:t>
            </a:r>
          </a:p>
          <a:p>
            <a:pPr algn="l"/>
            <a:endParaRPr lang="zh-CN" altLang="en-US" sz="1600" b="1"/>
          </a:p>
          <a:p>
            <a:pPr algn="l"/>
            <a:r>
              <a:rPr lang="en-US" altLang="zh-CN" sz="1600" b="1"/>
              <a:t>2.</a:t>
            </a:r>
            <a:r>
              <a:rPr lang="zh-CN" altLang="en-US" sz="1600" b="1"/>
              <a:t>选择</a:t>
            </a:r>
            <a:r>
              <a:rPr lang="en-US" altLang="zh-CN" sz="1600" b="1"/>
              <a:t>Tools&gt;Devloyment&gt;Configuration</a:t>
            </a:r>
            <a:endParaRPr lang="zh-CN" altLang="en-US" sz="16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1050</Words>
  <Application>Microsoft Office PowerPoint</Application>
  <PresentationFormat>宽屏</PresentationFormat>
  <Paragraphs>214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Adobe Gothic Std B</vt:lpstr>
      <vt:lpstr>Kozuka Gothic Pr6N B</vt:lpstr>
      <vt:lpstr>南宋书局体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PowerPoint 演示文稿</vt:lpstr>
      <vt:lpstr>Django是个怎样的东西呢?</vt:lpstr>
      <vt:lpstr>Web应用框架----Django</vt:lpstr>
      <vt:lpstr>工具准备</vt:lpstr>
      <vt:lpstr>工具准备----为啥要用虚拟环境???</vt:lpstr>
      <vt:lpstr>工具准备----创建虚拟环境及安装django</vt:lpstr>
      <vt:lpstr>新建项目</vt:lpstr>
      <vt:lpstr>Pycharm设置代码同步</vt:lpstr>
      <vt:lpstr>Pycharm设置代码同步</vt:lpstr>
      <vt:lpstr>Pycharm设置代码同步</vt:lpstr>
      <vt:lpstr>Pycharm设置代码同步</vt:lpstr>
      <vt:lpstr>Pycharm设置代码同步</vt:lpstr>
      <vt:lpstr>项目目录及文件说明</vt:lpstr>
      <vt:lpstr>开发服务器</vt:lpstr>
      <vt:lpstr>开启服务器的方式一</vt:lpstr>
      <vt:lpstr>开启服务器的方式二</vt:lpstr>
      <vt:lpstr>访问服务器</vt:lpstr>
      <vt:lpstr>需要注意的点:</vt:lpstr>
      <vt:lpstr>创建视图函数</vt:lpstr>
      <vt:lpstr>项目与应用app的关系:</vt:lpstr>
      <vt:lpstr>新建APP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125</cp:revision>
  <dcterms:created xsi:type="dcterms:W3CDTF">2016-11-22T14:17:00Z</dcterms:created>
  <dcterms:modified xsi:type="dcterms:W3CDTF">2021-03-30T13:57:16Z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