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9.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4.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5.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74" r:id="rId2"/>
    <p:sldId id="423" r:id="rId3"/>
    <p:sldId id="383" r:id="rId4"/>
    <p:sldId id="375" r:id="rId5"/>
    <p:sldId id="309" r:id="rId6"/>
    <p:sldId id="381" r:id="rId7"/>
    <p:sldId id="424" r:id="rId8"/>
    <p:sldId id="403" r:id="rId9"/>
    <p:sldId id="340" r:id="rId10"/>
    <p:sldId id="379" r:id="rId11"/>
    <p:sldId id="341" r:id="rId12"/>
    <p:sldId id="405" r:id="rId13"/>
    <p:sldId id="406" r:id="rId14"/>
    <p:sldId id="407" r:id="rId15"/>
    <p:sldId id="408" r:id="rId16"/>
    <p:sldId id="329" r:id="rId17"/>
    <p:sldId id="448" r:id="rId18"/>
    <p:sldId id="364" r:id="rId19"/>
    <p:sldId id="451" r:id="rId20"/>
    <p:sldId id="409" r:id="rId21"/>
    <p:sldId id="453" r:id="rId22"/>
    <p:sldId id="452" r:id="rId23"/>
    <p:sldId id="410" r:id="rId24"/>
    <p:sldId id="454" r:id="rId25"/>
    <p:sldId id="420" r:id="rId26"/>
    <p:sldId id="455" r:id="rId27"/>
    <p:sldId id="411" r:id="rId28"/>
    <p:sldId id="419" r:id="rId29"/>
    <p:sldId id="418" r:id="rId30"/>
    <p:sldId id="3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861"/>
    <a:srgbClr val="FFFFFF"/>
    <a:srgbClr val="E5AB74"/>
    <a:srgbClr val="5BA78C"/>
    <a:srgbClr val="3F5361"/>
    <a:srgbClr val="F9F6E7"/>
    <a:srgbClr val="E9737E"/>
    <a:srgbClr val="E86E7A"/>
    <a:srgbClr val="DEDDC9"/>
    <a:srgbClr val="FC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2" d="100"/>
          <a:sy n="92" d="100"/>
        </p:scale>
        <p:origin x="106" y="221"/>
      </p:cViewPr>
      <p:guideLst>
        <p:guide orient="horz" pos="2160"/>
        <p:guide pos="38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t>2021/4/1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18</a:t>
            </a:fld>
            <a:endParaRPr lang="zh-CN" altLang="en-US">
              <a:latin typeface="Calibri" panose="020F050202020403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19</a:t>
            </a:fld>
            <a:endParaRPr lang="zh-CN" altLang="en-US">
              <a:latin typeface="Calibri" panose="020F050202020403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20</a:t>
            </a:fld>
            <a:endParaRPr lang="zh-CN" altLang="en-US">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23</a:t>
            </a:fld>
            <a:endParaRPr lang="zh-CN" altLang="en-US">
              <a:latin typeface="Calibri" panose="020F050202020403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25</a:t>
            </a:fld>
            <a:endParaRPr lang="zh-CN" altLang="en-US">
              <a:latin typeface="Calibri" panose="020F050202020403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26</a:t>
            </a:fld>
            <a:endParaRPr lang="zh-CN" altLang="en-US">
              <a:latin typeface="Calibri" panose="020F050202020403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27</a:t>
            </a:fld>
            <a:endParaRPr lang="zh-CN" altLang="en-US">
              <a:latin typeface="Calibri" panose="020F050202020403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t>29</a:t>
            </a:fld>
            <a:endParaRPr lang="zh-CN" altLang="en-US">
              <a:latin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9F6E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
        <p:nvSpPr>
          <p:cNvPr id="2" name="标题 1"/>
          <p:cNvSpPr>
            <a:spLocks noGrp="1"/>
          </p:cNvSpPr>
          <p:nvPr>
            <p:ph type="ctrTitle"/>
          </p:nvPr>
        </p:nvSpPr>
        <p:spPr>
          <a:xfrm>
            <a:off x="211694" y="2095501"/>
            <a:ext cx="5865255" cy="1786520"/>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211694" y="3882020"/>
            <a:ext cx="5865254" cy="441321"/>
          </a:xfrm>
        </p:spPr>
        <p:txBody>
          <a:bodyPr>
            <a:normAutofit/>
          </a:bodyPr>
          <a:lstStyle>
            <a:lvl1pPr marL="0" indent="0" algn="ctr">
              <a:buNone/>
              <a:defRPr sz="1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7" name="图片 6"/>
          <p:cNvPicPr>
            <a:picLocks noChangeAspect="1"/>
          </p:cNvPicPr>
          <p:nvPr userDrawn="1"/>
        </p:nvPicPr>
        <p:blipFill rotWithShape="1">
          <a:blip r:embed="rId2"/>
          <a:srcRect l="41221" r="8469"/>
          <a:stretch>
            <a:fillRect/>
          </a:stretch>
        </p:blipFill>
        <p:spPr>
          <a:xfrm>
            <a:off x="5920152" y="0"/>
            <a:ext cx="6271848" cy="6858000"/>
          </a:xfrm>
          <a:prstGeom prst="rect">
            <a:avLst/>
          </a:prstGeom>
        </p:spPr>
      </p:pic>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2675744"/>
            <a:ext cx="7162800" cy="1502910"/>
          </a:xfrm>
        </p:spPr>
        <p:txBody>
          <a:bodyPr anchor="b" anchorCtr="0">
            <a:normAutofit/>
          </a:bodyPr>
          <a:lstStyle>
            <a:lvl1pPr algn="ctr">
              <a:defRPr sz="3600" b="1">
                <a:solidFill>
                  <a:schemeClr val="accent1"/>
                </a:solidFill>
              </a:defRPr>
            </a:lvl1pPr>
          </a:lstStyle>
          <a:p>
            <a:r>
              <a:rPr lang="zh-CN" altLang="en-US"/>
              <a:t>单击此处编辑母版标题样式</a:t>
            </a:r>
          </a:p>
        </p:txBody>
      </p:sp>
      <p:sp>
        <p:nvSpPr>
          <p:cNvPr id="3" name="文本占位符 2"/>
          <p:cNvSpPr>
            <a:spLocks noGrp="1"/>
          </p:cNvSpPr>
          <p:nvPr>
            <p:ph type="body" idx="1"/>
          </p:nvPr>
        </p:nvSpPr>
        <p:spPr>
          <a:xfrm>
            <a:off x="838201" y="4283999"/>
            <a:ext cx="7162800"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t>‹#›</a:t>
            </a:fld>
            <a:endParaRPr lang="zh-CN" altLang="en-US"/>
          </a:p>
        </p:txBody>
      </p:sp>
      <p:pic>
        <p:nvPicPr>
          <p:cNvPr id="7" name="图片 6"/>
          <p:cNvPicPr>
            <a:picLocks noChangeAspect="1"/>
          </p:cNvPicPr>
          <p:nvPr userDrawn="1"/>
        </p:nvPicPr>
        <p:blipFill rotWithShape="1">
          <a:blip r:embed="rId2"/>
          <a:srcRect l="31501" r="7311" b="49954"/>
          <a:stretch>
            <a:fillRect/>
          </a:stretch>
        </p:blipFill>
        <p:spPr>
          <a:xfrm>
            <a:off x="4965527" y="0"/>
            <a:ext cx="7226473" cy="30670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5125"/>
            <a:ext cx="10059988" cy="968375"/>
          </a:xfrm>
        </p:spPr>
        <p:txBody>
          <a:bodyPr/>
          <a:lstStyle/>
          <a:p>
            <a:r>
              <a:rPr lang="zh-CN" altLang="en-US"/>
              <a:t>单击此处编辑母版标题样式</a:t>
            </a:r>
          </a:p>
        </p:txBody>
      </p:sp>
      <p:sp>
        <p:nvSpPr>
          <p:cNvPr id="3" name="文本占位符 2"/>
          <p:cNvSpPr>
            <a:spLocks noGrp="1"/>
          </p:cNvSpPr>
          <p:nvPr>
            <p:ph type="body" idx="1"/>
          </p:nvPr>
        </p:nvSpPr>
        <p:spPr>
          <a:xfrm>
            <a:off x="839788" y="158591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40982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58591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40982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342616"/>
            <a:ext cx="11239500" cy="968375"/>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9F6E7"/>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F2E821-025F-4B15-A27C-65B12F3A2CA3}" type="datetimeFigureOut">
              <a:rPr lang="zh-CN" altLang="en-US" smtClean="0"/>
              <a:t>2021/4/1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t>‹#›</a:t>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6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2034"/>
            <a:ext cx="10515600" cy="96837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t>2021/4/1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randomBar dir="vert"/>
  </p:transition>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3.xml"/><Relationship Id="rId7" Type="http://schemas.openxmlformats.org/officeDocument/2006/relationships/notesSlide" Target="../notesSlides/notesSlide9.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6.xml"/><Relationship Id="rId5" Type="http://schemas.openxmlformats.org/officeDocument/2006/relationships/tags" Target="../tags/tag35.xml"/><Relationship Id="rId4" Type="http://schemas.openxmlformats.org/officeDocument/2006/relationships/tags" Target="../tags/tag34.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8.xml"/><Relationship Id="rId7" Type="http://schemas.openxmlformats.org/officeDocument/2006/relationships/slideLayout" Target="../slideLayouts/slideLayout6.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44.xml"/><Relationship Id="rId7" Type="http://schemas.openxmlformats.org/officeDocument/2006/relationships/slideLayout" Target="../slideLayouts/slideLayout6.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50.xml"/><Relationship Id="rId7" Type="http://schemas.openxmlformats.org/officeDocument/2006/relationships/slideLayout" Target="../slideLayouts/slideLayout6.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56.xml"/><Relationship Id="rId7" Type="http://schemas.openxmlformats.org/officeDocument/2006/relationships/slideLayout" Target="../slideLayouts/slideLayout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62.xml"/><Relationship Id="rId7" Type="http://schemas.openxmlformats.org/officeDocument/2006/relationships/slideLayout" Target="../slideLayouts/slideLayout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notesSlide" Target="../notesSlides/notesSlide15.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6.xml"/><Relationship Id="rId5" Type="http://schemas.openxmlformats.org/officeDocument/2006/relationships/tags" Target="../tags/tag70.xml"/><Relationship Id="rId4" Type="http://schemas.openxmlformats.org/officeDocument/2006/relationships/tags" Target="../tags/tag69.xml"/></Relationships>
</file>

<file path=ppt/slides/_rels/slide17.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notesSlide" Target="../notesSlides/notesSlide16.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6.xml"/><Relationship Id="rId5" Type="http://schemas.openxmlformats.org/officeDocument/2006/relationships/tags" Target="../tags/tag75.xml"/><Relationship Id="rId4" Type="http://schemas.openxmlformats.org/officeDocument/2006/relationships/tags" Target="../tags/tag74.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9"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9.xml"/><Relationship Id="rId7" Type="http://schemas.openxmlformats.org/officeDocument/2006/relationships/notesSlide" Target="../notesSlides/notesSlide20.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6.xml"/><Relationship Id="rId5" Type="http://schemas.openxmlformats.org/officeDocument/2006/relationships/tags" Target="../tags/tag101.xml"/><Relationship Id="rId4" Type="http://schemas.openxmlformats.org/officeDocument/2006/relationships/tags" Target="../tags/tag100.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04.xml"/><Relationship Id="rId7" Type="http://schemas.openxmlformats.org/officeDocument/2006/relationships/notesSlide" Target="../notesSlides/notesSlide21.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slideLayout" Target="../slideLayouts/slideLayout6.xml"/><Relationship Id="rId5" Type="http://schemas.openxmlformats.org/officeDocument/2006/relationships/tags" Target="../tags/tag106.xml"/><Relationship Id="rId4" Type="http://schemas.openxmlformats.org/officeDocument/2006/relationships/tags" Target="../tags/tag105.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9"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10" Type="http://schemas.openxmlformats.org/officeDocument/2006/relationships/image" Target="../media/image9.png"/><Relationship Id="rId4" Type="http://schemas.openxmlformats.org/officeDocument/2006/relationships/tags" Target="../tags/tag117.xml"/><Relationship Id="rId9"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10.png"/><Relationship Id="rId4" Type="http://schemas.openxmlformats.org/officeDocument/2006/relationships/tags" Target="../tags/tag124.xml"/><Relationship Id="rId9"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image" Target="../media/image13.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image" Target="../media/image12.png"/><Relationship Id="rId5" Type="http://schemas.openxmlformats.org/officeDocument/2006/relationships/tags" Target="../tags/tag132.xml"/><Relationship Id="rId10" Type="http://schemas.openxmlformats.org/officeDocument/2006/relationships/image" Target="../media/image11.png"/><Relationship Id="rId4" Type="http://schemas.openxmlformats.org/officeDocument/2006/relationships/tags" Target="../tags/tag131.xml"/><Relationship Id="rId9"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10" Type="http://schemas.openxmlformats.org/officeDocument/2006/relationships/notesSlide" Target="../notesSlides/notesSlide28.xml"/><Relationship Id="rId4" Type="http://schemas.openxmlformats.org/officeDocument/2006/relationships/tags" Target="../tags/tag138.xml"/><Relationship Id="rId9"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5.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6.xml"/><Relationship Id="rId5" Type="http://schemas.openxmlformats.org/officeDocument/2006/relationships/tags" Target="../tags/tag10.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6.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6.xml"/><Relationship Id="rId5" Type="http://schemas.openxmlformats.org/officeDocument/2006/relationships/tags" Target="../tags/tag15.xml"/><Relationship Id="rId4"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6.xml"/><Relationship Id="rId5" Type="http://schemas.openxmlformats.org/officeDocument/2006/relationships/tags" Target="../tags/tag20.xml"/><Relationship Id="rId4"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8.xml"/><Relationship Id="rId7" Type="http://schemas.openxmlformats.org/officeDocument/2006/relationships/notesSlide" Target="../notesSlides/notesSlide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6.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254" y="1898016"/>
            <a:ext cx="5865255" cy="1786520"/>
          </a:xfrm>
        </p:spPr>
        <p:txBody>
          <a:bodyPr/>
          <a:lstStyle/>
          <a:p>
            <a:r>
              <a:rPr lang="en-US" altLang="zh-CN" dirty="0">
                <a:sym typeface="+mn-ea"/>
              </a:rPr>
              <a:t>Django</a:t>
            </a:r>
            <a:r>
              <a:rPr lang="zh-CN" altLang="en-US" dirty="0">
                <a:sym typeface="+mn-ea"/>
              </a:rPr>
              <a:t>框架</a:t>
            </a:r>
            <a:endParaRPr lang="zh-CN" altLang="en-US" dirty="0"/>
          </a:p>
        </p:txBody>
      </p:sp>
      <p:sp>
        <p:nvSpPr>
          <p:cNvPr id="3" name="副标题 2"/>
          <p:cNvSpPr>
            <a:spLocks noGrp="1"/>
          </p:cNvSpPr>
          <p:nvPr>
            <p:ph type="subTitle" idx="1"/>
          </p:nvPr>
        </p:nvSpPr>
        <p:spPr>
          <a:xfrm>
            <a:off x="211694" y="3996320"/>
            <a:ext cx="5865254" cy="441321"/>
          </a:xfrm>
        </p:spPr>
        <p:txBody>
          <a:bodyPr/>
          <a:lstStyle/>
          <a:p>
            <a:r>
              <a:rPr lang="zh-CN" altLang="en-US" dirty="0"/>
              <a:t>讲师：墨染       时间：</a:t>
            </a:r>
            <a:r>
              <a:rPr lang="en-US" altLang="zh-CN" dirty="0"/>
              <a:t>2021</a:t>
            </a:r>
            <a:r>
              <a:rPr lang="zh-CN" altLang="en-US" dirty="0"/>
              <a:t>年</a:t>
            </a:r>
            <a:r>
              <a:rPr lang="en-US" altLang="zh-CN" dirty="0"/>
              <a:t>4</a:t>
            </a:r>
            <a:r>
              <a:rPr lang="zh-CN" altLang="en-US" dirty="0"/>
              <a:t>月</a:t>
            </a:r>
          </a:p>
        </p:txBody>
      </p:sp>
    </p:spTree>
  </p:cSld>
  <p:clrMapOvr>
    <a:masterClrMapping/>
  </p:clrMapOvr>
  <p:transition spd="slow" advClick="0" advTm="3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url</a:t>
            </a:r>
            <a:r>
              <a:rPr lang="zh-CN" altLang="en-US" dirty="0"/>
              <a:t>分析</a:t>
            </a:r>
            <a:r>
              <a:rPr lang="en-US" altLang="zh-CN" dirty="0"/>
              <a:t>:</a:t>
            </a:r>
          </a:p>
        </p:txBody>
      </p:sp>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4" name="图片 3"/>
          <p:cNvPicPr>
            <a:picLocks noChangeAspect="1"/>
          </p:cNvPicPr>
          <p:nvPr/>
        </p:nvPicPr>
        <p:blipFill>
          <a:blip r:embed="rId8"/>
          <a:stretch>
            <a:fillRect/>
          </a:stretch>
        </p:blipFill>
        <p:spPr>
          <a:xfrm>
            <a:off x="2112010" y="1469390"/>
            <a:ext cx="9190355" cy="3333115"/>
          </a:xfrm>
          <a:prstGeom prst="rect">
            <a:avLst/>
          </a:prstGeom>
        </p:spPr>
      </p:pic>
      <p:sp>
        <p:nvSpPr>
          <p:cNvPr id="227" name=" 227"/>
          <p:cNvSpPr/>
          <p:nvPr/>
        </p:nvSpPr>
        <p:spPr>
          <a:xfrm>
            <a:off x="3703320" y="986790"/>
            <a:ext cx="4857115" cy="934085"/>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这里输入的是</a:t>
            </a:r>
            <a:r>
              <a:rPr lang="en-US" altLang="zh-CN" dirty="0">
                <a:solidFill>
                  <a:srgbClr val="FFFFFF"/>
                </a:solidFill>
              </a:rPr>
              <a:t>:127.0.0.1/hello/</a:t>
            </a:r>
          </a:p>
        </p:txBody>
      </p:sp>
      <p:sp>
        <p:nvSpPr>
          <p:cNvPr id="7" name=" 7"/>
          <p:cNvSpPr/>
          <p:nvPr/>
        </p:nvSpPr>
        <p:spPr>
          <a:xfrm flipH="1" flipV="1">
            <a:off x="211455" y="4384040"/>
            <a:ext cx="3789045" cy="1289050"/>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8" name="文本框 7"/>
          <p:cNvSpPr txBox="1"/>
          <p:nvPr/>
        </p:nvSpPr>
        <p:spPr>
          <a:xfrm>
            <a:off x="801370" y="4802505"/>
            <a:ext cx="2259330" cy="368300"/>
          </a:xfrm>
          <a:prstGeom prst="rect">
            <a:avLst/>
          </a:prstGeom>
          <a:noFill/>
        </p:spPr>
        <p:txBody>
          <a:bodyPr wrap="none" rtlCol="0">
            <a:spAutoFit/>
          </a:bodyPr>
          <a:lstStyle/>
          <a:p>
            <a:r>
              <a:rPr lang="zh-CN" altLang="en-US">
                <a:solidFill>
                  <a:schemeClr val="bg1"/>
                </a:solidFill>
              </a:rPr>
              <a:t>我们在后台配置的</a:t>
            </a:r>
            <a:r>
              <a:rPr lang="en-US" altLang="zh-CN">
                <a:solidFill>
                  <a:schemeClr val="bg1"/>
                </a:solidFill>
              </a:rPr>
              <a:t>url</a:t>
            </a:r>
          </a:p>
        </p:txBody>
      </p:sp>
      <p:sp>
        <p:nvSpPr>
          <p:cNvPr id="9" name="矩形 8"/>
          <p:cNvSpPr/>
          <p:nvPr/>
        </p:nvSpPr>
        <p:spPr>
          <a:xfrm>
            <a:off x="2513330" y="2829560"/>
            <a:ext cx="7165340" cy="1076325"/>
          </a:xfrm>
          <a:prstGeom prst="rect">
            <a:avLst/>
          </a:prstGeom>
          <a:noFill/>
          <a:ln>
            <a:noFill/>
          </a:ln>
        </p:spPr>
        <p:txBody>
          <a:bodyPr wrap="none" rtlCol="0" anchor="t">
            <a:spAutoFit/>
          </a:bodyPr>
          <a:lstStyle/>
          <a:p>
            <a:pPr algn="ctr"/>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只有当你输入的</a:t>
            </a:r>
            <a:r>
              <a:rPr lang="en-US" altLang="zh-CN"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url</a:t>
            </a:r>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跟后台配置的</a:t>
            </a:r>
            <a:r>
              <a:rPr lang="en-US" altLang="zh-CN"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url</a:t>
            </a:r>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一致</a:t>
            </a:r>
          </a:p>
          <a:p>
            <a:pPr algn="ctr"/>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才会调用</a:t>
            </a:r>
            <a:r>
              <a:rPr lang="en-US" altLang="zh-CN"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url</a:t>
            </a:r>
            <a:r>
              <a:rPr lang="zh-CN" alt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对应的视图函数</a:t>
            </a: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7"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path </a:t>
            </a:r>
            <a:r>
              <a:rPr lang="zh-CN" altLang="en-US" dirty="0"/>
              <a:t>基本规则</a:t>
            </a:r>
            <a:r>
              <a:rPr lang="en-US" altLang="zh-CN" dirty="0"/>
              <a:t>:</a:t>
            </a:r>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2289175" y="3168015"/>
            <a:ext cx="5853430" cy="521970"/>
          </a:xfrm>
          <a:prstGeom prst="rect">
            <a:avLst/>
          </a:prstGeom>
          <a:solidFill>
            <a:srgbClr val="E5AB74"/>
          </a:solidFill>
        </p:spPr>
        <p:txBody>
          <a:bodyPr wrap="square" rtlCol="0">
            <a:spAutoFit/>
          </a:bodyPr>
          <a:lstStyle/>
          <a:p>
            <a:pPr algn="ctr"/>
            <a:r>
              <a:rPr lang="zh-CN" altLang="en-US" sz="2400" dirty="0"/>
              <a:t> </a:t>
            </a:r>
            <a:r>
              <a:rPr lang="zh-CN" altLang="en-US" sz="2800" dirty="0"/>
              <a:t>path('test/&lt;xx&gt;/',views.test)</a:t>
            </a:r>
          </a:p>
        </p:txBody>
      </p:sp>
      <p:sp>
        <p:nvSpPr>
          <p:cNvPr id="228" name=" 228"/>
          <p:cNvSpPr/>
          <p:nvPr/>
        </p:nvSpPr>
        <p:spPr>
          <a:xfrm>
            <a:off x="4098925" y="1574165"/>
            <a:ext cx="5633085" cy="1236980"/>
          </a:xfrm>
          <a:prstGeom prst="wedgeRectCallout">
            <a:avLst>
              <a:gd name="adj1" fmla="val -33182"/>
              <a:gd name="adj2" fmla="val 86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a:solidFill>
                  <a:srgbClr val="FFFFFF"/>
                </a:solidFill>
              </a:rPr>
              <a:t>使用尖括号(&lt;&gt;)从url中捕获值。</a:t>
            </a:r>
          </a:p>
          <a:p>
            <a:pPr algn="l" eaLnBrk="1" fontAlgn="auto" hangingPunct="1">
              <a:spcBef>
                <a:spcPts val="0"/>
              </a:spcBef>
              <a:spcAft>
                <a:spcPts val="0"/>
              </a:spcAft>
              <a:defRPr/>
            </a:pPr>
            <a:r>
              <a:rPr lang="zh-CN" altLang="en-US">
                <a:solidFill>
                  <a:srgbClr val="FFFFFF"/>
                </a:solidFill>
              </a:rPr>
              <a:t>包含一个转化器类型（converter type）</a:t>
            </a:r>
          </a:p>
          <a:p>
            <a:pPr algn="l" eaLnBrk="1" fontAlgn="auto" hangingPunct="1">
              <a:spcBef>
                <a:spcPts val="0"/>
              </a:spcBef>
              <a:spcAft>
                <a:spcPts val="0"/>
              </a:spcAft>
              <a:defRPr/>
            </a:pPr>
            <a:r>
              <a:rPr lang="zh-CN" altLang="en-US">
                <a:solidFill>
                  <a:srgbClr val="FFFFFF"/>
                </a:solidFill>
              </a:rPr>
              <a:t>没有转化器，将匹配任何字符串，当然也包括了 / 字符。</a:t>
            </a:r>
          </a:p>
        </p:txBody>
      </p:sp>
      <p:sp>
        <p:nvSpPr>
          <p:cNvPr id="6" name=" 6"/>
          <p:cNvSpPr/>
          <p:nvPr/>
        </p:nvSpPr>
        <p:spPr>
          <a:xfrm flipH="1" flipV="1">
            <a:off x="2898775" y="4052570"/>
            <a:ext cx="4173855" cy="1198880"/>
          </a:xfrm>
          <a:prstGeom prst="wedgeRectCallout">
            <a:avLst>
              <a:gd name="adj1" fmla="val -33182"/>
              <a:gd name="adj2" fmla="val 86460"/>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3282315" y="4329430"/>
            <a:ext cx="2697480" cy="645160"/>
          </a:xfrm>
          <a:prstGeom prst="rect">
            <a:avLst/>
          </a:prstGeom>
          <a:noFill/>
        </p:spPr>
        <p:txBody>
          <a:bodyPr wrap="none" rtlCol="0">
            <a:spAutoFit/>
          </a:bodyPr>
          <a:lstStyle/>
          <a:p>
            <a:r>
              <a:rPr lang="zh-CN" altLang="en-US"/>
              <a:t>当前面的</a:t>
            </a:r>
            <a:r>
              <a:rPr lang="en-US" altLang="zh-CN"/>
              <a:t>url</a:t>
            </a:r>
            <a:r>
              <a:rPr lang="zh-CN" altLang="en-US"/>
              <a:t>匹配成功后</a:t>
            </a:r>
            <a:endParaRPr lang="en-US" altLang="zh-CN"/>
          </a:p>
          <a:p>
            <a:r>
              <a:rPr lang="zh-CN" altLang="en-US"/>
              <a:t>就会调用后面的视图函数</a:t>
            </a:r>
          </a:p>
        </p:txBody>
      </p:sp>
    </p:spTree>
    <p:custDataLst>
      <p:tags r:id="rId1"/>
    </p:custDataLst>
  </p:cSld>
  <p:clrMapOvr>
    <a:masterClrMapping/>
  </p:clrMapOvr>
  <p:transition spd="slow" advClick="0" advTm="3000">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E76861"/>
                </a:solidFill>
                <a:latin typeface="微软雅黑" panose="020B0503020204020204" pitchFamily="34" charset="-122"/>
                <a:ea typeface="微软雅黑" panose="020B0503020204020204" pitchFamily="34" charset="-122"/>
                <a:cs typeface="微软雅黑" panose="020B0503020204020204" pitchFamily="34" charset="-122"/>
                <a:sym typeface="+mn-ea"/>
              </a:rPr>
              <a:t>默认支持的转换器</a:t>
            </a:r>
            <a:r>
              <a:rPr lang="en-US" altLang="zh-CN">
                <a:solidFill>
                  <a:srgbClr val="E76861"/>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剪去单角的矩形 3"/>
          <p:cNvSpPr/>
          <p:nvPr/>
        </p:nvSpPr>
        <p:spPr>
          <a:xfrm>
            <a:off x="1631315" y="1627505"/>
            <a:ext cx="9008745" cy="3224530"/>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str,匹配除了路径分隔符</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之外的非空字符串，这是默认的形式</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int,匹配正整数，包含0。</a:t>
            </a:r>
          </a:p>
          <a:p>
            <a:pPr algn="l" fontAlgn="auto">
              <a:lnSpc>
                <a:spcPct val="150000"/>
              </a:lnSpc>
            </a:pP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slug,匹配字母、数字以及横杠、下划线组成的字符串</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algn="l" fontAlgn="auto">
              <a:lnSpc>
                <a:spcPct val="150000"/>
              </a:lnSpc>
            </a:pP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uuid,匹配格式化的uuid，如</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075194d3-6885-417e-a8a8-6c931e272f00。</a:t>
            </a:r>
          </a:p>
          <a:p>
            <a:pPr algn="l" fontAlgn="auto">
              <a:lnSpc>
                <a:spcPct val="150000"/>
              </a:lnSpc>
            </a:pP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path,匹配任何非空字符串，包含了路径分隔符</a:t>
            </a:r>
            <a:endParaRPr lang="en-US" altLang="zh-CN" dirty="0"/>
          </a:p>
          <a:p>
            <a:pPr algn="l"/>
            <a:endParaRPr lang="en-US" altLang="zh-CN" dirty="0"/>
          </a:p>
        </p:txBody>
      </p:sp>
    </p:spTree>
    <p:custDataLst>
      <p:tags r:id="rId1"/>
    </p:custDataLst>
  </p:cSld>
  <p:clrMapOvr>
    <a:masterClrMapping/>
  </p:clrMapOvr>
  <p:transition spd="slow" advClick="0" advTm="3000">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转换器的使用</a:t>
            </a:r>
            <a:r>
              <a:rPr lang="en-US" altLang="zh-CN"/>
              <a:t>:</a:t>
            </a:r>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4378960" y="1548130"/>
            <a:ext cx="4145915" cy="460375"/>
          </a:xfrm>
          <a:prstGeom prst="rect">
            <a:avLst/>
          </a:prstGeom>
          <a:solidFill>
            <a:srgbClr val="E5AB74"/>
          </a:solidFill>
        </p:spPr>
        <p:txBody>
          <a:bodyPr wrap="square" rtlCol="0" anchor="t">
            <a:spAutoFit/>
          </a:bodyPr>
          <a:lstStyle/>
          <a:p>
            <a:r>
              <a:rPr lang="zh-CN" altLang="en-US" sz="2400" dirty="0"/>
              <a:t>path('test/&lt;int:</a:t>
            </a:r>
            <a:r>
              <a:rPr lang="en-US" altLang="zh-CN" sz="2400" dirty="0"/>
              <a:t>xx</a:t>
            </a:r>
            <a:r>
              <a:rPr lang="zh-CN" altLang="en-US" sz="2400" dirty="0"/>
              <a:t>&gt;/',views.test</a:t>
            </a:r>
            <a:r>
              <a:rPr lang="en-US" altLang="zh-CN" sz="2400" dirty="0"/>
              <a:t>3</a:t>
            </a:r>
            <a:r>
              <a:rPr lang="zh-CN" altLang="en-US" sz="2400" dirty="0"/>
              <a:t>)</a:t>
            </a:r>
          </a:p>
        </p:txBody>
      </p:sp>
      <p:sp>
        <p:nvSpPr>
          <p:cNvPr id="4" name="文本框 3"/>
          <p:cNvSpPr txBox="1"/>
          <p:nvPr/>
        </p:nvSpPr>
        <p:spPr>
          <a:xfrm>
            <a:off x="4378960" y="2829560"/>
            <a:ext cx="4725035" cy="1198880"/>
          </a:xfrm>
          <a:prstGeom prst="rect">
            <a:avLst/>
          </a:prstGeom>
          <a:solidFill>
            <a:srgbClr val="E5AB74"/>
          </a:solidFill>
        </p:spPr>
        <p:txBody>
          <a:bodyPr wrap="square" rtlCol="0" anchor="t">
            <a:spAutoFit/>
          </a:bodyPr>
          <a:lstStyle/>
          <a:p>
            <a:r>
              <a:rPr lang="zh-CN" altLang="en-US" sz="2400" dirty="0"/>
              <a:t>def test3(request,xx):</a:t>
            </a:r>
          </a:p>
          <a:p>
            <a:r>
              <a:rPr lang="zh-CN" altLang="en-US" sz="2400" dirty="0"/>
              <a:t>    print(xx,type(xx))</a:t>
            </a:r>
          </a:p>
          <a:p>
            <a:r>
              <a:rPr lang="zh-CN" altLang="en-US" sz="2400" dirty="0"/>
              <a:t>    return HttpResponse('hello %s'%xx)</a:t>
            </a:r>
          </a:p>
        </p:txBody>
      </p:sp>
      <p:sp>
        <p:nvSpPr>
          <p:cNvPr id="6" name="文本框 5"/>
          <p:cNvSpPr txBox="1"/>
          <p:nvPr/>
        </p:nvSpPr>
        <p:spPr>
          <a:xfrm>
            <a:off x="1383030" y="1548130"/>
            <a:ext cx="1974215" cy="368300"/>
          </a:xfrm>
          <a:prstGeom prst="rect">
            <a:avLst/>
          </a:prstGeom>
          <a:solidFill>
            <a:schemeClr val="bg2">
              <a:lumMod val="20000"/>
              <a:lumOff val="80000"/>
            </a:schemeClr>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1.</a:t>
            </a:r>
            <a:r>
              <a:rPr lang="zh-CN" altLang="en-US" sz="1800" dirty="0"/>
              <a:t>设置</a:t>
            </a:r>
            <a:r>
              <a:rPr lang="en-US" altLang="zh-CN" sz="1800" dirty="0"/>
              <a:t>url:</a:t>
            </a:r>
          </a:p>
        </p:txBody>
      </p:sp>
      <p:sp>
        <p:nvSpPr>
          <p:cNvPr id="7" name="文本框 6"/>
          <p:cNvSpPr txBox="1"/>
          <p:nvPr/>
        </p:nvSpPr>
        <p:spPr>
          <a:xfrm>
            <a:off x="1300480" y="2710180"/>
            <a:ext cx="2868930" cy="645160"/>
          </a:xfrm>
          <a:prstGeom prst="rect">
            <a:avLst/>
          </a:prstGeom>
          <a:solidFill>
            <a:schemeClr val="bg2">
              <a:lumMod val="20000"/>
              <a:lumOff val="80000"/>
            </a:schemeClr>
          </a:solid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2.</a:t>
            </a:r>
            <a:r>
              <a:rPr lang="zh-CN" altLang="en-US" sz="1800" dirty="0"/>
              <a:t>在视图中将获取到的参数</a:t>
            </a:r>
          </a:p>
          <a:p>
            <a:r>
              <a:rPr lang="zh-CN" altLang="en-US" sz="1800" dirty="0"/>
              <a:t>和参数的类型打印出来</a:t>
            </a:r>
            <a:r>
              <a:rPr lang="en-US" altLang="zh-CN" sz="1800" dirty="0"/>
              <a:t>:</a:t>
            </a:r>
          </a:p>
        </p:txBody>
      </p:sp>
      <p:cxnSp>
        <p:nvCxnSpPr>
          <p:cNvPr id="8" name="直接箭头连接符 7"/>
          <p:cNvCxnSpPr/>
          <p:nvPr/>
        </p:nvCxnSpPr>
        <p:spPr>
          <a:xfrm flipH="1">
            <a:off x="6843395" y="2368550"/>
            <a:ext cx="315595" cy="579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flipH="1" flipV="1">
            <a:off x="6452235" y="2008505"/>
            <a:ext cx="69342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158990" y="2234565"/>
            <a:ext cx="1653540" cy="368300"/>
          </a:xfrm>
          <a:prstGeom prst="rect">
            <a:avLst/>
          </a:prstGeom>
          <a:solidFill>
            <a:srgbClr val="5BA78C"/>
          </a:solidFill>
        </p:spPr>
        <p:txBody>
          <a:bodyPr wrap="square" rtlCol="0">
            <a:spAutoFit/>
          </a:bodyPr>
          <a:lstStyle/>
          <a:p>
            <a:r>
              <a:rPr lang="zh-CN" altLang="en-US"/>
              <a:t>参数名一致</a:t>
            </a:r>
          </a:p>
        </p:txBody>
      </p:sp>
    </p:spTree>
    <p:custDataLst>
      <p:tags r:id="rId1"/>
    </p:custDataLst>
  </p:cSld>
  <p:clrMapOvr>
    <a:masterClrMapping/>
  </p:clrMapOvr>
  <p:transition spd="slow" advClick="0" advTm="3000">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re_path</a:t>
            </a:r>
            <a:r>
              <a:rPr lang="zh-CN" altLang="en-US" dirty="0"/>
              <a:t>正则匹配</a:t>
            </a:r>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1732915" y="1576705"/>
            <a:ext cx="7356475" cy="1198880"/>
          </a:xfrm>
          <a:prstGeom prst="rect">
            <a:avLst/>
          </a:prstGeom>
          <a:solidFill>
            <a:srgbClr val="3F5361"/>
          </a:solidFill>
        </p:spPr>
        <p:txBody>
          <a:bodyPr wrap="square" rtlCol="0" anchor="t">
            <a:spAutoFit/>
          </a:bodyPr>
          <a:lstStyle/>
          <a:p>
            <a:r>
              <a:rPr lang="zh-CN" altLang="en-US" sz="2400" dirty="0">
                <a:solidFill>
                  <a:schemeClr val="bg1"/>
                </a:solidFill>
              </a:rPr>
              <a:t>    re_path('^hello/$',views.test5),</a:t>
            </a:r>
          </a:p>
          <a:p>
            <a:endParaRPr lang="zh-CN" altLang="en-US" sz="2400" dirty="0">
              <a:solidFill>
                <a:schemeClr val="bg1"/>
              </a:solidFill>
            </a:endParaRPr>
          </a:p>
          <a:p>
            <a:r>
              <a:rPr lang="zh-CN" altLang="en-US" sz="2400" dirty="0">
                <a:solidFill>
                  <a:schemeClr val="bg1"/>
                </a:solidFill>
              </a:rPr>
              <a:t>    re_path('^hello/(?P&lt;yy&gt;[0-9]+)/',views.test6)</a:t>
            </a:r>
            <a:r>
              <a:rPr lang="zh-CN" altLang="en-US" sz="2400" dirty="0"/>
              <a:t>,</a:t>
            </a:r>
          </a:p>
        </p:txBody>
      </p:sp>
      <p:sp>
        <p:nvSpPr>
          <p:cNvPr id="6" name="文本框 5"/>
          <p:cNvSpPr txBox="1"/>
          <p:nvPr/>
        </p:nvSpPr>
        <p:spPr>
          <a:xfrm>
            <a:off x="1732915" y="3458845"/>
            <a:ext cx="7356475" cy="2306955"/>
          </a:xfrm>
          <a:prstGeom prst="rect">
            <a:avLst/>
          </a:prstGeom>
          <a:solidFill>
            <a:srgbClr val="5BA78C"/>
          </a:solidFill>
        </p:spPr>
        <p:txBody>
          <a:bodyPr wrap="square" rtlCol="0" anchor="t">
            <a:spAutoFit/>
          </a:bodyPr>
          <a:lstStyle/>
          <a:p>
            <a:r>
              <a:rPr lang="zh-CN" altLang="en-US" sz="2400">
                <a:solidFill>
                  <a:schemeClr val="bg1"/>
                </a:solidFill>
              </a:rPr>
              <a:t>def test5(request):</a:t>
            </a:r>
          </a:p>
          <a:p>
            <a:r>
              <a:rPr lang="zh-CN" altLang="en-US" sz="2400">
                <a:solidFill>
                  <a:schemeClr val="bg1"/>
                </a:solidFill>
              </a:rPr>
              <a:t>    return HttpResponse('这是用的re_path设置的')</a:t>
            </a:r>
          </a:p>
          <a:p>
            <a:endParaRPr lang="zh-CN" altLang="en-US" sz="2400">
              <a:solidFill>
                <a:schemeClr val="bg1"/>
              </a:solidFill>
            </a:endParaRPr>
          </a:p>
          <a:p>
            <a:r>
              <a:rPr lang="zh-CN" altLang="en-US" sz="2400">
                <a:solidFill>
                  <a:schemeClr val="bg1"/>
                </a:solidFill>
              </a:rPr>
              <a:t>def test6(request,yy):</a:t>
            </a:r>
          </a:p>
          <a:p>
            <a:r>
              <a:rPr lang="zh-CN" altLang="en-US" sz="2400">
                <a:solidFill>
                  <a:schemeClr val="bg1"/>
                </a:solidFill>
              </a:rPr>
              <a:t>    print(yy,type(yy))</a:t>
            </a:r>
          </a:p>
          <a:p>
            <a:r>
              <a:rPr lang="zh-CN" altLang="en-US" sz="2400">
                <a:solidFill>
                  <a:schemeClr val="bg1"/>
                </a:solidFill>
              </a:rPr>
              <a:t>    return HttpResponse('hello %s'%yy)</a:t>
            </a:r>
          </a:p>
        </p:txBody>
      </p:sp>
    </p:spTree>
    <p:custDataLst>
      <p:tags r:id="rId1"/>
    </p:custDataLst>
  </p:cSld>
  <p:clrMapOvr>
    <a:masterClrMapping/>
  </p:clrMapOvr>
  <p:transition spd="slow" advClick="0" advTm="3000">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include</a:t>
            </a:r>
            <a:r>
              <a:rPr lang="zh-CN" altLang="en-US"/>
              <a:t>的作用</a:t>
            </a:r>
            <a:r>
              <a:rPr lang="en-US" altLang="zh-CN"/>
              <a:t>:</a:t>
            </a:r>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3" name="图片 2"/>
          <p:cNvPicPr>
            <a:picLocks noChangeAspect="1"/>
          </p:cNvPicPr>
          <p:nvPr/>
        </p:nvPicPr>
        <p:blipFill>
          <a:blip r:embed="rId9"/>
          <a:stretch>
            <a:fillRect/>
          </a:stretch>
        </p:blipFill>
        <p:spPr>
          <a:xfrm>
            <a:off x="948690" y="1489710"/>
            <a:ext cx="8152130" cy="4143375"/>
          </a:xfrm>
          <a:prstGeom prst="rect">
            <a:avLst/>
          </a:prstGeom>
        </p:spPr>
      </p:pic>
      <p:sp>
        <p:nvSpPr>
          <p:cNvPr id="228" name=" 228"/>
          <p:cNvSpPr/>
          <p:nvPr/>
        </p:nvSpPr>
        <p:spPr>
          <a:xfrm>
            <a:off x="7576185" y="2551430"/>
            <a:ext cx="3515360" cy="1755775"/>
          </a:xfrm>
          <a:prstGeom prst="wedgeRectCallout">
            <a:avLst>
              <a:gd name="adj1" fmla="val -33182"/>
              <a:gd name="adj2" fmla="val 86460"/>
            </a:avLst>
          </a:pr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1" fontAlgn="auto" hangingPunct="1">
              <a:spcBef>
                <a:spcPts val="0"/>
              </a:spcBef>
              <a:spcAft>
                <a:spcPts val="0"/>
              </a:spcAft>
              <a:defRPr/>
            </a:pPr>
            <a:r>
              <a:rPr lang="zh-CN" altLang="en-US">
                <a:solidFill>
                  <a:schemeClr val="bg1"/>
                </a:solidFill>
              </a:rPr>
              <a:t>一个</a:t>
            </a:r>
            <a:r>
              <a:rPr lang="en-US" altLang="zh-CN">
                <a:solidFill>
                  <a:schemeClr val="bg1"/>
                </a:solidFill>
              </a:rPr>
              <a:t>url</a:t>
            </a:r>
            <a:r>
              <a:rPr lang="zh-CN" altLang="en-US">
                <a:solidFill>
                  <a:schemeClr val="bg1"/>
                </a:solidFill>
              </a:rPr>
              <a:t>对应一个视图函数</a:t>
            </a:r>
            <a:r>
              <a:rPr lang="en-US" altLang="zh-CN">
                <a:solidFill>
                  <a:schemeClr val="bg1"/>
                </a:solidFill>
              </a:rPr>
              <a:t>,</a:t>
            </a:r>
            <a:r>
              <a:rPr lang="zh-CN" altLang="en-US">
                <a:solidFill>
                  <a:schemeClr val="bg1"/>
                </a:solidFill>
              </a:rPr>
              <a:t>但我们的视图越来越多时</a:t>
            </a:r>
            <a:r>
              <a:rPr lang="en-US" altLang="zh-CN">
                <a:solidFill>
                  <a:schemeClr val="bg1"/>
                </a:solidFill>
              </a:rPr>
              <a:t>,url</a:t>
            </a:r>
            <a:r>
              <a:rPr lang="zh-CN" altLang="en-US">
                <a:solidFill>
                  <a:schemeClr val="bg1"/>
                </a:solidFill>
              </a:rPr>
              <a:t>也就越来越多</a:t>
            </a:r>
          </a:p>
        </p:txBody>
      </p:sp>
      <p:sp>
        <p:nvSpPr>
          <p:cNvPr id="6" name="矩形 5"/>
          <p:cNvSpPr/>
          <p:nvPr/>
        </p:nvSpPr>
        <p:spPr>
          <a:xfrm>
            <a:off x="944563" y="1811020"/>
            <a:ext cx="9354820" cy="2584450"/>
          </a:xfrm>
          <a:prstGeom prst="rect">
            <a:avLst/>
          </a:prstGeom>
          <a:noFill/>
          <a:ln>
            <a:noFill/>
          </a:ln>
        </p:spPr>
        <p:txBody>
          <a:bodyPr wrap="none" rtlCol="0" anchor="t">
            <a:spAutoFit/>
          </a:bodyPr>
          <a:lstStyle/>
          <a:p>
            <a:pPr algn="ctr" fontAlgn="auto">
              <a:lnSpc>
                <a:spcPct val="150000"/>
              </a:lnSpc>
            </a:pPr>
            <a:r>
              <a:rPr lang="zh-CN" alt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一个project有一个总的urls.py</a:t>
            </a:r>
          </a:p>
          <a:p>
            <a:pPr algn="ctr" fontAlgn="auto">
              <a:lnSpc>
                <a:spcPct val="150000"/>
              </a:lnSpc>
            </a:pPr>
            <a:r>
              <a:rPr lang="zh-CN" alt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各个app也可以自己建立自己的urls.py</a:t>
            </a:r>
          </a:p>
          <a:p>
            <a:pPr algn="ctr" fontAlgn="auto">
              <a:lnSpc>
                <a:spcPct val="150000"/>
              </a:lnSpc>
            </a:pPr>
            <a:r>
              <a:rPr lang="zh-CN" alt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用include()函数在project的urls.py文件进行注册</a:t>
            </a:r>
          </a:p>
        </p:txBody>
      </p:sp>
    </p:spTree>
    <p:custDataLst>
      <p:tags r:id="rId1"/>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28"/>
                                        </p:tgtEl>
                                        <p:attrNameLst>
                                          <p:attrName>style.visibility</p:attrName>
                                        </p:attrNameLst>
                                      </p:cBhvr>
                                      <p:to>
                                        <p:strVal val="visible"/>
                                      </p:to>
                                    </p:set>
                                    <p:animEffect transition="in" filter="diamond(in)">
                                      <p:cBhvr>
                                        <p:cTn id="13" dur="2000"/>
                                        <p:tgtEl>
                                          <p:spTgt spid="22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E76861"/>
                </a:solidFill>
                <a:latin typeface="南宋书局体" panose="02000000000000000000" pitchFamily="2" charset="-122"/>
                <a:ea typeface="南宋书局体" panose="02000000000000000000" pitchFamily="2" charset="-122"/>
                <a:sym typeface="+mn-ea"/>
              </a:rPr>
              <a:t>include</a:t>
            </a:r>
            <a:r>
              <a:rPr lang="zh-CN" altLang="en-US" dirty="0">
                <a:solidFill>
                  <a:srgbClr val="E76861"/>
                </a:solidFill>
                <a:latin typeface="南宋书局体" panose="02000000000000000000" pitchFamily="2" charset="-122"/>
                <a:ea typeface="南宋书局体" panose="02000000000000000000" pitchFamily="2" charset="-122"/>
                <a:sym typeface="+mn-ea"/>
              </a:rPr>
              <a:t>例子</a:t>
            </a:r>
            <a:r>
              <a:rPr lang="en-US" altLang="zh-CN" dirty="0">
                <a:solidFill>
                  <a:srgbClr val="E76861"/>
                </a:solidFill>
                <a:latin typeface="南宋书局体" panose="02000000000000000000" pitchFamily="2" charset="-122"/>
                <a:ea typeface="南宋书局体" panose="02000000000000000000" pitchFamily="2" charset="-122"/>
                <a:sym typeface="+mn-ea"/>
              </a:rPr>
              <a:t>:</a:t>
            </a:r>
          </a:p>
        </p:txBody>
      </p:sp>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2092960" y="1891665"/>
            <a:ext cx="6512560" cy="3969385"/>
          </a:xfrm>
          <a:prstGeom prst="rect">
            <a:avLst/>
          </a:prstGeom>
          <a:solidFill>
            <a:schemeClr val="accent3">
              <a:lumMod val="60000"/>
              <a:lumOff val="40000"/>
            </a:schemeClr>
          </a:solidFill>
        </p:spPr>
        <p:txBody>
          <a:bodyPr wrap="square" rtlCol="0" anchor="t">
            <a:spAutoFit/>
          </a:bodyPr>
          <a:lstStyle/>
          <a:p>
            <a:pPr fontAlgn="auto">
              <a:lnSpc>
                <a:spcPct val="150000"/>
              </a:lnSpc>
            </a:pPr>
            <a:r>
              <a:rPr lang="zh-CN" altLang="en-US" sz="2400" b="1" dirty="0">
                <a:solidFill>
                  <a:schemeClr val="tx1"/>
                </a:solidFill>
              </a:rPr>
              <a:t>from django.contrib import admin</a:t>
            </a:r>
          </a:p>
          <a:p>
            <a:pPr fontAlgn="auto">
              <a:lnSpc>
                <a:spcPct val="150000"/>
              </a:lnSpc>
            </a:pPr>
            <a:r>
              <a:rPr lang="zh-CN" altLang="en-US" sz="2400" b="1" dirty="0">
                <a:solidFill>
                  <a:schemeClr val="tx1"/>
                </a:solidFill>
              </a:rPr>
              <a:t>from django.urls import path</a:t>
            </a:r>
            <a:r>
              <a:rPr lang="en-US" altLang="zh-CN" sz="2400" b="1" dirty="0">
                <a:solidFill>
                  <a:schemeClr val="tx1"/>
                </a:solidFill>
              </a:rPr>
              <a:t>,</a:t>
            </a:r>
            <a:r>
              <a:rPr lang="zh-CN" altLang="en-US" sz="2400" b="1" dirty="0">
                <a:solidFill>
                  <a:schemeClr val="tx1"/>
                </a:solidFill>
              </a:rPr>
              <a:t>include</a:t>
            </a:r>
          </a:p>
          <a:p>
            <a:pPr fontAlgn="auto">
              <a:lnSpc>
                <a:spcPct val="150000"/>
              </a:lnSpc>
            </a:pPr>
            <a:r>
              <a:rPr lang="zh-CN" altLang="en-US" sz="2400" b="1" dirty="0">
                <a:solidFill>
                  <a:schemeClr val="tx1"/>
                </a:solidFill>
              </a:rPr>
              <a:t>from . import views</a:t>
            </a:r>
          </a:p>
          <a:p>
            <a:pPr fontAlgn="auto">
              <a:lnSpc>
                <a:spcPct val="150000"/>
              </a:lnSpc>
            </a:pPr>
            <a:r>
              <a:rPr lang="zh-CN" altLang="en-US" sz="2400" b="1" dirty="0">
                <a:solidFill>
                  <a:schemeClr val="tx1"/>
                </a:solidFill>
              </a:rPr>
              <a:t>urlpatterns = [</a:t>
            </a:r>
          </a:p>
          <a:p>
            <a:pPr fontAlgn="auto">
              <a:lnSpc>
                <a:spcPct val="150000"/>
              </a:lnSpc>
            </a:pPr>
            <a:r>
              <a:rPr lang="zh-CN" altLang="en-US" sz="2400" b="1" dirty="0">
                <a:solidFill>
                  <a:schemeClr val="tx1"/>
                </a:solidFill>
              </a:rPr>
              <a:t>    path('admin/', admin.site.urls),</a:t>
            </a:r>
          </a:p>
          <a:p>
            <a:pPr fontAlgn="auto">
              <a:lnSpc>
                <a:spcPct val="150000"/>
              </a:lnSpc>
            </a:pPr>
            <a:r>
              <a:rPr lang="zh-CN" altLang="en-US" sz="2400" b="1" dirty="0">
                <a:solidFill>
                  <a:schemeClr val="tx1"/>
                </a:solidFill>
              </a:rPr>
              <a:t>    path('book/',include('book.urls'))</a:t>
            </a:r>
            <a:r>
              <a:rPr lang="en-US" altLang="zh-CN" sz="2400" b="1" dirty="0">
                <a:solidFill>
                  <a:schemeClr val="tx1"/>
                </a:solidFill>
              </a:rPr>
              <a:t>,</a:t>
            </a:r>
            <a:endParaRPr lang="zh-CN" altLang="en-US" sz="2400" b="1" dirty="0">
              <a:solidFill>
                <a:schemeClr val="tx1"/>
              </a:solidFill>
            </a:endParaRPr>
          </a:p>
          <a:p>
            <a:pPr fontAlgn="auto">
              <a:lnSpc>
                <a:spcPct val="150000"/>
              </a:lnSpc>
            </a:pPr>
            <a:r>
              <a:rPr lang="en-US" altLang="zh-CN" sz="2400" b="1" dirty="0">
                <a:solidFill>
                  <a:schemeClr val="tx1"/>
                </a:solidFill>
              </a:rPr>
              <a:t>]</a:t>
            </a:r>
          </a:p>
        </p:txBody>
      </p:sp>
      <p:sp>
        <p:nvSpPr>
          <p:cNvPr id="5" name="文本框 4"/>
          <p:cNvSpPr txBox="1"/>
          <p:nvPr/>
        </p:nvSpPr>
        <p:spPr>
          <a:xfrm>
            <a:off x="2092960" y="1431290"/>
            <a:ext cx="6513195" cy="460375"/>
          </a:xfrm>
          <a:prstGeom prst="rect">
            <a:avLst/>
          </a:prstGeom>
          <a:solidFill>
            <a:srgbClr val="5BA78C"/>
          </a:solidFill>
        </p:spPr>
        <p:txBody>
          <a:bodyPr wrap="square" rtlCol="0" anchor="t">
            <a:spAutoFit/>
          </a:bodyPr>
          <a:lstStyle/>
          <a:p>
            <a:r>
              <a:rPr lang="zh-CN" altLang="en-US" sz="2400" b="1" dirty="0"/>
              <a:t>项目目录下的主</a:t>
            </a:r>
            <a:r>
              <a:rPr lang="en-US" altLang="zh-CN" sz="2400" b="1" dirty="0"/>
              <a:t>urls.py</a:t>
            </a:r>
          </a:p>
        </p:txBody>
      </p:sp>
    </p:spTree>
  </p:cSld>
  <p:clrMapOvr>
    <a:masterClrMapping/>
  </p:clrMapOvr>
  <p:transition spd="slow" advClick="0" advTm="3000">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E76861"/>
                </a:solidFill>
                <a:latin typeface="南宋书局体" panose="02000000000000000000" pitchFamily="2" charset="-122"/>
                <a:ea typeface="南宋书局体" panose="02000000000000000000" pitchFamily="2" charset="-122"/>
                <a:sym typeface="+mn-ea"/>
              </a:rPr>
              <a:t>include</a:t>
            </a:r>
            <a:r>
              <a:rPr lang="zh-CN" altLang="en-US" dirty="0">
                <a:solidFill>
                  <a:srgbClr val="E76861"/>
                </a:solidFill>
                <a:latin typeface="南宋书局体" panose="02000000000000000000" pitchFamily="2" charset="-122"/>
                <a:ea typeface="南宋书局体" panose="02000000000000000000" pitchFamily="2" charset="-122"/>
                <a:sym typeface="+mn-ea"/>
              </a:rPr>
              <a:t>例子</a:t>
            </a:r>
            <a:r>
              <a:rPr lang="en-US" altLang="zh-CN" dirty="0">
                <a:solidFill>
                  <a:srgbClr val="E76861"/>
                </a:solidFill>
                <a:latin typeface="南宋书局体" panose="02000000000000000000" pitchFamily="2" charset="-122"/>
                <a:ea typeface="南宋书局体" panose="02000000000000000000" pitchFamily="2" charset="-122"/>
                <a:sym typeface="+mn-ea"/>
              </a:rPr>
              <a:t>:</a:t>
            </a:r>
          </a:p>
        </p:txBody>
      </p:sp>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文本框 3"/>
          <p:cNvSpPr txBox="1"/>
          <p:nvPr/>
        </p:nvSpPr>
        <p:spPr>
          <a:xfrm>
            <a:off x="814070" y="2030095"/>
            <a:ext cx="4786630" cy="2861310"/>
          </a:xfrm>
          <a:prstGeom prst="rect">
            <a:avLst/>
          </a:prstGeom>
          <a:solidFill>
            <a:schemeClr val="bg2">
              <a:lumMod val="75000"/>
            </a:schemeClr>
          </a:solidFill>
        </p:spPr>
        <p:txBody>
          <a:bodyPr wrap="square" rtlCol="0" anchor="t">
            <a:spAutoFit/>
          </a:bodyPr>
          <a:lstStyle/>
          <a:p>
            <a:pPr fontAlgn="auto">
              <a:lnSpc>
                <a:spcPct val="150000"/>
              </a:lnSpc>
            </a:pPr>
            <a:r>
              <a:rPr lang="zh-CN" altLang="en-US" sz="2400" b="1" dirty="0">
                <a:solidFill>
                  <a:schemeClr val="tx1"/>
                </a:solidFill>
              </a:rPr>
              <a:t>from django.urls import path</a:t>
            </a:r>
          </a:p>
          <a:p>
            <a:pPr fontAlgn="auto">
              <a:lnSpc>
                <a:spcPct val="150000"/>
              </a:lnSpc>
            </a:pPr>
            <a:r>
              <a:rPr lang="zh-CN" altLang="en-US" sz="2400" b="1" dirty="0">
                <a:solidFill>
                  <a:schemeClr val="tx1"/>
                </a:solidFill>
              </a:rPr>
              <a:t>from . import views</a:t>
            </a:r>
          </a:p>
          <a:p>
            <a:pPr fontAlgn="auto">
              <a:lnSpc>
                <a:spcPct val="150000"/>
              </a:lnSpc>
            </a:pPr>
            <a:r>
              <a:rPr lang="zh-CN" altLang="en-US" sz="2400" b="1" dirty="0">
                <a:solidFill>
                  <a:schemeClr val="tx1"/>
                </a:solidFill>
              </a:rPr>
              <a:t>urlpatterns = [</a:t>
            </a:r>
          </a:p>
          <a:p>
            <a:pPr fontAlgn="auto">
              <a:lnSpc>
                <a:spcPct val="150000"/>
              </a:lnSpc>
            </a:pPr>
            <a:r>
              <a:rPr lang="zh-CN" altLang="en-US" sz="2400" b="1" dirty="0">
                <a:solidFill>
                  <a:schemeClr val="tx1"/>
                </a:solidFill>
              </a:rPr>
              <a:t>    path('index/',views.index),</a:t>
            </a:r>
          </a:p>
          <a:p>
            <a:pPr fontAlgn="auto">
              <a:lnSpc>
                <a:spcPct val="150000"/>
              </a:lnSpc>
            </a:pPr>
            <a:r>
              <a:rPr lang="zh-CN" altLang="en-US" sz="2400" b="1" dirty="0">
                <a:solidFill>
                  <a:schemeClr val="tx1"/>
                </a:solidFill>
              </a:rPr>
              <a:t>    ]</a:t>
            </a:r>
          </a:p>
        </p:txBody>
      </p:sp>
      <p:sp>
        <p:nvSpPr>
          <p:cNvPr id="5" name="文本框 4"/>
          <p:cNvSpPr txBox="1"/>
          <p:nvPr/>
        </p:nvSpPr>
        <p:spPr>
          <a:xfrm>
            <a:off x="814705" y="1569720"/>
            <a:ext cx="4706620" cy="460375"/>
          </a:xfrm>
          <a:prstGeom prst="rect">
            <a:avLst/>
          </a:prstGeom>
          <a:solidFill>
            <a:srgbClr val="3F5361"/>
          </a:solidFill>
        </p:spPr>
        <p:txBody>
          <a:bodyPr wrap="square" rtlCol="0" anchor="t">
            <a:spAutoFit/>
          </a:bodyPr>
          <a:lstStyle/>
          <a:p>
            <a:r>
              <a:rPr lang="zh-CN" altLang="en-US" sz="2400" b="1">
                <a:solidFill>
                  <a:schemeClr val="bg1"/>
                </a:solidFill>
              </a:rPr>
              <a:t>APP books里面的</a:t>
            </a:r>
            <a:r>
              <a:rPr lang="en-US" altLang="zh-CN" sz="2400" b="1">
                <a:solidFill>
                  <a:schemeClr val="bg1"/>
                </a:solidFill>
              </a:rPr>
              <a:t>urls.py</a:t>
            </a:r>
          </a:p>
        </p:txBody>
      </p:sp>
      <p:sp>
        <p:nvSpPr>
          <p:cNvPr id="7" name="文本框 6"/>
          <p:cNvSpPr txBox="1"/>
          <p:nvPr/>
        </p:nvSpPr>
        <p:spPr>
          <a:xfrm>
            <a:off x="5521325" y="1569720"/>
            <a:ext cx="5781040" cy="460375"/>
          </a:xfrm>
          <a:prstGeom prst="rect">
            <a:avLst/>
          </a:prstGeom>
          <a:solidFill>
            <a:srgbClr val="E76861"/>
          </a:solidFill>
        </p:spPr>
        <p:txBody>
          <a:bodyPr wrap="square" rtlCol="0" anchor="t">
            <a:spAutoFit/>
          </a:bodyPr>
          <a:lstStyle/>
          <a:p>
            <a:r>
              <a:rPr sz="2400" b="1">
                <a:solidFill>
                  <a:schemeClr val="bg1"/>
                </a:solidFill>
              </a:rPr>
              <a:t>APP books里面的view</a:t>
            </a:r>
            <a:r>
              <a:rPr lang="en-US" sz="2400" b="1">
                <a:solidFill>
                  <a:schemeClr val="bg1"/>
                </a:solidFill>
              </a:rPr>
              <a:t>s</a:t>
            </a:r>
            <a:r>
              <a:rPr lang="en-US" altLang="zh-CN" sz="2400" b="1">
                <a:solidFill>
                  <a:schemeClr val="bg1"/>
                </a:solidFill>
              </a:rPr>
              <a:t>.py</a:t>
            </a:r>
          </a:p>
        </p:txBody>
      </p:sp>
      <p:sp>
        <p:nvSpPr>
          <p:cNvPr id="9" name="文本框 8"/>
          <p:cNvSpPr txBox="1"/>
          <p:nvPr/>
        </p:nvSpPr>
        <p:spPr>
          <a:xfrm>
            <a:off x="5521325" y="2030095"/>
            <a:ext cx="5781675" cy="2861310"/>
          </a:xfrm>
          <a:prstGeom prst="rect">
            <a:avLst/>
          </a:prstGeom>
          <a:solidFill>
            <a:schemeClr val="accent1">
              <a:lumMod val="40000"/>
              <a:lumOff val="60000"/>
            </a:schemeClr>
          </a:solidFill>
        </p:spPr>
        <p:txBody>
          <a:bodyPr wrap="square" rtlCol="0" anchor="t">
            <a:spAutoFit/>
          </a:bodyPr>
          <a:lstStyle/>
          <a:p>
            <a:pPr fontAlgn="auto">
              <a:lnSpc>
                <a:spcPct val="150000"/>
              </a:lnSpc>
            </a:pPr>
            <a:r>
              <a:rPr lang="zh-CN" altLang="en-US" sz="2400" b="1" dirty="0">
                <a:solidFill>
                  <a:schemeClr val="tx1"/>
                </a:solidFill>
              </a:rPr>
              <a:t>from django.shortcuts import render</a:t>
            </a:r>
          </a:p>
          <a:p>
            <a:pPr fontAlgn="auto">
              <a:lnSpc>
                <a:spcPct val="150000"/>
              </a:lnSpc>
            </a:pPr>
            <a:r>
              <a:rPr lang="zh-CN" altLang="en-US" sz="2400" b="1" dirty="0">
                <a:solidFill>
                  <a:schemeClr val="tx1"/>
                </a:solidFill>
              </a:rPr>
              <a:t>from django.http import HttpResponse</a:t>
            </a:r>
          </a:p>
          <a:p>
            <a:pPr fontAlgn="auto">
              <a:lnSpc>
                <a:spcPct val="150000"/>
              </a:lnSpc>
            </a:pPr>
            <a:r>
              <a:rPr lang="zh-CN" altLang="en-US" sz="2400" b="1" dirty="0">
                <a:solidFill>
                  <a:schemeClr val="tx1"/>
                </a:solidFill>
              </a:rPr>
              <a:t># Create your views here.</a:t>
            </a:r>
          </a:p>
          <a:p>
            <a:pPr fontAlgn="auto">
              <a:lnSpc>
                <a:spcPct val="150000"/>
              </a:lnSpc>
            </a:pPr>
            <a:r>
              <a:rPr lang="zh-CN" altLang="en-US" sz="2400" b="1" dirty="0">
                <a:solidFill>
                  <a:schemeClr val="tx1"/>
                </a:solidFill>
              </a:rPr>
              <a:t>def index(request):</a:t>
            </a:r>
          </a:p>
          <a:p>
            <a:pPr fontAlgn="auto">
              <a:lnSpc>
                <a:spcPct val="150000"/>
              </a:lnSpc>
            </a:pPr>
            <a:r>
              <a:rPr lang="zh-CN" altLang="en-US" sz="2400" b="1" dirty="0">
                <a:solidFill>
                  <a:schemeClr val="tx1"/>
                </a:solidFill>
              </a:rPr>
              <a:t>    return HttpResponse('这个book的首页!!')</a:t>
            </a:r>
          </a:p>
        </p:txBody>
      </p:sp>
    </p:spTree>
  </p:cSld>
  <p:clrMapOvr>
    <a:masterClrMapping/>
  </p:clrMapOvr>
  <p:transition spd="slow" advClick="0" advTm="3000">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144760" y="2829879"/>
            <a:ext cx="1144588" cy="1144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p:txBody>
          <a:bodyPr/>
          <a:lstStyle/>
          <a:p>
            <a:r>
              <a:rPr lang="en-US" altLang="zh-CN" dirty="0"/>
              <a:t>kwargs</a:t>
            </a:r>
            <a:r>
              <a:rPr lang="zh-CN" altLang="en-US" dirty="0"/>
              <a:t>的作用</a:t>
            </a:r>
          </a:p>
        </p:txBody>
      </p:sp>
      <p:sp>
        <p:nvSpPr>
          <p:cNvPr id="12" name="MH_Other_1"/>
          <p:cNvSpPr/>
          <p:nvPr>
            <p:custDataLst>
              <p:tags r:id="rId4"/>
            </p:custDataLst>
          </p:nvPr>
        </p:nvSpPr>
        <p:spPr>
          <a:xfrm>
            <a:off x="10717849" y="3410903"/>
            <a:ext cx="1184275" cy="1185862"/>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717849"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9533574"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9533574" y="3410903"/>
            <a:ext cx="1184275" cy="1185862"/>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 name="圆角矩形 1"/>
          <p:cNvSpPr/>
          <p:nvPr/>
        </p:nvSpPr>
        <p:spPr>
          <a:xfrm>
            <a:off x="1300480" y="1407795"/>
            <a:ext cx="7475855" cy="934720"/>
          </a:xfrm>
          <a:prstGeom prst="roundRect">
            <a:avLst/>
          </a:prstGeom>
          <a:solidFill>
            <a:srgbClr val="E5A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传递一个Python 字典作为额外的参数传递给视图函数。</a:t>
            </a:r>
          </a:p>
        </p:txBody>
      </p:sp>
      <p:sp>
        <p:nvSpPr>
          <p:cNvPr id="9" name="文本框 8"/>
          <p:cNvSpPr txBox="1"/>
          <p:nvPr/>
        </p:nvSpPr>
        <p:spPr>
          <a:xfrm>
            <a:off x="1437005" y="2373630"/>
            <a:ext cx="7202805" cy="3969385"/>
          </a:xfrm>
          <a:prstGeom prst="rect">
            <a:avLst/>
          </a:prstGeom>
          <a:solidFill>
            <a:schemeClr val="accent4">
              <a:lumMod val="40000"/>
              <a:lumOff val="60000"/>
            </a:schemeClr>
          </a:solidFill>
        </p:spPr>
        <p:txBody>
          <a:bodyPr wrap="square" rtlCol="0" anchor="t">
            <a:spAutoFit/>
          </a:bodyPr>
          <a:lstStyle/>
          <a:p>
            <a:pPr fontAlgn="auto">
              <a:lnSpc>
                <a:spcPct val="150000"/>
              </a:lnSpc>
            </a:pPr>
            <a:r>
              <a:rPr lang="en-US" altLang="zh-CN" sz="2400" b="1">
                <a:solidFill>
                  <a:schemeClr val="tx1"/>
                </a:solidFill>
              </a:rPr>
              <a:t># </a:t>
            </a:r>
            <a:r>
              <a:rPr lang="zh-CN" altLang="en-US" sz="2400" b="1">
                <a:solidFill>
                  <a:schemeClr val="tx1"/>
                </a:solidFill>
              </a:rPr>
              <a:t>主</a:t>
            </a:r>
            <a:r>
              <a:rPr lang="en-US" altLang="zh-CN" sz="2400" b="1">
                <a:solidFill>
                  <a:schemeClr val="tx1"/>
                </a:solidFill>
              </a:rPr>
              <a:t>urls.py</a:t>
            </a:r>
            <a:r>
              <a:rPr lang="zh-CN" altLang="en-US" sz="2400" b="1">
                <a:solidFill>
                  <a:schemeClr val="tx1"/>
                </a:solidFill>
              </a:rPr>
              <a:t>文件</a:t>
            </a:r>
          </a:p>
          <a:p>
            <a:pPr fontAlgn="auto">
              <a:lnSpc>
                <a:spcPct val="150000"/>
              </a:lnSpc>
            </a:pPr>
            <a:r>
              <a:rPr lang="zh-CN" altLang="en-US" sz="2400" b="1">
                <a:solidFill>
                  <a:schemeClr val="tx1"/>
                </a:solidFill>
              </a:rPr>
              <a:t>from django.contrib import admin</a:t>
            </a:r>
          </a:p>
          <a:p>
            <a:pPr fontAlgn="auto">
              <a:lnSpc>
                <a:spcPct val="150000"/>
              </a:lnSpc>
            </a:pPr>
            <a:r>
              <a:rPr lang="zh-CN" altLang="en-US" sz="2400" b="1">
                <a:solidFill>
                  <a:schemeClr val="tx1"/>
                </a:solidFill>
              </a:rPr>
              <a:t>from django.urls import path,include</a:t>
            </a:r>
          </a:p>
          <a:p>
            <a:pPr fontAlgn="auto">
              <a:lnSpc>
                <a:spcPct val="150000"/>
              </a:lnSpc>
            </a:pPr>
            <a:r>
              <a:rPr lang="zh-CN" altLang="en-US" sz="2400" b="1">
                <a:solidFill>
                  <a:schemeClr val="tx1"/>
                </a:solidFill>
              </a:rPr>
              <a:t>urlpatterns = [</a:t>
            </a:r>
          </a:p>
          <a:p>
            <a:pPr fontAlgn="auto">
              <a:lnSpc>
                <a:spcPct val="150000"/>
              </a:lnSpc>
            </a:pPr>
            <a:r>
              <a:rPr lang="zh-CN" altLang="en-US" sz="2400" b="1">
                <a:solidFill>
                  <a:schemeClr val="tx1"/>
                </a:solidFill>
              </a:rPr>
              <a:t>    path('admin/', admin.site.urls),</a:t>
            </a:r>
          </a:p>
          <a:p>
            <a:pPr fontAlgn="auto">
              <a:lnSpc>
                <a:spcPct val="150000"/>
              </a:lnSpc>
            </a:pPr>
            <a:r>
              <a:rPr lang="zh-CN" altLang="en-US" sz="2400" b="1">
                <a:solidFill>
                  <a:schemeClr val="tx1"/>
                </a:solidFill>
              </a:rPr>
              <a:t>    path('book/',include('book.urls'),{'switch':'true'})</a:t>
            </a:r>
            <a:r>
              <a:rPr lang="en-US" altLang="zh-CN" sz="2400" b="1">
                <a:solidFill>
                  <a:schemeClr val="tx1"/>
                </a:solidFill>
              </a:rPr>
              <a:t>,</a:t>
            </a:r>
            <a:endParaRPr lang="zh-CN" altLang="en-US" sz="2400" b="1">
              <a:solidFill>
                <a:schemeClr val="tx1"/>
              </a:solidFill>
            </a:endParaRPr>
          </a:p>
          <a:p>
            <a:pPr fontAlgn="auto">
              <a:lnSpc>
                <a:spcPct val="150000"/>
              </a:lnSpc>
            </a:pPr>
            <a:r>
              <a:rPr lang="en-US" altLang="zh-CN" sz="2400" b="1">
                <a:solidFill>
                  <a:schemeClr val="tx1"/>
                </a:solidFill>
              </a:rPr>
              <a:t>]</a:t>
            </a:r>
          </a:p>
        </p:txBody>
      </p:sp>
    </p:spTree>
    <p:custDataLst>
      <p:tags r:id="rId1"/>
    </p:custDataLst>
  </p:cSld>
  <p:clrMapOvr>
    <a:masterClrMapping/>
  </p:clrMapOvr>
  <p:transition spd="slow" advClick="0" advTm="3000">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144760" y="2829879"/>
            <a:ext cx="1144588" cy="1144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p:txBody>
          <a:bodyPr/>
          <a:lstStyle/>
          <a:p>
            <a:r>
              <a:rPr lang="en-US" altLang="zh-CN" dirty="0"/>
              <a:t>kwargs</a:t>
            </a:r>
            <a:r>
              <a:rPr lang="zh-CN" altLang="en-US" dirty="0"/>
              <a:t>的作用</a:t>
            </a:r>
          </a:p>
        </p:txBody>
      </p:sp>
      <p:sp>
        <p:nvSpPr>
          <p:cNvPr id="12" name="MH_Other_1"/>
          <p:cNvSpPr/>
          <p:nvPr>
            <p:custDataLst>
              <p:tags r:id="rId4"/>
            </p:custDataLst>
          </p:nvPr>
        </p:nvSpPr>
        <p:spPr>
          <a:xfrm>
            <a:off x="10717849" y="3410903"/>
            <a:ext cx="1184275" cy="1185862"/>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717849"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9533574"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9533574" y="3410903"/>
            <a:ext cx="1184275" cy="1185862"/>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 name="圆角矩形 1"/>
          <p:cNvSpPr/>
          <p:nvPr/>
        </p:nvSpPr>
        <p:spPr>
          <a:xfrm>
            <a:off x="1300480" y="1292225"/>
            <a:ext cx="7633970" cy="934720"/>
          </a:xfrm>
          <a:prstGeom prst="round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视图函数中可以通过关键字参数获取到</a:t>
            </a:r>
          </a:p>
        </p:txBody>
      </p:sp>
      <p:sp>
        <p:nvSpPr>
          <p:cNvPr id="9" name="文本框 8"/>
          <p:cNvSpPr txBox="1"/>
          <p:nvPr/>
        </p:nvSpPr>
        <p:spPr>
          <a:xfrm>
            <a:off x="1300480" y="2461260"/>
            <a:ext cx="7960995" cy="3969385"/>
          </a:xfrm>
          <a:prstGeom prst="rect">
            <a:avLst/>
          </a:prstGeom>
          <a:solidFill>
            <a:schemeClr val="accent3">
              <a:lumMod val="40000"/>
              <a:lumOff val="60000"/>
            </a:schemeClr>
          </a:solidFill>
        </p:spPr>
        <p:txBody>
          <a:bodyPr wrap="square" rtlCol="0" anchor="t">
            <a:spAutoFit/>
          </a:bodyPr>
          <a:lstStyle/>
          <a:p>
            <a:pPr fontAlgn="auto">
              <a:lnSpc>
                <a:spcPct val="150000"/>
              </a:lnSpc>
            </a:pPr>
            <a:r>
              <a:rPr lang="en-US" altLang="zh-CN" sz="2400" b="1">
                <a:solidFill>
                  <a:schemeClr val="tx1"/>
                </a:solidFill>
              </a:rPr>
              <a:t>#</a:t>
            </a:r>
            <a:r>
              <a:rPr sz="2400" b="1">
                <a:solidFill>
                  <a:schemeClr val="tx1"/>
                </a:solidFill>
              </a:rPr>
              <a:t> APP books里面的view</a:t>
            </a:r>
            <a:r>
              <a:rPr lang="en-US" sz="2400" b="1">
                <a:solidFill>
                  <a:schemeClr val="tx1"/>
                </a:solidFill>
              </a:rPr>
              <a:t>s.py</a:t>
            </a:r>
            <a:endParaRPr sz="2400" b="1">
              <a:solidFill>
                <a:schemeClr val="tx1"/>
              </a:solidFill>
            </a:endParaRPr>
          </a:p>
          <a:p>
            <a:pPr fontAlgn="auto">
              <a:lnSpc>
                <a:spcPct val="150000"/>
              </a:lnSpc>
            </a:pPr>
            <a:r>
              <a:rPr lang="zh-CN" altLang="en-US" sz="2400" b="1">
                <a:solidFill>
                  <a:schemeClr val="tx1"/>
                </a:solidFill>
              </a:rPr>
              <a:t>from django.http import HttpResponse</a:t>
            </a:r>
          </a:p>
          <a:p>
            <a:pPr fontAlgn="auto">
              <a:lnSpc>
                <a:spcPct val="150000"/>
              </a:lnSpc>
            </a:pPr>
            <a:r>
              <a:rPr lang="zh-CN" altLang="en-US" sz="2400" b="1">
                <a:solidFill>
                  <a:schemeClr val="tx1"/>
                </a:solidFill>
              </a:rPr>
              <a:t>import datetime</a:t>
            </a:r>
          </a:p>
          <a:p>
            <a:pPr fontAlgn="auto">
              <a:lnSpc>
                <a:spcPct val="150000"/>
              </a:lnSpc>
            </a:pPr>
            <a:r>
              <a:rPr lang="zh-CN" altLang="en-US" sz="2400" b="1">
                <a:solidFill>
                  <a:schemeClr val="tx1"/>
                </a:solidFill>
              </a:rPr>
              <a:t>def index(request,**kwargs):</a:t>
            </a:r>
          </a:p>
          <a:p>
            <a:pPr fontAlgn="auto">
              <a:lnSpc>
                <a:spcPct val="150000"/>
              </a:lnSpc>
            </a:pPr>
            <a:r>
              <a:rPr lang="zh-CN" altLang="en-US" sz="2400" b="1">
                <a:solidFill>
                  <a:schemeClr val="tx1"/>
                </a:solidFill>
              </a:rPr>
              <a:t>    if kwargs.get('switch') == 'true':</a:t>
            </a:r>
          </a:p>
          <a:p>
            <a:pPr fontAlgn="auto">
              <a:lnSpc>
                <a:spcPct val="150000"/>
              </a:lnSpc>
            </a:pPr>
            <a:r>
              <a:rPr lang="zh-CN" altLang="en-US" sz="2400" b="1">
                <a:solidFill>
                  <a:schemeClr val="tx1"/>
                </a:solidFill>
              </a:rPr>
              <a:t>        print(datetime.datetime.now())</a:t>
            </a:r>
          </a:p>
          <a:p>
            <a:pPr fontAlgn="auto">
              <a:lnSpc>
                <a:spcPct val="150000"/>
              </a:lnSpc>
            </a:pPr>
            <a:r>
              <a:rPr lang="zh-CN" altLang="en-US" sz="2400" b="1">
                <a:solidFill>
                  <a:schemeClr val="tx1"/>
                </a:solidFill>
              </a:rPr>
              <a:t>    return HttpResponse('这个book的首页!!')</a:t>
            </a:r>
          </a:p>
        </p:txBody>
      </p:sp>
      <p:sp>
        <p:nvSpPr>
          <p:cNvPr id="3" name="矩形 2"/>
          <p:cNvSpPr/>
          <p:nvPr/>
        </p:nvSpPr>
        <p:spPr>
          <a:xfrm>
            <a:off x="1722755" y="1735455"/>
            <a:ext cx="7538720" cy="2861310"/>
          </a:xfrm>
          <a:prstGeom prst="rect">
            <a:avLst/>
          </a:prstGeom>
          <a:noFill/>
          <a:ln>
            <a:noFill/>
          </a:ln>
        </p:spPr>
        <p:txBody>
          <a:bodyPr wrap="none" rtlCol="0" anchor="t">
            <a:spAutoFit/>
          </a:bodyPr>
          <a:lstStyle/>
          <a:p>
            <a:pPr algn="ctr"/>
            <a:r>
              <a:rPr lang="en-US" altLang="zh-CN" sz="36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Kwargs</a:t>
            </a:r>
            <a:r>
              <a:rPr lang="zh-CN" alt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为字典类型</a:t>
            </a:r>
            <a:endParaRPr lang="en-US" altLang="zh-C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可以传递额外的参数到</a:t>
            </a:r>
            <a:r>
              <a:rPr lang="en-US" altLang="zh-C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views</a:t>
            </a:r>
            <a:r>
              <a:rPr lang="zh-CN" alt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中</a:t>
            </a:r>
          </a:p>
          <a:p>
            <a:pPr algn="ctr"/>
            <a:r>
              <a:rPr lang="zh-CN" alt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使用include的时候</a:t>
            </a:r>
          </a:p>
          <a:p>
            <a:pPr algn="ctr"/>
            <a:r>
              <a:rPr lang="zh-CN" alt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需要统一给下面的url一些参数的时候</a:t>
            </a:r>
          </a:p>
          <a:p>
            <a:pPr algn="ctr"/>
            <a:r>
              <a:rPr lang="zh-CN" alt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显得尤其有用</a:t>
            </a:r>
          </a:p>
        </p:txBody>
      </p:sp>
    </p:spTree>
    <p:custDataLst>
      <p:tags r:id="rId1"/>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知识回顾</a:t>
            </a:r>
            <a:r>
              <a:rPr lang="en-US" altLang="zh-CN" dirty="0"/>
              <a:t>:</a:t>
            </a:r>
          </a:p>
        </p:txBody>
      </p:sp>
      <p:grpSp>
        <p:nvGrpSpPr>
          <p:cNvPr id="14" name="Group 7"/>
          <p:cNvGrpSpPr/>
          <p:nvPr/>
        </p:nvGrpSpPr>
        <p:grpSpPr bwMode="auto">
          <a:xfrm>
            <a:off x="546832" y="1747207"/>
            <a:ext cx="2176463" cy="2198688"/>
            <a:chOff x="567" y="754"/>
            <a:chExt cx="1371" cy="1385"/>
          </a:xfrm>
          <a:solidFill>
            <a:schemeClr val="accent1"/>
          </a:solidFill>
        </p:grpSpPr>
        <p:sp>
          <p:nvSpPr>
            <p:cNvPr id="16" name="Freeform 8"/>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9"/>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4"/>
          <p:cNvGrpSpPr/>
          <p:nvPr/>
        </p:nvGrpSpPr>
        <p:grpSpPr bwMode="auto">
          <a:xfrm>
            <a:off x="1153175" y="2915917"/>
            <a:ext cx="1846263" cy="1839913"/>
            <a:chOff x="884" y="2387"/>
            <a:chExt cx="1163" cy="1159"/>
          </a:xfrm>
          <a:solidFill>
            <a:schemeClr val="accent2"/>
          </a:solidFill>
        </p:grpSpPr>
        <p:sp>
          <p:nvSpPr>
            <p:cNvPr id="12" name="Freeform 5"/>
            <p:cNvSpPr/>
            <p:nvPr/>
          </p:nvSpPr>
          <p:spPr bwMode="auto">
            <a:xfrm>
              <a:off x="1429" y="2387"/>
              <a:ext cx="618" cy="1156"/>
            </a:xfrm>
            <a:custGeom>
              <a:avLst/>
              <a:gdLst>
                <a:gd name="T0" fmla="*/ 112 w 618"/>
                <a:gd name="T1" fmla="*/ 1084 h 1156"/>
                <a:gd name="T2" fmla="*/ 367 w 618"/>
                <a:gd name="T3" fmla="*/ 974 h 1156"/>
                <a:gd name="T4" fmla="*/ 517 w 618"/>
                <a:gd name="T5" fmla="*/ 748 h 1156"/>
                <a:gd name="T6" fmla="*/ 544 w 618"/>
                <a:gd name="T7" fmla="*/ 506 h 1156"/>
                <a:gd name="T8" fmla="*/ 434 w 618"/>
                <a:gd name="T9" fmla="*/ 251 h 1156"/>
                <a:gd name="T10" fmla="*/ 227 w 618"/>
                <a:gd name="T11" fmla="*/ 104 h 1156"/>
                <a:gd name="T12" fmla="*/ 0 w 618"/>
                <a:gd name="T13" fmla="*/ 74 h 1156"/>
                <a:gd name="T14" fmla="*/ 50 w 618"/>
                <a:gd name="T15" fmla="*/ 160 h 1156"/>
                <a:gd name="T16" fmla="*/ 77 w 618"/>
                <a:gd name="T17" fmla="*/ 162 h 1156"/>
                <a:gd name="T18" fmla="*/ 97 w 618"/>
                <a:gd name="T19" fmla="*/ 164 h 1156"/>
                <a:gd name="T20" fmla="*/ 117 w 618"/>
                <a:gd name="T21" fmla="*/ 169 h 1156"/>
                <a:gd name="T22" fmla="*/ 139 w 618"/>
                <a:gd name="T23" fmla="*/ 174 h 1156"/>
                <a:gd name="T24" fmla="*/ 160 w 618"/>
                <a:gd name="T25" fmla="*/ 179 h 1156"/>
                <a:gd name="T26" fmla="*/ 184 w 618"/>
                <a:gd name="T27" fmla="*/ 187 h 1156"/>
                <a:gd name="T28" fmla="*/ 209 w 618"/>
                <a:gd name="T29" fmla="*/ 195 h 1156"/>
                <a:gd name="T30" fmla="*/ 232 w 618"/>
                <a:gd name="T31" fmla="*/ 207 h 1156"/>
                <a:gd name="T32" fmla="*/ 257 w 618"/>
                <a:gd name="T33" fmla="*/ 221 h 1156"/>
                <a:gd name="T34" fmla="*/ 280 w 618"/>
                <a:gd name="T35" fmla="*/ 237 h 1156"/>
                <a:gd name="T36" fmla="*/ 304 w 618"/>
                <a:gd name="T37" fmla="*/ 256 h 1156"/>
                <a:gd name="T38" fmla="*/ 325 w 618"/>
                <a:gd name="T39" fmla="*/ 277 h 1156"/>
                <a:gd name="T40" fmla="*/ 344 w 618"/>
                <a:gd name="T41" fmla="*/ 296 h 1156"/>
                <a:gd name="T42" fmla="*/ 361 w 618"/>
                <a:gd name="T43" fmla="*/ 314 h 1156"/>
                <a:gd name="T44" fmla="*/ 376 w 618"/>
                <a:gd name="T45" fmla="*/ 332 h 1156"/>
                <a:gd name="T46" fmla="*/ 389 w 618"/>
                <a:gd name="T47" fmla="*/ 351 h 1156"/>
                <a:gd name="T48" fmla="*/ 401 w 618"/>
                <a:gd name="T49" fmla="*/ 371 h 1156"/>
                <a:gd name="T50" fmla="*/ 411 w 618"/>
                <a:gd name="T51" fmla="*/ 391 h 1156"/>
                <a:gd name="T52" fmla="*/ 421 w 618"/>
                <a:gd name="T53" fmla="*/ 411 h 1156"/>
                <a:gd name="T54" fmla="*/ 429 w 618"/>
                <a:gd name="T55" fmla="*/ 431 h 1156"/>
                <a:gd name="T56" fmla="*/ 436 w 618"/>
                <a:gd name="T57" fmla="*/ 451 h 1156"/>
                <a:gd name="T58" fmla="*/ 441 w 618"/>
                <a:gd name="T59" fmla="*/ 469 h 1156"/>
                <a:gd name="T60" fmla="*/ 444 w 618"/>
                <a:gd name="T61" fmla="*/ 489 h 1156"/>
                <a:gd name="T62" fmla="*/ 449 w 618"/>
                <a:gd name="T63" fmla="*/ 509 h 1156"/>
                <a:gd name="T64" fmla="*/ 452 w 618"/>
                <a:gd name="T65" fmla="*/ 526 h 1156"/>
                <a:gd name="T66" fmla="*/ 454 w 618"/>
                <a:gd name="T67" fmla="*/ 544 h 1156"/>
                <a:gd name="T68" fmla="*/ 457 w 618"/>
                <a:gd name="T69" fmla="*/ 573 h 1156"/>
                <a:gd name="T70" fmla="*/ 457 w 618"/>
                <a:gd name="T71" fmla="*/ 591 h 1156"/>
                <a:gd name="T72" fmla="*/ 456 w 618"/>
                <a:gd name="T73" fmla="*/ 616 h 1156"/>
                <a:gd name="T74" fmla="*/ 449 w 618"/>
                <a:gd name="T75" fmla="*/ 645 h 1156"/>
                <a:gd name="T76" fmla="*/ 446 w 618"/>
                <a:gd name="T77" fmla="*/ 663 h 1156"/>
                <a:gd name="T78" fmla="*/ 441 w 618"/>
                <a:gd name="T79" fmla="*/ 683 h 1156"/>
                <a:gd name="T80" fmla="*/ 436 w 618"/>
                <a:gd name="T81" fmla="*/ 705 h 1156"/>
                <a:gd name="T82" fmla="*/ 427 w 618"/>
                <a:gd name="T83" fmla="*/ 725 h 1156"/>
                <a:gd name="T84" fmla="*/ 419 w 618"/>
                <a:gd name="T85" fmla="*/ 748 h 1156"/>
                <a:gd name="T86" fmla="*/ 409 w 618"/>
                <a:gd name="T87" fmla="*/ 771 h 1156"/>
                <a:gd name="T88" fmla="*/ 397 w 618"/>
                <a:gd name="T89" fmla="*/ 793 h 1156"/>
                <a:gd name="T90" fmla="*/ 384 w 618"/>
                <a:gd name="T91" fmla="*/ 815 h 1156"/>
                <a:gd name="T92" fmla="*/ 367 w 618"/>
                <a:gd name="T93" fmla="*/ 837 h 1156"/>
                <a:gd name="T94" fmla="*/ 351 w 618"/>
                <a:gd name="T95" fmla="*/ 858 h 1156"/>
                <a:gd name="T96" fmla="*/ 334 w 618"/>
                <a:gd name="T97" fmla="*/ 873 h 1156"/>
                <a:gd name="T98" fmla="*/ 320 w 618"/>
                <a:gd name="T99" fmla="*/ 885 h 1156"/>
                <a:gd name="T100" fmla="*/ 299 w 618"/>
                <a:gd name="T101" fmla="*/ 903 h 1156"/>
                <a:gd name="T102" fmla="*/ 269 w 618"/>
                <a:gd name="T103" fmla="*/ 925 h 1156"/>
                <a:gd name="T104" fmla="*/ 245 w 618"/>
                <a:gd name="T105" fmla="*/ 940 h 1156"/>
                <a:gd name="T106" fmla="*/ 225 w 618"/>
                <a:gd name="T107" fmla="*/ 950 h 1156"/>
                <a:gd name="T108" fmla="*/ 200 w 618"/>
                <a:gd name="T109" fmla="*/ 962 h 1156"/>
                <a:gd name="T110" fmla="*/ 175 w 618"/>
                <a:gd name="T111" fmla="*/ 970 h 1156"/>
                <a:gd name="T112" fmla="*/ 145 w 618"/>
                <a:gd name="T113" fmla="*/ 979 h 1156"/>
                <a:gd name="T114" fmla="*/ 115 w 618"/>
                <a:gd name="T115" fmla="*/ 987 h 1156"/>
                <a:gd name="T116" fmla="*/ 80 w 618"/>
                <a:gd name="T117" fmla="*/ 992 h 1156"/>
                <a:gd name="T118" fmla="*/ 45 w 618"/>
                <a:gd name="T119" fmla="*/ 99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8"/>
                <a:gd name="T181" fmla="*/ 0 h 1156"/>
                <a:gd name="T182" fmla="*/ 618 w 618"/>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8" h="1156">
                  <a:moveTo>
                    <a:pt x="37" y="997"/>
                  </a:moveTo>
                  <a:lnTo>
                    <a:pt x="40" y="1156"/>
                  </a:lnTo>
                  <a:lnTo>
                    <a:pt x="82" y="1152"/>
                  </a:lnTo>
                  <a:lnTo>
                    <a:pt x="112" y="1084"/>
                  </a:lnTo>
                  <a:lnTo>
                    <a:pt x="220" y="1054"/>
                  </a:lnTo>
                  <a:lnTo>
                    <a:pt x="312" y="1090"/>
                  </a:lnTo>
                  <a:lnTo>
                    <a:pt x="357" y="1062"/>
                  </a:lnTo>
                  <a:lnTo>
                    <a:pt x="367" y="974"/>
                  </a:lnTo>
                  <a:lnTo>
                    <a:pt x="434" y="907"/>
                  </a:lnTo>
                  <a:lnTo>
                    <a:pt x="519" y="903"/>
                  </a:lnTo>
                  <a:lnTo>
                    <a:pt x="558" y="845"/>
                  </a:lnTo>
                  <a:lnTo>
                    <a:pt x="517" y="748"/>
                  </a:lnTo>
                  <a:lnTo>
                    <a:pt x="548" y="655"/>
                  </a:lnTo>
                  <a:lnTo>
                    <a:pt x="614" y="608"/>
                  </a:lnTo>
                  <a:lnTo>
                    <a:pt x="618" y="543"/>
                  </a:lnTo>
                  <a:lnTo>
                    <a:pt x="544" y="506"/>
                  </a:lnTo>
                  <a:lnTo>
                    <a:pt x="514" y="399"/>
                  </a:lnTo>
                  <a:lnTo>
                    <a:pt x="551" y="302"/>
                  </a:lnTo>
                  <a:lnTo>
                    <a:pt x="527" y="264"/>
                  </a:lnTo>
                  <a:lnTo>
                    <a:pt x="434" y="251"/>
                  </a:lnTo>
                  <a:lnTo>
                    <a:pt x="372" y="192"/>
                  </a:lnTo>
                  <a:lnTo>
                    <a:pt x="367" y="97"/>
                  </a:lnTo>
                  <a:lnTo>
                    <a:pt x="315" y="65"/>
                  </a:lnTo>
                  <a:lnTo>
                    <a:pt x="227" y="104"/>
                  </a:lnTo>
                  <a:lnTo>
                    <a:pt x="115" y="72"/>
                  </a:lnTo>
                  <a:lnTo>
                    <a:pt x="103" y="2"/>
                  </a:lnTo>
                  <a:lnTo>
                    <a:pt x="35" y="0"/>
                  </a:lnTo>
                  <a:lnTo>
                    <a:pt x="0" y="74"/>
                  </a:lnTo>
                  <a:lnTo>
                    <a:pt x="40" y="160"/>
                  </a:lnTo>
                  <a:lnTo>
                    <a:pt x="42" y="160"/>
                  </a:lnTo>
                  <a:lnTo>
                    <a:pt x="47" y="160"/>
                  </a:lnTo>
                  <a:lnTo>
                    <a:pt x="50" y="160"/>
                  </a:lnTo>
                  <a:lnTo>
                    <a:pt x="57" y="160"/>
                  </a:lnTo>
                  <a:lnTo>
                    <a:pt x="62" y="160"/>
                  </a:lnTo>
                  <a:lnTo>
                    <a:pt x="68" y="162"/>
                  </a:lnTo>
                  <a:lnTo>
                    <a:pt x="77" y="162"/>
                  </a:lnTo>
                  <a:lnTo>
                    <a:pt x="83" y="162"/>
                  </a:lnTo>
                  <a:lnTo>
                    <a:pt x="88" y="162"/>
                  </a:lnTo>
                  <a:lnTo>
                    <a:pt x="93" y="164"/>
                  </a:lnTo>
                  <a:lnTo>
                    <a:pt x="97" y="164"/>
                  </a:lnTo>
                  <a:lnTo>
                    <a:pt x="102" y="165"/>
                  </a:lnTo>
                  <a:lnTo>
                    <a:pt x="107" y="165"/>
                  </a:lnTo>
                  <a:lnTo>
                    <a:pt x="112" y="167"/>
                  </a:lnTo>
                  <a:lnTo>
                    <a:pt x="117" y="169"/>
                  </a:lnTo>
                  <a:lnTo>
                    <a:pt x="122" y="170"/>
                  </a:lnTo>
                  <a:lnTo>
                    <a:pt x="127" y="170"/>
                  </a:lnTo>
                  <a:lnTo>
                    <a:pt x="132" y="172"/>
                  </a:lnTo>
                  <a:lnTo>
                    <a:pt x="139" y="174"/>
                  </a:lnTo>
                  <a:lnTo>
                    <a:pt x="144" y="175"/>
                  </a:lnTo>
                  <a:lnTo>
                    <a:pt x="149" y="175"/>
                  </a:lnTo>
                  <a:lnTo>
                    <a:pt x="155" y="177"/>
                  </a:lnTo>
                  <a:lnTo>
                    <a:pt x="160" y="179"/>
                  </a:lnTo>
                  <a:lnTo>
                    <a:pt x="167" y="180"/>
                  </a:lnTo>
                  <a:lnTo>
                    <a:pt x="172" y="182"/>
                  </a:lnTo>
                  <a:lnTo>
                    <a:pt x="179" y="185"/>
                  </a:lnTo>
                  <a:lnTo>
                    <a:pt x="184" y="187"/>
                  </a:lnTo>
                  <a:lnTo>
                    <a:pt x="190" y="190"/>
                  </a:lnTo>
                  <a:lnTo>
                    <a:pt x="195" y="192"/>
                  </a:lnTo>
                  <a:lnTo>
                    <a:pt x="202" y="194"/>
                  </a:lnTo>
                  <a:lnTo>
                    <a:pt x="209" y="195"/>
                  </a:lnTo>
                  <a:lnTo>
                    <a:pt x="214" y="199"/>
                  </a:lnTo>
                  <a:lnTo>
                    <a:pt x="220" y="202"/>
                  </a:lnTo>
                  <a:lnTo>
                    <a:pt x="227" y="204"/>
                  </a:lnTo>
                  <a:lnTo>
                    <a:pt x="232" y="207"/>
                  </a:lnTo>
                  <a:lnTo>
                    <a:pt x="240" y="212"/>
                  </a:lnTo>
                  <a:lnTo>
                    <a:pt x="245" y="214"/>
                  </a:lnTo>
                  <a:lnTo>
                    <a:pt x="252" y="217"/>
                  </a:lnTo>
                  <a:lnTo>
                    <a:pt x="257" y="221"/>
                  </a:lnTo>
                  <a:lnTo>
                    <a:pt x="264" y="226"/>
                  </a:lnTo>
                  <a:lnTo>
                    <a:pt x="269" y="227"/>
                  </a:lnTo>
                  <a:lnTo>
                    <a:pt x="275" y="232"/>
                  </a:lnTo>
                  <a:lnTo>
                    <a:pt x="280" y="237"/>
                  </a:lnTo>
                  <a:lnTo>
                    <a:pt x="287" y="242"/>
                  </a:lnTo>
                  <a:lnTo>
                    <a:pt x="292" y="246"/>
                  </a:lnTo>
                  <a:lnTo>
                    <a:pt x="299" y="251"/>
                  </a:lnTo>
                  <a:lnTo>
                    <a:pt x="304" y="256"/>
                  </a:lnTo>
                  <a:lnTo>
                    <a:pt x="309" y="261"/>
                  </a:lnTo>
                  <a:lnTo>
                    <a:pt x="314" y="266"/>
                  </a:lnTo>
                  <a:lnTo>
                    <a:pt x="320" y="271"/>
                  </a:lnTo>
                  <a:lnTo>
                    <a:pt x="325" y="277"/>
                  </a:lnTo>
                  <a:lnTo>
                    <a:pt x="332" y="282"/>
                  </a:lnTo>
                  <a:lnTo>
                    <a:pt x="336" y="287"/>
                  </a:lnTo>
                  <a:lnTo>
                    <a:pt x="341" y="291"/>
                  </a:lnTo>
                  <a:lnTo>
                    <a:pt x="344" y="296"/>
                  </a:lnTo>
                  <a:lnTo>
                    <a:pt x="349" y="299"/>
                  </a:lnTo>
                  <a:lnTo>
                    <a:pt x="354" y="304"/>
                  </a:lnTo>
                  <a:lnTo>
                    <a:pt x="357" y="309"/>
                  </a:lnTo>
                  <a:lnTo>
                    <a:pt x="361" y="314"/>
                  </a:lnTo>
                  <a:lnTo>
                    <a:pt x="366" y="317"/>
                  </a:lnTo>
                  <a:lnTo>
                    <a:pt x="369" y="322"/>
                  </a:lnTo>
                  <a:lnTo>
                    <a:pt x="372" y="327"/>
                  </a:lnTo>
                  <a:lnTo>
                    <a:pt x="376" y="332"/>
                  </a:lnTo>
                  <a:lnTo>
                    <a:pt x="379" y="337"/>
                  </a:lnTo>
                  <a:lnTo>
                    <a:pt x="382" y="342"/>
                  </a:lnTo>
                  <a:lnTo>
                    <a:pt x="386" y="346"/>
                  </a:lnTo>
                  <a:lnTo>
                    <a:pt x="389" y="351"/>
                  </a:lnTo>
                  <a:lnTo>
                    <a:pt x="392" y="356"/>
                  </a:lnTo>
                  <a:lnTo>
                    <a:pt x="396" y="361"/>
                  </a:lnTo>
                  <a:lnTo>
                    <a:pt x="399" y="366"/>
                  </a:lnTo>
                  <a:lnTo>
                    <a:pt x="401" y="371"/>
                  </a:lnTo>
                  <a:lnTo>
                    <a:pt x="404" y="376"/>
                  </a:lnTo>
                  <a:lnTo>
                    <a:pt x="407" y="381"/>
                  </a:lnTo>
                  <a:lnTo>
                    <a:pt x="409" y="386"/>
                  </a:lnTo>
                  <a:lnTo>
                    <a:pt x="411" y="391"/>
                  </a:lnTo>
                  <a:lnTo>
                    <a:pt x="414" y="396"/>
                  </a:lnTo>
                  <a:lnTo>
                    <a:pt x="416" y="401"/>
                  </a:lnTo>
                  <a:lnTo>
                    <a:pt x="419" y="406"/>
                  </a:lnTo>
                  <a:lnTo>
                    <a:pt x="421" y="411"/>
                  </a:lnTo>
                  <a:lnTo>
                    <a:pt x="424" y="416"/>
                  </a:lnTo>
                  <a:lnTo>
                    <a:pt x="424" y="421"/>
                  </a:lnTo>
                  <a:lnTo>
                    <a:pt x="427" y="426"/>
                  </a:lnTo>
                  <a:lnTo>
                    <a:pt x="429" y="431"/>
                  </a:lnTo>
                  <a:lnTo>
                    <a:pt x="431" y="436"/>
                  </a:lnTo>
                  <a:lnTo>
                    <a:pt x="432" y="441"/>
                  </a:lnTo>
                  <a:lnTo>
                    <a:pt x="434" y="446"/>
                  </a:lnTo>
                  <a:lnTo>
                    <a:pt x="436" y="451"/>
                  </a:lnTo>
                  <a:lnTo>
                    <a:pt x="437" y="456"/>
                  </a:lnTo>
                  <a:lnTo>
                    <a:pt x="437" y="461"/>
                  </a:lnTo>
                  <a:lnTo>
                    <a:pt x="439" y="466"/>
                  </a:lnTo>
                  <a:lnTo>
                    <a:pt x="441" y="469"/>
                  </a:lnTo>
                  <a:lnTo>
                    <a:pt x="442" y="476"/>
                  </a:lnTo>
                  <a:lnTo>
                    <a:pt x="444" y="481"/>
                  </a:lnTo>
                  <a:lnTo>
                    <a:pt x="444" y="484"/>
                  </a:lnTo>
                  <a:lnTo>
                    <a:pt x="444" y="489"/>
                  </a:lnTo>
                  <a:lnTo>
                    <a:pt x="446" y="494"/>
                  </a:lnTo>
                  <a:lnTo>
                    <a:pt x="447" y="499"/>
                  </a:lnTo>
                  <a:lnTo>
                    <a:pt x="447" y="504"/>
                  </a:lnTo>
                  <a:lnTo>
                    <a:pt x="449" y="509"/>
                  </a:lnTo>
                  <a:lnTo>
                    <a:pt x="451" y="514"/>
                  </a:lnTo>
                  <a:lnTo>
                    <a:pt x="451" y="518"/>
                  </a:lnTo>
                  <a:lnTo>
                    <a:pt x="451" y="523"/>
                  </a:lnTo>
                  <a:lnTo>
                    <a:pt x="452" y="526"/>
                  </a:lnTo>
                  <a:lnTo>
                    <a:pt x="452" y="531"/>
                  </a:lnTo>
                  <a:lnTo>
                    <a:pt x="452" y="536"/>
                  </a:lnTo>
                  <a:lnTo>
                    <a:pt x="454" y="539"/>
                  </a:lnTo>
                  <a:lnTo>
                    <a:pt x="454" y="544"/>
                  </a:lnTo>
                  <a:lnTo>
                    <a:pt x="456" y="549"/>
                  </a:lnTo>
                  <a:lnTo>
                    <a:pt x="456" y="556"/>
                  </a:lnTo>
                  <a:lnTo>
                    <a:pt x="457" y="566"/>
                  </a:lnTo>
                  <a:lnTo>
                    <a:pt x="457" y="573"/>
                  </a:lnTo>
                  <a:lnTo>
                    <a:pt x="457" y="581"/>
                  </a:lnTo>
                  <a:lnTo>
                    <a:pt x="457" y="584"/>
                  </a:lnTo>
                  <a:lnTo>
                    <a:pt x="457" y="588"/>
                  </a:lnTo>
                  <a:lnTo>
                    <a:pt x="457" y="591"/>
                  </a:lnTo>
                  <a:lnTo>
                    <a:pt x="457" y="598"/>
                  </a:lnTo>
                  <a:lnTo>
                    <a:pt x="457" y="603"/>
                  </a:lnTo>
                  <a:lnTo>
                    <a:pt x="456" y="610"/>
                  </a:lnTo>
                  <a:lnTo>
                    <a:pt x="456" y="616"/>
                  </a:lnTo>
                  <a:lnTo>
                    <a:pt x="454" y="625"/>
                  </a:lnTo>
                  <a:lnTo>
                    <a:pt x="452" y="631"/>
                  </a:lnTo>
                  <a:lnTo>
                    <a:pt x="451" y="640"/>
                  </a:lnTo>
                  <a:lnTo>
                    <a:pt x="449" y="645"/>
                  </a:lnTo>
                  <a:lnTo>
                    <a:pt x="449" y="650"/>
                  </a:lnTo>
                  <a:lnTo>
                    <a:pt x="447" y="655"/>
                  </a:lnTo>
                  <a:lnTo>
                    <a:pt x="447" y="658"/>
                  </a:lnTo>
                  <a:lnTo>
                    <a:pt x="446" y="663"/>
                  </a:lnTo>
                  <a:lnTo>
                    <a:pt x="446" y="668"/>
                  </a:lnTo>
                  <a:lnTo>
                    <a:pt x="444" y="673"/>
                  </a:lnTo>
                  <a:lnTo>
                    <a:pt x="444" y="678"/>
                  </a:lnTo>
                  <a:lnTo>
                    <a:pt x="441" y="683"/>
                  </a:lnTo>
                  <a:lnTo>
                    <a:pt x="441" y="690"/>
                  </a:lnTo>
                  <a:lnTo>
                    <a:pt x="439" y="695"/>
                  </a:lnTo>
                  <a:lnTo>
                    <a:pt x="439" y="700"/>
                  </a:lnTo>
                  <a:lnTo>
                    <a:pt x="436" y="705"/>
                  </a:lnTo>
                  <a:lnTo>
                    <a:pt x="434" y="710"/>
                  </a:lnTo>
                  <a:lnTo>
                    <a:pt x="432" y="715"/>
                  </a:lnTo>
                  <a:lnTo>
                    <a:pt x="431" y="721"/>
                  </a:lnTo>
                  <a:lnTo>
                    <a:pt x="427" y="725"/>
                  </a:lnTo>
                  <a:lnTo>
                    <a:pt x="427" y="731"/>
                  </a:lnTo>
                  <a:lnTo>
                    <a:pt x="424" y="736"/>
                  </a:lnTo>
                  <a:lnTo>
                    <a:pt x="422" y="743"/>
                  </a:lnTo>
                  <a:lnTo>
                    <a:pt x="419" y="748"/>
                  </a:lnTo>
                  <a:lnTo>
                    <a:pt x="417" y="755"/>
                  </a:lnTo>
                  <a:lnTo>
                    <a:pt x="414" y="758"/>
                  </a:lnTo>
                  <a:lnTo>
                    <a:pt x="412" y="765"/>
                  </a:lnTo>
                  <a:lnTo>
                    <a:pt x="409" y="771"/>
                  </a:lnTo>
                  <a:lnTo>
                    <a:pt x="407" y="777"/>
                  </a:lnTo>
                  <a:lnTo>
                    <a:pt x="404" y="782"/>
                  </a:lnTo>
                  <a:lnTo>
                    <a:pt x="401" y="788"/>
                  </a:lnTo>
                  <a:lnTo>
                    <a:pt x="397" y="793"/>
                  </a:lnTo>
                  <a:lnTo>
                    <a:pt x="394" y="798"/>
                  </a:lnTo>
                  <a:lnTo>
                    <a:pt x="391" y="805"/>
                  </a:lnTo>
                  <a:lnTo>
                    <a:pt x="387" y="810"/>
                  </a:lnTo>
                  <a:lnTo>
                    <a:pt x="384" y="815"/>
                  </a:lnTo>
                  <a:lnTo>
                    <a:pt x="379" y="822"/>
                  </a:lnTo>
                  <a:lnTo>
                    <a:pt x="376" y="827"/>
                  </a:lnTo>
                  <a:lnTo>
                    <a:pt x="372" y="832"/>
                  </a:lnTo>
                  <a:lnTo>
                    <a:pt x="367" y="837"/>
                  </a:lnTo>
                  <a:lnTo>
                    <a:pt x="364" y="843"/>
                  </a:lnTo>
                  <a:lnTo>
                    <a:pt x="359" y="847"/>
                  </a:lnTo>
                  <a:lnTo>
                    <a:pt x="356" y="853"/>
                  </a:lnTo>
                  <a:lnTo>
                    <a:pt x="351" y="858"/>
                  </a:lnTo>
                  <a:lnTo>
                    <a:pt x="346" y="862"/>
                  </a:lnTo>
                  <a:lnTo>
                    <a:pt x="341" y="867"/>
                  </a:lnTo>
                  <a:lnTo>
                    <a:pt x="336" y="873"/>
                  </a:lnTo>
                  <a:lnTo>
                    <a:pt x="334" y="873"/>
                  </a:lnTo>
                  <a:lnTo>
                    <a:pt x="331" y="877"/>
                  </a:lnTo>
                  <a:lnTo>
                    <a:pt x="327" y="880"/>
                  </a:lnTo>
                  <a:lnTo>
                    <a:pt x="325" y="882"/>
                  </a:lnTo>
                  <a:lnTo>
                    <a:pt x="320" y="885"/>
                  </a:lnTo>
                  <a:lnTo>
                    <a:pt x="317" y="890"/>
                  </a:lnTo>
                  <a:lnTo>
                    <a:pt x="310" y="893"/>
                  </a:lnTo>
                  <a:lnTo>
                    <a:pt x="305" y="898"/>
                  </a:lnTo>
                  <a:lnTo>
                    <a:pt x="299" y="903"/>
                  </a:lnTo>
                  <a:lnTo>
                    <a:pt x="294" y="910"/>
                  </a:lnTo>
                  <a:lnTo>
                    <a:pt x="285" y="913"/>
                  </a:lnTo>
                  <a:lnTo>
                    <a:pt x="277" y="920"/>
                  </a:lnTo>
                  <a:lnTo>
                    <a:pt x="269" y="925"/>
                  </a:lnTo>
                  <a:lnTo>
                    <a:pt x="260" y="932"/>
                  </a:lnTo>
                  <a:lnTo>
                    <a:pt x="255" y="933"/>
                  </a:lnTo>
                  <a:lnTo>
                    <a:pt x="250" y="937"/>
                  </a:lnTo>
                  <a:lnTo>
                    <a:pt x="245" y="940"/>
                  </a:lnTo>
                  <a:lnTo>
                    <a:pt x="242" y="943"/>
                  </a:lnTo>
                  <a:lnTo>
                    <a:pt x="235" y="945"/>
                  </a:lnTo>
                  <a:lnTo>
                    <a:pt x="230" y="947"/>
                  </a:lnTo>
                  <a:lnTo>
                    <a:pt x="225" y="950"/>
                  </a:lnTo>
                  <a:lnTo>
                    <a:pt x="219" y="953"/>
                  </a:lnTo>
                  <a:lnTo>
                    <a:pt x="212" y="957"/>
                  </a:lnTo>
                  <a:lnTo>
                    <a:pt x="207" y="959"/>
                  </a:lnTo>
                  <a:lnTo>
                    <a:pt x="200" y="962"/>
                  </a:lnTo>
                  <a:lnTo>
                    <a:pt x="194" y="964"/>
                  </a:lnTo>
                  <a:lnTo>
                    <a:pt x="187" y="965"/>
                  </a:lnTo>
                  <a:lnTo>
                    <a:pt x="180" y="969"/>
                  </a:lnTo>
                  <a:lnTo>
                    <a:pt x="175" y="970"/>
                  </a:lnTo>
                  <a:lnTo>
                    <a:pt x="169" y="974"/>
                  </a:lnTo>
                  <a:lnTo>
                    <a:pt x="160" y="975"/>
                  </a:lnTo>
                  <a:lnTo>
                    <a:pt x="154" y="979"/>
                  </a:lnTo>
                  <a:lnTo>
                    <a:pt x="145" y="979"/>
                  </a:lnTo>
                  <a:lnTo>
                    <a:pt x="139" y="982"/>
                  </a:lnTo>
                  <a:lnTo>
                    <a:pt x="130" y="984"/>
                  </a:lnTo>
                  <a:lnTo>
                    <a:pt x="124" y="985"/>
                  </a:lnTo>
                  <a:lnTo>
                    <a:pt x="115" y="987"/>
                  </a:lnTo>
                  <a:lnTo>
                    <a:pt x="107" y="989"/>
                  </a:lnTo>
                  <a:lnTo>
                    <a:pt x="98" y="989"/>
                  </a:lnTo>
                  <a:lnTo>
                    <a:pt x="90" y="990"/>
                  </a:lnTo>
                  <a:lnTo>
                    <a:pt x="80" y="992"/>
                  </a:lnTo>
                  <a:lnTo>
                    <a:pt x="73" y="994"/>
                  </a:lnTo>
                  <a:lnTo>
                    <a:pt x="63" y="994"/>
                  </a:lnTo>
                  <a:lnTo>
                    <a:pt x="55" y="995"/>
                  </a:lnTo>
                  <a:lnTo>
                    <a:pt x="45" y="995"/>
                  </a:lnTo>
                  <a:lnTo>
                    <a:pt x="37" y="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6"/>
            <p:cNvSpPr/>
            <p:nvPr/>
          </p:nvSpPr>
          <p:spPr bwMode="auto">
            <a:xfrm>
              <a:off x="884" y="2387"/>
              <a:ext cx="617" cy="1159"/>
            </a:xfrm>
            <a:custGeom>
              <a:avLst/>
              <a:gdLst>
                <a:gd name="T0" fmla="*/ 395 w 617"/>
                <a:gd name="T1" fmla="*/ 102 h 1159"/>
                <a:gd name="T2" fmla="*/ 108 w 617"/>
                <a:gd name="T3" fmla="*/ 232 h 1159"/>
                <a:gd name="T4" fmla="*/ 1 w 617"/>
                <a:gd name="T5" fmla="*/ 519 h 1159"/>
                <a:gd name="T6" fmla="*/ 0 w 617"/>
                <a:gd name="T7" fmla="*/ 556 h 1159"/>
                <a:gd name="T8" fmla="*/ 0 w 617"/>
                <a:gd name="T9" fmla="*/ 593 h 1159"/>
                <a:gd name="T10" fmla="*/ 0 w 617"/>
                <a:gd name="T11" fmla="*/ 630 h 1159"/>
                <a:gd name="T12" fmla="*/ 183 w 617"/>
                <a:gd name="T13" fmla="*/ 905 h 1159"/>
                <a:gd name="T14" fmla="*/ 502 w 617"/>
                <a:gd name="T15" fmla="*/ 1084 h 1159"/>
                <a:gd name="T16" fmla="*/ 575 w 617"/>
                <a:gd name="T17" fmla="*/ 997 h 1159"/>
                <a:gd name="T18" fmla="*/ 545 w 617"/>
                <a:gd name="T19" fmla="*/ 995 h 1159"/>
                <a:gd name="T20" fmla="*/ 515 w 617"/>
                <a:gd name="T21" fmla="*/ 990 h 1159"/>
                <a:gd name="T22" fmla="*/ 492 w 617"/>
                <a:gd name="T23" fmla="*/ 985 h 1159"/>
                <a:gd name="T24" fmla="*/ 464 w 617"/>
                <a:gd name="T25" fmla="*/ 979 h 1159"/>
                <a:gd name="T26" fmla="*/ 435 w 617"/>
                <a:gd name="T27" fmla="*/ 970 h 1159"/>
                <a:gd name="T28" fmla="*/ 403 w 617"/>
                <a:gd name="T29" fmla="*/ 959 h 1159"/>
                <a:gd name="T30" fmla="*/ 373 w 617"/>
                <a:gd name="T31" fmla="*/ 943 h 1159"/>
                <a:gd name="T32" fmla="*/ 342 w 617"/>
                <a:gd name="T33" fmla="*/ 925 h 1159"/>
                <a:gd name="T34" fmla="*/ 313 w 617"/>
                <a:gd name="T35" fmla="*/ 903 h 1159"/>
                <a:gd name="T36" fmla="*/ 287 w 617"/>
                <a:gd name="T37" fmla="*/ 877 h 1159"/>
                <a:gd name="T38" fmla="*/ 263 w 617"/>
                <a:gd name="T39" fmla="*/ 855 h 1159"/>
                <a:gd name="T40" fmla="*/ 243 w 617"/>
                <a:gd name="T41" fmla="*/ 832 h 1159"/>
                <a:gd name="T42" fmla="*/ 227 w 617"/>
                <a:gd name="T43" fmla="*/ 808 h 1159"/>
                <a:gd name="T44" fmla="*/ 210 w 617"/>
                <a:gd name="T45" fmla="*/ 783 h 1159"/>
                <a:gd name="T46" fmla="*/ 198 w 617"/>
                <a:gd name="T47" fmla="*/ 758 h 1159"/>
                <a:gd name="T48" fmla="*/ 188 w 617"/>
                <a:gd name="T49" fmla="*/ 733 h 1159"/>
                <a:gd name="T50" fmla="*/ 180 w 617"/>
                <a:gd name="T51" fmla="*/ 708 h 1159"/>
                <a:gd name="T52" fmla="*/ 173 w 617"/>
                <a:gd name="T53" fmla="*/ 683 h 1159"/>
                <a:gd name="T54" fmla="*/ 166 w 617"/>
                <a:gd name="T55" fmla="*/ 660 h 1159"/>
                <a:gd name="T56" fmla="*/ 163 w 617"/>
                <a:gd name="T57" fmla="*/ 636 h 1159"/>
                <a:gd name="T58" fmla="*/ 160 w 617"/>
                <a:gd name="T59" fmla="*/ 605 h 1159"/>
                <a:gd name="T60" fmla="*/ 158 w 617"/>
                <a:gd name="T61" fmla="*/ 569 h 1159"/>
                <a:gd name="T62" fmla="*/ 158 w 617"/>
                <a:gd name="T63" fmla="*/ 544 h 1159"/>
                <a:gd name="T64" fmla="*/ 163 w 617"/>
                <a:gd name="T65" fmla="*/ 509 h 1159"/>
                <a:gd name="T66" fmla="*/ 168 w 617"/>
                <a:gd name="T67" fmla="*/ 484 h 1159"/>
                <a:gd name="T68" fmla="*/ 175 w 617"/>
                <a:gd name="T69" fmla="*/ 461 h 1159"/>
                <a:gd name="T70" fmla="*/ 183 w 617"/>
                <a:gd name="T71" fmla="*/ 434 h 1159"/>
                <a:gd name="T72" fmla="*/ 193 w 617"/>
                <a:gd name="T73" fmla="*/ 404 h 1159"/>
                <a:gd name="T74" fmla="*/ 206 w 617"/>
                <a:gd name="T75" fmla="*/ 377 h 1159"/>
                <a:gd name="T76" fmla="*/ 223 w 617"/>
                <a:gd name="T77" fmla="*/ 349 h 1159"/>
                <a:gd name="T78" fmla="*/ 242 w 617"/>
                <a:gd name="T79" fmla="*/ 324 h 1159"/>
                <a:gd name="T80" fmla="*/ 265 w 617"/>
                <a:gd name="T81" fmla="*/ 299 h 1159"/>
                <a:gd name="T82" fmla="*/ 285 w 617"/>
                <a:gd name="T83" fmla="*/ 281 h 1159"/>
                <a:gd name="T84" fmla="*/ 303 w 617"/>
                <a:gd name="T85" fmla="*/ 261 h 1159"/>
                <a:gd name="T86" fmla="*/ 337 w 617"/>
                <a:gd name="T87" fmla="*/ 236 h 1159"/>
                <a:gd name="T88" fmla="*/ 358 w 617"/>
                <a:gd name="T89" fmla="*/ 222 h 1159"/>
                <a:gd name="T90" fmla="*/ 383 w 617"/>
                <a:gd name="T91" fmla="*/ 207 h 1159"/>
                <a:gd name="T92" fmla="*/ 413 w 617"/>
                <a:gd name="T93" fmla="*/ 192 h 1159"/>
                <a:gd name="T94" fmla="*/ 447 w 617"/>
                <a:gd name="T95" fmla="*/ 182 h 1159"/>
                <a:gd name="T96" fmla="*/ 484 w 617"/>
                <a:gd name="T97" fmla="*/ 170 h 1159"/>
                <a:gd name="T98" fmla="*/ 525 w 617"/>
                <a:gd name="T99" fmla="*/ 164 h 1159"/>
                <a:gd name="T100" fmla="*/ 569 w 617"/>
                <a:gd name="T101" fmla="*/ 160 h 1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1159"/>
                <a:gd name="T155" fmla="*/ 617 w 617"/>
                <a:gd name="T156" fmla="*/ 1159 h 11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1159">
                  <a:moveTo>
                    <a:pt x="579" y="160"/>
                  </a:moveTo>
                  <a:lnTo>
                    <a:pt x="577" y="0"/>
                  </a:lnTo>
                  <a:lnTo>
                    <a:pt x="524" y="0"/>
                  </a:lnTo>
                  <a:lnTo>
                    <a:pt x="504" y="72"/>
                  </a:lnTo>
                  <a:lnTo>
                    <a:pt x="395" y="102"/>
                  </a:lnTo>
                  <a:lnTo>
                    <a:pt x="323" y="52"/>
                  </a:lnTo>
                  <a:lnTo>
                    <a:pt x="245" y="100"/>
                  </a:lnTo>
                  <a:lnTo>
                    <a:pt x="248" y="182"/>
                  </a:lnTo>
                  <a:lnTo>
                    <a:pt x="190" y="246"/>
                  </a:lnTo>
                  <a:lnTo>
                    <a:pt x="108" y="232"/>
                  </a:lnTo>
                  <a:lnTo>
                    <a:pt x="55" y="322"/>
                  </a:lnTo>
                  <a:lnTo>
                    <a:pt x="101" y="389"/>
                  </a:lnTo>
                  <a:lnTo>
                    <a:pt x="70" y="503"/>
                  </a:lnTo>
                  <a:lnTo>
                    <a:pt x="1" y="514"/>
                  </a:lnTo>
                  <a:lnTo>
                    <a:pt x="1" y="519"/>
                  </a:lnTo>
                  <a:lnTo>
                    <a:pt x="0" y="528"/>
                  </a:lnTo>
                  <a:lnTo>
                    <a:pt x="0" y="534"/>
                  </a:lnTo>
                  <a:lnTo>
                    <a:pt x="0" y="541"/>
                  </a:lnTo>
                  <a:lnTo>
                    <a:pt x="0" y="549"/>
                  </a:lnTo>
                  <a:lnTo>
                    <a:pt x="0" y="556"/>
                  </a:lnTo>
                  <a:lnTo>
                    <a:pt x="0" y="563"/>
                  </a:lnTo>
                  <a:lnTo>
                    <a:pt x="0" y="571"/>
                  </a:lnTo>
                  <a:lnTo>
                    <a:pt x="0" y="578"/>
                  </a:lnTo>
                  <a:lnTo>
                    <a:pt x="0" y="586"/>
                  </a:lnTo>
                  <a:lnTo>
                    <a:pt x="0" y="593"/>
                  </a:lnTo>
                  <a:lnTo>
                    <a:pt x="0" y="600"/>
                  </a:lnTo>
                  <a:lnTo>
                    <a:pt x="0" y="606"/>
                  </a:lnTo>
                  <a:lnTo>
                    <a:pt x="0" y="615"/>
                  </a:lnTo>
                  <a:lnTo>
                    <a:pt x="0" y="621"/>
                  </a:lnTo>
                  <a:lnTo>
                    <a:pt x="0" y="630"/>
                  </a:lnTo>
                  <a:lnTo>
                    <a:pt x="71" y="650"/>
                  </a:lnTo>
                  <a:lnTo>
                    <a:pt x="101" y="758"/>
                  </a:lnTo>
                  <a:lnTo>
                    <a:pt x="60" y="842"/>
                  </a:lnTo>
                  <a:lnTo>
                    <a:pt x="83" y="887"/>
                  </a:lnTo>
                  <a:lnTo>
                    <a:pt x="183" y="905"/>
                  </a:lnTo>
                  <a:lnTo>
                    <a:pt x="243" y="964"/>
                  </a:lnTo>
                  <a:lnTo>
                    <a:pt x="252" y="1060"/>
                  </a:lnTo>
                  <a:lnTo>
                    <a:pt x="300" y="1090"/>
                  </a:lnTo>
                  <a:lnTo>
                    <a:pt x="388" y="1052"/>
                  </a:lnTo>
                  <a:lnTo>
                    <a:pt x="502" y="1084"/>
                  </a:lnTo>
                  <a:lnTo>
                    <a:pt x="547" y="1159"/>
                  </a:lnTo>
                  <a:lnTo>
                    <a:pt x="580" y="1156"/>
                  </a:lnTo>
                  <a:lnTo>
                    <a:pt x="617" y="1082"/>
                  </a:lnTo>
                  <a:lnTo>
                    <a:pt x="577" y="997"/>
                  </a:lnTo>
                  <a:lnTo>
                    <a:pt x="575" y="997"/>
                  </a:lnTo>
                  <a:lnTo>
                    <a:pt x="569" y="997"/>
                  </a:lnTo>
                  <a:lnTo>
                    <a:pt x="562" y="997"/>
                  </a:lnTo>
                  <a:lnTo>
                    <a:pt x="559" y="997"/>
                  </a:lnTo>
                  <a:lnTo>
                    <a:pt x="552" y="995"/>
                  </a:lnTo>
                  <a:lnTo>
                    <a:pt x="545" y="995"/>
                  </a:lnTo>
                  <a:lnTo>
                    <a:pt x="539" y="994"/>
                  </a:lnTo>
                  <a:lnTo>
                    <a:pt x="530" y="992"/>
                  </a:lnTo>
                  <a:lnTo>
                    <a:pt x="525" y="992"/>
                  </a:lnTo>
                  <a:lnTo>
                    <a:pt x="520" y="990"/>
                  </a:lnTo>
                  <a:lnTo>
                    <a:pt x="515" y="990"/>
                  </a:lnTo>
                  <a:lnTo>
                    <a:pt x="512" y="990"/>
                  </a:lnTo>
                  <a:lnTo>
                    <a:pt x="507" y="989"/>
                  </a:lnTo>
                  <a:lnTo>
                    <a:pt x="502" y="987"/>
                  </a:lnTo>
                  <a:lnTo>
                    <a:pt x="495" y="987"/>
                  </a:lnTo>
                  <a:lnTo>
                    <a:pt x="492" y="985"/>
                  </a:lnTo>
                  <a:lnTo>
                    <a:pt x="485" y="984"/>
                  </a:lnTo>
                  <a:lnTo>
                    <a:pt x="480" y="984"/>
                  </a:lnTo>
                  <a:lnTo>
                    <a:pt x="475" y="982"/>
                  </a:lnTo>
                  <a:lnTo>
                    <a:pt x="470" y="980"/>
                  </a:lnTo>
                  <a:lnTo>
                    <a:pt x="464" y="979"/>
                  </a:lnTo>
                  <a:lnTo>
                    <a:pt x="459" y="977"/>
                  </a:lnTo>
                  <a:lnTo>
                    <a:pt x="452" y="975"/>
                  </a:lnTo>
                  <a:lnTo>
                    <a:pt x="447" y="974"/>
                  </a:lnTo>
                  <a:lnTo>
                    <a:pt x="440" y="972"/>
                  </a:lnTo>
                  <a:lnTo>
                    <a:pt x="435" y="970"/>
                  </a:lnTo>
                  <a:lnTo>
                    <a:pt x="429" y="967"/>
                  </a:lnTo>
                  <a:lnTo>
                    <a:pt x="423" y="965"/>
                  </a:lnTo>
                  <a:lnTo>
                    <a:pt x="417" y="962"/>
                  </a:lnTo>
                  <a:lnTo>
                    <a:pt x="410" y="960"/>
                  </a:lnTo>
                  <a:lnTo>
                    <a:pt x="403" y="959"/>
                  </a:lnTo>
                  <a:lnTo>
                    <a:pt x="398" y="955"/>
                  </a:lnTo>
                  <a:lnTo>
                    <a:pt x="392" y="952"/>
                  </a:lnTo>
                  <a:lnTo>
                    <a:pt x="385" y="948"/>
                  </a:lnTo>
                  <a:lnTo>
                    <a:pt x="378" y="945"/>
                  </a:lnTo>
                  <a:lnTo>
                    <a:pt x="373" y="943"/>
                  </a:lnTo>
                  <a:lnTo>
                    <a:pt x="367" y="940"/>
                  </a:lnTo>
                  <a:lnTo>
                    <a:pt x="360" y="937"/>
                  </a:lnTo>
                  <a:lnTo>
                    <a:pt x="355" y="932"/>
                  </a:lnTo>
                  <a:lnTo>
                    <a:pt x="348" y="928"/>
                  </a:lnTo>
                  <a:lnTo>
                    <a:pt x="342" y="925"/>
                  </a:lnTo>
                  <a:lnTo>
                    <a:pt x="337" y="920"/>
                  </a:lnTo>
                  <a:lnTo>
                    <a:pt x="330" y="917"/>
                  </a:lnTo>
                  <a:lnTo>
                    <a:pt x="325" y="912"/>
                  </a:lnTo>
                  <a:lnTo>
                    <a:pt x="318" y="908"/>
                  </a:lnTo>
                  <a:lnTo>
                    <a:pt x="313" y="903"/>
                  </a:lnTo>
                  <a:lnTo>
                    <a:pt x="307" y="898"/>
                  </a:lnTo>
                  <a:lnTo>
                    <a:pt x="303" y="893"/>
                  </a:lnTo>
                  <a:lnTo>
                    <a:pt x="297" y="888"/>
                  </a:lnTo>
                  <a:lnTo>
                    <a:pt x="292" y="883"/>
                  </a:lnTo>
                  <a:lnTo>
                    <a:pt x="287" y="877"/>
                  </a:lnTo>
                  <a:lnTo>
                    <a:pt x="282" y="873"/>
                  </a:lnTo>
                  <a:lnTo>
                    <a:pt x="277" y="868"/>
                  </a:lnTo>
                  <a:lnTo>
                    <a:pt x="273" y="863"/>
                  </a:lnTo>
                  <a:lnTo>
                    <a:pt x="268" y="858"/>
                  </a:lnTo>
                  <a:lnTo>
                    <a:pt x="263" y="855"/>
                  </a:lnTo>
                  <a:lnTo>
                    <a:pt x="258" y="850"/>
                  </a:lnTo>
                  <a:lnTo>
                    <a:pt x="255" y="845"/>
                  </a:lnTo>
                  <a:lnTo>
                    <a:pt x="252" y="842"/>
                  </a:lnTo>
                  <a:lnTo>
                    <a:pt x="248" y="837"/>
                  </a:lnTo>
                  <a:lnTo>
                    <a:pt x="243" y="832"/>
                  </a:lnTo>
                  <a:lnTo>
                    <a:pt x="240" y="827"/>
                  </a:lnTo>
                  <a:lnTo>
                    <a:pt x="237" y="823"/>
                  </a:lnTo>
                  <a:lnTo>
                    <a:pt x="233" y="818"/>
                  </a:lnTo>
                  <a:lnTo>
                    <a:pt x="230" y="813"/>
                  </a:lnTo>
                  <a:lnTo>
                    <a:pt x="227" y="808"/>
                  </a:lnTo>
                  <a:lnTo>
                    <a:pt x="223" y="803"/>
                  </a:lnTo>
                  <a:lnTo>
                    <a:pt x="222" y="798"/>
                  </a:lnTo>
                  <a:lnTo>
                    <a:pt x="217" y="793"/>
                  </a:lnTo>
                  <a:lnTo>
                    <a:pt x="213" y="788"/>
                  </a:lnTo>
                  <a:lnTo>
                    <a:pt x="210" y="783"/>
                  </a:lnTo>
                  <a:lnTo>
                    <a:pt x="208" y="778"/>
                  </a:lnTo>
                  <a:lnTo>
                    <a:pt x="206" y="773"/>
                  </a:lnTo>
                  <a:lnTo>
                    <a:pt x="203" y="768"/>
                  </a:lnTo>
                  <a:lnTo>
                    <a:pt x="201" y="763"/>
                  </a:lnTo>
                  <a:lnTo>
                    <a:pt x="198" y="758"/>
                  </a:lnTo>
                  <a:lnTo>
                    <a:pt x="196" y="753"/>
                  </a:lnTo>
                  <a:lnTo>
                    <a:pt x="193" y="748"/>
                  </a:lnTo>
                  <a:lnTo>
                    <a:pt x="191" y="743"/>
                  </a:lnTo>
                  <a:lnTo>
                    <a:pt x="190" y="738"/>
                  </a:lnTo>
                  <a:lnTo>
                    <a:pt x="188" y="733"/>
                  </a:lnTo>
                  <a:lnTo>
                    <a:pt x="186" y="728"/>
                  </a:lnTo>
                  <a:lnTo>
                    <a:pt x="185" y="723"/>
                  </a:lnTo>
                  <a:lnTo>
                    <a:pt x="183" y="720"/>
                  </a:lnTo>
                  <a:lnTo>
                    <a:pt x="181" y="713"/>
                  </a:lnTo>
                  <a:lnTo>
                    <a:pt x="180" y="708"/>
                  </a:lnTo>
                  <a:lnTo>
                    <a:pt x="178" y="703"/>
                  </a:lnTo>
                  <a:lnTo>
                    <a:pt x="176" y="698"/>
                  </a:lnTo>
                  <a:lnTo>
                    <a:pt x="175" y="693"/>
                  </a:lnTo>
                  <a:lnTo>
                    <a:pt x="175" y="688"/>
                  </a:lnTo>
                  <a:lnTo>
                    <a:pt x="173" y="683"/>
                  </a:lnTo>
                  <a:lnTo>
                    <a:pt x="171" y="678"/>
                  </a:lnTo>
                  <a:lnTo>
                    <a:pt x="170" y="673"/>
                  </a:lnTo>
                  <a:lnTo>
                    <a:pt x="170" y="670"/>
                  </a:lnTo>
                  <a:lnTo>
                    <a:pt x="168" y="665"/>
                  </a:lnTo>
                  <a:lnTo>
                    <a:pt x="166" y="660"/>
                  </a:lnTo>
                  <a:lnTo>
                    <a:pt x="166" y="655"/>
                  </a:lnTo>
                  <a:lnTo>
                    <a:pt x="165" y="650"/>
                  </a:lnTo>
                  <a:lnTo>
                    <a:pt x="165" y="645"/>
                  </a:lnTo>
                  <a:lnTo>
                    <a:pt x="165" y="641"/>
                  </a:lnTo>
                  <a:lnTo>
                    <a:pt x="163" y="636"/>
                  </a:lnTo>
                  <a:lnTo>
                    <a:pt x="161" y="631"/>
                  </a:lnTo>
                  <a:lnTo>
                    <a:pt x="161" y="626"/>
                  </a:lnTo>
                  <a:lnTo>
                    <a:pt x="161" y="621"/>
                  </a:lnTo>
                  <a:lnTo>
                    <a:pt x="160" y="613"/>
                  </a:lnTo>
                  <a:lnTo>
                    <a:pt x="160" y="605"/>
                  </a:lnTo>
                  <a:lnTo>
                    <a:pt x="158" y="596"/>
                  </a:lnTo>
                  <a:lnTo>
                    <a:pt x="158" y="588"/>
                  </a:lnTo>
                  <a:lnTo>
                    <a:pt x="158" y="581"/>
                  </a:lnTo>
                  <a:lnTo>
                    <a:pt x="158" y="574"/>
                  </a:lnTo>
                  <a:lnTo>
                    <a:pt x="158" y="569"/>
                  </a:lnTo>
                  <a:lnTo>
                    <a:pt x="158" y="566"/>
                  </a:lnTo>
                  <a:lnTo>
                    <a:pt x="158" y="561"/>
                  </a:lnTo>
                  <a:lnTo>
                    <a:pt x="158" y="556"/>
                  </a:lnTo>
                  <a:lnTo>
                    <a:pt x="158" y="551"/>
                  </a:lnTo>
                  <a:lnTo>
                    <a:pt x="158" y="544"/>
                  </a:lnTo>
                  <a:lnTo>
                    <a:pt x="160" y="538"/>
                  </a:lnTo>
                  <a:lnTo>
                    <a:pt x="161" y="531"/>
                  </a:lnTo>
                  <a:lnTo>
                    <a:pt x="161" y="521"/>
                  </a:lnTo>
                  <a:lnTo>
                    <a:pt x="163" y="514"/>
                  </a:lnTo>
                  <a:lnTo>
                    <a:pt x="163" y="509"/>
                  </a:lnTo>
                  <a:lnTo>
                    <a:pt x="165" y="504"/>
                  </a:lnTo>
                  <a:lnTo>
                    <a:pt x="165" y="499"/>
                  </a:lnTo>
                  <a:lnTo>
                    <a:pt x="166" y="496"/>
                  </a:lnTo>
                  <a:lnTo>
                    <a:pt x="166" y="489"/>
                  </a:lnTo>
                  <a:lnTo>
                    <a:pt x="168" y="484"/>
                  </a:lnTo>
                  <a:lnTo>
                    <a:pt x="170" y="481"/>
                  </a:lnTo>
                  <a:lnTo>
                    <a:pt x="171" y="476"/>
                  </a:lnTo>
                  <a:lnTo>
                    <a:pt x="171" y="469"/>
                  </a:lnTo>
                  <a:lnTo>
                    <a:pt x="173" y="466"/>
                  </a:lnTo>
                  <a:lnTo>
                    <a:pt x="175" y="461"/>
                  </a:lnTo>
                  <a:lnTo>
                    <a:pt x="176" y="456"/>
                  </a:lnTo>
                  <a:lnTo>
                    <a:pt x="178" y="449"/>
                  </a:lnTo>
                  <a:lnTo>
                    <a:pt x="180" y="444"/>
                  </a:lnTo>
                  <a:lnTo>
                    <a:pt x="181" y="438"/>
                  </a:lnTo>
                  <a:lnTo>
                    <a:pt x="183" y="434"/>
                  </a:lnTo>
                  <a:lnTo>
                    <a:pt x="185" y="428"/>
                  </a:lnTo>
                  <a:lnTo>
                    <a:pt x="186" y="423"/>
                  </a:lnTo>
                  <a:lnTo>
                    <a:pt x="190" y="416"/>
                  </a:lnTo>
                  <a:lnTo>
                    <a:pt x="191" y="411"/>
                  </a:lnTo>
                  <a:lnTo>
                    <a:pt x="193" y="404"/>
                  </a:lnTo>
                  <a:lnTo>
                    <a:pt x="196" y="399"/>
                  </a:lnTo>
                  <a:lnTo>
                    <a:pt x="198" y="394"/>
                  </a:lnTo>
                  <a:lnTo>
                    <a:pt x="201" y="389"/>
                  </a:lnTo>
                  <a:lnTo>
                    <a:pt x="203" y="382"/>
                  </a:lnTo>
                  <a:lnTo>
                    <a:pt x="206" y="377"/>
                  </a:lnTo>
                  <a:lnTo>
                    <a:pt x="210" y="372"/>
                  </a:lnTo>
                  <a:lnTo>
                    <a:pt x="213" y="367"/>
                  </a:lnTo>
                  <a:lnTo>
                    <a:pt x="217" y="361"/>
                  </a:lnTo>
                  <a:lnTo>
                    <a:pt x="220" y="356"/>
                  </a:lnTo>
                  <a:lnTo>
                    <a:pt x="223" y="349"/>
                  </a:lnTo>
                  <a:lnTo>
                    <a:pt x="227" y="346"/>
                  </a:lnTo>
                  <a:lnTo>
                    <a:pt x="230" y="339"/>
                  </a:lnTo>
                  <a:lnTo>
                    <a:pt x="233" y="334"/>
                  </a:lnTo>
                  <a:lnTo>
                    <a:pt x="238" y="329"/>
                  </a:lnTo>
                  <a:lnTo>
                    <a:pt x="242" y="324"/>
                  </a:lnTo>
                  <a:lnTo>
                    <a:pt x="247" y="317"/>
                  </a:lnTo>
                  <a:lnTo>
                    <a:pt x="250" y="314"/>
                  </a:lnTo>
                  <a:lnTo>
                    <a:pt x="255" y="309"/>
                  </a:lnTo>
                  <a:lnTo>
                    <a:pt x="260" y="304"/>
                  </a:lnTo>
                  <a:lnTo>
                    <a:pt x="265" y="299"/>
                  </a:lnTo>
                  <a:lnTo>
                    <a:pt x="270" y="294"/>
                  </a:lnTo>
                  <a:lnTo>
                    <a:pt x="275" y="289"/>
                  </a:lnTo>
                  <a:lnTo>
                    <a:pt x="280" y="286"/>
                  </a:lnTo>
                  <a:lnTo>
                    <a:pt x="282" y="284"/>
                  </a:lnTo>
                  <a:lnTo>
                    <a:pt x="285" y="281"/>
                  </a:lnTo>
                  <a:lnTo>
                    <a:pt x="287" y="277"/>
                  </a:lnTo>
                  <a:lnTo>
                    <a:pt x="290" y="274"/>
                  </a:lnTo>
                  <a:lnTo>
                    <a:pt x="293" y="269"/>
                  </a:lnTo>
                  <a:lnTo>
                    <a:pt x="298" y="266"/>
                  </a:lnTo>
                  <a:lnTo>
                    <a:pt x="303" y="261"/>
                  </a:lnTo>
                  <a:lnTo>
                    <a:pt x="308" y="257"/>
                  </a:lnTo>
                  <a:lnTo>
                    <a:pt x="315" y="251"/>
                  </a:lnTo>
                  <a:lnTo>
                    <a:pt x="322" y="246"/>
                  </a:lnTo>
                  <a:lnTo>
                    <a:pt x="328" y="241"/>
                  </a:lnTo>
                  <a:lnTo>
                    <a:pt x="337" y="236"/>
                  </a:lnTo>
                  <a:lnTo>
                    <a:pt x="340" y="232"/>
                  </a:lnTo>
                  <a:lnTo>
                    <a:pt x="345" y="229"/>
                  </a:lnTo>
                  <a:lnTo>
                    <a:pt x="350" y="227"/>
                  </a:lnTo>
                  <a:lnTo>
                    <a:pt x="355" y="226"/>
                  </a:lnTo>
                  <a:lnTo>
                    <a:pt x="358" y="222"/>
                  </a:lnTo>
                  <a:lnTo>
                    <a:pt x="363" y="219"/>
                  </a:lnTo>
                  <a:lnTo>
                    <a:pt x="368" y="216"/>
                  </a:lnTo>
                  <a:lnTo>
                    <a:pt x="373" y="212"/>
                  </a:lnTo>
                  <a:lnTo>
                    <a:pt x="378" y="210"/>
                  </a:lnTo>
                  <a:lnTo>
                    <a:pt x="383" y="207"/>
                  </a:lnTo>
                  <a:lnTo>
                    <a:pt x="390" y="204"/>
                  </a:lnTo>
                  <a:lnTo>
                    <a:pt x="395" y="202"/>
                  </a:lnTo>
                  <a:lnTo>
                    <a:pt x="402" y="199"/>
                  </a:lnTo>
                  <a:lnTo>
                    <a:pt x="407" y="195"/>
                  </a:lnTo>
                  <a:lnTo>
                    <a:pt x="413" y="192"/>
                  </a:lnTo>
                  <a:lnTo>
                    <a:pt x="420" y="190"/>
                  </a:lnTo>
                  <a:lnTo>
                    <a:pt x="425" y="189"/>
                  </a:lnTo>
                  <a:lnTo>
                    <a:pt x="434" y="185"/>
                  </a:lnTo>
                  <a:lnTo>
                    <a:pt x="440" y="184"/>
                  </a:lnTo>
                  <a:lnTo>
                    <a:pt x="447" y="182"/>
                  </a:lnTo>
                  <a:lnTo>
                    <a:pt x="454" y="179"/>
                  </a:lnTo>
                  <a:lnTo>
                    <a:pt x="460" y="177"/>
                  </a:lnTo>
                  <a:lnTo>
                    <a:pt x="469" y="175"/>
                  </a:lnTo>
                  <a:lnTo>
                    <a:pt x="475" y="174"/>
                  </a:lnTo>
                  <a:lnTo>
                    <a:pt x="484" y="170"/>
                  </a:lnTo>
                  <a:lnTo>
                    <a:pt x="492" y="169"/>
                  </a:lnTo>
                  <a:lnTo>
                    <a:pt x="499" y="167"/>
                  </a:lnTo>
                  <a:lnTo>
                    <a:pt x="509" y="167"/>
                  </a:lnTo>
                  <a:lnTo>
                    <a:pt x="515" y="164"/>
                  </a:lnTo>
                  <a:lnTo>
                    <a:pt x="525" y="164"/>
                  </a:lnTo>
                  <a:lnTo>
                    <a:pt x="532" y="162"/>
                  </a:lnTo>
                  <a:lnTo>
                    <a:pt x="542" y="162"/>
                  </a:lnTo>
                  <a:lnTo>
                    <a:pt x="550" y="160"/>
                  </a:lnTo>
                  <a:lnTo>
                    <a:pt x="559" y="160"/>
                  </a:lnTo>
                  <a:lnTo>
                    <a:pt x="569" y="160"/>
                  </a:lnTo>
                  <a:lnTo>
                    <a:pt x="579"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6" name="Group 10"/>
          <p:cNvGrpSpPr/>
          <p:nvPr/>
        </p:nvGrpSpPr>
        <p:grpSpPr bwMode="auto">
          <a:xfrm>
            <a:off x="141827" y="3590186"/>
            <a:ext cx="2176463" cy="2198688"/>
            <a:chOff x="567" y="754"/>
            <a:chExt cx="1371" cy="1385"/>
          </a:xfrm>
          <a:solidFill>
            <a:schemeClr val="accent3"/>
          </a:solidFill>
        </p:grpSpPr>
        <p:sp>
          <p:nvSpPr>
            <p:cNvPr id="8" name="Freeform 11"/>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4"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cxnSp>
        <p:nvCxnSpPr>
          <p:cNvPr id="7" name="直接连接符 6"/>
          <p:cNvCxnSpPr/>
          <p:nvPr/>
        </p:nvCxnSpPr>
        <p:spPr>
          <a:xfrm>
            <a:off x="5235372" y="2039494"/>
            <a:ext cx="0" cy="2879946"/>
          </a:xfrm>
          <a:prstGeom prst="line">
            <a:avLst/>
          </a:prstGeom>
          <a:noFill/>
          <a:ln w="12700" cap="flat" cmpd="sng" algn="ctr">
            <a:solidFill>
              <a:sysClr val="window" lastClr="FFFFFF">
                <a:lumMod val="65000"/>
              </a:sysClr>
            </a:solidFill>
            <a:prstDash val="solid"/>
          </a:ln>
          <a:effectLst/>
        </p:spPr>
      </p:cxnSp>
      <p:grpSp>
        <p:nvGrpSpPr>
          <p:cNvPr id="11" name="组合 10"/>
          <p:cNvGrpSpPr/>
          <p:nvPr/>
        </p:nvGrpSpPr>
        <p:grpSpPr>
          <a:xfrm>
            <a:off x="4929378" y="1683033"/>
            <a:ext cx="611989" cy="611989"/>
            <a:chOff x="3714631" y="870654"/>
            <a:chExt cx="612068" cy="612068"/>
          </a:xfrm>
          <a:solidFill>
            <a:srgbClr val="E5AB74"/>
          </a:solidFill>
        </p:grpSpPr>
        <p:sp>
          <p:nvSpPr>
            <p:cNvPr id="15" name="椭圆 14"/>
            <p:cNvSpPr/>
            <p:nvPr/>
          </p:nvSpPr>
          <p:spPr>
            <a:xfrm>
              <a:off x="3714631" y="870654"/>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18" name="TextBox 50"/>
            <p:cNvSpPr txBox="1"/>
            <p:nvPr/>
          </p:nvSpPr>
          <p:spPr>
            <a:xfrm>
              <a:off x="3817696" y="1022799"/>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01</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29378" y="2643015"/>
            <a:ext cx="611989" cy="611989"/>
            <a:chOff x="3707904" y="1851670"/>
            <a:chExt cx="612068" cy="612068"/>
          </a:xfrm>
          <a:solidFill>
            <a:srgbClr val="5BA78C"/>
          </a:solidFill>
        </p:grpSpPr>
        <p:sp>
          <p:nvSpPr>
            <p:cNvPr id="24" name="椭圆 23"/>
            <p:cNvSpPr/>
            <p:nvPr/>
          </p:nvSpPr>
          <p:spPr>
            <a:xfrm>
              <a:off x="3707904" y="1851670"/>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5" name="TextBox 53"/>
            <p:cNvSpPr txBox="1"/>
            <p:nvPr/>
          </p:nvSpPr>
          <p:spPr>
            <a:xfrm>
              <a:off x="3810969" y="2003815"/>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02</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4929378" y="3602997"/>
            <a:ext cx="611989" cy="611989"/>
            <a:chOff x="3701177" y="2832686"/>
            <a:chExt cx="612068" cy="612068"/>
          </a:xfrm>
          <a:solidFill>
            <a:srgbClr val="3F5361"/>
          </a:solidFill>
        </p:grpSpPr>
        <p:sp>
          <p:nvSpPr>
            <p:cNvPr id="27" name="椭圆 26"/>
            <p:cNvSpPr/>
            <p:nvPr/>
          </p:nvSpPr>
          <p:spPr>
            <a:xfrm>
              <a:off x="3701177" y="2832686"/>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8" name="TextBox 56"/>
            <p:cNvSpPr txBox="1"/>
            <p:nvPr/>
          </p:nvSpPr>
          <p:spPr>
            <a:xfrm>
              <a:off x="3804242" y="2984831"/>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03</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929379" y="4562978"/>
            <a:ext cx="611989" cy="611989"/>
            <a:chOff x="3694450" y="3813702"/>
            <a:chExt cx="612068" cy="612068"/>
          </a:xfrm>
          <a:solidFill>
            <a:srgbClr val="E76861"/>
          </a:solidFill>
        </p:grpSpPr>
        <p:sp>
          <p:nvSpPr>
            <p:cNvPr id="30" name="椭圆 29"/>
            <p:cNvSpPr/>
            <p:nvPr/>
          </p:nvSpPr>
          <p:spPr>
            <a:xfrm>
              <a:off x="3694450" y="3813702"/>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31" name="TextBox 59"/>
            <p:cNvSpPr txBox="1"/>
            <p:nvPr/>
          </p:nvSpPr>
          <p:spPr>
            <a:xfrm>
              <a:off x="3797516" y="3965847"/>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04</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5704840" y="4700905"/>
            <a:ext cx="218884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开启服务</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访问服务</a:t>
            </a:r>
          </a:p>
        </p:txBody>
      </p:sp>
      <p:sp>
        <p:nvSpPr>
          <p:cNvPr id="33" name="矩形 32"/>
          <p:cNvSpPr/>
          <p:nvPr/>
        </p:nvSpPr>
        <p:spPr>
          <a:xfrm>
            <a:off x="5705134" y="3755635"/>
            <a:ext cx="155735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配置视图的</a:t>
            </a:r>
            <a:r>
              <a:rPr lang="en-US" altLang="zh-CN" sz="1600" b="1" dirty="0">
                <a:solidFill>
                  <a:schemeClr val="tx1"/>
                </a:solidFill>
                <a:latin typeface="微软雅黑" panose="020B0503020204020204" pitchFamily="34" charset="-122"/>
                <a:ea typeface="微软雅黑" panose="020B0503020204020204" pitchFamily="34" charset="-122"/>
              </a:rPr>
              <a:t>url</a:t>
            </a:r>
          </a:p>
        </p:txBody>
      </p:sp>
      <p:sp>
        <p:nvSpPr>
          <p:cNvPr id="34" name="矩形 33"/>
          <p:cNvSpPr/>
          <p:nvPr/>
        </p:nvSpPr>
        <p:spPr>
          <a:xfrm>
            <a:off x="5704557" y="2795521"/>
            <a:ext cx="155735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创建视图函数</a:t>
            </a:r>
          </a:p>
        </p:txBody>
      </p:sp>
      <p:sp>
        <p:nvSpPr>
          <p:cNvPr id="35" name="矩形 34"/>
          <p:cNvSpPr/>
          <p:nvPr/>
        </p:nvSpPr>
        <p:spPr>
          <a:xfrm>
            <a:off x="5660925" y="1836103"/>
            <a:ext cx="216047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创建项目</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创建</a:t>
            </a:r>
            <a:r>
              <a:rPr lang="en-US" altLang="zh-CN" sz="1600" b="1" dirty="0">
                <a:solidFill>
                  <a:schemeClr val="tx1"/>
                </a:solidFill>
                <a:latin typeface="微软雅黑" panose="020B0503020204020204" pitchFamily="34" charset="-122"/>
                <a:ea typeface="微软雅黑" panose="020B0503020204020204" pitchFamily="34" charset="-122"/>
              </a:rPr>
              <a:t>app</a:t>
            </a:r>
          </a:p>
        </p:txBody>
      </p:sp>
    </p:spTree>
  </p:cSld>
  <p:clrMapOvr>
    <a:masterClrMapping/>
  </p:clrMapOvr>
  <p:transition spd="slow" advClick="0" advTm="3000">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955020" y="6343015"/>
            <a:ext cx="22923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47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p:txBody>
          <a:bodyPr/>
          <a:lstStyle/>
          <a:p>
            <a:r>
              <a:rPr lang="en-US" altLang="zh-CN" dirty="0"/>
              <a:t>name</a:t>
            </a:r>
            <a:r>
              <a:rPr lang="zh-CN" altLang="en-US" dirty="0"/>
              <a:t>的作用</a:t>
            </a:r>
          </a:p>
        </p:txBody>
      </p:sp>
      <p:sp>
        <p:nvSpPr>
          <p:cNvPr id="12" name="MH_Other_1"/>
          <p:cNvSpPr/>
          <p:nvPr>
            <p:custDataLst>
              <p:tags r:id="rId4"/>
            </p:custDataLst>
          </p:nvPr>
        </p:nvSpPr>
        <p:spPr>
          <a:xfrm>
            <a:off x="10718165" y="6487160"/>
            <a:ext cx="236855" cy="157480"/>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823575" y="6185535"/>
            <a:ext cx="236855" cy="30162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11289665" y="6185535"/>
            <a:ext cx="236855" cy="30162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10560685" y="6343015"/>
            <a:ext cx="236855" cy="30162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 name="圆角矩形 1"/>
          <p:cNvSpPr/>
          <p:nvPr/>
        </p:nvSpPr>
        <p:spPr>
          <a:xfrm>
            <a:off x="1972945" y="1311275"/>
            <a:ext cx="7475855" cy="1224915"/>
          </a:xfrm>
          <a:prstGeom prst="roundRect">
            <a:avLst/>
          </a:prstGeom>
          <a:solidFill>
            <a:srgbClr val="E768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b="1" dirty="0"/>
              <a:t>给一个匹配的url地址取名字</a:t>
            </a:r>
          </a:p>
          <a:p>
            <a:pPr algn="l"/>
            <a:r>
              <a:rPr lang="zh-CN" altLang="en-US" sz="2400" b="1" dirty="0"/>
              <a:t>一般用于模板</a:t>
            </a:r>
            <a:r>
              <a:rPr lang="en-US" altLang="zh-CN" sz="2400" b="1" dirty="0"/>
              <a:t>,</a:t>
            </a:r>
            <a:r>
              <a:rPr lang="zh-CN" altLang="en-US" sz="2400" b="1" dirty="0"/>
              <a:t>也可以使用reverse进行页面重定向</a:t>
            </a:r>
          </a:p>
        </p:txBody>
      </p:sp>
      <p:sp>
        <p:nvSpPr>
          <p:cNvPr id="3" name="圆角矩形 2"/>
          <p:cNvSpPr/>
          <p:nvPr/>
        </p:nvSpPr>
        <p:spPr>
          <a:xfrm>
            <a:off x="7185025" y="2994025"/>
            <a:ext cx="1882775" cy="86931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老的页面</a:t>
            </a:r>
          </a:p>
        </p:txBody>
      </p:sp>
      <p:sp>
        <p:nvSpPr>
          <p:cNvPr id="4" name="圆角矩形 3"/>
          <p:cNvSpPr/>
          <p:nvPr/>
        </p:nvSpPr>
        <p:spPr>
          <a:xfrm>
            <a:off x="3212465" y="2994025"/>
            <a:ext cx="1882775" cy="869315"/>
          </a:xfrm>
          <a:prstGeom prst="round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老的</a:t>
            </a:r>
            <a:r>
              <a:rPr lang="en-US" altLang="zh-CN" dirty="0"/>
              <a:t>URL</a:t>
            </a:r>
          </a:p>
        </p:txBody>
      </p:sp>
      <p:sp>
        <p:nvSpPr>
          <p:cNvPr id="6" name="圆角矩形 5"/>
          <p:cNvSpPr/>
          <p:nvPr/>
        </p:nvSpPr>
        <p:spPr>
          <a:xfrm>
            <a:off x="7185025" y="4529455"/>
            <a:ext cx="1882775" cy="86931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新的页面</a:t>
            </a:r>
          </a:p>
        </p:txBody>
      </p:sp>
      <p:sp>
        <p:nvSpPr>
          <p:cNvPr id="7" name="圆角矩形 6"/>
          <p:cNvSpPr/>
          <p:nvPr/>
        </p:nvSpPr>
        <p:spPr>
          <a:xfrm>
            <a:off x="3212465" y="4530090"/>
            <a:ext cx="1882775" cy="869315"/>
          </a:xfrm>
          <a:prstGeom prst="round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新的</a:t>
            </a:r>
            <a:r>
              <a:rPr lang="en-US" altLang="zh-CN" dirty="0"/>
              <a:t>URL</a:t>
            </a:r>
          </a:p>
        </p:txBody>
      </p:sp>
      <p:cxnSp>
        <p:nvCxnSpPr>
          <p:cNvPr id="8" name="直接箭头连接符 7"/>
          <p:cNvCxnSpPr>
            <a:stCxn id="4" idx="3"/>
            <a:endCxn id="3" idx="1"/>
          </p:cNvCxnSpPr>
          <p:nvPr/>
        </p:nvCxnSpPr>
        <p:spPr>
          <a:xfrm>
            <a:off x="5095240" y="3429000"/>
            <a:ext cx="20897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3"/>
            <a:endCxn id="6" idx="1"/>
          </p:cNvCxnSpPr>
          <p:nvPr/>
        </p:nvCxnSpPr>
        <p:spPr>
          <a:xfrm flipV="1">
            <a:off x="5095240" y="4964430"/>
            <a:ext cx="20897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7" idx="0"/>
          </p:cNvCxnSpPr>
          <p:nvPr/>
        </p:nvCxnSpPr>
        <p:spPr>
          <a:xfrm>
            <a:off x="4154170" y="3863340"/>
            <a:ext cx="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936490" y="5882640"/>
            <a:ext cx="2395220" cy="460375"/>
          </a:xfrm>
          <a:prstGeom prst="rect">
            <a:avLst/>
          </a:prstGeom>
          <a:solidFill>
            <a:srgbClr val="E5AB74"/>
          </a:solidFill>
        </p:spPr>
        <p:txBody>
          <a:bodyPr wrap="square" rtlCol="0" anchor="t">
            <a:spAutoFit/>
          </a:bodyPr>
          <a:lstStyle/>
          <a:p>
            <a:r>
              <a:rPr lang="zh-CN" altLang="en-US" sz="2400"/>
              <a:t>关于页面重定向</a:t>
            </a:r>
          </a:p>
        </p:txBody>
      </p:sp>
      <p:sp>
        <p:nvSpPr>
          <p:cNvPr id="135" name=" 135"/>
          <p:cNvSpPr/>
          <p:nvPr/>
        </p:nvSpPr>
        <p:spPr>
          <a:xfrm>
            <a:off x="1709420" y="3211195"/>
            <a:ext cx="1343025" cy="28956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 135"/>
          <p:cNvSpPr/>
          <p:nvPr/>
        </p:nvSpPr>
        <p:spPr>
          <a:xfrm>
            <a:off x="1709420" y="4819015"/>
            <a:ext cx="1343025" cy="28956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文本框 19"/>
          <p:cNvSpPr txBox="1"/>
          <p:nvPr/>
        </p:nvSpPr>
        <p:spPr>
          <a:xfrm>
            <a:off x="1722755" y="2882265"/>
            <a:ext cx="1097280" cy="368300"/>
          </a:xfrm>
          <a:prstGeom prst="rect">
            <a:avLst/>
          </a:prstGeom>
          <a:noFill/>
        </p:spPr>
        <p:txBody>
          <a:bodyPr wrap="none" rtlCol="0">
            <a:spAutoFit/>
          </a:bodyPr>
          <a:lstStyle/>
          <a:p>
            <a:r>
              <a:rPr lang="zh-CN" altLang="en-US"/>
              <a:t>用户访问</a:t>
            </a:r>
          </a:p>
        </p:txBody>
      </p:sp>
      <p:sp>
        <p:nvSpPr>
          <p:cNvPr id="160" name=" 160"/>
          <p:cNvSpPr/>
          <p:nvPr/>
        </p:nvSpPr>
        <p:spPr>
          <a:xfrm flipV="1">
            <a:off x="5154930" y="3719195"/>
            <a:ext cx="1784350" cy="81089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文本框 22"/>
          <p:cNvSpPr txBox="1"/>
          <p:nvPr/>
        </p:nvSpPr>
        <p:spPr>
          <a:xfrm>
            <a:off x="1626235" y="4450715"/>
            <a:ext cx="1097280" cy="368300"/>
          </a:xfrm>
          <a:prstGeom prst="rect">
            <a:avLst/>
          </a:prstGeom>
          <a:noFill/>
        </p:spPr>
        <p:txBody>
          <a:bodyPr wrap="none" rtlCol="0">
            <a:spAutoFit/>
          </a:bodyPr>
          <a:lstStyle/>
          <a:p>
            <a:r>
              <a:rPr lang="zh-CN" altLang="en-US"/>
              <a:t>用户访问</a:t>
            </a:r>
          </a:p>
        </p:txBody>
      </p:sp>
    </p:spTree>
    <p:custDataLst>
      <p:tags r:id="rId1"/>
    </p:custDataLst>
  </p:cSld>
  <p:clrMapOvr>
    <a:masterClrMapping/>
  </p:clrMapOvr>
  <p:transition spd="slow" advClick="0" advTm="3000">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页面重定向的例子</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5" name="文本框 4"/>
          <p:cNvSpPr txBox="1"/>
          <p:nvPr/>
        </p:nvSpPr>
        <p:spPr>
          <a:xfrm>
            <a:off x="1550670" y="1916430"/>
            <a:ext cx="6906260" cy="460375"/>
          </a:xfrm>
          <a:prstGeom prst="rect">
            <a:avLst/>
          </a:prstGeom>
          <a:solidFill>
            <a:srgbClr val="E5AB74"/>
          </a:solidFill>
        </p:spPr>
        <p:txBody>
          <a:bodyPr wrap="square" rtlCol="0" anchor="t">
            <a:spAutoFit/>
          </a:bodyPr>
          <a:lstStyle/>
          <a:p>
            <a:r>
              <a:rPr lang="zh-CN" altLang="en-US" sz="2400" b="1">
                <a:solidFill>
                  <a:schemeClr val="bg1"/>
                </a:solidFill>
              </a:rPr>
              <a:t>APP books里面的</a:t>
            </a:r>
            <a:r>
              <a:rPr lang="en-US" altLang="zh-CN" sz="2400" b="1">
                <a:solidFill>
                  <a:schemeClr val="bg1"/>
                </a:solidFill>
              </a:rPr>
              <a:t>urls.py</a:t>
            </a:r>
          </a:p>
        </p:txBody>
      </p:sp>
      <p:pic>
        <p:nvPicPr>
          <p:cNvPr id="3" name="图片 2"/>
          <p:cNvPicPr>
            <a:picLocks noChangeAspect="1"/>
          </p:cNvPicPr>
          <p:nvPr/>
        </p:nvPicPr>
        <p:blipFill>
          <a:blip r:embed="rId8"/>
          <a:stretch>
            <a:fillRect/>
          </a:stretch>
        </p:blipFill>
        <p:spPr>
          <a:xfrm>
            <a:off x="1550670" y="2376805"/>
            <a:ext cx="6906260" cy="2105025"/>
          </a:xfrm>
          <a:prstGeom prst="rect">
            <a:avLst/>
          </a:prstGeom>
        </p:spPr>
      </p:pic>
      <p:sp>
        <p:nvSpPr>
          <p:cNvPr id="227" name=" 227"/>
          <p:cNvSpPr/>
          <p:nvPr/>
        </p:nvSpPr>
        <p:spPr>
          <a:xfrm flipV="1">
            <a:off x="6438900" y="4228465"/>
            <a:ext cx="4185920" cy="966470"/>
          </a:xfrm>
          <a:prstGeom prst="wedgeEllipseCallout">
            <a:avLst>
              <a:gd name="adj1" fmla="val -25046"/>
              <a:gd name="adj2" fmla="val 65698"/>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FFFFFF"/>
              </a:solidFill>
            </a:endParaRPr>
          </a:p>
        </p:txBody>
      </p:sp>
      <p:sp>
        <p:nvSpPr>
          <p:cNvPr id="8" name="文本框 7"/>
          <p:cNvSpPr txBox="1"/>
          <p:nvPr/>
        </p:nvSpPr>
        <p:spPr>
          <a:xfrm>
            <a:off x="7513320" y="4481195"/>
            <a:ext cx="2037080" cy="460375"/>
          </a:xfrm>
          <a:prstGeom prst="rect">
            <a:avLst/>
          </a:prstGeom>
          <a:noFill/>
        </p:spPr>
        <p:txBody>
          <a:bodyPr wrap="none" rtlCol="0">
            <a:spAutoFit/>
          </a:bodyPr>
          <a:lstStyle/>
          <a:p>
            <a:r>
              <a:rPr lang="zh-CN" altLang="en-US" sz="2400">
                <a:solidFill>
                  <a:schemeClr val="bg1"/>
                </a:solidFill>
              </a:rPr>
              <a:t>给</a:t>
            </a:r>
            <a:r>
              <a:rPr lang="en-US" altLang="zh-CN" sz="2400">
                <a:solidFill>
                  <a:schemeClr val="bg1"/>
                </a:solidFill>
              </a:rPr>
              <a:t>url</a:t>
            </a:r>
            <a:r>
              <a:rPr lang="zh-CN" altLang="en-US" sz="2400">
                <a:solidFill>
                  <a:schemeClr val="bg1"/>
                </a:solidFill>
              </a:rPr>
              <a:t>取个名字</a:t>
            </a:r>
          </a:p>
        </p:txBody>
      </p:sp>
    </p:spTree>
  </p:cSld>
  <p:clrMapOvr>
    <a:masterClrMapping/>
  </p:clrMapOvr>
  <p:transition spd="slow" advClick="0" advTm="3000">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页面重定向的例子</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7" name="文本框 6"/>
          <p:cNvSpPr txBox="1"/>
          <p:nvPr/>
        </p:nvSpPr>
        <p:spPr>
          <a:xfrm>
            <a:off x="1533525" y="1311275"/>
            <a:ext cx="7533005" cy="460375"/>
          </a:xfrm>
          <a:prstGeom prst="rect">
            <a:avLst/>
          </a:prstGeom>
          <a:solidFill>
            <a:srgbClr val="3F5361"/>
          </a:solidFill>
        </p:spPr>
        <p:txBody>
          <a:bodyPr wrap="square" rtlCol="0" anchor="t">
            <a:spAutoFit/>
          </a:bodyPr>
          <a:lstStyle/>
          <a:p>
            <a:r>
              <a:rPr sz="2400" b="1">
                <a:solidFill>
                  <a:schemeClr val="bg1"/>
                </a:solidFill>
              </a:rPr>
              <a:t>APP books里面的view</a:t>
            </a:r>
            <a:r>
              <a:rPr lang="en-US" sz="2400" b="1">
                <a:solidFill>
                  <a:schemeClr val="bg1"/>
                </a:solidFill>
              </a:rPr>
              <a:t>s</a:t>
            </a:r>
            <a:r>
              <a:rPr lang="en-US" altLang="zh-CN" sz="2400" b="1">
                <a:solidFill>
                  <a:schemeClr val="bg1"/>
                </a:solidFill>
              </a:rPr>
              <a:t>.py</a:t>
            </a:r>
          </a:p>
        </p:txBody>
      </p:sp>
      <p:pic>
        <p:nvPicPr>
          <p:cNvPr id="3" name="图片 2"/>
          <p:cNvPicPr>
            <a:picLocks noChangeAspect="1"/>
          </p:cNvPicPr>
          <p:nvPr/>
        </p:nvPicPr>
        <p:blipFill>
          <a:blip r:embed="rId8"/>
          <a:stretch>
            <a:fillRect/>
          </a:stretch>
        </p:blipFill>
        <p:spPr>
          <a:xfrm>
            <a:off x="1533525" y="1771650"/>
            <a:ext cx="7533640" cy="4447540"/>
          </a:xfrm>
          <a:prstGeom prst="rect">
            <a:avLst/>
          </a:prstGeom>
        </p:spPr>
      </p:pic>
      <p:sp>
        <p:nvSpPr>
          <p:cNvPr id="227" name=" 227"/>
          <p:cNvSpPr/>
          <p:nvPr/>
        </p:nvSpPr>
        <p:spPr>
          <a:xfrm>
            <a:off x="6447790" y="3192145"/>
            <a:ext cx="5210175" cy="1152525"/>
          </a:xfrm>
          <a:prstGeom prst="wedgeEllipseCallout">
            <a:avLst>
              <a:gd name="adj1" fmla="val -51857"/>
              <a:gd name="adj2" fmla="val 102231"/>
            </a:avLst>
          </a:pr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dirty="0">
                <a:solidFill>
                  <a:srgbClr val="FFFFFF"/>
                </a:solidFill>
              </a:rPr>
              <a:t>redirect</a:t>
            </a:r>
            <a:r>
              <a:rPr lang="zh-CN" altLang="en-US" sz="2000" b="1" dirty="0">
                <a:solidFill>
                  <a:srgbClr val="FFFFFF"/>
                </a:solidFill>
              </a:rPr>
              <a:t>是重定向</a:t>
            </a:r>
            <a:r>
              <a:rPr lang="en-US" altLang="zh-CN" sz="2000" b="1" dirty="0">
                <a:solidFill>
                  <a:srgbClr val="FFFFFF"/>
                </a:solidFill>
              </a:rPr>
              <a:t>,reverse</a:t>
            </a:r>
            <a:r>
              <a:rPr lang="zh-CN" altLang="en-US" sz="2000" b="1" dirty="0">
                <a:solidFill>
                  <a:srgbClr val="FFFFFF"/>
                </a:solidFill>
              </a:rPr>
              <a:t>是将</a:t>
            </a:r>
            <a:r>
              <a:rPr lang="en-US" altLang="zh-CN" sz="2000" b="1" dirty="0">
                <a:solidFill>
                  <a:srgbClr val="FFFFFF"/>
                </a:solidFill>
              </a:rPr>
              <a:t>url</a:t>
            </a:r>
            <a:r>
              <a:rPr lang="zh-CN" altLang="en-US" sz="2000" b="1" dirty="0">
                <a:solidFill>
                  <a:srgbClr val="FFFFFF"/>
                </a:solidFill>
              </a:rPr>
              <a:t>的</a:t>
            </a:r>
            <a:r>
              <a:rPr lang="en-US" altLang="zh-CN" sz="2000" b="1" dirty="0">
                <a:solidFill>
                  <a:srgbClr val="FFFFFF"/>
                </a:solidFill>
              </a:rPr>
              <a:t>name</a:t>
            </a:r>
            <a:r>
              <a:rPr lang="zh-CN" altLang="en-US" sz="2000" b="1" dirty="0">
                <a:solidFill>
                  <a:srgbClr val="FFFFFF"/>
                </a:solidFill>
              </a:rPr>
              <a:t>解析成</a:t>
            </a:r>
            <a:r>
              <a:rPr lang="en-US" altLang="zh-CN" sz="2000" b="1" dirty="0">
                <a:solidFill>
                  <a:srgbClr val="FFFFFF"/>
                </a:solidFill>
              </a:rPr>
              <a:t>url</a:t>
            </a:r>
            <a:r>
              <a:rPr lang="zh-CN" altLang="en-US" sz="2000" b="1" dirty="0">
                <a:solidFill>
                  <a:srgbClr val="FFFFFF"/>
                </a:solidFill>
              </a:rPr>
              <a:t>本身的函数</a:t>
            </a:r>
          </a:p>
        </p:txBody>
      </p:sp>
    </p:spTree>
  </p:cSld>
  <p:clrMapOvr>
    <a:masterClrMapping/>
  </p:clrMapOvr>
  <p:transition spd="slow" advClick="0" advTm="3000">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p:txBody>
          <a:bodyPr>
            <a:normAutofit/>
          </a:bodyPr>
          <a:lstStyle/>
          <a:p>
            <a:r>
              <a:rPr lang="en-US" altLang="zh-CN" dirty="0"/>
              <a:t>name</a:t>
            </a:r>
            <a:r>
              <a:rPr lang="zh-CN" altLang="en-US" dirty="0"/>
              <a:t>的作用</a:t>
            </a:r>
            <a:r>
              <a:rPr lang="en-US" altLang="zh-CN" dirty="0"/>
              <a:t>:</a:t>
            </a:r>
          </a:p>
        </p:txBody>
      </p:sp>
      <p:sp>
        <p:nvSpPr>
          <p:cNvPr id="12" name="MH_Other_1"/>
          <p:cNvSpPr/>
          <p:nvPr>
            <p:custDataLst>
              <p:tags r:id="rId4"/>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 name="剪去单角的矩形 1"/>
          <p:cNvSpPr/>
          <p:nvPr/>
        </p:nvSpPr>
        <p:spPr>
          <a:xfrm>
            <a:off x="2163445" y="1849755"/>
            <a:ext cx="7489825" cy="2474595"/>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t>name参数可以给这个url取一个合适的名字。通过给url取名字，以后在view或者模板中使用这个URL，就只需要通过这个名字就可以了。这样做的原因是防止url的规则更改，会导致其他地方用了这个url的地方都需要更改，但是如果取名字了，就不要做任何改动了。</a:t>
            </a:r>
          </a:p>
        </p:txBody>
      </p:sp>
    </p:spTree>
    <p:custDataLst>
      <p:tags r:id="rId1"/>
    </p:custDataLst>
  </p:cSld>
  <p:clrMapOvr>
    <a:masterClrMapping/>
  </p:clrMapOvr>
  <p:transition spd="slow" advClick="0" advTm="3000">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186" y="2677649"/>
            <a:ext cx="7162800" cy="1502910"/>
          </a:xfrm>
        </p:spPr>
        <p:txBody>
          <a:bodyPr>
            <a:normAutofit/>
          </a:bodyPr>
          <a:lstStyle/>
          <a:p>
            <a:r>
              <a:rPr lang="en-US" altLang="zh-CN" sz="4000" dirty="0">
                <a:latin typeface="+mn-ea"/>
                <a:ea typeface="+mn-ea"/>
              </a:rPr>
              <a:t>Django</a:t>
            </a:r>
            <a:r>
              <a:rPr lang="zh-CN" altLang="en-US" sz="4000" dirty="0">
                <a:latin typeface="+mn-ea"/>
                <a:ea typeface="+mn-ea"/>
              </a:rPr>
              <a:t>怎样去调用漂亮的</a:t>
            </a:r>
            <a:r>
              <a:rPr lang="en-US" altLang="zh-CN" sz="4000" dirty="0">
                <a:latin typeface="+mn-ea"/>
                <a:ea typeface="+mn-ea"/>
              </a:rPr>
              <a:t>HTML</a:t>
            </a:r>
            <a:r>
              <a:rPr lang="zh-CN" altLang="en-US" sz="4000" dirty="0">
                <a:latin typeface="+mn-ea"/>
                <a:ea typeface="+mn-ea"/>
              </a:rPr>
              <a:t>前端页面呢</a:t>
            </a:r>
            <a:r>
              <a:rPr lang="en-US" altLang="zh-CN" sz="4000" dirty="0">
                <a:latin typeface="+mn-ea"/>
                <a:ea typeface="+mn-ea"/>
              </a:rPr>
              <a:t>?</a:t>
            </a:r>
          </a:p>
        </p:txBody>
      </p:sp>
    </p:spTree>
  </p:cSld>
  <p:clrMapOvr>
    <a:masterClrMapping/>
  </p:clrMapOvr>
  <p:transition spd="slow" advClick="0" advTm="3000">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a:xfrm>
            <a:off x="223404" y="427990"/>
            <a:ext cx="11239500" cy="968375"/>
          </a:xfrm>
        </p:spPr>
        <p:txBody>
          <a:bodyPr/>
          <a:lstStyle/>
          <a:p>
            <a:r>
              <a:rPr lang="zh-CN" altLang="en-US" dirty="0"/>
              <a:t>模板放在哪</a:t>
            </a:r>
            <a:r>
              <a:rPr lang="en-US" altLang="zh-CN" dirty="0"/>
              <a:t>???</a:t>
            </a:r>
          </a:p>
        </p:txBody>
      </p:sp>
      <p:sp>
        <p:nvSpPr>
          <p:cNvPr id="12" name="MH_Other_1"/>
          <p:cNvSpPr/>
          <p:nvPr>
            <p:custDataLst>
              <p:tags r:id="rId4"/>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7" name="圆角矩形 6"/>
          <p:cNvSpPr/>
          <p:nvPr/>
        </p:nvSpPr>
        <p:spPr>
          <a:xfrm>
            <a:off x="1526540" y="1539875"/>
            <a:ext cx="5659755" cy="3567430"/>
          </a:xfrm>
          <a:prstGeom prst="round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dirty="0"/>
              <a:t>1.</a:t>
            </a:r>
            <a:r>
              <a:rPr lang="zh-CN" altLang="en-US" sz="2000" b="1" dirty="0"/>
              <a:t>在主目录下创建一个</a:t>
            </a:r>
            <a:r>
              <a:rPr lang="en-US" altLang="zh-CN" sz="2000" b="1" dirty="0"/>
              <a:t>templates</a:t>
            </a:r>
            <a:r>
              <a:rPr lang="zh-CN" altLang="en-US" sz="2000" b="1" dirty="0"/>
              <a:t>目录用来存放所有的</a:t>
            </a:r>
            <a:r>
              <a:rPr lang="en-US" altLang="zh-CN" sz="2000" b="1" dirty="0"/>
              <a:t>html</a:t>
            </a:r>
            <a:r>
              <a:rPr lang="zh-CN" altLang="en-US" sz="2000" b="1" dirty="0"/>
              <a:t>的模板文件</a:t>
            </a:r>
            <a:r>
              <a:rPr lang="en-US" altLang="zh-CN" sz="2000" b="1" dirty="0"/>
              <a:t>.</a:t>
            </a:r>
          </a:p>
          <a:p>
            <a:pPr algn="l"/>
            <a:r>
              <a:rPr lang="en-US" altLang="zh-CN" sz="2000" b="1" dirty="0"/>
              <a:t>2.templates</a:t>
            </a:r>
            <a:r>
              <a:rPr lang="zh-CN" altLang="en-US" sz="2000" b="1" dirty="0"/>
              <a:t>目录里面在新建各个以</a:t>
            </a:r>
            <a:r>
              <a:rPr lang="en-US" altLang="zh-CN" sz="2000" b="1" dirty="0"/>
              <a:t>app</a:t>
            </a:r>
            <a:r>
              <a:rPr lang="zh-CN" altLang="en-US" sz="2000" b="1" dirty="0"/>
              <a:t>名字命名的目录来存放各个</a:t>
            </a:r>
            <a:r>
              <a:rPr lang="en-US" altLang="zh-CN" sz="2000" b="1" dirty="0"/>
              <a:t>app</a:t>
            </a:r>
            <a:r>
              <a:rPr lang="zh-CN" altLang="en-US" sz="2000" b="1" dirty="0"/>
              <a:t>中模板文件</a:t>
            </a:r>
            <a:r>
              <a:rPr lang="en-US" altLang="zh-CN" sz="2000" b="1" dirty="0"/>
              <a:t>.</a:t>
            </a:r>
          </a:p>
        </p:txBody>
      </p:sp>
      <p:pic>
        <p:nvPicPr>
          <p:cNvPr id="8" name="图片 7"/>
          <p:cNvPicPr>
            <a:picLocks noChangeAspect="1"/>
          </p:cNvPicPr>
          <p:nvPr/>
        </p:nvPicPr>
        <p:blipFill>
          <a:blip r:embed="rId10"/>
          <a:stretch>
            <a:fillRect/>
          </a:stretch>
        </p:blipFill>
        <p:spPr>
          <a:xfrm>
            <a:off x="8102600" y="1675765"/>
            <a:ext cx="1962150" cy="3295015"/>
          </a:xfrm>
          <a:prstGeom prst="rect">
            <a:avLst/>
          </a:prstGeom>
        </p:spPr>
      </p:pic>
    </p:spTree>
    <p:custDataLst>
      <p:tags r:id="rId1"/>
    </p:custDataLst>
  </p:cSld>
  <p:clrMapOvr>
    <a:masterClrMapping/>
  </p:clrMapOvr>
  <p:transition spd="slow" advClick="0" advTm="3000">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p:txBody>
          <a:bodyPr/>
          <a:lstStyle/>
          <a:p>
            <a:r>
              <a:rPr>
                <a:solidFill>
                  <a:schemeClr val="accent1"/>
                </a:solidFill>
                <a:sym typeface="+mn-ea"/>
              </a:rPr>
              <a:t>setting.py中</a:t>
            </a:r>
            <a:r>
              <a:rPr lang="zh-CN">
                <a:solidFill>
                  <a:schemeClr val="accent1"/>
                </a:solidFill>
                <a:sym typeface="+mn-ea"/>
              </a:rPr>
              <a:t>的</a:t>
            </a:r>
            <a:r>
              <a:rPr lang="zh-CN" altLang="en-US" dirty="0"/>
              <a:t>模板路径配置</a:t>
            </a:r>
          </a:p>
        </p:txBody>
      </p:sp>
      <p:sp>
        <p:nvSpPr>
          <p:cNvPr id="12" name="MH_Other_1"/>
          <p:cNvSpPr/>
          <p:nvPr>
            <p:custDataLst>
              <p:tags r:id="rId4"/>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3" name="图片 2"/>
          <p:cNvPicPr>
            <a:picLocks noChangeAspect="1"/>
          </p:cNvPicPr>
          <p:nvPr/>
        </p:nvPicPr>
        <p:blipFill>
          <a:blip r:embed="rId10"/>
          <a:stretch>
            <a:fillRect/>
          </a:stretch>
        </p:blipFill>
        <p:spPr>
          <a:xfrm>
            <a:off x="2940050" y="1737360"/>
            <a:ext cx="7476490" cy="4028440"/>
          </a:xfrm>
          <a:prstGeom prst="rect">
            <a:avLst/>
          </a:prstGeom>
        </p:spPr>
      </p:pic>
      <p:sp>
        <p:nvSpPr>
          <p:cNvPr id="227" name=" 227"/>
          <p:cNvSpPr/>
          <p:nvPr/>
        </p:nvSpPr>
        <p:spPr>
          <a:xfrm>
            <a:off x="356235" y="1579880"/>
            <a:ext cx="2882900" cy="1736725"/>
          </a:xfrm>
          <a:prstGeom prst="wedgeEllipseCallout">
            <a:avLst>
              <a:gd name="adj1" fmla="val 82290"/>
              <a:gd name="adj2" fmla="val 148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将我们的设置好的存放</a:t>
            </a:r>
            <a:r>
              <a:rPr lang="en-US" altLang="zh-CN" dirty="0">
                <a:solidFill>
                  <a:srgbClr val="FFFFFF"/>
                </a:solidFill>
              </a:rPr>
              <a:t>html</a:t>
            </a:r>
            <a:r>
              <a:rPr lang="zh-CN" altLang="en-US" dirty="0">
                <a:solidFill>
                  <a:srgbClr val="FFFFFF"/>
                </a:solidFill>
              </a:rPr>
              <a:t>模板的</a:t>
            </a:r>
            <a:r>
              <a:rPr lang="en-US" altLang="zh-CN" dirty="0">
                <a:solidFill>
                  <a:srgbClr val="FFFFFF"/>
                </a:solidFill>
              </a:rPr>
              <a:t>templates</a:t>
            </a:r>
            <a:r>
              <a:rPr lang="zh-CN" altLang="en-US" dirty="0">
                <a:solidFill>
                  <a:srgbClr val="FFFFFF"/>
                </a:solidFill>
              </a:rPr>
              <a:t>目录路径添加到</a:t>
            </a:r>
            <a:r>
              <a:rPr lang="en-US" altLang="zh-CN" dirty="0">
                <a:solidFill>
                  <a:srgbClr val="FFFFFF"/>
                </a:solidFill>
              </a:rPr>
              <a:t>DIRS</a:t>
            </a:r>
            <a:r>
              <a:rPr lang="zh-CN" altLang="en-US" dirty="0">
                <a:solidFill>
                  <a:srgbClr val="FFFFFF"/>
                </a:solidFill>
              </a:rPr>
              <a:t>中</a:t>
            </a:r>
          </a:p>
        </p:txBody>
      </p:sp>
    </p:spTree>
    <p:custDataLst>
      <p:tags r:id="rId1"/>
    </p:custDataLst>
  </p:cSld>
  <p:clrMapOvr>
    <a:masterClrMapping/>
  </p:clrMapOvr>
  <p:transition spd="slow" advClick="0" advTm="3000">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p:txBody>
          <a:bodyPr/>
          <a:lstStyle/>
          <a:p>
            <a:r>
              <a:rPr lang="zh-CN" altLang="en-US" dirty="0"/>
              <a:t>渲染模板</a:t>
            </a:r>
          </a:p>
        </p:txBody>
      </p:sp>
      <p:sp>
        <p:nvSpPr>
          <p:cNvPr id="12" name="MH_Other_1"/>
          <p:cNvSpPr/>
          <p:nvPr>
            <p:custDataLst>
              <p:tags r:id="rId4"/>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 name="文本框 1"/>
          <p:cNvSpPr txBox="1"/>
          <p:nvPr/>
        </p:nvSpPr>
        <p:spPr>
          <a:xfrm>
            <a:off x="1300480" y="1311275"/>
            <a:ext cx="6513195" cy="460375"/>
          </a:xfrm>
          <a:prstGeom prst="rect">
            <a:avLst/>
          </a:prstGeom>
          <a:solidFill>
            <a:srgbClr val="5BA78C"/>
          </a:solidFill>
        </p:spPr>
        <p:txBody>
          <a:bodyPr wrap="square" rtlCol="0" anchor="t">
            <a:spAutoFit/>
          </a:bodyPr>
          <a:lstStyle/>
          <a:p>
            <a:r>
              <a:rPr lang="en-US" sz="2400" b="1" dirty="0"/>
              <a:t>1.</a:t>
            </a:r>
            <a:r>
              <a:rPr sz="2400" b="1" dirty="0"/>
              <a:t>直接将html字符串硬编码HttpResponse中</a:t>
            </a:r>
          </a:p>
        </p:txBody>
      </p:sp>
      <p:pic>
        <p:nvPicPr>
          <p:cNvPr id="3" name="图片 2"/>
          <p:cNvPicPr>
            <a:picLocks noChangeAspect="1"/>
          </p:cNvPicPr>
          <p:nvPr/>
        </p:nvPicPr>
        <p:blipFill>
          <a:blip r:embed="rId10"/>
          <a:stretch>
            <a:fillRect/>
          </a:stretch>
        </p:blipFill>
        <p:spPr>
          <a:xfrm>
            <a:off x="1300480" y="1873250"/>
            <a:ext cx="5190490" cy="609600"/>
          </a:xfrm>
          <a:prstGeom prst="rect">
            <a:avLst/>
          </a:prstGeom>
        </p:spPr>
      </p:pic>
      <p:sp>
        <p:nvSpPr>
          <p:cNvPr id="4" name="文本框 3"/>
          <p:cNvSpPr txBox="1"/>
          <p:nvPr/>
        </p:nvSpPr>
        <p:spPr>
          <a:xfrm>
            <a:off x="1281430" y="2562225"/>
            <a:ext cx="6513195" cy="460375"/>
          </a:xfrm>
          <a:prstGeom prst="rect">
            <a:avLst/>
          </a:prstGeom>
          <a:solidFill>
            <a:srgbClr val="5BA78C"/>
          </a:solidFill>
        </p:spPr>
        <p:txBody>
          <a:bodyPr wrap="square" rtlCol="0" anchor="t">
            <a:spAutoFit/>
          </a:bodyPr>
          <a:lstStyle/>
          <a:p>
            <a:r>
              <a:rPr sz="2400" b="1" dirty="0"/>
              <a:t>2.django.template.loader </a:t>
            </a:r>
            <a:r>
              <a:rPr sz="2400" b="1" dirty="0" err="1"/>
              <a:t>定义了函数以加载模板</a:t>
            </a:r>
            <a:endParaRPr sz="2400" b="1" dirty="0"/>
          </a:p>
        </p:txBody>
      </p:sp>
      <p:pic>
        <p:nvPicPr>
          <p:cNvPr id="6" name="图片 5"/>
          <p:cNvPicPr>
            <a:picLocks noChangeAspect="1"/>
          </p:cNvPicPr>
          <p:nvPr/>
        </p:nvPicPr>
        <p:blipFill>
          <a:blip r:embed="rId11"/>
          <a:stretch>
            <a:fillRect/>
          </a:stretch>
        </p:blipFill>
        <p:spPr>
          <a:xfrm>
            <a:off x="1281430" y="3022600"/>
            <a:ext cx="5209540" cy="1333500"/>
          </a:xfrm>
          <a:prstGeom prst="rect">
            <a:avLst/>
          </a:prstGeom>
        </p:spPr>
      </p:pic>
      <p:sp>
        <p:nvSpPr>
          <p:cNvPr id="7" name="文本框 6"/>
          <p:cNvSpPr txBox="1"/>
          <p:nvPr/>
        </p:nvSpPr>
        <p:spPr>
          <a:xfrm>
            <a:off x="1281430" y="4492625"/>
            <a:ext cx="6513195" cy="460375"/>
          </a:xfrm>
          <a:prstGeom prst="rect">
            <a:avLst/>
          </a:prstGeom>
          <a:solidFill>
            <a:srgbClr val="5BA78C"/>
          </a:solidFill>
        </p:spPr>
        <p:txBody>
          <a:bodyPr wrap="square" rtlCol="0" anchor="t">
            <a:spAutoFit/>
          </a:bodyPr>
          <a:lstStyle/>
          <a:p>
            <a:r>
              <a:rPr sz="2400" b="1" dirty="0"/>
              <a:t>3.使用render进行渲染。</a:t>
            </a:r>
          </a:p>
        </p:txBody>
      </p:sp>
      <p:pic>
        <p:nvPicPr>
          <p:cNvPr id="8" name="图片 7"/>
          <p:cNvPicPr>
            <a:picLocks noChangeAspect="1"/>
          </p:cNvPicPr>
          <p:nvPr/>
        </p:nvPicPr>
        <p:blipFill>
          <a:blip r:embed="rId12"/>
          <a:stretch>
            <a:fillRect/>
          </a:stretch>
        </p:blipFill>
        <p:spPr>
          <a:xfrm>
            <a:off x="1281430" y="5039995"/>
            <a:ext cx="5742940" cy="619125"/>
          </a:xfrm>
          <a:prstGeom prst="rect">
            <a:avLst/>
          </a:prstGeom>
        </p:spPr>
      </p:pic>
      <p:sp>
        <p:nvSpPr>
          <p:cNvPr id="227" name=" 227"/>
          <p:cNvSpPr/>
          <p:nvPr/>
        </p:nvSpPr>
        <p:spPr>
          <a:xfrm>
            <a:off x="5921375" y="3022600"/>
            <a:ext cx="5537835" cy="1668145"/>
          </a:xfrm>
          <a:prstGeom prst="wedgeEllipseCallout">
            <a:avLst>
              <a:gd name="adj1" fmla="val -25046"/>
              <a:gd name="adj2" fmla="val 65698"/>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400" b="1" dirty="0">
                <a:solidFill>
                  <a:srgbClr val="FFFFFF"/>
                </a:solidFill>
              </a:rPr>
              <a:t>render</a:t>
            </a:r>
            <a:r>
              <a:rPr lang="zh-CN" altLang="en-US" sz="2400" b="1" dirty="0">
                <a:solidFill>
                  <a:srgbClr val="FFFFFF"/>
                </a:solidFill>
              </a:rPr>
              <a:t>方法是</a:t>
            </a:r>
            <a:r>
              <a:rPr lang="en-US" altLang="zh-CN" sz="2400" b="1" dirty="0">
                <a:solidFill>
                  <a:srgbClr val="FFFFFF"/>
                </a:solidFill>
              </a:rPr>
              <a:t>django</a:t>
            </a:r>
            <a:r>
              <a:rPr lang="zh-CN" altLang="en-US" sz="2400" b="1" dirty="0">
                <a:solidFill>
                  <a:srgbClr val="FFFFFF"/>
                </a:solidFill>
              </a:rPr>
              <a:t>封装好用来渲染模板的方法</a:t>
            </a:r>
          </a:p>
          <a:p>
            <a:pPr algn="ctr" eaLnBrk="1" fontAlgn="auto" hangingPunct="1">
              <a:spcBef>
                <a:spcPts val="0"/>
              </a:spcBef>
              <a:spcAft>
                <a:spcPts val="0"/>
              </a:spcAft>
              <a:defRPr/>
            </a:pPr>
            <a:r>
              <a:rPr lang="zh-CN" altLang="en-US" sz="2400" b="1" dirty="0">
                <a:solidFill>
                  <a:srgbClr val="FFFFFF"/>
                </a:solidFill>
              </a:rPr>
              <a:t>很方便</a:t>
            </a:r>
            <a:r>
              <a:rPr lang="en-US" altLang="zh-CN" sz="2400" b="1" dirty="0">
                <a:solidFill>
                  <a:srgbClr val="FFFFFF"/>
                </a:solidFill>
              </a:rPr>
              <a:t>,</a:t>
            </a:r>
            <a:r>
              <a:rPr lang="zh-CN" altLang="en-US" sz="2400" b="1" dirty="0">
                <a:solidFill>
                  <a:srgbClr val="FFFFFF"/>
                </a:solidFill>
              </a:rPr>
              <a:t>很好用</a:t>
            </a:r>
            <a:r>
              <a:rPr lang="en-US" altLang="zh-CN" sz="2400" b="1" dirty="0">
                <a:solidFill>
                  <a:srgbClr val="FFFFFF"/>
                </a:solidFill>
              </a:rPr>
              <a:t>!!!</a:t>
            </a:r>
          </a:p>
        </p:txBody>
      </p:sp>
    </p:spTree>
    <p:custDataLst>
      <p:tags r:id="rId1"/>
    </p:custDataLst>
  </p:cSld>
  <p:clrMapOvr>
    <a:masterClrMapping/>
  </p:clrMapOvr>
  <p:transition spd="slow" advClick="0" advTm="3000">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MH_SubTitle_3"/>
          <p:cNvSpPr/>
          <p:nvPr/>
        </p:nvSpPr>
        <p:spPr>
          <a:xfrm>
            <a:off x="3274198" y="2416926"/>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path</a:t>
            </a:r>
            <a:r>
              <a:rPr lang="zh-CN" altLang="en-US" sz="2400" dirty="0">
                <a:solidFill>
                  <a:srgbClr val="FFFFFF"/>
                </a:solidFill>
                <a:latin typeface="Arial" panose="020B0604020202020204" pitchFamily="34" charset="0"/>
                <a:ea typeface="黑体" panose="02010609060101010101" pitchFamily="49" charset="-122"/>
              </a:rPr>
              <a:t>规则</a:t>
            </a:r>
          </a:p>
        </p:txBody>
      </p:sp>
      <p:sp>
        <p:nvSpPr>
          <p:cNvPr id="4" name="MH_SubTitle_1"/>
          <p:cNvSpPr/>
          <p:nvPr/>
        </p:nvSpPr>
        <p:spPr>
          <a:xfrm>
            <a:off x="1052920" y="2416925"/>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URL</a:t>
            </a:r>
            <a:r>
              <a:rPr lang="zh-CN" altLang="en-US" sz="2400" dirty="0">
                <a:solidFill>
                  <a:srgbClr val="FFFFFF"/>
                </a:solidFill>
                <a:latin typeface="Arial" panose="020B0604020202020204" pitchFamily="34" charset="0"/>
                <a:ea typeface="黑体" panose="02010609060101010101" pitchFamily="49" charset="-122"/>
              </a:rPr>
              <a:t>概念</a:t>
            </a:r>
          </a:p>
        </p:txBody>
      </p:sp>
      <p:sp>
        <p:nvSpPr>
          <p:cNvPr id="6" name="MH_SubTitle_2"/>
          <p:cNvSpPr/>
          <p:nvPr/>
        </p:nvSpPr>
        <p:spPr>
          <a:xfrm>
            <a:off x="2166440" y="354096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urls.py</a:t>
            </a:r>
          </a:p>
        </p:txBody>
      </p:sp>
      <p:sp>
        <p:nvSpPr>
          <p:cNvPr id="7" name="MH_SubTitle_4"/>
          <p:cNvSpPr/>
          <p:nvPr/>
        </p:nvSpPr>
        <p:spPr>
          <a:xfrm>
            <a:off x="8716468" y="3540966"/>
            <a:ext cx="1539140" cy="153914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完</a:t>
            </a:r>
          </a:p>
        </p:txBody>
      </p:sp>
      <p:sp>
        <p:nvSpPr>
          <p:cNvPr id="8" name="MH_SubTitle_2"/>
          <p:cNvSpPr/>
          <p:nvPr/>
        </p:nvSpPr>
        <p:spPr>
          <a:xfrm>
            <a:off x="6612712" y="366796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模板路径</a:t>
            </a:r>
          </a:p>
        </p:txBody>
      </p:sp>
      <p:sp>
        <p:nvSpPr>
          <p:cNvPr id="9" name="MH_SubTitle_3"/>
          <p:cNvSpPr/>
          <p:nvPr/>
        </p:nvSpPr>
        <p:spPr>
          <a:xfrm>
            <a:off x="5489715" y="2416926"/>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name</a:t>
            </a:r>
          </a:p>
        </p:txBody>
      </p:sp>
      <p:sp>
        <p:nvSpPr>
          <p:cNvPr id="15" name="MH_SubTitle_1"/>
          <p:cNvSpPr/>
          <p:nvPr/>
        </p:nvSpPr>
        <p:spPr>
          <a:xfrm>
            <a:off x="7696290" y="2333105"/>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render</a:t>
            </a:r>
          </a:p>
        </p:txBody>
      </p:sp>
      <p:sp>
        <p:nvSpPr>
          <p:cNvPr id="16" name="MH_SubTitle_2"/>
          <p:cNvSpPr/>
          <p:nvPr/>
        </p:nvSpPr>
        <p:spPr>
          <a:xfrm>
            <a:off x="4508957" y="366796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include</a:t>
            </a:r>
          </a:p>
        </p:txBody>
      </p:sp>
    </p:spTree>
  </p:cSld>
  <p:clrMapOvr>
    <a:masterClrMapping/>
  </p:clrMapOvr>
  <p:transition spd="slow" advClick="0" advTm="3000">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3"/>
            </p:custDataLst>
          </p:nvPr>
        </p:nvSpPr>
        <p:spPr/>
        <p:txBody>
          <a:bodyPr>
            <a:normAutofit/>
          </a:bodyPr>
          <a:lstStyle/>
          <a:p>
            <a:r>
              <a:rPr lang="zh-CN" altLang="en-US" dirty="0"/>
              <a:t>作业</a:t>
            </a:r>
            <a:r>
              <a:rPr lang="en-US" altLang="zh-CN" dirty="0"/>
              <a:t>:</a:t>
            </a:r>
          </a:p>
        </p:txBody>
      </p:sp>
      <p:sp>
        <p:nvSpPr>
          <p:cNvPr id="12" name="MH_Other_1"/>
          <p:cNvSpPr/>
          <p:nvPr>
            <p:custDataLst>
              <p:tags r:id="rId4"/>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5"/>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6"/>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7"/>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6" name="AutoShape 4"/>
          <p:cNvSpPr>
            <a:spLocks noChangeArrowheads="1"/>
          </p:cNvSpPr>
          <p:nvPr>
            <p:custDataLst>
              <p:tags r:id="rId8"/>
            </p:custDataLst>
          </p:nvPr>
        </p:nvSpPr>
        <p:spPr bwMode="white">
          <a:xfrm>
            <a:off x="918210" y="2240915"/>
            <a:ext cx="9558020" cy="2911475"/>
          </a:xfrm>
          <a:prstGeom prst="roundRect">
            <a:avLst>
              <a:gd name="adj" fmla="val 7012"/>
            </a:avLst>
          </a:prstGeom>
          <a:noFill/>
          <a:ln w="38100" cap="flat" cmpd="sng" algn="ctr">
            <a:solidFill>
              <a:schemeClr val="accent4"/>
            </a:solidFill>
            <a:prstDash val="solid"/>
          </a:ln>
          <a:effectLst/>
        </p:spPr>
        <p:txBody>
          <a:bodyPr anchor="ctr"/>
          <a:lstStyle/>
          <a:p>
            <a:pPr marL="0" lvl="2" algn="ctr" defTabSz="913765" eaLnBrk="0" fontAlgn="ctr" hangingPunct="0">
              <a:buClr>
                <a:srgbClr val="FF0000"/>
              </a:buClr>
              <a:buSzPct val="70000"/>
              <a:buFont typeface="Wingdings" panose="05000000000000000000" pitchFamily="2" charset="2"/>
              <a:buChar char="n"/>
              <a:tabLst>
                <a:tab pos="135890" algn="l"/>
              </a:tabLst>
              <a:defRPr/>
            </a:pPr>
            <a:endParaRPr lang="zh-CN" altLang="en-US" sz="1865" kern="0" dirty="0">
              <a:solidFill>
                <a:srgbClr val="FFFFFF"/>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auto">
          <a:xfrm>
            <a:off x="1300454" y="1966715"/>
            <a:ext cx="3482805" cy="671705"/>
          </a:xfrm>
          <a:prstGeom prst="roundRect">
            <a:avLst/>
          </a:prstGeom>
          <a:solidFill>
            <a:srgbClr val="E5AB74"/>
          </a:solidFill>
          <a:ln w="25400" cap="flat" cmpd="sng" algn="ctr">
            <a:noFill/>
            <a:prstDash val="solid"/>
          </a:ln>
          <a:effectLst/>
        </p:spPr>
        <p:txBody>
          <a:bodyPr anchor="ctr"/>
          <a:lstStyle/>
          <a:p>
            <a:pPr algn="ctr" defTabSz="913765" eaLnBrk="0" fontAlgn="ctr" hangingPunct="0">
              <a:buClr>
                <a:srgbClr val="FF0000"/>
              </a:buClr>
              <a:buSzPct val="70000"/>
              <a:defRPr/>
            </a:pPr>
            <a:endParaRPr lang="zh-CN" altLang="zh-CN" sz="2135" b="1" kern="0">
              <a:solidFill>
                <a:srgbClr val="FFFFFF"/>
              </a:solidFill>
              <a:latin typeface="微软雅黑" panose="020B0503020204020204" pitchFamily="34" charset="-122"/>
              <a:ea typeface="微软雅黑" panose="020B0503020204020204" pitchFamily="34" charset="-122"/>
            </a:endParaRPr>
          </a:p>
        </p:txBody>
      </p:sp>
      <p:sp>
        <p:nvSpPr>
          <p:cNvPr id="8" name="TextBox 4"/>
          <p:cNvSpPr txBox="1"/>
          <p:nvPr/>
        </p:nvSpPr>
        <p:spPr bwMode="auto">
          <a:xfrm>
            <a:off x="1461109" y="2067656"/>
            <a:ext cx="3482805" cy="469114"/>
          </a:xfrm>
          <a:prstGeom prst="roundRect">
            <a:avLst/>
          </a:prstGeom>
          <a:noFill/>
          <a:scene3d>
            <a:camera prst="orthographicFront"/>
            <a:lightRig rig="threePt" dir="t"/>
          </a:scene3d>
          <a:sp3d/>
        </p:spPr>
        <p:txBody>
          <a:bodyPr wrap="square">
            <a:spAutoFit/>
          </a:bodyPr>
          <a:lstStyle/>
          <a:p>
            <a:pPr algn="ctr" defTabSz="913765">
              <a:buClr>
                <a:srgbClr val="7F7F7F"/>
              </a:buClr>
              <a:defRPr/>
            </a:pPr>
            <a:r>
              <a:rPr lang="zh-CN" altLang="en-US" sz="2135" dirty="0">
                <a:solidFill>
                  <a:srgbClr val="F8F8F8"/>
                </a:solidFill>
                <a:latin typeface="微软雅黑" panose="020B0503020204020204" pitchFamily="34" charset="-122"/>
                <a:ea typeface="微软雅黑" panose="020B0503020204020204" pitchFamily="34" charset="-122"/>
              </a:rPr>
              <a:t>创建一个</a:t>
            </a:r>
            <a:r>
              <a:rPr lang="en-US" altLang="zh-CN" sz="2135" dirty="0">
                <a:solidFill>
                  <a:srgbClr val="F8F8F8"/>
                </a:solidFill>
                <a:latin typeface="微软雅黑" panose="020B0503020204020204" pitchFamily="34" charset="-122"/>
                <a:ea typeface="微软雅黑" panose="020B0503020204020204" pitchFamily="34" charset="-122"/>
              </a:rPr>
              <a:t>django</a:t>
            </a:r>
            <a:r>
              <a:rPr lang="zh-CN" altLang="en-US" sz="2135" dirty="0">
                <a:solidFill>
                  <a:srgbClr val="F8F8F8"/>
                </a:solidFill>
                <a:latin typeface="微软雅黑" panose="020B0503020204020204" pitchFamily="34" charset="-122"/>
                <a:ea typeface="微软雅黑" panose="020B0503020204020204" pitchFamily="34" charset="-122"/>
              </a:rPr>
              <a:t>项目</a:t>
            </a:r>
            <a:r>
              <a:rPr lang="en-US" altLang="zh-CN" sz="2135" dirty="0">
                <a:solidFill>
                  <a:srgbClr val="F8F8F8"/>
                </a:solidFill>
                <a:latin typeface="微软雅黑" panose="020B0503020204020204" pitchFamily="34" charset="-122"/>
                <a:ea typeface="微软雅黑" panose="020B0503020204020204" pitchFamily="34" charset="-122"/>
              </a:rPr>
              <a:t>:</a:t>
            </a:r>
            <a:endParaRPr lang="zh-CN" altLang="en-US" sz="2135" dirty="0">
              <a:solidFill>
                <a:srgbClr val="F8F8F8"/>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15581" y="2638215"/>
            <a:ext cx="4776470" cy="2306955"/>
          </a:xfrm>
          <a:prstGeom prst="rect">
            <a:avLst/>
          </a:prstGeom>
          <a:noFill/>
        </p:spPr>
        <p:txBody>
          <a:bodyPr wrap="none" rtlCol="0">
            <a:spAutoFit/>
          </a:bodyPr>
          <a:lstStyle/>
          <a:p>
            <a:pPr algn="l" fontAlgn="auto">
              <a:lnSpc>
                <a:spcPct val="150000"/>
              </a:lnSpc>
            </a:pPr>
            <a:r>
              <a:rPr sz="2400" dirty="0"/>
              <a:t>在项目中创建个app:</a:t>
            </a:r>
            <a:endParaRPr lang="en-US" altLang="zh-CN" sz="2400" dirty="0"/>
          </a:p>
          <a:p>
            <a:pPr algn="l" fontAlgn="auto">
              <a:lnSpc>
                <a:spcPct val="150000"/>
              </a:lnSpc>
            </a:pPr>
            <a:r>
              <a:rPr lang="en-US" altLang="zh-CN" sz="2400" dirty="0"/>
              <a:t>1.</a:t>
            </a:r>
            <a:r>
              <a:rPr lang="zh-CN" altLang="en-US" sz="2400" dirty="0"/>
              <a:t>使用</a:t>
            </a:r>
            <a:r>
              <a:rPr lang="en-US" altLang="zh-CN" sz="2400" dirty="0"/>
              <a:t>int</a:t>
            </a:r>
            <a:r>
              <a:rPr lang="zh-CN" altLang="en-US" sz="2400" dirty="0"/>
              <a:t>转换器</a:t>
            </a:r>
          </a:p>
          <a:p>
            <a:pPr algn="l" fontAlgn="auto">
              <a:lnSpc>
                <a:spcPct val="150000"/>
              </a:lnSpc>
            </a:pPr>
            <a:r>
              <a:rPr lang="en-US" altLang="zh-CN" sz="2400" dirty="0"/>
              <a:t>2.</a:t>
            </a:r>
            <a:r>
              <a:rPr lang="zh-CN" altLang="en-US" sz="2400" dirty="0"/>
              <a:t>使用reverse,redirect实现页面跳转</a:t>
            </a:r>
          </a:p>
          <a:p>
            <a:pPr algn="l" fontAlgn="auto">
              <a:lnSpc>
                <a:spcPct val="150000"/>
              </a:lnSpc>
            </a:pPr>
            <a:r>
              <a:rPr lang="en-US" altLang="zh-CN" sz="2400" dirty="0"/>
              <a:t>3.使用render渲染模板</a:t>
            </a:r>
          </a:p>
        </p:txBody>
      </p:sp>
    </p:spTree>
    <p:custDataLst>
      <p:tags r:id="rId1"/>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900" decel="100000" fill="hold"/>
                                        <p:tgtEl>
                                          <p:spTgt spid="7"/>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Bottom)">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2314079" y="754936"/>
            <a:ext cx="7966075" cy="10147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dirty="0">
                <a:solidFill>
                  <a:schemeClr val="accent2"/>
                </a:solidFill>
                <a:latin typeface="Adobe Gothic Std B" panose="020B0800000000000000" pitchFamily="34" charset="-128"/>
              </a:rPr>
              <a:t>url</a:t>
            </a:r>
            <a:r>
              <a:rPr lang="zh-CN" altLang="en-US" sz="6000" dirty="0">
                <a:solidFill>
                  <a:schemeClr val="accent2"/>
                </a:solidFill>
                <a:latin typeface="Adobe Gothic Std B" panose="020B0800000000000000" pitchFamily="34" charset="-128"/>
              </a:rPr>
              <a:t>路由及模板渲染方式</a:t>
            </a:r>
          </a:p>
        </p:txBody>
      </p:sp>
      <p:grpSp>
        <p:nvGrpSpPr>
          <p:cNvPr id="19" name="组合 18"/>
          <p:cNvGrpSpPr/>
          <p:nvPr/>
        </p:nvGrpSpPr>
        <p:grpSpPr>
          <a:xfrm>
            <a:off x="5138574" y="2427099"/>
            <a:ext cx="5758026" cy="646331"/>
            <a:chOff x="5138574" y="2427099"/>
            <a:chExt cx="5758026" cy="646331"/>
          </a:xfrm>
        </p:grpSpPr>
        <p:sp>
          <p:nvSpPr>
            <p:cNvPr id="9" name="文本框 11"/>
            <p:cNvSpPr txBox="1"/>
            <p:nvPr/>
          </p:nvSpPr>
          <p:spPr>
            <a:xfrm>
              <a:off x="5138574" y="242709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01</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 name="矩形 9"/>
            <p:cNvSpPr/>
            <p:nvPr/>
          </p:nvSpPr>
          <p:spPr>
            <a:xfrm>
              <a:off x="6165467" y="242709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url</a:t>
              </a: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基本概念及格式</a:t>
              </a:r>
            </a:p>
          </p:txBody>
        </p:sp>
      </p:grpSp>
      <p:grpSp>
        <p:nvGrpSpPr>
          <p:cNvPr id="17" name="组合 16"/>
          <p:cNvGrpSpPr/>
          <p:nvPr/>
        </p:nvGrpSpPr>
        <p:grpSpPr>
          <a:xfrm>
            <a:off x="5138575" y="3418989"/>
            <a:ext cx="5758029" cy="646331"/>
            <a:chOff x="5138575" y="3469789"/>
            <a:chExt cx="5758029" cy="646331"/>
          </a:xfrm>
        </p:grpSpPr>
        <p:sp>
          <p:nvSpPr>
            <p:cNvPr id="7" name="文本框 14"/>
            <p:cNvSpPr txBox="1"/>
            <p:nvPr/>
          </p:nvSpPr>
          <p:spPr>
            <a:xfrm>
              <a:off x="5138575" y="346978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02</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8" name="矩形 7"/>
            <p:cNvSpPr/>
            <p:nvPr/>
          </p:nvSpPr>
          <p:spPr>
            <a:xfrm>
              <a:off x="6165469" y="346978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path</a:t>
              </a: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和</a:t>
              </a:r>
              <a:r>
                <a:rPr lang="en-US" altLang="zh-CN"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re_path</a:t>
              </a:r>
            </a:p>
          </p:txBody>
        </p:sp>
      </p:grpSp>
      <p:grpSp>
        <p:nvGrpSpPr>
          <p:cNvPr id="3" name="组合 2"/>
          <p:cNvGrpSpPr/>
          <p:nvPr/>
        </p:nvGrpSpPr>
        <p:grpSpPr>
          <a:xfrm>
            <a:off x="5138574" y="4410879"/>
            <a:ext cx="5758026" cy="646331"/>
            <a:chOff x="5138574" y="4512479"/>
            <a:chExt cx="5758026" cy="646331"/>
          </a:xfrm>
        </p:grpSpPr>
        <p:sp>
          <p:nvSpPr>
            <p:cNvPr id="12" name="文本框 11"/>
            <p:cNvSpPr txBox="1"/>
            <p:nvPr/>
          </p:nvSpPr>
          <p:spPr>
            <a:xfrm>
              <a:off x="5138574" y="451247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03</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3" name="矩形 12"/>
            <p:cNvSpPr/>
            <p:nvPr/>
          </p:nvSpPr>
          <p:spPr>
            <a:xfrm>
              <a:off x="6165467" y="451247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模板路径配置</a:t>
              </a:r>
            </a:p>
          </p:txBody>
        </p:sp>
      </p:grpSp>
      <p:grpSp>
        <p:nvGrpSpPr>
          <p:cNvPr id="2" name="组合 1"/>
          <p:cNvGrpSpPr/>
          <p:nvPr/>
        </p:nvGrpSpPr>
        <p:grpSpPr>
          <a:xfrm>
            <a:off x="5138575" y="5402769"/>
            <a:ext cx="5758029" cy="646331"/>
            <a:chOff x="5138575" y="5555169"/>
            <a:chExt cx="5758029" cy="646331"/>
          </a:xfrm>
        </p:grpSpPr>
        <p:sp>
          <p:nvSpPr>
            <p:cNvPr id="15" name="文本框 14"/>
            <p:cNvSpPr txBox="1"/>
            <p:nvPr/>
          </p:nvSpPr>
          <p:spPr>
            <a:xfrm>
              <a:off x="5138575" y="555516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04</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6" name="矩形 15"/>
            <p:cNvSpPr/>
            <p:nvPr/>
          </p:nvSpPr>
          <p:spPr>
            <a:xfrm>
              <a:off x="6165469" y="555516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模板渲染方式</a:t>
              </a:r>
            </a:p>
          </p:txBody>
        </p:sp>
      </p:grpSp>
      <p:pic>
        <p:nvPicPr>
          <p:cNvPr id="18" name="图片 17"/>
          <p:cNvPicPr>
            <a:picLocks noChangeAspect="1"/>
          </p:cNvPicPr>
          <p:nvPr/>
        </p:nvPicPr>
        <p:blipFill rotWithShape="1">
          <a:blip r:embed="rId3"/>
          <a:srcRect l="41221" r="36750"/>
          <a:stretch>
            <a:fillRect/>
          </a:stretch>
        </p:blipFill>
        <p:spPr>
          <a:xfrm flipH="1">
            <a:off x="0" y="0"/>
            <a:ext cx="2746344" cy="6858000"/>
          </a:xfrm>
          <a:prstGeom prst="rect">
            <a:avLst/>
          </a:prstGeom>
        </p:spPr>
      </p:pic>
    </p:spTree>
  </p:cSld>
  <p:clrMapOvr>
    <a:masterClrMapping/>
  </p:clrMapOvr>
  <p:transition spd="slow" advClick="0" advTm="3000">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srcRect l="31501" t="25179" r="7311" b="49953"/>
          <a:stretch>
            <a:fillRect/>
          </a:stretch>
        </p:blipFill>
        <p:spPr>
          <a:xfrm>
            <a:off x="4965527" y="12700"/>
            <a:ext cx="7226473" cy="1524000"/>
          </a:xfrm>
          <a:prstGeom prst="rect">
            <a:avLst/>
          </a:prstGeom>
        </p:spPr>
      </p:pic>
      <p:pic>
        <p:nvPicPr>
          <p:cNvPr id="4" name="图片 3"/>
          <p:cNvPicPr>
            <a:picLocks noChangeAspect="1"/>
          </p:cNvPicPr>
          <p:nvPr/>
        </p:nvPicPr>
        <p:blipFill rotWithShape="1">
          <a:blip r:embed="rId3"/>
          <a:srcRect l="31501" t="24557" r="7311" b="49953"/>
          <a:stretch>
            <a:fillRect/>
          </a:stretch>
        </p:blipFill>
        <p:spPr>
          <a:xfrm flipH="1">
            <a:off x="-1" y="5295900"/>
            <a:ext cx="7226473" cy="1562100"/>
          </a:xfrm>
          <a:prstGeom prst="rect">
            <a:avLst/>
          </a:prstGeom>
        </p:spPr>
      </p:pic>
      <p:sp>
        <p:nvSpPr>
          <p:cNvPr id="5" name="文本框 4"/>
          <p:cNvSpPr txBox="1"/>
          <p:nvPr/>
        </p:nvSpPr>
        <p:spPr>
          <a:xfrm>
            <a:off x="1647825" y="2828836"/>
            <a:ext cx="8896350" cy="1200329"/>
          </a:xfrm>
          <a:prstGeom prst="rect">
            <a:avLst/>
          </a:prstGeom>
          <a:noFill/>
        </p:spPr>
        <p:txBody>
          <a:bodyPr wrap="square" rtlCol="0">
            <a:spAutoFit/>
          </a:bodyPr>
          <a:lstStyle/>
          <a:p>
            <a:pPr algn="ctr"/>
            <a:r>
              <a:rPr lang="en-US" altLang="zh-CN" sz="7200" dirty="0">
                <a:solidFill>
                  <a:schemeClr val="accent1"/>
                </a:solidFill>
                <a:latin typeface="Narkisim" panose="020E0502050101010101" pitchFamily="34" charset="-79"/>
                <a:cs typeface="Narkisim" panose="020E0502050101010101" pitchFamily="34" charset="-79"/>
              </a:rPr>
              <a:t>THANK </a:t>
            </a:r>
            <a:r>
              <a:rPr lang="en-US" altLang="zh-CN" sz="7200" dirty="0">
                <a:solidFill>
                  <a:schemeClr val="accent2"/>
                </a:solidFill>
                <a:latin typeface="Narkisim" panose="020E0502050101010101" pitchFamily="34" charset="-79"/>
                <a:cs typeface="Narkisim" panose="020E0502050101010101" pitchFamily="34" charset="-79"/>
              </a:rPr>
              <a:t>YOU!</a:t>
            </a:r>
            <a:endParaRPr lang="zh-CN" altLang="en-US" sz="7200" dirty="0">
              <a:solidFill>
                <a:schemeClr val="accent2"/>
              </a:solidFill>
              <a:latin typeface="Narkisim" panose="020E0502050101010101" pitchFamily="34" charset="-79"/>
              <a:cs typeface="Narkisim" panose="020E0502050101010101" pitchFamily="34" charset="-79"/>
            </a:endParaRPr>
          </a:p>
        </p:txBody>
      </p:sp>
    </p:spTree>
  </p:cSld>
  <p:clrMapOvr>
    <a:masterClrMapping/>
  </p:clrMapOvr>
  <p:transition spd="slow" advClick="0" advTm="3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111" y="2294744"/>
            <a:ext cx="7162800" cy="1502910"/>
          </a:xfrm>
        </p:spPr>
        <p:txBody>
          <a:bodyPr>
            <a:normAutofit/>
          </a:bodyPr>
          <a:lstStyle/>
          <a:p>
            <a:r>
              <a:rPr lang="zh-CN" altLang="en-US" sz="4000" dirty="0">
                <a:latin typeface="+mn-ea"/>
                <a:ea typeface="+mn-ea"/>
              </a:rPr>
              <a:t>平常都是怎么去访问网站的呢</a:t>
            </a:r>
            <a:r>
              <a:rPr lang="en-US" altLang="zh-CN" sz="4000" dirty="0">
                <a:latin typeface="+mn-ea"/>
                <a:ea typeface="+mn-ea"/>
              </a:rPr>
              <a:t>?</a:t>
            </a:r>
          </a:p>
        </p:txBody>
      </p:sp>
    </p:spTree>
  </p:cSld>
  <p:clrMapOvr>
    <a:masterClrMapping/>
  </p:clrMapOvr>
  <p:transition spd="slow" advClick="0" advTm="3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URL</a:t>
            </a:r>
            <a:r>
              <a:rPr lang="zh-CN" altLang="en-US" dirty="0"/>
              <a:t>的引入</a:t>
            </a:r>
            <a:r>
              <a:rPr lang="en-US" altLang="zh-CN" dirty="0"/>
              <a:t>:</a:t>
            </a:r>
          </a:p>
        </p:txBody>
      </p:sp>
      <p:sp>
        <p:nvSpPr>
          <p:cNvPr id="10" name="椭圆 9"/>
          <p:cNvSpPr/>
          <p:nvPr/>
        </p:nvSpPr>
        <p:spPr>
          <a:xfrm>
            <a:off x="6817995" y="2079625"/>
            <a:ext cx="1925955" cy="9785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我是服务者</a:t>
            </a:r>
          </a:p>
        </p:txBody>
      </p:sp>
      <p:sp>
        <p:nvSpPr>
          <p:cNvPr id="13" name="椭圆 12"/>
          <p:cNvSpPr/>
          <p:nvPr/>
        </p:nvSpPr>
        <p:spPr>
          <a:xfrm>
            <a:off x="2105660" y="2184400"/>
            <a:ext cx="1649095" cy="9785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t>我是访问者</a:t>
            </a:r>
          </a:p>
        </p:txBody>
      </p:sp>
      <p:sp>
        <p:nvSpPr>
          <p:cNvPr id="3"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4"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6"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8" name="文本框 7"/>
          <p:cNvSpPr txBox="1"/>
          <p:nvPr/>
        </p:nvSpPr>
        <p:spPr>
          <a:xfrm>
            <a:off x="1566545" y="3280410"/>
            <a:ext cx="3357880" cy="600710"/>
          </a:xfrm>
          <a:prstGeom prst="rect">
            <a:avLst/>
          </a:prstGeom>
          <a:noFill/>
        </p:spPr>
        <p:txBody>
          <a:bodyPr wrap="square" rtlCol="0">
            <a:normAutofit/>
          </a:bodyPr>
          <a:lstStyle/>
          <a:p>
            <a:pPr lvl="0" algn="l">
              <a:lnSpc>
                <a:spcPct val="120000"/>
              </a:lnSpc>
            </a:pPr>
            <a:r>
              <a:rPr lang="zh-CN" altLang="en-US" b="1" dirty="0">
                <a:solidFill>
                  <a:schemeClr val="accent2"/>
                </a:solidFill>
              </a:rPr>
              <a:t>知道了</a:t>
            </a:r>
            <a:r>
              <a:rPr lang="en-US" altLang="zh-CN" b="1" dirty="0">
                <a:solidFill>
                  <a:schemeClr val="accent2"/>
                </a:solidFill>
              </a:rPr>
              <a:t>url  </a:t>
            </a:r>
            <a:r>
              <a:rPr lang="zh-CN" altLang="en-US" b="1" dirty="0">
                <a:solidFill>
                  <a:schemeClr val="accent2"/>
                </a:solidFill>
              </a:rPr>
              <a:t>就可以去进行访问</a:t>
            </a:r>
          </a:p>
        </p:txBody>
      </p:sp>
      <p:sp>
        <p:nvSpPr>
          <p:cNvPr id="11" name="文本框 10"/>
          <p:cNvSpPr txBox="1"/>
          <p:nvPr/>
        </p:nvSpPr>
        <p:spPr>
          <a:xfrm>
            <a:off x="6871970" y="3280410"/>
            <a:ext cx="3386455" cy="600710"/>
          </a:xfrm>
          <a:prstGeom prst="rect">
            <a:avLst/>
          </a:prstGeom>
          <a:noFill/>
        </p:spPr>
        <p:txBody>
          <a:bodyPr wrap="square" rtlCol="0">
            <a:normAutofit/>
          </a:bodyPr>
          <a:lstStyle/>
          <a:p>
            <a:pPr lvl="0" algn="l">
              <a:lnSpc>
                <a:spcPct val="120000"/>
              </a:lnSpc>
            </a:pPr>
            <a:r>
              <a:rPr lang="zh-CN" altLang="en-US" b="1" dirty="0">
                <a:solidFill>
                  <a:schemeClr val="accent3"/>
                </a:solidFill>
              </a:rPr>
              <a:t>设置好</a:t>
            </a:r>
            <a:r>
              <a:rPr lang="en-US" altLang="zh-CN" b="1" dirty="0">
                <a:solidFill>
                  <a:schemeClr val="accent3"/>
                </a:solidFill>
              </a:rPr>
              <a:t>url,</a:t>
            </a:r>
            <a:r>
              <a:rPr lang="zh-CN" altLang="en-US" b="1" dirty="0">
                <a:solidFill>
                  <a:schemeClr val="accent3"/>
                </a:solidFill>
              </a:rPr>
              <a:t>别人才可以访问到我</a:t>
            </a:r>
          </a:p>
        </p:txBody>
      </p:sp>
    </p:spTree>
  </p:cSld>
  <p:clrMapOvr>
    <a:masterClrMapping/>
  </p:clrMapOvr>
  <p:transition spd="slow" advClick="0" advTm="3000">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694498" y="1790700"/>
            <a:ext cx="7958455" cy="3119120"/>
          </a:xfrm>
          <a:prstGeom prst="roundRect">
            <a:avLst/>
          </a:prstGeom>
          <a:solidFill>
            <a:srgbClr val="E5AB74"/>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URL（Uniform</a:t>
            </a:r>
            <a:r>
              <a:rPr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sz="2000" b="1"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Resoure</a:t>
            </a:r>
            <a:r>
              <a:rPr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Locator）统一资源定位符是对可以从互联网上得到的资源的位置和访问方法的一种简洁的表示，是互联网上标准资源的地址。互联网上的每个文件都有一个唯一的URL，它包含的信息指出文件的位置以及浏览器应该怎么处理它。</a:t>
            </a:r>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p:txBody>
          <a:bodyPr/>
          <a:lstStyle/>
          <a:p>
            <a:r>
              <a:rPr lang="en-US" altLang="zh-CN"/>
              <a:t>URL</a:t>
            </a:r>
            <a:r>
              <a:rPr lang="zh-CN" altLang="en-US"/>
              <a:t>概念</a:t>
            </a:r>
            <a:r>
              <a:rPr lang="en-US" altLang="zh-CN"/>
              <a:t>:</a:t>
            </a:r>
          </a:p>
        </p:txBody>
      </p:sp>
    </p:spTree>
  </p:cSld>
  <p:clrMapOvr>
    <a:masterClrMapping/>
  </p:clrMapOvr>
  <p:transition spd="slow" advClick="0" advTm="3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023110" y="1397000"/>
            <a:ext cx="7958455" cy="4368800"/>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http://127.0.0.1:8000/hello/</a:t>
            </a:r>
          </a:p>
          <a:p>
            <a:pPr algn="l" defTabSz="913765" fontAlgn="auto">
              <a:lnSpc>
                <a:spcPct val="150000"/>
              </a:lnSpc>
              <a:defRPr/>
            </a:pP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URL解释</a:t>
            </a: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algn="l" defTabSz="913765" fontAlgn="auto">
              <a:lnSpc>
                <a:spcPct val="150000"/>
              </a:lnSpc>
              <a:defRPr/>
            </a:pP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schema://host[:port#]/path/.../[?query-string][#anchor]</a:t>
            </a:r>
          </a:p>
          <a:p>
            <a:pPr algn="l" defTabSz="913765" fontAlgn="auto">
              <a:lnSpc>
                <a:spcPct val="150000"/>
              </a:lnSpc>
              <a:defRPr/>
            </a:pP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schema：指定使用的协议</a:t>
            </a: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例如：http</a:t>
            </a: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https, ftp)</a:t>
            </a:r>
          </a:p>
          <a:p>
            <a:pPr algn="l" defTabSz="913765" fontAlgn="auto">
              <a:lnSpc>
                <a:spcPct val="150000"/>
              </a:lnSpc>
              <a:defRPr/>
            </a:pP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host：Http服务器的IP地址或者域名</a:t>
            </a:r>
            <a:endPar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port：端口号，http默认是80端口</a:t>
            </a:r>
          </a:p>
          <a:p>
            <a:pPr algn="l" defTabSz="913765" fontAlgn="auto">
              <a:lnSpc>
                <a:spcPct val="150000"/>
              </a:lnSpc>
              <a:defRPr/>
            </a:pP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path：访问资源的路径</a:t>
            </a:r>
            <a:endPar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query-string：发送给http服务器的数据</a:t>
            </a:r>
            <a:endPar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anchor：锚点</a:t>
            </a:r>
            <a:r>
              <a:rPr 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18"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a:xfrm>
            <a:off x="382270" y="242921"/>
            <a:ext cx="11239500" cy="968375"/>
          </a:xfrm>
        </p:spPr>
        <p:txBody>
          <a:bodyPr/>
          <a:lstStyle/>
          <a:p>
            <a:r>
              <a:rPr lang="en-US" altLang="zh-CN" dirty="0"/>
              <a:t>URL</a:t>
            </a:r>
            <a:r>
              <a:rPr lang="zh-CN" altLang="en-US" dirty="0"/>
              <a:t>格式</a:t>
            </a:r>
            <a:r>
              <a:rPr lang="en-US" altLang="zh-CN" dirty="0"/>
              <a:t>:</a:t>
            </a:r>
          </a:p>
        </p:txBody>
      </p:sp>
    </p:spTree>
  </p:cSld>
  <p:clrMapOvr>
    <a:masterClrMapping/>
  </p:clrMapOvr>
  <p:transition spd="slow" advClick="0" advTm="30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urls.py</a:t>
            </a:r>
            <a:r>
              <a:rPr lang="zh-CN" altLang="en-US"/>
              <a:t>的作用</a:t>
            </a:r>
          </a:p>
        </p:txBody>
      </p:sp>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圆角矩形 2"/>
          <p:cNvSpPr/>
          <p:nvPr/>
        </p:nvSpPr>
        <p:spPr>
          <a:xfrm>
            <a:off x="1694498" y="1790700"/>
            <a:ext cx="7958455" cy="3119120"/>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URL配置（URLconf）就像是Django所支撑网站的目录。它的本质是URL模式以及要为该URL模式调用的视图函数之间的映射表。以这样的方式告诉Django，对于那个URL调用那段代码。url的加载就是从配置文件中开始</a:t>
            </a:r>
          </a:p>
        </p:txBody>
      </p:sp>
    </p:spTree>
  </p:cSld>
  <p:clrMapOvr>
    <a:masterClrMapping/>
  </p:clrMapOvr>
  <p:transition spd="slow" advClick="0" advTm="3000">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E76861"/>
                </a:solidFill>
                <a:latin typeface="南宋书局体" panose="02000000000000000000" pitchFamily="2" charset="-122"/>
                <a:ea typeface="南宋书局体" panose="02000000000000000000" pitchFamily="2" charset="-122"/>
                <a:sym typeface="+mn-ea"/>
              </a:rPr>
              <a:t>url</a:t>
            </a:r>
            <a:r>
              <a:rPr lang="zh-CN" altLang="en-US" dirty="0">
                <a:solidFill>
                  <a:srgbClr val="E76861"/>
                </a:solidFill>
                <a:latin typeface="南宋书局体" panose="02000000000000000000" pitchFamily="2" charset="-122"/>
                <a:ea typeface="南宋书局体" panose="02000000000000000000" pitchFamily="2" charset="-122"/>
                <a:sym typeface="+mn-ea"/>
              </a:rPr>
              <a:t>例子</a:t>
            </a:r>
            <a:r>
              <a:rPr lang="en-US" altLang="zh-CN" dirty="0">
                <a:solidFill>
                  <a:srgbClr val="E76861"/>
                </a:solidFill>
                <a:latin typeface="南宋书局体" panose="02000000000000000000" pitchFamily="2" charset="-122"/>
                <a:ea typeface="南宋书局体" panose="02000000000000000000" pitchFamily="2" charset="-122"/>
                <a:sym typeface="+mn-ea"/>
              </a:rPr>
              <a:t>:</a:t>
            </a:r>
          </a:p>
        </p:txBody>
      </p:sp>
      <p:sp>
        <p:nvSpPr>
          <p:cNvPr id="2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28"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9"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0"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1"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3" name="图片 2"/>
          <p:cNvPicPr>
            <a:picLocks noChangeAspect="1"/>
          </p:cNvPicPr>
          <p:nvPr/>
        </p:nvPicPr>
        <p:blipFill>
          <a:blip r:embed="rId8"/>
          <a:stretch>
            <a:fillRect/>
          </a:stretch>
        </p:blipFill>
        <p:spPr>
          <a:xfrm>
            <a:off x="685800" y="2319020"/>
            <a:ext cx="4657090" cy="2371725"/>
          </a:xfrm>
          <a:prstGeom prst="rect">
            <a:avLst/>
          </a:prstGeom>
        </p:spPr>
      </p:pic>
      <p:sp>
        <p:nvSpPr>
          <p:cNvPr id="4" name="文本框 3"/>
          <p:cNvSpPr txBox="1"/>
          <p:nvPr/>
        </p:nvSpPr>
        <p:spPr>
          <a:xfrm>
            <a:off x="685800" y="1548130"/>
            <a:ext cx="2849245" cy="368300"/>
          </a:xfrm>
          <a:prstGeom prst="rect">
            <a:avLst/>
          </a:prstGeom>
          <a:solidFill>
            <a:schemeClr val="bg2">
              <a:lumMod val="20000"/>
              <a:lumOff val="80000"/>
            </a:schemeClr>
          </a:solid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1.</a:t>
            </a:r>
            <a:r>
              <a:rPr lang="zh-CN" altLang="en-US" sz="1800" dirty="0"/>
              <a:t>在项目目录下</a:t>
            </a:r>
            <a:r>
              <a:rPr lang="en-US" altLang="zh-CN" sz="1800" dirty="0"/>
              <a:t>urls.py</a:t>
            </a:r>
            <a:r>
              <a:rPr lang="zh-CN" altLang="en-US" sz="1800" dirty="0"/>
              <a:t>文件</a:t>
            </a:r>
            <a:r>
              <a:rPr lang="en-US" altLang="zh-CN" sz="1800" dirty="0"/>
              <a:t>.</a:t>
            </a:r>
          </a:p>
        </p:txBody>
      </p:sp>
      <p:sp>
        <p:nvSpPr>
          <p:cNvPr id="5" name="文本框 4"/>
          <p:cNvSpPr txBox="1"/>
          <p:nvPr/>
        </p:nvSpPr>
        <p:spPr>
          <a:xfrm>
            <a:off x="6475730" y="1548130"/>
            <a:ext cx="3935730" cy="368300"/>
          </a:xfrm>
          <a:prstGeom prst="rect">
            <a:avLst/>
          </a:prstGeom>
          <a:solidFill>
            <a:schemeClr val="bg2">
              <a:lumMod val="20000"/>
              <a:lumOff val="80000"/>
            </a:schemeClr>
          </a:solid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2.</a:t>
            </a:r>
            <a:r>
              <a:rPr lang="zh-CN" altLang="en-US" sz="1800" dirty="0"/>
              <a:t>在项目目录创建了一个</a:t>
            </a:r>
            <a:r>
              <a:rPr lang="en-US" altLang="zh-CN" sz="1800" dirty="0"/>
              <a:t>views.py</a:t>
            </a:r>
            <a:r>
              <a:rPr lang="zh-CN" altLang="en-US" sz="1800" dirty="0"/>
              <a:t>文件</a:t>
            </a:r>
            <a:r>
              <a:rPr lang="en-US" altLang="zh-CN" sz="1800" dirty="0"/>
              <a:t>.</a:t>
            </a:r>
          </a:p>
        </p:txBody>
      </p:sp>
      <p:pic>
        <p:nvPicPr>
          <p:cNvPr id="6" name="图片 5"/>
          <p:cNvPicPr>
            <a:picLocks noChangeAspect="1"/>
          </p:cNvPicPr>
          <p:nvPr/>
        </p:nvPicPr>
        <p:blipFill>
          <a:blip r:embed="rId9"/>
          <a:stretch>
            <a:fillRect/>
          </a:stretch>
        </p:blipFill>
        <p:spPr>
          <a:xfrm>
            <a:off x="6475730" y="2319020"/>
            <a:ext cx="4711065" cy="2219325"/>
          </a:xfrm>
          <a:prstGeom prst="rect">
            <a:avLst/>
          </a:prstGeom>
        </p:spPr>
      </p:pic>
    </p:spTree>
  </p:cSld>
  <p:clrMapOvr>
    <a:masterClrMapping/>
  </p:clrMapOvr>
  <p:transition spd="slow" advClick="0" advTm="3000">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0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0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0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0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0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0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10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1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1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1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11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11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1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2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12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12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2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2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12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13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3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3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3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13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13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4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14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1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2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3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4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4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4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5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5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5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0929232046"/>
  <p:tag name="MH_LIBRARY" val="GRAPHIC"/>
</p:tagLst>
</file>

<file path=ppt/tags/tag6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6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7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7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7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8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8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8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8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8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TitleSubTitleText"/>
  <p:tag name="MH" val="20161125000229"/>
  <p:tag name="MH_LIBRARY" val="GRAPHIC"/>
</p:tagLst>
</file>

<file path=ppt/tags/tag91.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PageTitle"/>
  <p:tag name="MH_ORDER" val="PageTitle"/>
</p:tagLst>
</file>

<file path=ppt/tags/tag93.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ags/tag95.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3"/>
</p:tagLst>
</file>

<file path=ppt/tags/tag96.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4"/>
</p:tagLst>
</file>

<file path=ppt/tags/tag97.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Title"/>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61125000229"/>
  <p:tag name="MH_LIBRARY" val="GRAPHIC"/>
  <p:tag name="MH_TYPE" val="Other"/>
  <p:tag name="MH_ORDER" val="2"/>
</p:tagLst>
</file>

<file path=ppt/theme/theme1.xml><?xml version="1.0" encoding="utf-8"?>
<a:theme xmlns:a="http://schemas.openxmlformats.org/drawingml/2006/main" name="Office 主题">
  <a:themeElements>
    <a:clrScheme name="自定义 45">
      <a:dk1>
        <a:srgbClr val="3F3F3F"/>
      </a:dk1>
      <a:lt1>
        <a:srgbClr val="FFFFFF"/>
      </a:lt1>
      <a:dk2>
        <a:srgbClr val="44546A"/>
      </a:dk2>
      <a:lt2>
        <a:srgbClr val="E7E6E6"/>
      </a:lt2>
      <a:accent1>
        <a:srgbClr val="E76861"/>
      </a:accent1>
      <a:accent2>
        <a:srgbClr val="3F5361"/>
      </a:accent2>
      <a:accent3>
        <a:srgbClr val="5BA78C"/>
      </a:accent3>
      <a:accent4>
        <a:srgbClr val="E5AB74"/>
      </a:accent4>
      <a:accent5>
        <a:srgbClr val="3C8BA7"/>
      </a:accent5>
      <a:accent6>
        <a:srgbClr val="7FC481"/>
      </a:accent6>
      <a:hlink>
        <a:srgbClr val="85B5BC"/>
      </a:hlink>
      <a:folHlink>
        <a:srgbClr val="954F72"/>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1360</Words>
  <Application>Microsoft Office PowerPoint</Application>
  <PresentationFormat>宽屏</PresentationFormat>
  <Paragraphs>237</Paragraphs>
  <Slides>30</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Adobe Gothic Std B</vt:lpstr>
      <vt:lpstr>Kozuka Gothic Pr6N B</vt:lpstr>
      <vt:lpstr>南宋书局体</vt:lpstr>
      <vt:lpstr>微软雅黑</vt:lpstr>
      <vt:lpstr>Arial</vt:lpstr>
      <vt:lpstr>Calibri</vt:lpstr>
      <vt:lpstr>Calibri Light</vt:lpstr>
      <vt:lpstr>Narkisim</vt:lpstr>
      <vt:lpstr>Wingdings</vt:lpstr>
      <vt:lpstr>Office 主题</vt:lpstr>
      <vt:lpstr>Django框架</vt:lpstr>
      <vt:lpstr>知识回顾:</vt:lpstr>
      <vt:lpstr>PowerPoint 演示文稿</vt:lpstr>
      <vt:lpstr>平常都是怎么去访问网站的呢?</vt:lpstr>
      <vt:lpstr>URL的引入:</vt:lpstr>
      <vt:lpstr>URL概念:</vt:lpstr>
      <vt:lpstr>URL格式:</vt:lpstr>
      <vt:lpstr>urls.py的作用</vt:lpstr>
      <vt:lpstr>url例子:</vt:lpstr>
      <vt:lpstr>url分析:</vt:lpstr>
      <vt:lpstr>path 基本规则:</vt:lpstr>
      <vt:lpstr>默认支持的转换器:</vt:lpstr>
      <vt:lpstr>转换器的使用:</vt:lpstr>
      <vt:lpstr>re_path正则匹配</vt:lpstr>
      <vt:lpstr>include的作用:</vt:lpstr>
      <vt:lpstr>include例子:</vt:lpstr>
      <vt:lpstr>include例子:</vt:lpstr>
      <vt:lpstr>kwargs的作用</vt:lpstr>
      <vt:lpstr>kwargs的作用</vt:lpstr>
      <vt:lpstr>name的作用</vt:lpstr>
      <vt:lpstr>页面重定向的例子</vt:lpstr>
      <vt:lpstr>页面重定向的例子</vt:lpstr>
      <vt:lpstr>name的作用:</vt:lpstr>
      <vt:lpstr>Django怎样去调用漂亮的HTML前端页面呢?</vt:lpstr>
      <vt:lpstr>模板放在哪???</vt:lpstr>
      <vt:lpstr>setting.py中的模板路径配置</vt:lpstr>
      <vt:lpstr>渲染模板</vt:lpstr>
      <vt:lpstr>总结</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Admin</dc:creator>
  <cp:lastModifiedBy>刘 浩</cp:lastModifiedBy>
  <cp:revision>136</cp:revision>
  <dcterms:created xsi:type="dcterms:W3CDTF">2016-11-22T14:17:00Z</dcterms:created>
  <dcterms:modified xsi:type="dcterms:W3CDTF">2021-04-01T13:53:59Z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