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8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74" r:id="rId2"/>
    <p:sldId id="423" r:id="rId3"/>
    <p:sldId id="383" r:id="rId4"/>
    <p:sldId id="381" r:id="rId5"/>
    <p:sldId id="309" r:id="rId6"/>
    <p:sldId id="424" r:id="rId7"/>
    <p:sldId id="403" r:id="rId8"/>
    <p:sldId id="340" r:id="rId9"/>
    <p:sldId id="463" r:id="rId10"/>
    <p:sldId id="405" r:id="rId11"/>
    <p:sldId id="407" r:id="rId12"/>
    <p:sldId id="329" r:id="rId13"/>
    <p:sldId id="448" r:id="rId14"/>
    <p:sldId id="364" r:id="rId15"/>
    <p:sldId id="472" r:id="rId16"/>
    <p:sldId id="473" r:id="rId17"/>
    <p:sldId id="474" r:id="rId18"/>
    <p:sldId id="475" r:id="rId19"/>
    <p:sldId id="476" r:id="rId20"/>
    <p:sldId id="477" r:id="rId21"/>
    <p:sldId id="419" r:id="rId22"/>
    <p:sldId id="418" r:id="rId23"/>
    <p:sldId id="38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7" y="11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14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15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22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0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5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image" Target="../media/image13.png"/><Relationship Id="rId4" Type="http://schemas.openxmlformats.org/officeDocument/2006/relationships/tags" Target="../tags/tag61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image" Target="../media/image14.png"/><Relationship Id="rId4" Type="http://schemas.openxmlformats.org/officeDocument/2006/relationships/tags" Target="../tags/tag68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84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89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91.xml"/><Relationship Id="rId10" Type="http://schemas.openxmlformats.org/officeDocument/2006/relationships/image" Target="../media/image19.png"/><Relationship Id="rId4" Type="http://schemas.openxmlformats.org/officeDocument/2006/relationships/tags" Target="../tags/tag90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94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notesSlide" Target="../notesSlides/notesSlide21.xml"/><Relationship Id="rId4" Type="http://schemas.openxmlformats.org/officeDocument/2006/relationships/tags" Target="../tags/tag100.xml"/><Relationship Id="rId9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6.png"/><Relationship Id="rId5" Type="http://schemas.openxmlformats.org/officeDocument/2006/relationships/tags" Target="../tags/tag10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讲师：墨染       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过滤器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6660" y="3950335"/>
            <a:ext cx="5907405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/>
              <a:t>语法：{{fruits|lower|capfirst}}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16660" y="2285365"/>
            <a:ext cx="6447790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语法：{{fruits|lower}}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16660" y="1311275"/>
            <a:ext cx="7317105" cy="706755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作用</a:t>
            </a:r>
            <a:r>
              <a:rPr lang="en-US" altLang="zh-CN" sz="2000" dirty="0"/>
              <a:t>: </a:t>
            </a:r>
            <a:r>
              <a:rPr lang="zh-CN" altLang="en-US" sz="2000" dirty="0"/>
              <a:t>对变量进行过滤。在真正渲染出来之前，过滤器会根据功能处理好变量，然后得出结果后再替换掉原来的变量展示出来。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16660" y="3075940"/>
            <a:ext cx="7317105" cy="706755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sz="2000" dirty="0" err="1"/>
              <a:t>管道符号进行链式调用，比如实现一个功能，先把所有字符变成小写，把第一个字符转换成大写</a:t>
            </a:r>
            <a:r>
              <a:rPr lang="zh-CN" altLang="en-US" sz="2000" dirty="0"/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16660" y="4598035"/>
            <a:ext cx="7317105" cy="101473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sz="2000"/>
              <a:t>使用参数:过滤器可以使用参数，在过滤器名称后面使用冒号”:”再加上参数，比如要把一个字符串中所有的空格去掉，则可以使用cut过滤器,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16660" y="5882640"/>
            <a:ext cx="5907405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/>
              <a:t>语法如下: {{fruits|cut:" "}}</a:t>
            </a:r>
          </a:p>
        </p:txBody>
      </p:sp>
      <p:sp>
        <p:nvSpPr>
          <p:cNvPr id="19" name="单圆角矩形 18"/>
          <p:cNvSpPr/>
          <p:nvPr/>
        </p:nvSpPr>
        <p:spPr>
          <a:xfrm>
            <a:off x="8923020" y="1311275"/>
            <a:ext cx="2566670" cy="4015105"/>
          </a:xfrm>
          <a:prstGeom prst="snip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/>
              <a:t>注意：</a:t>
            </a:r>
          </a:p>
          <a:p>
            <a:pPr algn="l"/>
            <a:r>
              <a:rPr lang="zh-CN" altLang="en-US" sz="2400" b="1"/>
              <a:t>使用参数的时候，冒号和参数之间不能有任何空格，一定要紧挨着。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常用的过滤器</a:t>
            </a:r>
            <a:r>
              <a:rPr lang="en-US" altLang="zh-CN"/>
              <a:t>:</a:t>
            </a: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9387" y="1128395"/>
            <a:ext cx="9462770" cy="52146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date和time过滤器格式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3225" y="1476375"/>
            <a:ext cx="9629140" cy="390461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过滤器的例子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480" y="1141095"/>
            <a:ext cx="8524875" cy="457581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过滤器的例子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0480" y="1343025"/>
            <a:ext cx="7828280" cy="4171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过滤器的例子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2210" y="1911350"/>
            <a:ext cx="7847330" cy="26854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关于自动转义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36090" y="1525905"/>
            <a:ext cx="9017000" cy="4131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2000" b="1" dirty="0"/>
              <a:t>什么是自动转义？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 dirty="0"/>
              <a:t>自动转义是将变量的一些特殊字符，比如左箭头（&lt;）、右箭头（&gt;）转义成html代码，这样做的目的是为了处理一些不安全的变量。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 dirty="0"/>
              <a:t>&lt;：转义成&amp;lt;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 dirty="0"/>
              <a:t>&gt;：转义成&amp;gt;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 dirty="0"/>
              <a:t>‘：转义成&amp;#39;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 dirty="0"/>
              <a:t>“：转义成&amp;quot;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 dirty="0"/>
              <a:t>&amp;：转义成&amp;amp;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静态文件目录</a:t>
            </a:r>
            <a:r>
              <a:rPr lang="en-US" altLang="zh-CN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" y="2391410"/>
            <a:ext cx="5575300" cy="35775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81200" y="1535430"/>
            <a:ext cx="5575300" cy="855980"/>
          </a:xfrm>
          <a:prstGeom prst="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</a:rPr>
              <a:t>在项目目录下创建</a:t>
            </a:r>
            <a:r>
              <a:rPr lang="en-US" altLang="zh-CN" sz="2000" b="1" dirty="0">
                <a:solidFill>
                  <a:schemeClr val="bg1"/>
                </a:solidFill>
              </a:rPr>
              <a:t>static</a:t>
            </a:r>
            <a:r>
              <a:rPr lang="zh-CN" altLang="en-US" sz="2000" b="1" dirty="0">
                <a:solidFill>
                  <a:schemeClr val="bg1"/>
                </a:solidFill>
              </a:rPr>
              <a:t>的目录</a:t>
            </a:r>
            <a:r>
              <a:rPr lang="en-US" altLang="zh-CN" sz="2000" b="1" dirty="0">
                <a:solidFill>
                  <a:schemeClr val="bg1"/>
                </a:solidFill>
              </a:rPr>
              <a:t>, </a:t>
            </a:r>
            <a:r>
              <a:rPr lang="zh-CN" altLang="en-US" sz="2000" b="1" dirty="0">
                <a:solidFill>
                  <a:schemeClr val="bg1"/>
                </a:solidFill>
              </a:rPr>
              <a:t>为了区分开各种类型的文件分别创建</a:t>
            </a:r>
            <a:r>
              <a:rPr lang="en-US" altLang="zh-CN" sz="2000" b="1" dirty="0" err="1">
                <a:solidFill>
                  <a:schemeClr val="bg1"/>
                </a:solidFill>
              </a:rPr>
              <a:t>css,image,js</a:t>
            </a:r>
            <a:r>
              <a:rPr lang="zh-CN" altLang="en-US" sz="2000" b="1" dirty="0">
                <a:solidFill>
                  <a:schemeClr val="bg1"/>
                </a:solidFill>
              </a:rPr>
              <a:t>的目录</a:t>
            </a:r>
            <a:r>
              <a:rPr lang="en-US" altLang="zh-CN" sz="20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静态文件的配置</a:t>
            </a:r>
            <a:r>
              <a:rPr lang="en-US" altLang="zh-CN"/>
              <a:t>:</a:t>
            </a:r>
          </a:p>
        </p:txBody>
      </p:sp>
      <p:sp>
        <p:nvSpPr>
          <p:cNvPr id="5" name="矩形 4"/>
          <p:cNvSpPr/>
          <p:nvPr/>
        </p:nvSpPr>
        <p:spPr>
          <a:xfrm>
            <a:off x="1981200" y="1535430"/>
            <a:ext cx="7083425" cy="855980"/>
          </a:xfrm>
          <a:prstGeom prst="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b="1" dirty="0" err="1">
                <a:solidFill>
                  <a:schemeClr val="tx1"/>
                </a:solidFill>
              </a:rPr>
              <a:t>在settings.py文件中添加STATICFILES_DIRS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err="1">
                <a:solidFill>
                  <a:schemeClr val="tx1"/>
                </a:solidFill>
              </a:rPr>
              <a:t>设置静态文件目录路径，同templates</a:t>
            </a:r>
            <a:r>
              <a:rPr lang="en-US" altLang="zh-CN" sz="2000" b="1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" y="2391410"/>
            <a:ext cx="7083425" cy="284670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创建静态文件</a:t>
            </a:r>
            <a:r>
              <a:rPr lang="en-US" altLang="zh-CN"/>
              <a:t>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1790" y="1319530"/>
            <a:ext cx="5461635" cy="39878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</a:rPr>
              <a:t>创建文件</a:t>
            </a:r>
            <a:r>
              <a:rPr lang="en-US" altLang="zh-CN" sz="2000" b="1" dirty="0">
                <a:solidFill>
                  <a:schemeClr val="bg1"/>
                </a:solidFill>
              </a:rPr>
              <a:t>/static/js/myjs.js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790" y="1687830"/>
            <a:ext cx="3596005" cy="1059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21790" y="3012440"/>
            <a:ext cx="5461635" cy="39878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</a:rPr>
              <a:t>创建文件</a:t>
            </a:r>
            <a:r>
              <a:rPr lang="en-US" altLang="zh-CN" sz="2000" b="1" dirty="0">
                <a:solidFill>
                  <a:schemeClr val="bg1"/>
                </a:solidFill>
              </a:rPr>
              <a:t>/static/css/mystyle.css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1790" y="3411220"/>
            <a:ext cx="4514215" cy="933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1790" y="4745355"/>
            <a:ext cx="5461635" cy="39878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</a:rPr>
              <a:t>创建文件</a:t>
            </a:r>
            <a:r>
              <a:rPr lang="en-US" altLang="zh-CN" sz="2000" b="1" dirty="0">
                <a:solidFill>
                  <a:schemeClr val="bg1"/>
                </a:solidFill>
              </a:rPr>
              <a:t>/static/image/myimage.jpg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5350" y="2046605"/>
            <a:ext cx="3714115" cy="32105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21790" y="5144135"/>
            <a:ext cx="5461635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</a:rPr>
              <a:t>##</a:t>
            </a:r>
            <a:r>
              <a:rPr lang="zh-CN" altLang="en-US" sz="2000" b="1" dirty="0">
                <a:solidFill>
                  <a:schemeClr val="tx1"/>
                </a:solidFill>
              </a:rPr>
              <a:t>存入图片</a:t>
            </a:r>
          </a:p>
        </p:txBody>
      </p:sp>
      <p:sp>
        <p:nvSpPr>
          <p:cNvPr id="227" name=" 227"/>
          <p:cNvSpPr/>
          <p:nvPr/>
        </p:nvSpPr>
        <p:spPr>
          <a:xfrm>
            <a:off x="7362825" y="621665"/>
            <a:ext cx="3939540" cy="69786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注意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新建的记得上传</a:t>
            </a:r>
            <a:r>
              <a:rPr lang="en-US" altLang="zh-CN" dirty="0">
                <a:solidFill>
                  <a:srgbClr val="FFFFFF"/>
                </a:solidFill>
              </a:rPr>
              <a:t>!!!!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5372" y="2039494"/>
            <a:ext cx="0" cy="2879946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29379" y="4562978"/>
            <a:ext cx="611989" cy="611989"/>
            <a:chOff x="3694450" y="3813702"/>
            <a:chExt cx="612068" cy="612068"/>
          </a:xfrm>
          <a:solidFill>
            <a:srgbClr val="E76861"/>
          </a:solidFill>
        </p:grpSpPr>
        <p:sp>
          <p:nvSpPr>
            <p:cNvPr id="30" name="椭圆 29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3797516" y="3965847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04840" y="4700905"/>
            <a:ext cx="218884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</a:p>
        </p:txBody>
      </p:sp>
      <p:sp>
        <p:nvSpPr>
          <p:cNvPr id="33" name="矩形 32"/>
          <p:cNvSpPr/>
          <p:nvPr/>
        </p:nvSpPr>
        <p:spPr>
          <a:xfrm>
            <a:off x="5705134" y="3755635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模板路径配置</a:t>
            </a:r>
          </a:p>
        </p:txBody>
      </p:sp>
      <p:sp>
        <p:nvSpPr>
          <p:cNvPr id="34" name="矩形 33"/>
          <p:cNvSpPr/>
          <p:nvPr/>
        </p:nvSpPr>
        <p:spPr>
          <a:xfrm>
            <a:off x="5704557" y="2795521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页面重定向</a:t>
            </a:r>
          </a:p>
        </p:txBody>
      </p:sp>
      <p:sp>
        <p:nvSpPr>
          <p:cNvPr id="35" name="矩形 34"/>
          <p:cNvSpPr/>
          <p:nvPr/>
        </p:nvSpPr>
        <p:spPr>
          <a:xfrm>
            <a:off x="5704740" y="18348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静态文件引用</a:t>
            </a:r>
            <a:r>
              <a:rPr lang="en-US" altLang="zh-CN"/>
              <a:t>:</a:t>
            </a:r>
          </a:p>
        </p:txBody>
      </p:sp>
      <p:sp>
        <p:nvSpPr>
          <p:cNvPr id="5" name="矩形 4"/>
          <p:cNvSpPr/>
          <p:nvPr/>
        </p:nvSpPr>
        <p:spPr>
          <a:xfrm>
            <a:off x="1870710" y="1113052"/>
            <a:ext cx="8001000" cy="656754"/>
          </a:xfrm>
          <a:prstGeom prst="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</a:rPr>
              <a:t>创建模板</a:t>
            </a:r>
            <a:r>
              <a:rPr lang="en-US" altLang="zh-CN" sz="2000" b="1" dirty="0">
                <a:solidFill>
                  <a:schemeClr val="bg1"/>
                </a:solidFill>
              </a:rPr>
              <a:t>/templates/book/static_test.html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0710" y="1770062"/>
            <a:ext cx="8001000" cy="45815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MH_SubTitle_3"/>
          <p:cNvSpPr/>
          <p:nvPr/>
        </p:nvSpPr>
        <p:spPr>
          <a:xfrm>
            <a:off x="2131283" y="2416810"/>
            <a:ext cx="1617980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模板变量</a:t>
            </a:r>
          </a:p>
        </p:txBody>
      </p:sp>
      <p:sp>
        <p:nvSpPr>
          <p:cNvPr id="4" name="MH_SubTitle_1"/>
          <p:cNvSpPr/>
          <p:nvPr/>
        </p:nvSpPr>
        <p:spPr>
          <a:xfrm>
            <a:off x="469810" y="241691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模板路径</a:t>
            </a:r>
          </a:p>
        </p:txBody>
      </p:sp>
      <p:sp>
        <p:nvSpPr>
          <p:cNvPr id="7" name="MH_SubTitle_4"/>
          <p:cNvSpPr/>
          <p:nvPr/>
        </p:nvSpPr>
        <p:spPr>
          <a:xfrm>
            <a:off x="8490654" y="3522628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9" name="MH_SubTitle_3"/>
          <p:cNvSpPr/>
          <p:nvPr/>
        </p:nvSpPr>
        <p:spPr>
          <a:xfrm>
            <a:off x="3871595" y="2416810"/>
            <a:ext cx="1701165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过滤器的概念</a:t>
            </a:r>
          </a:p>
        </p:txBody>
      </p:sp>
      <p:sp>
        <p:nvSpPr>
          <p:cNvPr id="15" name="MH_SubTitle_1"/>
          <p:cNvSpPr/>
          <p:nvPr/>
        </p:nvSpPr>
        <p:spPr>
          <a:xfrm>
            <a:off x="5676835" y="241691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过滤器的使用</a:t>
            </a:r>
          </a:p>
        </p:txBody>
      </p:sp>
      <p:sp>
        <p:nvSpPr>
          <p:cNvPr id="10" name="MH_SubTitle_1"/>
          <p:cNvSpPr/>
          <p:nvPr/>
        </p:nvSpPr>
        <p:spPr>
          <a:xfrm>
            <a:off x="7401922" y="2416810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静态文件引用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739775" y="2240915"/>
            <a:ext cx="642493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3F536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049629" y="1966715"/>
            <a:ext cx="3482805" cy="671705"/>
          </a:xfrm>
          <a:prstGeom prst="roundRect">
            <a:avLst/>
          </a:prstGeom>
          <a:solidFill>
            <a:srgbClr val="3F53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470" y="3097192"/>
            <a:ext cx="63401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将课上的模板变量和过滤器的例子自己写一遍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静态文件引用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780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模板变量及模板过滤器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模板路径总结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8574" y="3571388"/>
            <a:ext cx="5758029" cy="646331"/>
            <a:chOff x="5138575" y="3469789"/>
            <a:chExt cx="5758029" cy="646331"/>
          </a:xfrm>
        </p:grpSpPr>
        <p:sp>
          <p:nvSpPr>
            <p:cNvPr id="7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模板变量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常用的过滤器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138572" y="5429686"/>
            <a:ext cx="5732279" cy="678106"/>
            <a:chOff x="4986172" y="5328086"/>
            <a:chExt cx="5732279" cy="678106"/>
          </a:xfrm>
        </p:grpSpPr>
        <p:sp>
          <p:nvSpPr>
            <p:cNvPr id="21" name="文本框 14"/>
            <p:cNvSpPr txBox="1"/>
            <p:nvPr/>
          </p:nvSpPr>
          <p:spPr>
            <a:xfrm>
              <a:off x="4986172" y="5359861"/>
              <a:ext cx="697628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987316" y="5328086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静态文件引用</a:t>
              </a:r>
            </a:p>
          </p:txBody>
        </p:sp>
      </p:grpSp>
    </p:spTree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模板路径</a:t>
            </a:r>
            <a:r>
              <a:rPr lang="en-US" altLang="zh-CN"/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835" y="2745740"/>
            <a:ext cx="1962150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第一种方式</a:t>
            </a:r>
            <a:r>
              <a:rPr lang="en-US" altLang="zh-CN" sz="2400"/>
              <a:t>: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835" y="3206115"/>
            <a:ext cx="1962150" cy="32950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07080" y="2745740"/>
            <a:ext cx="4145915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第二种方式</a:t>
            </a:r>
            <a:r>
              <a:rPr lang="en-US" altLang="zh-CN" sz="2400"/>
              <a:t>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7080" y="3205480"/>
            <a:ext cx="2028825" cy="329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5905" y="3206115"/>
            <a:ext cx="4657090" cy="2618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8210" y="1184910"/>
            <a:ext cx="6114415" cy="14097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模板路径配置总结</a:t>
            </a:r>
            <a:r>
              <a:rPr lang="en-US" altLang="zh-CN" dirty="0"/>
              <a:t>:</a:t>
            </a:r>
          </a:p>
        </p:txBody>
      </p:sp>
      <p:sp>
        <p:nvSpPr>
          <p:cNvPr id="3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0030" y="1014095"/>
            <a:ext cx="7958455" cy="1764665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在配置文件setting.py中找到TEMPLATES设置来配置</a:t>
            </a:r>
            <a:r>
              <a:rPr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这是一个设置选项的列表，模板大都包含两项通用设置；两种方式配置模板</a:t>
            </a:r>
            <a:r>
              <a:rPr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10030" y="2778760"/>
            <a:ext cx="7958455" cy="35642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第一种</a:t>
            </a:r>
            <a:r>
              <a:rPr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DIRS </a:t>
            </a:r>
            <a:r>
              <a:rPr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定义一个目录列表，模板引擎按列表顺序搜索这些目录以查找模板源文件。将templates放在主项目目录下</a:t>
            </a:r>
            <a:r>
              <a:rPr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第二种</a:t>
            </a:r>
            <a:r>
              <a:rPr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APP_DIRS告诉模板引擎是否应该进入每个已安装的应用中查找模板,值为True则模板会去安装了的app下面的templates文件夹查找模板。。所以我们也可以在每个app的里面创建模板目录templates存放模板,这种方式需要将这个app添加到setting.py文件的INSTALLED_APPS列表中.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82270" y="242921"/>
            <a:ext cx="11239500" cy="968375"/>
          </a:xfrm>
        </p:spPr>
        <p:txBody>
          <a:bodyPr/>
          <a:lstStyle/>
          <a:p>
            <a:r>
              <a:rPr lang="zh-CN" altLang="en-US" dirty="0"/>
              <a:t>模板变量的引入</a:t>
            </a:r>
            <a:r>
              <a:rPr lang="en-US" altLang="zh-CN" dirty="0"/>
              <a:t>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1787D2-4F94-4E50-8048-8BB19733C5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498" y="1005665"/>
            <a:ext cx="9181771" cy="4846670"/>
          </a:xfrm>
          <a:prstGeom prst="rect">
            <a:avLst/>
          </a:prstGeom>
        </p:spPr>
      </p:pic>
      <p:sp>
        <p:nvSpPr>
          <p:cNvPr id="13" name=" 227">
            <a:extLst>
              <a:ext uri="{FF2B5EF4-FFF2-40B4-BE49-F238E27FC236}">
                <a16:creationId xmlns:a16="http://schemas.microsoft.com/office/drawing/2014/main" id="{6BAAFCD1-2234-4EA1-974F-DBCE7F464E10}"/>
              </a:ext>
            </a:extLst>
          </p:cNvPr>
          <p:cNvSpPr/>
          <p:nvPr/>
        </p:nvSpPr>
        <p:spPr>
          <a:xfrm>
            <a:off x="7393314" y="671863"/>
            <a:ext cx="4698365" cy="144208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我们在页面上会看到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谁登录的就会显示谁的信息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那么这个页面上变量是怎样实现的呢</a:t>
            </a:r>
            <a:r>
              <a:rPr lang="en-US" altLang="zh-CN" dirty="0">
                <a:solidFill>
                  <a:srgbClr val="FFFFFF"/>
                </a:solidFill>
              </a:rPr>
              <a:t>?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模板变量使用规则</a:t>
            </a:r>
            <a:r>
              <a:rPr lang="en-US" altLang="zh-CN"/>
              <a:t>:</a:t>
            </a:r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67485" y="1300480"/>
            <a:ext cx="7957185" cy="287845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  {{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}}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2.命名由字母和数字以及下划线组成，不能有空格和标点符号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3.可以使用字典、模型、方法、函数、列表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4.不要和python或django关键字重名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5.变量和查找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467485" y="4411345"/>
            <a:ext cx="7957185" cy="19450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1.如果data是一个字典，那么访问data.items将会访问data这个字典的key名为items的值，而不会访问字典的items方法。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2.点在模板渲染时有特殊的含义。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变量名中点表示查找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 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模板变量的例子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7210" y="1205230"/>
            <a:ext cx="258699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1.app book/views.py</a:t>
            </a:r>
            <a:r>
              <a:rPr lang="zh-CN" altLang="en-US" sz="1800" dirty="0"/>
              <a:t>文件</a:t>
            </a:r>
            <a:r>
              <a:rPr lang="en-US" altLang="zh-CN" sz="1800" dirty="0"/>
              <a:t>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7210" y="1573530"/>
            <a:ext cx="5750560" cy="491299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模板变量的例子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7210" y="1205230"/>
            <a:ext cx="350964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1./templates/book/index.html </a:t>
            </a:r>
            <a:r>
              <a:rPr lang="zh-CN" altLang="en-US" sz="1800" dirty="0"/>
              <a:t>文件</a:t>
            </a:r>
            <a:r>
              <a:rPr lang="en-US" altLang="zh-CN" sz="1800" dirty="0"/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7210" y="1573530"/>
            <a:ext cx="6687820" cy="48101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687</Words>
  <Application>Microsoft Office PowerPoint</Application>
  <PresentationFormat>宽屏</PresentationFormat>
  <Paragraphs>134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Adobe Gothic Std B</vt:lpstr>
      <vt:lpstr>Kozuka Gothic Pr6N B</vt:lpstr>
      <vt:lpstr>南宋书局体</vt:lpstr>
      <vt:lpstr>微软雅黑</vt:lpstr>
      <vt:lpstr>Arial</vt:lpstr>
      <vt:lpstr>Calibri</vt:lpstr>
      <vt:lpstr>Calibri Light</vt:lpstr>
      <vt:lpstr>Narkisim</vt:lpstr>
      <vt:lpstr>Wingdings</vt:lpstr>
      <vt:lpstr>Office 主题</vt:lpstr>
      <vt:lpstr>Django框架</vt:lpstr>
      <vt:lpstr>知识回顾:</vt:lpstr>
      <vt:lpstr>PowerPoint 演示文稿</vt:lpstr>
      <vt:lpstr>模板路径:</vt:lpstr>
      <vt:lpstr>模板路径配置总结:</vt:lpstr>
      <vt:lpstr>模板变量的引入:</vt:lpstr>
      <vt:lpstr>模板变量使用规则:</vt:lpstr>
      <vt:lpstr>模板变量的例子:</vt:lpstr>
      <vt:lpstr>模板变量的例子:</vt:lpstr>
      <vt:lpstr>过滤器:</vt:lpstr>
      <vt:lpstr>常用的过滤器:</vt:lpstr>
      <vt:lpstr>date和time过滤器格式:</vt:lpstr>
      <vt:lpstr>过滤器的例子:</vt:lpstr>
      <vt:lpstr>过滤器的例子:</vt:lpstr>
      <vt:lpstr>过滤器的例子:</vt:lpstr>
      <vt:lpstr>关于自动转义:</vt:lpstr>
      <vt:lpstr>静态文件目录:</vt:lpstr>
      <vt:lpstr>静态文件的配置:</vt:lpstr>
      <vt:lpstr>创建静态文件:</vt:lpstr>
      <vt:lpstr>静态文件引用: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刘 浩</cp:lastModifiedBy>
  <cp:revision>168</cp:revision>
  <dcterms:created xsi:type="dcterms:W3CDTF">2016-11-22T14:17:00Z</dcterms:created>
  <dcterms:modified xsi:type="dcterms:W3CDTF">2021-04-06T13:56:29Z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