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0.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74" r:id="rId2"/>
    <p:sldId id="423" r:id="rId3"/>
    <p:sldId id="383" r:id="rId4"/>
    <p:sldId id="381" r:id="rId5"/>
    <p:sldId id="543" r:id="rId6"/>
    <p:sldId id="522" r:id="rId7"/>
    <p:sldId id="519" r:id="rId8"/>
    <p:sldId id="520" r:id="rId9"/>
    <p:sldId id="521" r:id="rId10"/>
    <p:sldId id="544" r:id="rId11"/>
    <p:sldId id="518" r:id="rId12"/>
    <p:sldId id="524" r:id="rId13"/>
    <p:sldId id="526" r:id="rId14"/>
    <p:sldId id="527" r:id="rId15"/>
    <p:sldId id="537" r:id="rId16"/>
    <p:sldId id="539" r:id="rId17"/>
    <p:sldId id="540" r:id="rId18"/>
    <p:sldId id="418" r:id="rId19"/>
    <p:sldId id="38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0">
          <p15:clr>
            <a:srgbClr val="A4A3A4"/>
          </p15:clr>
        </p15:guide>
        <p15:guide id="2" pos="3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76861"/>
    <a:srgbClr val="E5AB74"/>
    <a:srgbClr val="5BA78C"/>
    <a:srgbClr val="3F5361"/>
    <a:srgbClr val="F9F6E7"/>
    <a:srgbClr val="E9737E"/>
    <a:srgbClr val="E86E7A"/>
    <a:srgbClr val="DEDDC9"/>
    <a:srgbClr val="FCE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2" d="100"/>
          <a:sy n="92" d="100"/>
        </p:scale>
        <p:origin x="106" y="216"/>
      </p:cViewPr>
      <p:guideLst>
        <p:guide orient="horz" pos="2260"/>
        <p:guide pos="38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BC222-821E-4E63-8AA5-B71CF0981595}" type="datetimeFigureOut">
              <a:rPr lang="zh-CN" altLang="en-US" smtClean="0"/>
              <a:t>2021/6/5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BFCF-3C62-4E26-BB6D-2CE3241276D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t>18</a:t>
            </a:fld>
            <a:endParaRPr lang="zh-CN" altLang="en-US">
              <a:latin typeface="Calibri" panose="020F050202020403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9F6E7"/>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F2E821-025F-4B15-A27C-65B12F3A2CA3}" type="datetimeFigureOut">
              <a:rPr lang="zh-CN" altLang="en-US" smtClean="0"/>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
        <p:nvSpPr>
          <p:cNvPr id="2" name="标题 1"/>
          <p:cNvSpPr>
            <a:spLocks noGrp="1"/>
          </p:cNvSpPr>
          <p:nvPr>
            <p:ph type="ctrTitle"/>
          </p:nvPr>
        </p:nvSpPr>
        <p:spPr>
          <a:xfrm>
            <a:off x="211694" y="2095501"/>
            <a:ext cx="5865255" cy="1786520"/>
          </a:xfrm>
        </p:spPr>
        <p:txBody>
          <a:bodyPr anchor="b">
            <a:noAutofit/>
          </a:bodyPr>
          <a:lstStyle>
            <a:lvl1pPr algn="ctr">
              <a:lnSpc>
                <a:spcPct val="110000"/>
              </a:lnSpc>
              <a:defRPr sz="480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211694" y="3882020"/>
            <a:ext cx="5865254" cy="441321"/>
          </a:xfrm>
        </p:spPr>
        <p:txBody>
          <a:bodyPr>
            <a:normAutofit/>
          </a:bodyPr>
          <a:lstStyle>
            <a:lvl1pPr marL="0" indent="0" algn="ctr">
              <a:buNone/>
              <a:defRPr sz="1800">
                <a:solidFill>
                  <a:schemeClr val="accent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7" name="图片 6"/>
          <p:cNvPicPr>
            <a:picLocks noChangeAspect="1"/>
          </p:cNvPicPr>
          <p:nvPr userDrawn="1"/>
        </p:nvPicPr>
        <p:blipFill rotWithShape="1">
          <a:blip r:embed="rId2"/>
          <a:srcRect l="41221" r="8469"/>
          <a:stretch>
            <a:fillRect/>
          </a:stretch>
        </p:blipFill>
        <p:spPr>
          <a:xfrm>
            <a:off x="5920152" y="0"/>
            <a:ext cx="6271848" cy="6858000"/>
          </a:xfrm>
          <a:prstGeom prst="rect">
            <a:avLst/>
          </a:prstGeom>
        </p:spPr>
      </p:pic>
    </p:spTree>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F2E821-025F-4B15-A27C-65B12F3A2CA3}" type="datetimeFigureOut">
              <a:rPr lang="zh-CN" altLang="en-US" smtClean="0"/>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F2E821-025F-4B15-A27C-65B12F3A2CA3}" type="datetimeFigureOut">
              <a:rPr lang="zh-CN" altLang="en-US" smtClean="0"/>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F2E821-025F-4B15-A27C-65B12F3A2CA3}" type="datetimeFigureOut">
              <a:rPr lang="zh-CN" altLang="en-US" smtClean="0"/>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2675744"/>
            <a:ext cx="7162800" cy="1502910"/>
          </a:xfrm>
        </p:spPr>
        <p:txBody>
          <a:bodyPr anchor="b" anchorCtr="0">
            <a:normAutofit/>
          </a:bodyPr>
          <a:lstStyle>
            <a:lvl1pPr algn="ctr">
              <a:defRPr sz="3600" b="1">
                <a:solidFill>
                  <a:schemeClr val="accent1"/>
                </a:solidFill>
              </a:defRPr>
            </a:lvl1pPr>
          </a:lstStyle>
          <a:p>
            <a:r>
              <a:rPr lang="zh-CN" altLang="en-US"/>
              <a:t>单击此处编辑母版标题样式</a:t>
            </a:r>
          </a:p>
        </p:txBody>
      </p:sp>
      <p:sp>
        <p:nvSpPr>
          <p:cNvPr id="3" name="文本占位符 2"/>
          <p:cNvSpPr>
            <a:spLocks noGrp="1"/>
          </p:cNvSpPr>
          <p:nvPr>
            <p:ph type="body" idx="1"/>
          </p:nvPr>
        </p:nvSpPr>
        <p:spPr>
          <a:xfrm>
            <a:off x="838201" y="4283999"/>
            <a:ext cx="7162800" cy="4524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solidFill>
                  <a:schemeClr val="tx1"/>
                </a:solidFill>
              </a:defRPr>
            </a:lvl1pPr>
          </a:lstStyle>
          <a:p>
            <a:fld id="{2FF2E821-025F-4B15-A27C-65B12F3A2CA3}" type="datetimeFigureOut">
              <a:rPr lang="zh-CN" altLang="en-US" smtClean="0"/>
              <a:t>2021/6/5</a:t>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BFEDD757-FC75-4840-AABC-5FEC07B4A531}" type="slidenum">
              <a:rPr lang="zh-CN" altLang="en-US" smtClean="0"/>
              <a:t>‹#›</a:t>
            </a:fld>
            <a:endParaRPr lang="zh-CN" altLang="en-US"/>
          </a:p>
        </p:txBody>
      </p:sp>
      <p:pic>
        <p:nvPicPr>
          <p:cNvPr id="7" name="图片 6"/>
          <p:cNvPicPr>
            <a:picLocks noChangeAspect="1"/>
          </p:cNvPicPr>
          <p:nvPr userDrawn="1"/>
        </p:nvPicPr>
        <p:blipFill rotWithShape="1">
          <a:blip r:embed="rId2"/>
          <a:srcRect l="31501" r="7311" b="49954"/>
          <a:stretch>
            <a:fillRect/>
          </a:stretch>
        </p:blipFill>
        <p:spPr>
          <a:xfrm>
            <a:off x="4965527" y="0"/>
            <a:ext cx="7226473" cy="30670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FF2E821-025F-4B15-A27C-65B12F3A2CA3}" type="datetimeFigureOut">
              <a:rPr lang="zh-CN" altLang="en-US" smtClean="0"/>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5125"/>
            <a:ext cx="10059988" cy="968375"/>
          </a:xfrm>
        </p:spPr>
        <p:txBody>
          <a:bodyPr/>
          <a:lstStyle/>
          <a:p>
            <a:r>
              <a:rPr lang="zh-CN" altLang="en-US"/>
              <a:t>单击此处编辑母版标题样式</a:t>
            </a:r>
          </a:p>
        </p:txBody>
      </p:sp>
      <p:sp>
        <p:nvSpPr>
          <p:cNvPr id="3" name="文本占位符 2"/>
          <p:cNvSpPr>
            <a:spLocks noGrp="1"/>
          </p:cNvSpPr>
          <p:nvPr>
            <p:ph type="body" idx="1"/>
          </p:nvPr>
        </p:nvSpPr>
        <p:spPr>
          <a:xfrm>
            <a:off x="839788" y="158591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40982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58591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40982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F2E821-025F-4B15-A27C-65B12F3A2CA3}" type="datetimeFigureOut">
              <a:rPr lang="zh-CN" altLang="en-US" smtClean="0"/>
              <a:t>2021/6/5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342616"/>
            <a:ext cx="11239500" cy="968375"/>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F2E821-025F-4B15-A27C-65B12F3A2CA3}" type="datetimeFigureOut">
              <a:rPr lang="zh-CN" altLang="en-US" smtClean="0"/>
              <a:t>2021/6/5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9F6E7"/>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2E821-025F-4B15-A27C-65B12F3A2CA3}" type="datetimeFigureOut">
              <a:rPr lang="zh-CN" altLang="en-US" smtClean="0"/>
              <a:t>2021/6/5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F2E821-025F-4B15-A27C-65B12F3A2CA3}" type="datetimeFigureOut">
              <a:rPr lang="zh-CN" altLang="en-US" smtClean="0"/>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F2E821-025F-4B15-A27C-65B12F3A2CA3}" type="datetimeFigureOut">
              <a:rPr lang="zh-CN" altLang="en-US" smtClean="0"/>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6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2034"/>
            <a:ext cx="10515600" cy="96837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456266"/>
            <a:ext cx="10515600" cy="469973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FF2E821-025F-4B15-A27C-65B12F3A2CA3}" type="datetimeFigureOut">
              <a:rPr lang="zh-CN" altLang="en-US" smtClean="0"/>
              <a:t>2021/6/5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FEDD757-FC75-4840-AABC-5FEC07B4A5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randomBar dir="vert"/>
  </p:transition>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43.xml"/><Relationship Id="rId7"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49.xml"/><Relationship Id="rId7"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55.xml"/><Relationship Id="rId7" Type="http://schemas.openxmlformats.org/officeDocument/2006/relationships/slideLayout" Target="../slideLayouts/slideLayout6.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61.xml"/><Relationship Id="rId7"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67.xml"/><Relationship Id="rId7" Type="http://schemas.openxmlformats.org/officeDocument/2006/relationships/slideLayout" Target="../slideLayouts/slideLayout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73.xml"/><Relationship Id="rId7" Type="http://schemas.openxmlformats.org/officeDocument/2006/relationships/slideLayout" Target="../slideLayouts/slideLayout6.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79.xml"/><Relationship Id="rId7" Type="http://schemas.openxmlformats.org/officeDocument/2006/relationships/slideLayout" Target="../slideLayouts/slideLayout6.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10" Type="http://schemas.openxmlformats.org/officeDocument/2006/relationships/notesSlide" Target="../notesSlides/notesSlide18.xml"/><Relationship Id="rId4" Type="http://schemas.openxmlformats.org/officeDocument/2006/relationships/tags" Target="../tags/tag86.xml"/><Relationship Id="rId9"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6.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4.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6.xml"/><Relationship Id="rId5" Type="http://schemas.openxmlformats.org/officeDocument/2006/relationships/tags" Target="../tags/tag10.xml"/><Relationship Id="rId4"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13.xml"/><Relationship Id="rId7"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19.xml"/><Relationship Id="rId7"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5.xml"/><Relationship Id="rId7"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31.xml"/><Relationship Id="rId7"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37.xml"/><Relationship Id="rId7"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1254" y="1898016"/>
            <a:ext cx="5865255" cy="1786520"/>
          </a:xfrm>
        </p:spPr>
        <p:txBody>
          <a:bodyPr/>
          <a:lstStyle/>
          <a:p>
            <a:r>
              <a:rPr lang="en-US" altLang="zh-CN" dirty="0">
                <a:sym typeface="+mn-ea"/>
              </a:rPr>
              <a:t>Django</a:t>
            </a:r>
            <a:r>
              <a:rPr lang="zh-CN" altLang="en-US" dirty="0">
                <a:sym typeface="+mn-ea"/>
              </a:rPr>
              <a:t>框架</a:t>
            </a:r>
            <a:endParaRPr lang="zh-CN" altLang="en-US" dirty="0"/>
          </a:p>
        </p:txBody>
      </p:sp>
      <p:sp>
        <p:nvSpPr>
          <p:cNvPr id="3" name="副标题 2"/>
          <p:cNvSpPr>
            <a:spLocks noGrp="1"/>
          </p:cNvSpPr>
          <p:nvPr>
            <p:ph type="subTitle" idx="1"/>
          </p:nvPr>
        </p:nvSpPr>
        <p:spPr>
          <a:xfrm>
            <a:off x="211694" y="3996320"/>
            <a:ext cx="5865254" cy="441321"/>
          </a:xfrm>
        </p:spPr>
        <p:txBody>
          <a:bodyPr/>
          <a:lstStyle/>
          <a:p>
            <a:r>
              <a:rPr lang="zh-CN" altLang="en-US" dirty="0"/>
              <a:t>讲师：墨染       时间：</a:t>
            </a:r>
            <a:r>
              <a:rPr lang="en-US" altLang="zh-CN" dirty="0"/>
              <a:t>2021</a:t>
            </a:r>
            <a:r>
              <a:rPr lang="zh-CN" altLang="en-US" dirty="0"/>
              <a:t>年</a:t>
            </a:r>
            <a:r>
              <a:rPr lang="en-US" altLang="zh-CN" dirty="0"/>
              <a:t>4</a:t>
            </a:r>
            <a:r>
              <a:rPr lang="zh-CN" altLang="en-US" dirty="0"/>
              <a:t>月</a:t>
            </a:r>
          </a:p>
        </p:txBody>
      </p:sp>
    </p:spTree>
  </p:cSld>
  <p:clrMapOvr>
    <a:masterClrMapping/>
  </p:clrMapOvr>
  <p:transition spd="slow" advClick="0" advTm="3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表关联对象的访问</a:t>
            </a:r>
            <a:r>
              <a:rPr lang="en-US" altLang="zh-CN" dirty="0">
                <a:sym typeface="+mn-ea"/>
              </a:rPr>
              <a:t>:</a:t>
            </a:r>
            <a:endParaRPr lang="en-US" altLang="zh-CN" dirty="0"/>
          </a:p>
        </p:txBody>
      </p:sp>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圆角矩形 3"/>
          <p:cNvSpPr/>
          <p:nvPr/>
        </p:nvSpPr>
        <p:spPr>
          <a:xfrm>
            <a:off x="1332865" y="1165860"/>
            <a:ext cx="7465695" cy="927735"/>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可以在</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定义时设置related_name 参数来覆盖foo_set 的名称.</a:t>
            </a:r>
          </a:p>
        </p:txBody>
      </p:sp>
      <p:pic>
        <p:nvPicPr>
          <p:cNvPr id="2" name="图片 1"/>
          <p:cNvPicPr>
            <a:picLocks noChangeAspect="1"/>
          </p:cNvPicPr>
          <p:nvPr/>
        </p:nvPicPr>
        <p:blipFill>
          <a:blip r:embed="rId9"/>
          <a:stretch>
            <a:fillRect/>
          </a:stretch>
        </p:blipFill>
        <p:spPr>
          <a:xfrm>
            <a:off x="1332865" y="2093595"/>
            <a:ext cx="6971665" cy="3247390"/>
          </a:xfrm>
          <a:prstGeom prst="rect">
            <a:avLst/>
          </a:prstGeom>
        </p:spPr>
      </p:pic>
    </p:spTree>
    <p:custDataLst>
      <p:tags r:id="rId1"/>
    </p:custDataLst>
  </p:cSld>
  <p:clrMapOvr>
    <a:masterClrMapping/>
  </p:clrMapOvr>
  <p:transition spd="slow" advClick="0" advTm="3000">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80390" y="223871"/>
            <a:ext cx="11239500" cy="968375"/>
          </a:xfrm>
        </p:spPr>
        <p:txBody>
          <a:bodyPr/>
          <a:lstStyle/>
          <a:p>
            <a:r>
              <a:rPr lang="zh-CN" altLang="en-US" dirty="0"/>
              <a:t>处理关联对象的一些方法</a:t>
            </a:r>
            <a:r>
              <a:rPr lang="en-US" altLang="zh-CN" dirty="0"/>
              <a:t>:</a:t>
            </a:r>
          </a:p>
        </p:txBody>
      </p:sp>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 name="文本框 1"/>
          <p:cNvSpPr txBox="1"/>
          <p:nvPr/>
        </p:nvSpPr>
        <p:spPr>
          <a:xfrm>
            <a:off x="1219200" y="1192530"/>
            <a:ext cx="6593840" cy="953135"/>
          </a:xfrm>
          <a:prstGeom prst="rect">
            <a:avLst/>
          </a:prstGeom>
          <a:solidFill>
            <a:srgbClr val="E76861"/>
          </a:solidFill>
        </p:spPr>
        <p:txBody>
          <a:bodyPr wrap="square" rtlCol="0" anchor="t">
            <a:spAutoFit/>
          </a:bodyPr>
          <a:lstStyle/>
          <a:p>
            <a:r>
              <a:rPr lang="zh-CN" altLang="en-US" sz="2000" b="1">
                <a:solidFill>
                  <a:schemeClr val="bg1"/>
                </a:solidFill>
              </a:rPr>
              <a:t>add(obj1, obj2, ...)</a:t>
            </a:r>
            <a:r>
              <a:rPr lang="zh-CN" altLang="en-US" b="1">
                <a:solidFill>
                  <a:schemeClr val="bg1"/>
                </a:solidFill>
              </a:rPr>
              <a:t>  添加的已经存在数据库的数据</a:t>
            </a:r>
          </a:p>
          <a:p>
            <a:endParaRPr lang="zh-CN" altLang="en-US" b="1">
              <a:solidFill>
                <a:schemeClr val="bg1"/>
              </a:solidFill>
            </a:endParaRPr>
          </a:p>
          <a:p>
            <a:r>
              <a:rPr lang="zh-CN" altLang="en-US" b="1">
                <a:solidFill>
                  <a:schemeClr val="bg1"/>
                </a:solidFill>
              </a:rPr>
              <a:t>添加一指定的模型对象到关联的对象集中。</a:t>
            </a:r>
          </a:p>
        </p:txBody>
      </p:sp>
      <p:sp>
        <p:nvSpPr>
          <p:cNvPr id="6" name="圆角矩形 5"/>
          <p:cNvSpPr/>
          <p:nvPr/>
        </p:nvSpPr>
        <p:spPr>
          <a:xfrm>
            <a:off x="8471535" y="1716405"/>
            <a:ext cx="2967990" cy="3744595"/>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1.d1.student</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的管理器有</a:t>
            </a: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add</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的方法</a:t>
            </a: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a:p>
            <a:pPr algn="l" defTabSz="913765" fontAlgn="auto">
              <a:lnSpc>
                <a:spcPct val="150000"/>
              </a:lnSpc>
              <a:defRPr/>
            </a:pP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例子中的</a:t>
            </a: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s2</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能添加成功是因为设置了</a:t>
            </a: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表中</a:t>
            </a: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字段允许为空了</a:t>
            </a: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pic>
        <p:nvPicPr>
          <p:cNvPr id="9" name="图片 8"/>
          <p:cNvPicPr>
            <a:picLocks noChangeAspect="1"/>
          </p:cNvPicPr>
          <p:nvPr/>
        </p:nvPicPr>
        <p:blipFill>
          <a:blip r:embed="rId9"/>
          <a:stretch>
            <a:fillRect/>
          </a:stretch>
        </p:blipFill>
        <p:spPr>
          <a:xfrm>
            <a:off x="1219200" y="2145665"/>
            <a:ext cx="6997700" cy="3839845"/>
          </a:xfrm>
          <a:prstGeom prst="rect">
            <a:avLst/>
          </a:prstGeom>
        </p:spPr>
      </p:pic>
    </p:spTree>
    <p:custDataLst>
      <p:tags r:id="rId1"/>
    </p:custDataLst>
  </p:cSld>
  <p:clrMapOvr>
    <a:masterClrMapping/>
  </p:clrMapOvr>
  <p:transition spd="slow" advClick="0" advTm="3000">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处理关联对象的一些方法</a:t>
            </a:r>
            <a:r>
              <a:rPr lang="en-US" altLang="zh-CN" dirty="0"/>
              <a:t>:</a:t>
            </a:r>
          </a:p>
        </p:txBody>
      </p:sp>
      <p:sp>
        <p:nvSpPr>
          <p:cNvPr id="5" name="文本框 4"/>
          <p:cNvSpPr txBox="1"/>
          <p:nvPr/>
        </p:nvSpPr>
        <p:spPr>
          <a:xfrm>
            <a:off x="2056765" y="1100455"/>
            <a:ext cx="6501765" cy="1198880"/>
          </a:xfrm>
          <a:prstGeom prst="rect">
            <a:avLst/>
          </a:prstGeom>
          <a:solidFill>
            <a:srgbClr val="3F5361"/>
          </a:solidFill>
        </p:spPr>
        <p:txBody>
          <a:bodyPr wrap="square" rtlCol="0" anchor="t">
            <a:spAutoFit/>
          </a:bodyPr>
          <a:lstStyle/>
          <a:p>
            <a:r>
              <a:rPr lang="zh-CN" altLang="en-US" b="1">
                <a:solidFill>
                  <a:schemeClr val="bg1"/>
                </a:solidFill>
              </a:rPr>
              <a:t>create(**kwargs)  添加不存在的数据 ,将数据直接存入数据库</a:t>
            </a:r>
          </a:p>
          <a:p>
            <a:endParaRPr lang="zh-CN" altLang="en-US" b="1">
              <a:solidFill>
                <a:schemeClr val="bg1"/>
              </a:solidFill>
            </a:endParaRPr>
          </a:p>
          <a:p>
            <a:r>
              <a:rPr lang="zh-CN" altLang="en-US" b="1">
                <a:solidFill>
                  <a:schemeClr val="bg1"/>
                </a:solidFill>
              </a:rPr>
              <a:t>创建一个新的对象，将它保存并放在关联的对象集返回新创建的对象。</a:t>
            </a:r>
            <a:endParaRPr lang="zh-CN" altLang="en-US">
              <a:solidFill>
                <a:schemeClr val="bg1"/>
              </a:solidFill>
            </a:endParaRPr>
          </a:p>
        </p:txBody>
      </p:sp>
      <p:pic>
        <p:nvPicPr>
          <p:cNvPr id="7" name="图片 6"/>
          <p:cNvPicPr>
            <a:picLocks noChangeAspect="1"/>
          </p:cNvPicPr>
          <p:nvPr/>
        </p:nvPicPr>
        <p:blipFill>
          <a:blip r:embed="rId9"/>
          <a:stretch>
            <a:fillRect/>
          </a:stretch>
        </p:blipFill>
        <p:spPr>
          <a:xfrm>
            <a:off x="2056765" y="2299335"/>
            <a:ext cx="7623175" cy="3964940"/>
          </a:xfrm>
          <a:prstGeom prst="rect">
            <a:avLst/>
          </a:prstGeom>
        </p:spPr>
      </p:pic>
      <p:sp>
        <p:nvSpPr>
          <p:cNvPr id="135" name=" 135"/>
          <p:cNvSpPr/>
          <p:nvPr/>
        </p:nvSpPr>
        <p:spPr>
          <a:xfrm>
            <a:off x="1214120" y="3342005"/>
            <a:ext cx="842645" cy="42100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35"/>
          <p:cNvSpPr/>
          <p:nvPr/>
        </p:nvSpPr>
        <p:spPr>
          <a:xfrm>
            <a:off x="1214120" y="3842385"/>
            <a:ext cx="842645" cy="42100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135"/>
          <p:cNvSpPr/>
          <p:nvPr/>
        </p:nvSpPr>
        <p:spPr>
          <a:xfrm>
            <a:off x="1214120" y="4383405"/>
            <a:ext cx="842645" cy="42100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59790" y="3144520"/>
            <a:ext cx="459740" cy="2504440"/>
          </a:xfrm>
          <a:prstGeom prst="rect">
            <a:avLst/>
          </a:prstGeom>
          <a:solidFill>
            <a:srgbClr val="3F5361"/>
          </a:solidFill>
        </p:spPr>
        <p:txBody>
          <a:bodyPr vert="eaVert" wrap="square" rtlCol="0">
            <a:spAutoFit/>
          </a:bodyPr>
          <a:lstStyle/>
          <a:p>
            <a:r>
              <a:rPr lang="zh-CN" altLang="en-US">
                <a:solidFill>
                  <a:schemeClr val="bg1"/>
                </a:solidFill>
              </a:rPr>
              <a:t>这三个返回的是管理器</a:t>
            </a:r>
          </a:p>
        </p:txBody>
      </p:sp>
      <p:sp>
        <p:nvSpPr>
          <p:cNvPr id="11" name=" 227"/>
          <p:cNvSpPr/>
          <p:nvPr/>
        </p:nvSpPr>
        <p:spPr>
          <a:xfrm>
            <a:off x="5958205" y="5042535"/>
            <a:ext cx="4118610" cy="942340"/>
          </a:xfrm>
          <a:prstGeom prst="wedgeEllipseCallout">
            <a:avLst>
              <a:gd name="adj1" fmla="val -44526"/>
              <a:gd name="adj2" fmla="val 51212"/>
            </a:avLst>
          </a:pr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这里通过管理器就能使用</a:t>
            </a:r>
            <a:r>
              <a:rPr lang="en-US" altLang="zh-CN" dirty="0">
                <a:solidFill>
                  <a:srgbClr val="FFFFFF"/>
                </a:solidFill>
              </a:rPr>
              <a:t>create</a:t>
            </a:r>
            <a:r>
              <a:rPr lang="zh-CN" altLang="en-US" dirty="0">
                <a:solidFill>
                  <a:srgbClr val="FFFFFF"/>
                </a:solidFill>
              </a:rPr>
              <a:t>的方法去添加数据</a:t>
            </a:r>
          </a:p>
        </p:txBody>
      </p:sp>
    </p:spTree>
    <p:custDataLst>
      <p:tags r:id="rId1"/>
    </p:custDataLst>
  </p:cSld>
  <p:clrMapOvr>
    <a:masterClrMapping/>
  </p:clrMapOvr>
  <p:transition spd="slow" advClick="0" advTm="3000">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处理关联对象的一些方法</a:t>
            </a:r>
            <a:r>
              <a:rPr lang="en-US" altLang="zh-CN" dirty="0"/>
              <a:t>:</a:t>
            </a:r>
          </a:p>
        </p:txBody>
      </p:sp>
      <p:sp>
        <p:nvSpPr>
          <p:cNvPr id="5" name="文本框 4"/>
          <p:cNvSpPr txBox="1"/>
          <p:nvPr/>
        </p:nvSpPr>
        <p:spPr>
          <a:xfrm>
            <a:off x="1887220" y="1192530"/>
            <a:ext cx="6162040" cy="1198880"/>
          </a:xfrm>
          <a:prstGeom prst="rect">
            <a:avLst/>
          </a:prstGeom>
          <a:solidFill>
            <a:srgbClr val="E5AB74"/>
          </a:solidFill>
        </p:spPr>
        <p:txBody>
          <a:bodyPr wrap="square" rtlCol="0" anchor="t">
            <a:spAutoFit/>
          </a:bodyPr>
          <a:lstStyle/>
          <a:p>
            <a:r>
              <a:rPr lang="zh-CN" altLang="en-US" b="1">
                <a:solidFill>
                  <a:schemeClr val="bg1"/>
                </a:solidFill>
              </a:rPr>
              <a:t>remove(obj1, obj2, ...)</a:t>
            </a:r>
          </a:p>
          <a:p>
            <a:endParaRPr lang="zh-CN" altLang="en-US" b="1">
              <a:solidFill>
                <a:schemeClr val="bg1"/>
              </a:solidFill>
            </a:endParaRPr>
          </a:p>
          <a:p>
            <a:r>
              <a:rPr lang="zh-CN" altLang="en-US" b="1">
                <a:solidFill>
                  <a:schemeClr val="bg1"/>
                </a:solidFill>
              </a:rPr>
              <a:t>从关联的对象集中删除指定的模型对象。</a:t>
            </a:r>
          </a:p>
          <a:p>
            <a:r>
              <a:rPr lang="zh-CN" altLang="en-US" b="1">
                <a:solidFill>
                  <a:schemeClr val="bg1"/>
                </a:solidFill>
              </a:rPr>
              <a:t>删除的是关系表中的数据</a:t>
            </a:r>
          </a:p>
        </p:txBody>
      </p:sp>
      <p:pic>
        <p:nvPicPr>
          <p:cNvPr id="2" name="图片 1"/>
          <p:cNvPicPr>
            <a:picLocks noChangeAspect="1"/>
          </p:cNvPicPr>
          <p:nvPr/>
        </p:nvPicPr>
        <p:blipFill>
          <a:blip r:embed="rId9"/>
          <a:stretch>
            <a:fillRect/>
          </a:stretch>
        </p:blipFill>
        <p:spPr>
          <a:xfrm>
            <a:off x="1887220" y="2391410"/>
            <a:ext cx="6162040" cy="3380740"/>
          </a:xfrm>
          <a:prstGeom prst="rect">
            <a:avLst/>
          </a:prstGeom>
        </p:spPr>
      </p:pic>
      <p:sp>
        <p:nvSpPr>
          <p:cNvPr id="6" name="圆角矩形 5"/>
          <p:cNvSpPr/>
          <p:nvPr/>
        </p:nvSpPr>
        <p:spPr>
          <a:xfrm>
            <a:off x="8471535" y="1716405"/>
            <a:ext cx="2967990" cy="3744595"/>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因为我们有修改</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表中的</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department_id</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字段允许为空</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所以当删除的时候这个字段值为</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NULL.</a:t>
            </a:r>
          </a:p>
        </p:txBody>
      </p:sp>
    </p:spTree>
    <p:custDataLst>
      <p:tags r:id="rId1"/>
    </p:custDataLst>
  </p:cSld>
  <p:clrMapOvr>
    <a:masterClrMapping/>
  </p:clrMapOvr>
  <p:transition spd="slow" advClick="0" advTm="3000">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处理关联对象的一些方法</a:t>
            </a:r>
            <a:r>
              <a:rPr lang="en-US" altLang="zh-CN" dirty="0"/>
              <a:t>:</a:t>
            </a:r>
          </a:p>
        </p:txBody>
      </p:sp>
      <p:sp>
        <p:nvSpPr>
          <p:cNvPr id="5" name="文本框 4"/>
          <p:cNvSpPr txBox="1"/>
          <p:nvPr/>
        </p:nvSpPr>
        <p:spPr>
          <a:xfrm>
            <a:off x="1729740" y="1416050"/>
            <a:ext cx="6162040" cy="368300"/>
          </a:xfrm>
          <a:prstGeom prst="rect">
            <a:avLst/>
          </a:prstGeom>
          <a:solidFill>
            <a:srgbClr val="E5AB74"/>
          </a:solidFill>
        </p:spPr>
        <p:txBody>
          <a:bodyPr wrap="square" rtlCol="0" anchor="t">
            <a:spAutoFit/>
          </a:bodyPr>
          <a:lstStyle/>
          <a:p>
            <a:r>
              <a:rPr lang="zh-CN" altLang="en-US" b="1">
                <a:solidFill>
                  <a:schemeClr val="bg1"/>
                </a:solidFill>
              </a:rPr>
              <a:t>clear()    从关联的对象集中删除所有的对象</a:t>
            </a:r>
          </a:p>
        </p:txBody>
      </p:sp>
      <p:pic>
        <p:nvPicPr>
          <p:cNvPr id="2" name="图片 1"/>
          <p:cNvPicPr>
            <a:picLocks noChangeAspect="1"/>
          </p:cNvPicPr>
          <p:nvPr/>
        </p:nvPicPr>
        <p:blipFill>
          <a:blip r:embed="rId9"/>
          <a:stretch>
            <a:fillRect/>
          </a:stretch>
        </p:blipFill>
        <p:spPr>
          <a:xfrm>
            <a:off x="1729740" y="1784350"/>
            <a:ext cx="6161405" cy="1860550"/>
          </a:xfrm>
          <a:prstGeom prst="rect">
            <a:avLst/>
          </a:prstGeom>
        </p:spPr>
      </p:pic>
      <p:sp>
        <p:nvSpPr>
          <p:cNvPr id="6" name="圆角矩形 5"/>
          <p:cNvSpPr/>
          <p:nvPr/>
        </p:nvSpPr>
        <p:spPr>
          <a:xfrm>
            <a:off x="1455420" y="4004945"/>
            <a:ext cx="8474075" cy="1717040"/>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注意对于所有类型的关联字段，add()、create()、remove()和clear()都会马上更新数据库。换句话说，在关联的任何一端，都不需要再调用save()方法。</a:t>
            </a:r>
          </a:p>
        </p:txBody>
      </p:sp>
    </p:spTree>
    <p:custDataLst>
      <p:tags r:id="rId1"/>
    </p:custDataLst>
  </p:cSld>
  <p:clrMapOvr>
    <a:masterClrMapping/>
  </p:clrMapOvr>
  <p:transition spd="slow" advClick="0" advTm="3000">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多表查询</a:t>
            </a:r>
            <a:r>
              <a:rPr lang="en-US" altLang="zh-CN" dirty="0"/>
              <a:t>----</a:t>
            </a:r>
            <a:r>
              <a:rPr lang="zh-CN" altLang="en-US" dirty="0"/>
              <a:t>跨关联关系的查询</a:t>
            </a:r>
            <a:r>
              <a:rPr lang="en-US" altLang="zh-CN" dirty="0"/>
              <a:t>:</a:t>
            </a:r>
          </a:p>
        </p:txBody>
      </p:sp>
      <p:sp>
        <p:nvSpPr>
          <p:cNvPr id="3" name="圆角矩形 2"/>
          <p:cNvSpPr/>
          <p:nvPr/>
        </p:nvSpPr>
        <p:spPr>
          <a:xfrm>
            <a:off x="1270635" y="1192530"/>
            <a:ext cx="8907780" cy="1717040"/>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Django </a:t>
            </a:r>
            <a:r>
              <a:rPr lang="en-US" altLang="zh-CN" sz="18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提供一种强大而又直观的方式来“处理”查询中的关联关系，它在后台自动帮你处理JOIN</a:t>
            </a: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8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若要跨越关联关系，只需使用关联的模型字段的名称，并使用双下划线分隔，直至你想要的字段</a:t>
            </a: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7" name="文本框 6"/>
          <p:cNvSpPr txBox="1"/>
          <p:nvPr/>
        </p:nvSpPr>
        <p:spPr>
          <a:xfrm>
            <a:off x="1419860" y="3106420"/>
            <a:ext cx="8649335" cy="645160"/>
          </a:xfrm>
          <a:prstGeom prst="rect">
            <a:avLst/>
          </a:prstGeom>
          <a:solidFill>
            <a:srgbClr val="E5AB74"/>
          </a:solidFill>
        </p:spPr>
        <p:txBody>
          <a:bodyPr wrap="square" rtlCol="0" anchor="t">
            <a:spAutoFit/>
          </a:bodyPr>
          <a:lstStyle/>
          <a:p>
            <a:r>
              <a:rPr lang="zh-CN" altLang="en-US" b="1">
                <a:solidFill>
                  <a:schemeClr val="tx1"/>
                </a:solidFill>
              </a:rPr>
              <a:t># 查询学院名字为‘计算机学院’的学生的信息 </a:t>
            </a:r>
          </a:p>
          <a:p>
            <a:r>
              <a:rPr lang="zh-CN" altLang="en-US" b="1">
                <a:solidFill>
                  <a:schemeClr val="tx1"/>
                </a:solidFill>
              </a:rPr>
              <a:t>Student.objects.filter(department__d_name='计算机学院')</a:t>
            </a:r>
          </a:p>
        </p:txBody>
      </p:sp>
      <p:sp>
        <p:nvSpPr>
          <p:cNvPr id="8" name="圆角矩形 7"/>
          <p:cNvSpPr/>
          <p:nvPr/>
        </p:nvSpPr>
        <p:spPr>
          <a:xfrm>
            <a:off x="1179195" y="3899535"/>
            <a:ext cx="9224645" cy="693420"/>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它还可以反向工作。若要引用一个“反向”的关系，只需要使用该模型的小写的名称。</a:t>
            </a:r>
          </a:p>
        </p:txBody>
      </p:sp>
      <p:sp>
        <p:nvSpPr>
          <p:cNvPr id="9" name="文本框 8"/>
          <p:cNvSpPr txBox="1"/>
          <p:nvPr/>
        </p:nvSpPr>
        <p:spPr>
          <a:xfrm>
            <a:off x="1399540" y="4760595"/>
            <a:ext cx="8649335" cy="645160"/>
          </a:xfrm>
          <a:prstGeom prst="rect">
            <a:avLst/>
          </a:prstGeom>
          <a:solidFill>
            <a:srgbClr val="E5AB74"/>
          </a:solidFill>
        </p:spPr>
        <p:txBody>
          <a:bodyPr wrap="square" rtlCol="0" anchor="t">
            <a:spAutoFit/>
          </a:bodyPr>
          <a:lstStyle/>
          <a:p>
            <a:r>
              <a:rPr lang="zh-CN" altLang="en-US" b="1">
                <a:solidFill>
                  <a:schemeClr val="tx1"/>
                </a:solidFill>
              </a:rPr>
              <a:t>#查询学生名字中包含 </a:t>
            </a:r>
            <a:r>
              <a:rPr lang="en-US" altLang="zh-CN" b="1">
                <a:solidFill>
                  <a:schemeClr val="tx1"/>
                </a:solidFill>
              </a:rPr>
              <a:t>'</a:t>
            </a:r>
            <a:r>
              <a:rPr lang="zh-CN" altLang="en-US" b="1">
                <a:solidFill>
                  <a:schemeClr val="tx1"/>
                </a:solidFill>
              </a:rPr>
              <a:t>小</a:t>
            </a:r>
            <a:r>
              <a:rPr lang="en-US" altLang="zh-CN" b="1">
                <a:solidFill>
                  <a:schemeClr val="tx1"/>
                </a:solidFill>
              </a:rPr>
              <a:t>' </a:t>
            </a:r>
            <a:r>
              <a:rPr lang="zh-CN" altLang="en-US" b="1">
                <a:solidFill>
                  <a:schemeClr val="tx1"/>
                </a:solidFill>
              </a:rPr>
              <a:t>的学生的学院信息</a:t>
            </a:r>
          </a:p>
          <a:p>
            <a:r>
              <a:rPr lang="zh-CN" altLang="en-US" b="1">
                <a:solidFill>
                  <a:schemeClr val="tx1"/>
                </a:solidFill>
              </a:rPr>
              <a:t>Department.objects.filter(student__s_name__contains='小')</a:t>
            </a:r>
          </a:p>
        </p:txBody>
      </p:sp>
    </p:spTree>
    <p:custDataLst>
      <p:tags r:id="rId1"/>
    </p:custDataLst>
  </p:cSld>
  <p:clrMapOvr>
    <a:masterClrMapping/>
  </p:clrMapOvr>
  <p:transition spd="slow" advClick="0" advTm="3000">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多表查询</a:t>
            </a:r>
            <a:r>
              <a:rPr lang="en-US" altLang="zh-CN" dirty="0"/>
              <a:t>----</a:t>
            </a:r>
            <a:r>
              <a:rPr lang="zh-CN" altLang="en-US" dirty="0"/>
              <a:t>跨关联关系的查询</a:t>
            </a:r>
            <a:r>
              <a:rPr lang="en-US" altLang="zh-CN" dirty="0"/>
              <a:t>:</a:t>
            </a:r>
          </a:p>
        </p:txBody>
      </p:sp>
      <p:sp>
        <p:nvSpPr>
          <p:cNvPr id="7" name="文本框 6"/>
          <p:cNvSpPr txBox="1"/>
          <p:nvPr/>
        </p:nvSpPr>
        <p:spPr>
          <a:xfrm>
            <a:off x="1529080" y="1813268"/>
            <a:ext cx="8649335" cy="2584450"/>
          </a:xfrm>
          <a:prstGeom prst="rect">
            <a:avLst/>
          </a:prstGeom>
          <a:solidFill>
            <a:srgbClr val="E5AB74"/>
          </a:solidFill>
        </p:spPr>
        <p:txBody>
          <a:bodyPr wrap="square" rtlCol="0" anchor="t">
            <a:spAutoFit/>
          </a:bodyPr>
          <a:lstStyle/>
          <a:p>
            <a:pPr fontAlgn="auto">
              <a:lnSpc>
                <a:spcPct val="150000"/>
              </a:lnSpc>
            </a:pPr>
            <a:r>
              <a:rPr lang="zh-CN" altLang="en-US" b="1" dirty="0">
                <a:solidFill>
                  <a:schemeClr val="tx1"/>
                </a:solidFill>
              </a:rPr>
              <a:t># 查询学号为1的学生所有的课程</a:t>
            </a:r>
          </a:p>
          <a:p>
            <a:pPr fontAlgn="auto">
              <a:lnSpc>
                <a:spcPct val="150000"/>
              </a:lnSpc>
            </a:pPr>
            <a:r>
              <a:rPr lang="zh-CN" altLang="en-US" b="1" dirty="0">
                <a:solidFill>
                  <a:schemeClr val="tx1"/>
                </a:solidFill>
              </a:rPr>
              <a:t>Course.objects.filter(student__s_id=1)</a:t>
            </a:r>
          </a:p>
          <a:p>
            <a:pPr fontAlgn="auto">
              <a:lnSpc>
                <a:spcPct val="150000"/>
              </a:lnSpc>
            </a:pPr>
            <a:r>
              <a:rPr lang="zh-CN" altLang="en-US" b="1" dirty="0">
                <a:solidFill>
                  <a:schemeClr val="tx1"/>
                </a:solidFill>
              </a:rPr>
              <a:t># 查询报了课程1的所有的学生</a:t>
            </a:r>
          </a:p>
          <a:p>
            <a:pPr fontAlgn="auto">
              <a:lnSpc>
                <a:spcPct val="150000"/>
              </a:lnSpc>
            </a:pPr>
            <a:r>
              <a:rPr lang="zh-CN" altLang="en-US" b="1" dirty="0">
                <a:solidFill>
                  <a:schemeClr val="tx1"/>
                </a:solidFill>
              </a:rPr>
              <a:t>Student.objects.filter(course__c_id=1)</a:t>
            </a:r>
          </a:p>
          <a:p>
            <a:pPr fontAlgn="auto">
              <a:lnSpc>
                <a:spcPct val="150000"/>
              </a:lnSpc>
            </a:pPr>
            <a:r>
              <a:rPr lang="zh-CN" altLang="en-US" b="1" dirty="0">
                <a:solidFill>
                  <a:schemeClr val="tx1"/>
                </a:solidFill>
              </a:rPr>
              <a:t># 查询报了'python'课程的的学生的所属学院的信息</a:t>
            </a:r>
          </a:p>
          <a:p>
            <a:pPr fontAlgn="auto">
              <a:lnSpc>
                <a:spcPct val="150000"/>
              </a:lnSpc>
            </a:pPr>
            <a:r>
              <a:rPr lang="zh-CN" altLang="en-US" b="1" dirty="0">
                <a:solidFill>
                  <a:schemeClr val="tx1"/>
                </a:solidFill>
              </a:rPr>
              <a:t>Department.objects.filter(student__course__c_name='python')</a:t>
            </a:r>
          </a:p>
        </p:txBody>
      </p:sp>
    </p:spTree>
    <p:custDataLst>
      <p:tags r:id="rId1"/>
    </p:custDataLst>
  </p:cSld>
  <p:clrMapOvr>
    <a:masterClrMapping/>
  </p:clrMapOvr>
  <p:transition spd="slow" advClick="0" advTm="3000">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MH_SubTitle_3"/>
          <p:cNvSpPr/>
          <p:nvPr/>
        </p:nvSpPr>
        <p:spPr>
          <a:xfrm>
            <a:off x="3879353" y="2378191"/>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管理器</a:t>
            </a:r>
          </a:p>
        </p:txBody>
      </p:sp>
      <p:sp>
        <p:nvSpPr>
          <p:cNvPr id="4" name="MH_SubTitle_1"/>
          <p:cNvSpPr/>
          <p:nvPr/>
        </p:nvSpPr>
        <p:spPr>
          <a:xfrm>
            <a:off x="1658075" y="2378190"/>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进入</a:t>
            </a:r>
            <a:r>
              <a:rPr lang="en-US" altLang="zh-CN" sz="2400" dirty="0">
                <a:solidFill>
                  <a:srgbClr val="FFFFFF"/>
                </a:solidFill>
                <a:latin typeface="Arial" panose="020B0604020202020204" pitchFamily="34" charset="0"/>
                <a:ea typeface="黑体" panose="02010609060101010101" pitchFamily="49" charset="-122"/>
              </a:rPr>
              <a:t>IDLE</a:t>
            </a:r>
          </a:p>
        </p:txBody>
      </p:sp>
      <p:sp>
        <p:nvSpPr>
          <p:cNvPr id="6" name="MH_SubTitle_2"/>
          <p:cNvSpPr/>
          <p:nvPr/>
        </p:nvSpPr>
        <p:spPr>
          <a:xfrm>
            <a:off x="2771595" y="3502234"/>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related_name</a:t>
            </a:r>
          </a:p>
        </p:txBody>
      </p:sp>
      <p:sp>
        <p:nvSpPr>
          <p:cNvPr id="7" name="MH_SubTitle_4"/>
          <p:cNvSpPr/>
          <p:nvPr/>
        </p:nvSpPr>
        <p:spPr>
          <a:xfrm>
            <a:off x="7373443" y="3502231"/>
            <a:ext cx="1539140" cy="153914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完</a:t>
            </a:r>
          </a:p>
        </p:txBody>
      </p:sp>
      <p:sp>
        <p:nvSpPr>
          <p:cNvPr id="9" name="MH_SubTitle_3"/>
          <p:cNvSpPr/>
          <p:nvPr/>
        </p:nvSpPr>
        <p:spPr>
          <a:xfrm>
            <a:off x="6247905" y="2294371"/>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多表查询</a:t>
            </a:r>
          </a:p>
        </p:txBody>
      </p:sp>
      <p:sp>
        <p:nvSpPr>
          <p:cNvPr id="16" name="MH_SubTitle_2"/>
          <p:cNvSpPr/>
          <p:nvPr/>
        </p:nvSpPr>
        <p:spPr>
          <a:xfrm>
            <a:off x="5036185" y="3502025"/>
            <a:ext cx="1761490" cy="16662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FFFF"/>
                </a:solidFill>
                <a:latin typeface="Arial" panose="020B0604020202020204" pitchFamily="34" charset="0"/>
                <a:ea typeface="黑体" panose="02010609060101010101" pitchFamily="49" charset="-122"/>
                <a:sym typeface="+mn-ea"/>
              </a:rPr>
              <a:t>add,create,</a:t>
            </a:r>
          </a:p>
          <a:p>
            <a:pPr algn="ctr"/>
            <a:r>
              <a:rPr lang="en-US" altLang="zh-CN" sz="2000" dirty="0">
                <a:solidFill>
                  <a:srgbClr val="FFFFFF"/>
                </a:solidFill>
                <a:latin typeface="Arial" panose="020B0604020202020204" pitchFamily="34" charset="0"/>
                <a:ea typeface="黑体" panose="02010609060101010101" pitchFamily="49" charset="-122"/>
                <a:sym typeface="+mn-ea"/>
              </a:rPr>
              <a:t>remove,clear</a:t>
            </a:r>
            <a:endParaRPr lang="zh-CN" altLang="en-US" sz="2000" dirty="0">
              <a:solidFill>
                <a:srgbClr val="FFFFFF"/>
              </a:solidFill>
              <a:latin typeface="Arial" panose="020B0604020202020204" pitchFamily="34" charset="0"/>
              <a:ea typeface="黑体" panose="02010609060101010101" pitchFamily="49" charset="-122"/>
              <a:sym typeface="+mn-ea"/>
            </a:endParaRPr>
          </a:p>
        </p:txBody>
      </p:sp>
    </p:spTree>
  </p:cSld>
  <p:clrMapOvr>
    <a:masterClrMapping/>
  </p:clrMapOvr>
  <p:transition spd="slow" advClick="0" advTm="3000">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3"/>
            </p:custDataLst>
          </p:nvPr>
        </p:nvSpPr>
        <p:spPr/>
        <p:txBody>
          <a:bodyPr>
            <a:normAutofit/>
          </a:bodyPr>
          <a:lstStyle/>
          <a:p>
            <a:r>
              <a:rPr lang="zh-CN" altLang="en-US" dirty="0"/>
              <a:t>作业</a:t>
            </a:r>
            <a:r>
              <a:rPr lang="en-US" altLang="zh-CN" dirty="0"/>
              <a:t>:</a:t>
            </a:r>
          </a:p>
        </p:txBody>
      </p:sp>
      <p:sp>
        <p:nvSpPr>
          <p:cNvPr id="12" name="MH_Other_1"/>
          <p:cNvSpPr/>
          <p:nvPr>
            <p:custDataLst>
              <p:tags r:id="rId4"/>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5"/>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6"/>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7"/>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6" name="AutoShape 4"/>
          <p:cNvSpPr>
            <a:spLocks noChangeArrowheads="1"/>
          </p:cNvSpPr>
          <p:nvPr>
            <p:custDataLst>
              <p:tags r:id="rId8"/>
            </p:custDataLst>
          </p:nvPr>
        </p:nvSpPr>
        <p:spPr bwMode="white">
          <a:xfrm>
            <a:off x="918210" y="2240915"/>
            <a:ext cx="9558020" cy="2911475"/>
          </a:xfrm>
          <a:prstGeom prst="roundRect">
            <a:avLst>
              <a:gd name="adj" fmla="val 7012"/>
            </a:avLst>
          </a:prstGeom>
          <a:noFill/>
          <a:ln w="38100" cap="flat" cmpd="sng" algn="ctr">
            <a:solidFill>
              <a:srgbClr val="E5AB74"/>
            </a:solidFill>
            <a:prstDash val="solid"/>
          </a:ln>
          <a:effectLst/>
        </p:spPr>
        <p:txBody>
          <a:bodyPr anchor="ctr"/>
          <a:lstStyle/>
          <a:p>
            <a:pPr marL="0" lvl="2" algn="ctr" defTabSz="913765" eaLnBrk="0" fontAlgn="ctr" hangingPunct="0">
              <a:buClr>
                <a:srgbClr val="FF0000"/>
              </a:buClr>
              <a:buSzPct val="70000"/>
              <a:buFont typeface="Wingdings" panose="05000000000000000000" pitchFamily="2" charset="2"/>
              <a:buChar char="n"/>
              <a:tabLst>
                <a:tab pos="135890" algn="l"/>
              </a:tabLst>
              <a:defRPr/>
            </a:pPr>
            <a:endParaRPr lang="zh-CN" altLang="en-US" sz="1865" kern="0" dirty="0">
              <a:solidFill>
                <a:srgbClr val="FFFFFF"/>
              </a:solidFill>
              <a:latin typeface="微软雅黑" panose="020B0503020204020204" pitchFamily="34" charset="-122"/>
              <a:ea typeface="微软雅黑" panose="020B0503020204020204" pitchFamily="34" charset="-122"/>
            </a:endParaRPr>
          </a:p>
        </p:txBody>
      </p:sp>
      <p:sp>
        <p:nvSpPr>
          <p:cNvPr id="7" name="AutoShape 3"/>
          <p:cNvSpPr>
            <a:spLocks noChangeArrowheads="1"/>
          </p:cNvSpPr>
          <p:nvPr/>
        </p:nvSpPr>
        <p:spPr bwMode="auto">
          <a:xfrm>
            <a:off x="1300454" y="1966715"/>
            <a:ext cx="3482805" cy="671705"/>
          </a:xfrm>
          <a:prstGeom prst="roundRect">
            <a:avLst/>
          </a:prstGeom>
          <a:solidFill>
            <a:srgbClr val="E5AB74"/>
          </a:solidFill>
          <a:ln w="25400" cap="flat" cmpd="sng" algn="ctr">
            <a:noFill/>
            <a:prstDash val="solid"/>
          </a:ln>
          <a:effectLst/>
        </p:spPr>
        <p:txBody>
          <a:bodyPr anchor="ctr"/>
          <a:lstStyle/>
          <a:p>
            <a:pPr algn="ctr" defTabSz="913765" eaLnBrk="0" fontAlgn="ctr" hangingPunct="0">
              <a:buClr>
                <a:srgbClr val="FF0000"/>
              </a:buClr>
              <a:buSzPct val="70000"/>
              <a:defRPr/>
            </a:pPr>
            <a:endParaRPr lang="zh-CN" altLang="zh-CN" sz="2135" b="1" kern="0">
              <a:solidFill>
                <a:srgbClr val="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42251" y="3004610"/>
            <a:ext cx="4448175" cy="1753235"/>
          </a:xfrm>
          <a:prstGeom prst="rect">
            <a:avLst/>
          </a:prstGeom>
          <a:noFill/>
        </p:spPr>
        <p:txBody>
          <a:bodyPr wrap="none" rtlCol="0">
            <a:spAutoFit/>
          </a:bodyPr>
          <a:lstStyle/>
          <a:p>
            <a:pPr algn="l" fontAlgn="auto">
              <a:lnSpc>
                <a:spcPct val="150000"/>
              </a:lnSpc>
            </a:pPr>
            <a:r>
              <a:rPr lang="en-US" altLang="zh-CN" sz="2400" dirty="0"/>
              <a:t>1.</a:t>
            </a:r>
            <a:r>
              <a:rPr lang="zh-CN" altLang="en-US" sz="2400" dirty="0"/>
              <a:t>熟悉表关联对象的访问方式</a:t>
            </a:r>
            <a:r>
              <a:rPr lang="en-US" altLang="zh-CN" sz="2400" dirty="0"/>
              <a:t>.</a:t>
            </a:r>
            <a:endParaRPr lang="zh-CN" altLang="en-US" sz="2400" dirty="0"/>
          </a:p>
          <a:p>
            <a:pPr algn="l" fontAlgn="auto">
              <a:lnSpc>
                <a:spcPct val="150000"/>
              </a:lnSpc>
            </a:pPr>
            <a:r>
              <a:rPr lang="en-US" altLang="zh-CN" sz="2400" dirty="0"/>
              <a:t>2.</a:t>
            </a:r>
            <a:r>
              <a:rPr lang="zh-CN" altLang="en-US" sz="2400" dirty="0"/>
              <a:t>掌握多表查询的方法</a:t>
            </a:r>
            <a:r>
              <a:rPr lang="en-US" altLang="zh-CN" sz="2400" dirty="0"/>
              <a:t>.</a:t>
            </a:r>
          </a:p>
          <a:p>
            <a:pPr algn="l" fontAlgn="auto">
              <a:lnSpc>
                <a:spcPct val="150000"/>
              </a:lnSpc>
            </a:pPr>
            <a:r>
              <a:rPr lang="en-US" altLang="zh-CN" sz="2400" dirty="0"/>
              <a:t>3.</a:t>
            </a:r>
            <a:r>
              <a:rPr lang="zh-CN" altLang="en-US" sz="2400" dirty="0"/>
              <a:t>将课堂上的例子自己练习一遍</a:t>
            </a:r>
            <a:r>
              <a:rPr lang="en-US" altLang="zh-CN" sz="2400" dirty="0"/>
              <a:t>.</a:t>
            </a:r>
          </a:p>
        </p:txBody>
      </p:sp>
    </p:spTree>
    <p:custDataLst>
      <p:tags r:id="rId1"/>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900" decel="100000" fill="hold"/>
                                        <p:tgtEl>
                                          <p:spTgt spid="7"/>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l="31501" t="25179" r="7311" b="49953"/>
          <a:stretch>
            <a:fillRect/>
          </a:stretch>
        </p:blipFill>
        <p:spPr>
          <a:xfrm>
            <a:off x="4965527" y="0"/>
            <a:ext cx="7226473" cy="1524000"/>
          </a:xfrm>
          <a:prstGeom prst="rect">
            <a:avLst/>
          </a:prstGeom>
        </p:spPr>
      </p:pic>
      <p:pic>
        <p:nvPicPr>
          <p:cNvPr id="4" name="图片 3"/>
          <p:cNvPicPr>
            <a:picLocks noChangeAspect="1"/>
          </p:cNvPicPr>
          <p:nvPr/>
        </p:nvPicPr>
        <p:blipFill rotWithShape="1">
          <a:blip r:embed="rId3"/>
          <a:srcRect l="31501" t="24557" r="7311" b="49953"/>
          <a:stretch>
            <a:fillRect/>
          </a:stretch>
        </p:blipFill>
        <p:spPr>
          <a:xfrm flipH="1">
            <a:off x="-1" y="5295900"/>
            <a:ext cx="7226473" cy="1562100"/>
          </a:xfrm>
          <a:prstGeom prst="rect">
            <a:avLst/>
          </a:prstGeom>
        </p:spPr>
      </p:pic>
      <p:sp>
        <p:nvSpPr>
          <p:cNvPr id="5" name="文本框 4"/>
          <p:cNvSpPr txBox="1"/>
          <p:nvPr/>
        </p:nvSpPr>
        <p:spPr>
          <a:xfrm>
            <a:off x="1647825" y="2828836"/>
            <a:ext cx="8896350" cy="1200329"/>
          </a:xfrm>
          <a:prstGeom prst="rect">
            <a:avLst/>
          </a:prstGeom>
          <a:noFill/>
        </p:spPr>
        <p:txBody>
          <a:bodyPr wrap="square" rtlCol="0">
            <a:spAutoFit/>
          </a:bodyPr>
          <a:lstStyle/>
          <a:p>
            <a:pPr algn="ctr"/>
            <a:r>
              <a:rPr lang="en-US" altLang="zh-CN" sz="7200" dirty="0">
                <a:solidFill>
                  <a:schemeClr val="accent1"/>
                </a:solidFill>
                <a:latin typeface="Narkisim" panose="020E0502050101010101" pitchFamily="34" charset="-79"/>
                <a:cs typeface="Narkisim" panose="020E0502050101010101" pitchFamily="34" charset="-79"/>
              </a:rPr>
              <a:t>THANK </a:t>
            </a:r>
            <a:r>
              <a:rPr lang="en-US" altLang="zh-CN" sz="7200" dirty="0">
                <a:solidFill>
                  <a:schemeClr val="accent2"/>
                </a:solidFill>
                <a:latin typeface="Narkisim" panose="020E0502050101010101" pitchFamily="34" charset="-79"/>
                <a:cs typeface="Narkisim" panose="020E0502050101010101" pitchFamily="34" charset="-79"/>
              </a:rPr>
              <a:t>YOU!</a:t>
            </a:r>
            <a:endParaRPr lang="zh-CN" altLang="en-US" sz="7200" dirty="0">
              <a:solidFill>
                <a:schemeClr val="accent2"/>
              </a:solidFill>
              <a:latin typeface="Narkisim" panose="020E0502050101010101" pitchFamily="34" charset="-79"/>
              <a:cs typeface="Narkisim" panose="020E0502050101010101" pitchFamily="34" charset="-79"/>
            </a:endParaRPr>
          </a:p>
        </p:txBody>
      </p:sp>
    </p:spTree>
  </p:cSld>
  <p:clrMapOvr>
    <a:masterClrMapping/>
  </p:clrMapOvr>
  <p:transition spd="slow" advClick="0" advTm="300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知识回顾</a:t>
            </a:r>
            <a:r>
              <a:rPr lang="en-US" altLang="zh-CN" dirty="0"/>
              <a:t>:</a:t>
            </a:r>
          </a:p>
        </p:txBody>
      </p:sp>
      <p:grpSp>
        <p:nvGrpSpPr>
          <p:cNvPr id="14" name="Group 7"/>
          <p:cNvGrpSpPr/>
          <p:nvPr/>
        </p:nvGrpSpPr>
        <p:grpSpPr bwMode="auto">
          <a:xfrm>
            <a:off x="546832" y="1747207"/>
            <a:ext cx="2176463" cy="2198688"/>
            <a:chOff x="567" y="754"/>
            <a:chExt cx="1371" cy="1385"/>
          </a:xfrm>
          <a:solidFill>
            <a:schemeClr val="accent1"/>
          </a:solidFill>
        </p:grpSpPr>
        <p:sp>
          <p:nvSpPr>
            <p:cNvPr id="16" name="Freeform 8"/>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9"/>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 name="Group 4"/>
          <p:cNvGrpSpPr/>
          <p:nvPr/>
        </p:nvGrpSpPr>
        <p:grpSpPr bwMode="auto">
          <a:xfrm>
            <a:off x="1153175" y="2915917"/>
            <a:ext cx="1846263" cy="1839913"/>
            <a:chOff x="884" y="2387"/>
            <a:chExt cx="1163" cy="1159"/>
          </a:xfrm>
          <a:solidFill>
            <a:schemeClr val="accent2"/>
          </a:solidFill>
        </p:grpSpPr>
        <p:sp>
          <p:nvSpPr>
            <p:cNvPr id="12" name="Freeform 5"/>
            <p:cNvSpPr/>
            <p:nvPr/>
          </p:nvSpPr>
          <p:spPr bwMode="auto">
            <a:xfrm>
              <a:off x="1429" y="2387"/>
              <a:ext cx="618" cy="1156"/>
            </a:xfrm>
            <a:custGeom>
              <a:avLst/>
              <a:gdLst>
                <a:gd name="T0" fmla="*/ 112 w 618"/>
                <a:gd name="T1" fmla="*/ 1084 h 1156"/>
                <a:gd name="T2" fmla="*/ 367 w 618"/>
                <a:gd name="T3" fmla="*/ 974 h 1156"/>
                <a:gd name="T4" fmla="*/ 517 w 618"/>
                <a:gd name="T5" fmla="*/ 748 h 1156"/>
                <a:gd name="T6" fmla="*/ 544 w 618"/>
                <a:gd name="T7" fmla="*/ 506 h 1156"/>
                <a:gd name="T8" fmla="*/ 434 w 618"/>
                <a:gd name="T9" fmla="*/ 251 h 1156"/>
                <a:gd name="T10" fmla="*/ 227 w 618"/>
                <a:gd name="T11" fmla="*/ 104 h 1156"/>
                <a:gd name="T12" fmla="*/ 0 w 618"/>
                <a:gd name="T13" fmla="*/ 74 h 1156"/>
                <a:gd name="T14" fmla="*/ 50 w 618"/>
                <a:gd name="T15" fmla="*/ 160 h 1156"/>
                <a:gd name="T16" fmla="*/ 77 w 618"/>
                <a:gd name="T17" fmla="*/ 162 h 1156"/>
                <a:gd name="T18" fmla="*/ 97 w 618"/>
                <a:gd name="T19" fmla="*/ 164 h 1156"/>
                <a:gd name="T20" fmla="*/ 117 w 618"/>
                <a:gd name="T21" fmla="*/ 169 h 1156"/>
                <a:gd name="T22" fmla="*/ 139 w 618"/>
                <a:gd name="T23" fmla="*/ 174 h 1156"/>
                <a:gd name="T24" fmla="*/ 160 w 618"/>
                <a:gd name="T25" fmla="*/ 179 h 1156"/>
                <a:gd name="T26" fmla="*/ 184 w 618"/>
                <a:gd name="T27" fmla="*/ 187 h 1156"/>
                <a:gd name="T28" fmla="*/ 209 w 618"/>
                <a:gd name="T29" fmla="*/ 195 h 1156"/>
                <a:gd name="T30" fmla="*/ 232 w 618"/>
                <a:gd name="T31" fmla="*/ 207 h 1156"/>
                <a:gd name="T32" fmla="*/ 257 w 618"/>
                <a:gd name="T33" fmla="*/ 221 h 1156"/>
                <a:gd name="T34" fmla="*/ 280 w 618"/>
                <a:gd name="T35" fmla="*/ 237 h 1156"/>
                <a:gd name="T36" fmla="*/ 304 w 618"/>
                <a:gd name="T37" fmla="*/ 256 h 1156"/>
                <a:gd name="T38" fmla="*/ 325 w 618"/>
                <a:gd name="T39" fmla="*/ 277 h 1156"/>
                <a:gd name="T40" fmla="*/ 344 w 618"/>
                <a:gd name="T41" fmla="*/ 296 h 1156"/>
                <a:gd name="T42" fmla="*/ 361 w 618"/>
                <a:gd name="T43" fmla="*/ 314 h 1156"/>
                <a:gd name="T44" fmla="*/ 376 w 618"/>
                <a:gd name="T45" fmla="*/ 332 h 1156"/>
                <a:gd name="T46" fmla="*/ 389 w 618"/>
                <a:gd name="T47" fmla="*/ 351 h 1156"/>
                <a:gd name="T48" fmla="*/ 401 w 618"/>
                <a:gd name="T49" fmla="*/ 371 h 1156"/>
                <a:gd name="T50" fmla="*/ 411 w 618"/>
                <a:gd name="T51" fmla="*/ 391 h 1156"/>
                <a:gd name="T52" fmla="*/ 421 w 618"/>
                <a:gd name="T53" fmla="*/ 411 h 1156"/>
                <a:gd name="T54" fmla="*/ 429 w 618"/>
                <a:gd name="T55" fmla="*/ 431 h 1156"/>
                <a:gd name="T56" fmla="*/ 436 w 618"/>
                <a:gd name="T57" fmla="*/ 451 h 1156"/>
                <a:gd name="T58" fmla="*/ 441 w 618"/>
                <a:gd name="T59" fmla="*/ 469 h 1156"/>
                <a:gd name="T60" fmla="*/ 444 w 618"/>
                <a:gd name="T61" fmla="*/ 489 h 1156"/>
                <a:gd name="T62" fmla="*/ 449 w 618"/>
                <a:gd name="T63" fmla="*/ 509 h 1156"/>
                <a:gd name="T64" fmla="*/ 452 w 618"/>
                <a:gd name="T65" fmla="*/ 526 h 1156"/>
                <a:gd name="T66" fmla="*/ 454 w 618"/>
                <a:gd name="T67" fmla="*/ 544 h 1156"/>
                <a:gd name="T68" fmla="*/ 457 w 618"/>
                <a:gd name="T69" fmla="*/ 573 h 1156"/>
                <a:gd name="T70" fmla="*/ 457 w 618"/>
                <a:gd name="T71" fmla="*/ 591 h 1156"/>
                <a:gd name="T72" fmla="*/ 456 w 618"/>
                <a:gd name="T73" fmla="*/ 616 h 1156"/>
                <a:gd name="T74" fmla="*/ 449 w 618"/>
                <a:gd name="T75" fmla="*/ 645 h 1156"/>
                <a:gd name="T76" fmla="*/ 446 w 618"/>
                <a:gd name="T77" fmla="*/ 663 h 1156"/>
                <a:gd name="T78" fmla="*/ 441 w 618"/>
                <a:gd name="T79" fmla="*/ 683 h 1156"/>
                <a:gd name="T80" fmla="*/ 436 w 618"/>
                <a:gd name="T81" fmla="*/ 705 h 1156"/>
                <a:gd name="T82" fmla="*/ 427 w 618"/>
                <a:gd name="T83" fmla="*/ 725 h 1156"/>
                <a:gd name="T84" fmla="*/ 419 w 618"/>
                <a:gd name="T85" fmla="*/ 748 h 1156"/>
                <a:gd name="T86" fmla="*/ 409 w 618"/>
                <a:gd name="T87" fmla="*/ 771 h 1156"/>
                <a:gd name="T88" fmla="*/ 397 w 618"/>
                <a:gd name="T89" fmla="*/ 793 h 1156"/>
                <a:gd name="T90" fmla="*/ 384 w 618"/>
                <a:gd name="T91" fmla="*/ 815 h 1156"/>
                <a:gd name="T92" fmla="*/ 367 w 618"/>
                <a:gd name="T93" fmla="*/ 837 h 1156"/>
                <a:gd name="T94" fmla="*/ 351 w 618"/>
                <a:gd name="T95" fmla="*/ 858 h 1156"/>
                <a:gd name="T96" fmla="*/ 334 w 618"/>
                <a:gd name="T97" fmla="*/ 873 h 1156"/>
                <a:gd name="T98" fmla="*/ 320 w 618"/>
                <a:gd name="T99" fmla="*/ 885 h 1156"/>
                <a:gd name="T100" fmla="*/ 299 w 618"/>
                <a:gd name="T101" fmla="*/ 903 h 1156"/>
                <a:gd name="T102" fmla="*/ 269 w 618"/>
                <a:gd name="T103" fmla="*/ 925 h 1156"/>
                <a:gd name="T104" fmla="*/ 245 w 618"/>
                <a:gd name="T105" fmla="*/ 940 h 1156"/>
                <a:gd name="T106" fmla="*/ 225 w 618"/>
                <a:gd name="T107" fmla="*/ 950 h 1156"/>
                <a:gd name="T108" fmla="*/ 200 w 618"/>
                <a:gd name="T109" fmla="*/ 962 h 1156"/>
                <a:gd name="T110" fmla="*/ 175 w 618"/>
                <a:gd name="T111" fmla="*/ 970 h 1156"/>
                <a:gd name="T112" fmla="*/ 145 w 618"/>
                <a:gd name="T113" fmla="*/ 979 h 1156"/>
                <a:gd name="T114" fmla="*/ 115 w 618"/>
                <a:gd name="T115" fmla="*/ 987 h 1156"/>
                <a:gd name="T116" fmla="*/ 80 w 618"/>
                <a:gd name="T117" fmla="*/ 992 h 1156"/>
                <a:gd name="T118" fmla="*/ 45 w 618"/>
                <a:gd name="T119" fmla="*/ 995 h 11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8"/>
                <a:gd name="T181" fmla="*/ 0 h 1156"/>
                <a:gd name="T182" fmla="*/ 618 w 618"/>
                <a:gd name="T183" fmla="*/ 1156 h 11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8" h="1156">
                  <a:moveTo>
                    <a:pt x="37" y="997"/>
                  </a:moveTo>
                  <a:lnTo>
                    <a:pt x="40" y="1156"/>
                  </a:lnTo>
                  <a:lnTo>
                    <a:pt x="82" y="1152"/>
                  </a:lnTo>
                  <a:lnTo>
                    <a:pt x="112" y="1084"/>
                  </a:lnTo>
                  <a:lnTo>
                    <a:pt x="220" y="1054"/>
                  </a:lnTo>
                  <a:lnTo>
                    <a:pt x="312" y="1090"/>
                  </a:lnTo>
                  <a:lnTo>
                    <a:pt x="357" y="1062"/>
                  </a:lnTo>
                  <a:lnTo>
                    <a:pt x="367" y="974"/>
                  </a:lnTo>
                  <a:lnTo>
                    <a:pt x="434" y="907"/>
                  </a:lnTo>
                  <a:lnTo>
                    <a:pt x="519" y="903"/>
                  </a:lnTo>
                  <a:lnTo>
                    <a:pt x="558" y="845"/>
                  </a:lnTo>
                  <a:lnTo>
                    <a:pt x="517" y="748"/>
                  </a:lnTo>
                  <a:lnTo>
                    <a:pt x="548" y="655"/>
                  </a:lnTo>
                  <a:lnTo>
                    <a:pt x="614" y="608"/>
                  </a:lnTo>
                  <a:lnTo>
                    <a:pt x="618" y="543"/>
                  </a:lnTo>
                  <a:lnTo>
                    <a:pt x="544" y="506"/>
                  </a:lnTo>
                  <a:lnTo>
                    <a:pt x="514" y="399"/>
                  </a:lnTo>
                  <a:lnTo>
                    <a:pt x="551" y="302"/>
                  </a:lnTo>
                  <a:lnTo>
                    <a:pt x="527" y="264"/>
                  </a:lnTo>
                  <a:lnTo>
                    <a:pt x="434" y="251"/>
                  </a:lnTo>
                  <a:lnTo>
                    <a:pt x="372" y="192"/>
                  </a:lnTo>
                  <a:lnTo>
                    <a:pt x="367" y="97"/>
                  </a:lnTo>
                  <a:lnTo>
                    <a:pt x="315" y="65"/>
                  </a:lnTo>
                  <a:lnTo>
                    <a:pt x="227" y="104"/>
                  </a:lnTo>
                  <a:lnTo>
                    <a:pt x="115" y="72"/>
                  </a:lnTo>
                  <a:lnTo>
                    <a:pt x="103" y="2"/>
                  </a:lnTo>
                  <a:lnTo>
                    <a:pt x="35" y="0"/>
                  </a:lnTo>
                  <a:lnTo>
                    <a:pt x="0" y="74"/>
                  </a:lnTo>
                  <a:lnTo>
                    <a:pt x="40" y="160"/>
                  </a:lnTo>
                  <a:lnTo>
                    <a:pt x="42" y="160"/>
                  </a:lnTo>
                  <a:lnTo>
                    <a:pt x="47" y="160"/>
                  </a:lnTo>
                  <a:lnTo>
                    <a:pt x="50" y="160"/>
                  </a:lnTo>
                  <a:lnTo>
                    <a:pt x="57" y="160"/>
                  </a:lnTo>
                  <a:lnTo>
                    <a:pt x="62" y="160"/>
                  </a:lnTo>
                  <a:lnTo>
                    <a:pt x="68" y="162"/>
                  </a:lnTo>
                  <a:lnTo>
                    <a:pt x="77" y="162"/>
                  </a:lnTo>
                  <a:lnTo>
                    <a:pt x="83" y="162"/>
                  </a:lnTo>
                  <a:lnTo>
                    <a:pt x="88" y="162"/>
                  </a:lnTo>
                  <a:lnTo>
                    <a:pt x="93" y="164"/>
                  </a:lnTo>
                  <a:lnTo>
                    <a:pt x="97" y="164"/>
                  </a:lnTo>
                  <a:lnTo>
                    <a:pt x="102" y="165"/>
                  </a:lnTo>
                  <a:lnTo>
                    <a:pt x="107" y="165"/>
                  </a:lnTo>
                  <a:lnTo>
                    <a:pt x="112" y="167"/>
                  </a:lnTo>
                  <a:lnTo>
                    <a:pt x="117" y="169"/>
                  </a:lnTo>
                  <a:lnTo>
                    <a:pt x="122" y="170"/>
                  </a:lnTo>
                  <a:lnTo>
                    <a:pt x="127" y="170"/>
                  </a:lnTo>
                  <a:lnTo>
                    <a:pt x="132" y="172"/>
                  </a:lnTo>
                  <a:lnTo>
                    <a:pt x="139" y="174"/>
                  </a:lnTo>
                  <a:lnTo>
                    <a:pt x="144" y="175"/>
                  </a:lnTo>
                  <a:lnTo>
                    <a:pt x="149" y="175"/>
                  </a:lnTo>
                  <a:lnTo>
                    <a:pt x="155" y="177"/>
                  </a:lnTo>
                  <a:lnTo>
                    <a:pt x="160" y="179"/>
                  </a:lnTo>
                  <a:lnTo>
                    <a:pt x="167" y="180"/>
                  </a:lnTo>
                  <a:lnTo>
                    <a:pt x="172" y="182"/>
                  </a:lnTo>
                  <a:lnTo>
                    <a:pt x="179" y="185"/>
                  </a:lnTo>
                  <a:lnTo>
                    <a:pt x="184" y="187"/>
                  </a:lnTo>
                  <a:lnTo>
                    <a:pt x="190" y="190"/>
                  </a:lnTo>
                  <a:lnTo>
                    <a:pt x="195" y="192"/>
                  </a:lnTo>
                  <a:lnTo>
                    <a:pt x="202" y="194"/>
                  </a:lnTo>
                  <a:lnTo>
                    <a:pt x="209" y="195"/>
                  </a:lnTo>
                  <a:lnTo>
                    <a:pt x="214" y="199"/>
                  </a:lnTo>
                  <a:lnTo>
                    <a:pt x="220" y="202"/>
                  </a:lnTo>
                  <a:lnTo>
                    <a:pt x="227" y="204"/>
                  </a:lnTo>
                  <a:lnTo>
                    <a:pt x="232" y="207"/>
                  </a:lnTo>
                  <a:lnTo>
                    <a:pt x="240" y="212"/>
                  </a:lnTo>
                  <a:lnTo>
                    <a:pt x="245" y="214"/>
                  </a:lnTo>
                  <a:lnTo>
                    <a:pt x="252" y="217"/>
                  </a:lnTo>
                  <a:lnTo>
                    <a:pt x="257" y="221"/>
                  </a:lnTo>
                  <a:lnTo>
                    <a:pt x="264" y="226"/>
                  </a:lnTo>
                  <a:lnTo>
                    <a:pt x="269" y="227"/>
                  </a:lnTo>
                  <a:lnTo>
                    <a:pt x="275" y="232"/>
                  </a:lnTo>
                  <a:lnTo>
                    <a:pt x="280" y="237"/>
                  </a:lnTo>
                  <a:lnTo>
                    <a:pt x="287" y="242"/>
                  </a:lnTo>
                  <a:lnTo>
                    <a:pt x="292" y="246"/>
                  </a:lnTo>
                  <a:lnTo>
                    <a:pt x="299" y="251"/>
                  </a:lnTo>
                  <a:lnTo>
                    <a:pt x="304" y="256"/>
                  </a:lnTo>
                  <a:lnTo>
                    <a:pt x="309" y="261"/>
                  </a:lnTo>
                  <a:lnTo>
                    <a:pt x="314" y="266"/>
                  </a:lnTo>
                  <a:lnTo>
                    <a:pt x="320" y="271"/>
                  </a:lnTo>
                  <a:lnTo>
                    <a:pt x="325" y="277"/>
                  </a:lnTo>
                  <a:lnTo>
                    <a:pt x="332" y="282"/>
                  </a:lnTo>
                  <a:lnTo>
                    <a:pt x="336" y="287"/>
                  </a:lnTo>
                  <a:lnTo>
                    <a:pt x="341" y="291"/>
                  </a:lnTo>
                  <a:lnTo>
                    <a:pt x="344" y="296"/>
                  </a:lnTo>
                  <a:lnTo>
                    <a:pt x="349" y="299"/>
                  </a:lnTo>
                  <a:lnTo>
                    <a:pt x="354" y="304"/>
                  </a:lnTo>
                  <a:lnTo>
                    <a:pt x="357" y="309"/>
                  </a:lnTo>
                  <a:lnTo>
                    <a:pt x="361" y="314"/>
                  </a:lnTo>
                  <a:lnTo>
                    <a:pt x="366" y="317"/>
                  </a:lnTo>
                  <a:lnTo>
                    <a:pt x="369" y="322"/>
                  </a:lnTo>
                  <a:lnTo>
                    <a:pt x="372" y="327"/>
                  </a:lnTo>
                  <a:lnTo>
                    <a:pt x="376" y="332"/>
                  </a:lnTo>
                  <a:lnTo>
                    <a:pt x="379" y="337"/>
                  </a:lnTo>
                  <a:lnTo>
                    <a:pt x="382" y="342"/>
                  </a:lnTo>
                  <a:lnTo>
                    <a:pt x="386" y="346"/>
                  </a:lnTo>
                  <a:lnTo>
                    <a:pt x="389" y="351"/>
                  </a:lnTo>
                  <a:lnTo>
                    <a:pt x="392" y="356"/>
                  </a:lnTo>
                  <a:lnTo>
                    <a:pt x="396" y="361"/>
                  </a:lnTo>
                  <a:lnTo>
                    <a:pt x="399" y="366"/>
                  </a:lnTo>
                  <a:lnTo>
                    <a:pt x="401" y="371"/>
                  </a:lnTo>
                  <a:lnTo>
                    <a:pt x="404" y="376"/>
                  </a:lnTo>
                  <a:lnTo>
                    <a:pt x="407" y="381"/>
                  </a:lnTo>
                  <a:lnTo>
                    <a:pt x="409" y="386"/>
                  </a:lnTo>
                  <a:lnTo>
                    <a:pt x="411" y="391"/>
                  </a:lnTo>
                  <a:lnTo>
                    <a:pt x="414" y="396"/>
                  </a:lnTo>
                  <a:lnTo>
                    <a:pt x="416" y="401"/>
                  </a:lnTo>
                  <a:lnTo>
                    <a:pt x="419" y="406"/>
                  </a:lnTo>
                  <a:lnTo>
                    <a:pt x="421" y="411"/>
                  </a:lnTo>
                  <a:lnTo>
                    <a:pt x="424" y="416"/>
                  </a:lnTo>
                  <a:lnTo>
                    <a:pt x="424" y="421"/>
                  </a:lnTo>
                  <a:lnTo>
                    <a:pt x="427" y="426"/>
                  </a:lnTo>
                  <a:lnTo>
                    <a:pt x="429" y="431"/>
                  </a:lnTo>
                  <a:lnTo>
                    <a:pt x="431" y="436"/>
                  </a:lnTo>
                  <a:lnTo>
                    <a:pt x="432" y="441"/>
                  </a:lnTo>
                  <a:lnTo>
                    <a:pt x="434" y="446"/>
                  </a:lnTo>
                  <a:lnTo>
                    <a:pt x="436" y="451"/>
                  </a:lnTo>
                  <a:lnTo>
                    <a:pt x="437" y="456"/>
                  </a:lnTo>
                  <a:lnTo>
                    <a:pt x="437" y="461"/>
                  </a:lnTo>
                  <a:lnTo>
                    <a:pt x="439" y="466"/>
                  </a:lnTo>
                  <a:lnTo>
                    <a:pt x="441" y="469"/>
                  </a:lnTo>
                  <a:lnTo>
                    <a:pt x="442" y="476"/>
                  </a:lnTo>
                  <a:lnTo>
                    <a:pt x="444" y="481"/>
                  </a:lnTo>
                  <a:lnTo>
                    <a:pt x="444" y="484"/>
                  </a:lnTo>
                  <a:lnTo>
                    <a:pt x="444" y="489"/>
                  </a:lnTo>
                  <a:lnTo>
                    <a:pt x="446" y="494"/>
                  </a:lnTo>
                  <a:lnTo>
                    <a:pt x="447" y="499"/>
                  </a:lnTo>
                  <a:lnTo>
                    <a:pt x="447" y="504"/>
                  </a:lnTo>
                  <a:lnTo>
                    <a:pt x="449" y="509"/>
                  </a:lnTo>
                  <a:lnTo>
                    <a:pt x="451" y="514"/>
                  </a:lnTo>
                  <a:lnTo>
                    <a:pt x="451" y="518"/>
                  </a:lnTo>
                  <a:lnTo>
                    <a:pt x="451" y="523"/>
                  </a:lnTo>
                  <a:lnTo>
                    <a:pt x="452" y="526"/>
                  </a:lnTo>
                  <a:lnTo>
                    <a:pt x="452" y="531"/>
                  </a:lnTo>
                  <a:lnTo>
                    <a:pt x="452" y="536"/>
                  </a:lnTo>
                  <a:lnTo>
                    <a:pt x="454" y="539"/>
                  </a:lnTo>
                  <a:lnTo>
                    <a:pt x="454" y="544"/>
                  </a:lnTo>
                  <a:lnTo>
                    <a:pt x="456" y="549"/>
                  </a:lnTo>
                  <a:lnTo>
                    <a:pt x="456" y="556"/>
                  </a:lnTo>
                  <a:lnTo>
                    <a:pt x="457" y="566"/>
                  </a:lnTo>
                  <a:lnTo>
                    <a:pt x="457" y="573"/>
                  </a:lnTo>
                  <a:lnTo>
                    <a:pt x="457" y="581"/>
                  </a:lnTo>
                  <a:lnTo>
                    <a:pt x="457" y="584"/>
                  </a:lnTo>
                  <a:lnTo>
                    <a:pt x="457" y="588"/>
                  </a:lnTo>
                  <a:lnTo>
                    <a:pt x="457" y="591"/>
                  </a:lnTo>
                  <a:lnTo>
                    <a:pt x="457" y="598"/>
                  </a:lnTo>
                  <a:lnTo>
                    <a:pt x="457" y="603"/>
                  </a:lnTo>
                  <a:lnTo>
                    <a:pt x="456" y="610"/>
                  </a:lnTo>
                  <a:lnTo>
                    <a:pt x="456" y="616"/>
                  </a:lnTo>
                  <a:lnTo>
                    <a:pt x="454" y="625"/>
                  </a:lnTo>
                  <a:lnTo>
                    <a:pt x="452" y="631"/>
                  </a:lnTo>
                  <a:lnTo>
                    <a:pt x="451" y="640"/>
                  </a:lnTo>
                  <a:lnTo>
                    <a:pt x="449" y="645"/>
                  </a:lnTo>
                  <a:lnTo>
                    <a:pt x="449" y="650"/>
                  </a:lnTo>
                  <a:lnTo>
                    <a:pt x="447" y="655"/>
                  </a:lnTo>
                  <a:lnTo>
                    <a:pt x="447" y="658"/>
                  </a:lnTo>
                  <a:lnTo>
                    <a:pt x="446" y="663"/>
                  </a:lnTo>
                  <a:lnTo>
                    <a:pt x="446" y="668"/>
                  </a:lnTo>
                  <a:lnTo>
                    <a:pt x="444" y="673"/>
                  </a:lnTo>
                  <a:lnTo>
                    <a:pt x="444" y="678"/>
                  </a:lnTo>
                  <a:lnTo>
                    <a:pt x="441" y="683"/>
                  </a:lnTo>
                  <a:lnTo>
                    <a:pt x="441" y="690"/>
                  </a:lnTo>
                  <a:lnTo>
                    <a:pt x="439" y="695"/>
                  </a:lnTo>
                  <a:lnTo>
                    <a:pt x="439" y="700"/>
                  </a:lnTo>
                  <a:lnTo>
                    <a:pt x="436" y="705"/>
                  </a:lnTo>
                  <a:lnTo>
                    <a:pt x="434" y="710"/>
                  </a:lnTo>
                  <a:lnTo>
                    <a:pt x="432" y="715"/>
                  </a:lnTo>
                  <a:lnTo>
                    <a:pt x="431" y="721"/>
                  </a:lnTo>
                  <a:lnTo>
                    <a:pt x="427" y="725"/>
                  </a:lnTo>
                  <a:lnTo>
                    <a:pt x="427" y="731"/>
                  </a:lnTo>
                  <a:lnTo>
                    <a:pt x="424" y="736"/>
                  </a:lnTo>
                  <a:lnTo>
                    <a:pt x="422" y="743"/>
                  </a:lnTo>
                  <a:lnTo>
                    <a:pt x="419" y="748"/>
                  </a:lnTo>
                  <a:lnTo>
                    <a:pt x="417" y="755"/>
                  </a:lnTo>
                  <a:lnTo>
                    <a:pt x="414" y="758"/>
                  </a:lnTo>
                  <a:lnTo>
                    <a:pt x="412" y="765"/>
                  </a:lnTo>
                  <a:lnTo>
                    <a:pt x="409" y="771"/>
                  </a:lnTo>
                  <a:lnTo>
                    <a:pt x="407" y="777"/>
                  </a:lnTo>
                  <a:lnTo>
                    <a:pt x="404" y="782"/>
                  </a:lnTo>
                  <a:lnTo>
                    <a:pt x="401" y="788"/>
                  </a:lnTo>
                  <a:lnTo>
                    <a:pt x="397" y="793"/>
                  </a:lnTo>
                  <a:lnTo>
                    <a:pt x="394" y="798"/>
                  </a:lnTo>
                  <a:lnTo>
                    <a:pt x="391" y="805"/>
                  </a:lnTo>
                  <a:lnTo>
                    <a:pt x="387" y="810"/>
                  </a:lnTo>
                  <a:lnTo>
                    <a:pt x="384" y="815"/>
                  </a:lnTo>
                  <a:lnTo>
                    <a:pt x="379" y="822"/>
                  </a:lnTo>
                  <a:lnTo>
                    <a:pt x="376" y="827"/>
                  </a:lnTo>
                  <a:lnTo>
                    <a:pt x="372" y="832"/>
                  </a:lnTo>
                  <a:lnTo>
                    <a:pt x="367" y="837"/>
                  </a:lnTo>
                  <a:lnTo>
                    <a:pt x="364" y="843"/>
                  </a:lnTo>
                  <a:lnTo>
                    <a:pt x="359" y="847"/>
                  </a:lnTo>
                  <a:lnTo>
                    <a:pt x="356" y="853"/>
                  </a:lnTo>
                  <a:lnTo>
                    <a:pt x="351" y="858"/>
                  </a:lnTo>
                  <a:lnTo>
                    <a:pt x="346" y="862"/>
                  </a:lnTo>
                  <a:lnTo>
                    <a:pt x="341" y="867"/>
                  </a:lnTo>
                  <a:lnTo>
                    <a:pt x="336" y="873"/>
                  </a:lnTo>
                  <a:lnTo>
                    <a:pt x="334" y="873"/>
                  </a:lnTo>
                  <a:lnTo>
                    <a:pt x="331" y="877"/>
                  </a:lnTo>
                  <a:lnTo>
                    <a:pt x="327" y="880"/>
                  </a:lnTo>
                  <a:lnTo>
                    <a:pt x="325" y="882"/>
                  </a:lnTo>
                  <a:lnTo>
                    <a:pt x="320" y="885"/>
                  </a:lnTo>
                  <a:lnTo>
                    <a:pt x="317" y="890"/>
                  </a:lnTo>
                  <a:lnTo>
                    <a:pt x="310" y="893"/>
                  </a:lnTo>
                  <a:lnTo>
                    <a:pt x="305" y="898"/>
                  </a:lnTo>
                  <a:lnTo>
                    <a:pt x="299" y="903"/>
                  </a:lnTo>
                  <a:lnTo>
                    <a:pt x="294" y="910"/>
                  </a:lnTo>
                  <a:lnTo>
                    <a:pt x="285" y="913"/>
                  </a:lnTo>
                  <a:lnTo>
                    <a:pt x="277" y="920"/>
                  </a:lnTo>
                  <a:lnTo>
                    <a:pt x="269" y="925"/>
                  </a:lnTo>
                  <a:lnTo>
                    <a:pt x="260" y="932"/>
                  </a:lnTo>
                  <a:lnTo>
                    <a:pt x="255" y="933"/>
                  </a:lnTo>
                  <a:lnTo>
                    <a:pt x="250" y="937"/>
                  </a:lnTo>
                  <a:lnTo>
                    <a:pt x="245" y="940"/>
                  </a:lnTo>
                  <a:lnTo>
                    <a:pt x="242" y="943"/>
                  </a:lnTo>
                  <a:lnTo>
                    <a:pt x="235" y="945"/>
                  </a:lnTo>
                  <a:lnTo>
                    <a:pt x="230" y="947"/>
                  </a:lnTo>
                  <a:lnTo>
                    <a:pt x="225" y="950"/>
                  </a:lnTo>
                  <a:lnTo>
                    <a:pt x="219" y="953"/>
                  </a:lnTo>
                  <a:lnTo>
                    <a:pt x="212" y="957"/>
                  </a:lnTo>
                  <a:lnTo>
                    <a:pt x="207" y="959"/>
                  </a:lnTo>
                  <a:lnTo>
                    <a:pt x="200" y="962"/>
                  </a:lnTo>
                  <a:lnTo>
                    <a:pt x="194" y="964"/>
                  </a:lnTo>
                  <a:lnTo>
                    <a:pt x="187" y="965"/>
                  </a:lnTo>
                  <a:lnTo>
                    <a:pt x="180" y="969"/>
                  </a:lnTo>
                  <a:lnTo>
                    <a:pt x="175" y="970"/>
                  </a:lnTo>
                  <a:lnTo>
                    <a:pt x="169" y="974"/>
                  </a:lnTo>
                  <a:lnTo>
                    <a:pt x="160" y="975"/>
                  </a:lnTo>
                  <a:lnTo>
                    <a:pt x="154" y="979"/>
                  </a:lnTo>
                  <a:lnTo>
                    <a:pt x="145" y="979"/>
                  </a:lnTo>
                  <a:lnTo>
                    <a:pt x="139" y="982"/>
                  </a:lnTo>
                  <a:lnTo>
                    <a:pt x="130" y="984"/>
                  </a:lnTo>
                  <a:lnTo>
                    <a:pt x="124" y="985"/>
                  </a:lnTo>
                  <a:lnTo>
                    <a:pt x="115" y="987"/>
                  </a:lnTo>
                  <a:lnTo>
                    <a:pt x="107" y="989"/>
                  </a:lnTo>
                  <a:lnTo>
                    <a:pt x="98" y="989"/>
                  </a:lnTo>
                  <a:lnTo>
                    <a:pt x="90" y="990"/>
                  </a:lnTo>
                  <a:lnTo>
                    <a:pt x="80" y="992"/>
                  </a:lnTo>
                  <a:lnTo>
                    <a:pt x="73" y="994"/>
                  </a:lnTo>
                  <a:lnTo>
                    <a:pt x="63" y="994"/>
                  </a:lnTo>
                  <a:lnTo>
                    <a:pt x="55" y="995"/>
                  </a:lnTo>
                  <a:lnTo>
                    <a:pt x="45" y="995"/>
                  </a:lnTo>
                  <a:lnTo>
                    <a:pt x="37" y="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6"/>
            <p:cNvSpPr/>
            <p:nvPr/>
          </p:nvSpPr>
          <p:spPr bwMode="auto">
            <a:xfrm>
              <a:off x="884" y="2387"/>
              <a:ext cx="617" cy="1159"/>
            </a:xfrm>
            <a:custGeom>
              <a:avLst/>
              <a:gdLst>
                <a:gd name="T0" fmla="*/ 395 w 617"/>
                <a:gd name="T1" fmla="*/ 102 h 1159"/>
                <a:gd name="T2" fmla="*/ 108 w 617"/>
                <a:gd name="T3" fmla="*/ 232 h 1159"/>
                <a:gd name="T4" fmla="*/ 1 w 617"/>
                <a:gd name="T5" fmla="*/ 519 h 1159"/>
                <a:gd name="T6" fmla="*/ 0 w 617"/>
                <a:gd name="T7" fmla="*/ 556 h 1159"/>
                <a:gd name="T8" fmla="*/ 0 w 617"/>
                <a:gd name="T9" fmla="*/ 593 h 1159"/>
                <a:gd name="T10" fmla="*/ 0 w 617"/>
                <a:gd name="T11" fmla="*/ 630 h 1159"/>
                <a:gd name="T12" fmla="*/ 183 w 617"/>
                <a:gd name="T13" fmla="*/ 905 h 1159"/>
                <a:gd name="T14" fmla="*/ 502 w 617"/>
                <a:gd name="T15" fmla="*/ 1084 h 1159"/>
                <a:gd name="T16" fmla="*/ 575 w 617"/>
                <a:gd name="T17" fmla="*/ 997 h 1159"/>
                <a:gd name="T18" fmla="*/ 545 w 617"/>
                <a:gd name="T19" fmla="*/ 995 h 1159"/>
                <a:gd name="T20" fmla="*/ 515 w 617"/>
                <a:gd name="T21" fmla="*/ 990 h 1159"/>
                <a:gd name="T22" fmla="*/ 492 w 617"/>
                <a:gd name="T23" fmla="*/ 985 h 1159"/>
                <a:gd name="T24" fmla="*/ 464 w 617"/>
                <a:gd name="T25" fmla="*/ 979 h 1159"/>
                <a:gd name="T26" fmla="*/ 435 w 617"/>
                <a:gd name="T27" fmla="*/ 970 h 1159"/>
                <a:gd name="T28" fmla="*/ 403 w 617"/>
                <a:gd name="T29" fmla="*/ 959 h 1159"/>
                <a:gd name="T30" fmla="*/ 373 w 617"/>
                <a:gd name="T31" fmla="*/ 943 h 1159"/>
                <a:gd name="T32" fmla="*/ 342 w 617"/>
                <a:gd name="T33" fmla="*/ 925 h 1159"/>
                <a:gd name="T34" fmla="*/ 313 w 617"/>
                <a:gd name="T35" fmla="*/ 903 h 1159"/>
                <a:gd name="T36" fmla="*/ 287 w 617"/>
                <a:gd name="T37" fmla="*/ 877 h 1159"/>
                <a:gd name="T38" fmla="*/ 263 w 617"/>
                <a:gd name="T39" fmla="*/ 855 h 1159"/>
                <a:gd name="T40" fmla="*/ 243 w 617"/>
                <a:gd name="T41" fmla="*/ 832 h 1159"/>
                <a:gd name="T42" fmla="*/ 227 w 617"/>
                <a:gd name="T43" fmla="*/ 808 h 1159"/>
                <a:gd name="T44" fmla="*/ 210 w 617"/>
                <a:gd name="T45" fmla="*/ 783 h 1159"/>
                <a:gd name="T46" fmla="*/ 198 w 617"/>
                <a:gd name="T47" fmla="*/ 758 h 1159"/>
                <a:gd name="T48" fmla="*/ 188 w 617"/>
                <a:gd name="T49" fmla="*/ 733 h 1159"/>
                <a:gd name="T50" fmla="*/ 180 w 617"/>
                <a:gd name="T51" fmla="*/ 708 h 1159"/>
                <a:gd name="T52" fmla="*/ 173 w 617"/>
                <a:gd name="T53" fmla="*/ 683 h 1159"/>
                <a:gd name="T54" fmla="*/ 166 w 617"/>
                <a:gd name="T55" fmla="*/ 660 h 1159"/>
                <a:gd name="T56" fmla="*/ 163 w 617"/>
                <a:gd name="T57" fmla="*/ 636 h 1159"/>
                <a:gd name="T58" fmla="*/ 160 w 617"/>
                <a:gd name="T59" fmla="*/ 605 h 1159"/>
                <a:gd name="T60" fmla="*/ 158 w 617"/>
                <a:gd name="T61" fmla="*/ 569 h 1159"/>
                <a:gd name="T62" fmla="*/ 158 w 617"/>
                <a:gd name="T63" fmla="*/ 544 h 1159"/>
                <a:gd name="T64" fmla="*/ 163 w 617"/>
                <a:gd name="T65" fmla="*/ 509 h 1159"/>
                <a:gd name="T66" fmla="*/ 168 w 617"/>
                <a:gd name="T67" fmla="*/ 484 h 1159"/>
                <a:gd name="T68" fmla="*/ 175 w 617"/>
                <a:gd name="T69" fmla="*/ 461 h 1159"/>
                <a:gd name="T70" fmla="*/ 183 w 617"/>
                <a:gd name="T71" fmla="*/ 434 h 1159"/>
                <a:gd name="T72" fmla="*/ 193 w 617"/>
                <a:gd name="T73" fmla="*/ 404 h 1159"/>
                <a:gd name="T74" fmla="*/ 206 w 617"/>
                <a:gd name="T75" fmla="*/ 377 h 1159"/>
                <a:gd name="T76" fmla="*/ 223 w 617"/>
                <a:gd name="T77" fmla="*/ 349 h 1159"/>
                <a:gd name="T78" fmla="*/ 242 w 617"/>
                <a:gd name="T79" fmla="*/ 324 h 1159"/>
                <a:gd name="T80" fmla="*/ 265 w 617"/>
                <a:gd name="T81" fmla="*/ 299 h 1159"/>
                <a:gd name="T82" fmla="*/ 285 w 617"/>
                <a:gd name="T83" fmla="*/ 281 h 1159"/>
                <a:gd name="T84" fmla="*/ 303 w 617"/>
                <a:gd name="T85" fmla="*/ 261 h 1159"/>
                <a:gd name="T86" fmla="*/ 337 w 617"/>
                <a:gd name="T87" fmla="*/ 236 h 1159"/>
                <a:gd name="T88" fmla="*/ 358 w 617"/>
                <a:gd name="T89" fmla="*/ 222 h 1159"/>
                <a:gd name="T90" fmla="*/ 383 w 617"/>
                <a:gd name="T91" fmla="*/ 207 h 1159"/>
                <a:gd name="T92" fmla="*/ 413 w 617"/>
                <a:gd name="T93" fmla="*/ 192 h 1159"/>
                <a:gd name="T94" fmla="*/ 447 w 617"/>
                <a:gd name="T95" fmla="*/ 182 h 1159"/>
                <a:gd name="T96" fmla="*/ 484 w 617"/>
                <a:gd name="T97" fmla="*/ 170 h 1159"/>
                <a:gd name="T98" fmla="*/ 525 w 617"/>
                <a:gd name="T99" fmla="*/ 164 h 1159"/>
                <a:gd name="T100" fmla="*/ 569 w 617"/>
                <a:gd name="T101" fmla="*/ 160 h 11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7"/>
                <a:gd name="T154" fmla="*/ 0 h 1159"/>
                <a:gd name="T155" fmla="*/ 617 w 617"/>
                <a:gd name="T156" fmla="*/ 1159 h 11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7" h="1159">
                  <a:moveTo>
                    <a:pt x="579" y="160"/>
                  </a:moveTo>
                  <a:lnTo>
                    <a:pt x="577" y="0"/>
                  </a:lnTo>
                  <a:lnTo>
                    <a:pt x="524" y="0"/>
                  </a:lnTo>
                  <a:lnTo>
                    <a:pt x="504" y="72"/>
                  </a:lnTo>
                  <a:lnTo>
                    <a:pt x="395" y="102"/>
                  </a:lnTo>
                  <a:lnTo>
                    <a:pt x="323" y="52"/>
                  </a:lnTo>
                  <a:lnTo>
                    <a:pt x="245" y="100"/>
                  </a:lnTo>
                  <a:lnTo>
                    <a:pt x="248" y="182"/>
                  </a:lnTo>
                  <a:lnTo>
                    <a:pt x="190" y="246"/>
                  </a:lnTo>
                  <a:lnTo>
                    <a:pt x="108" y="232"/>
                  </a:lnTo>
                  <a:lnTo>
                    <a:pt x="55" y="322"/>
                  </a:lnTo>
                  <a:lnTo>
                    <a:pt x="101" y="389"/>
                  </a:lnTo>
                  <a:lnTo>
                    <a:pt x="70" y="503"/>
                  </a:lnTo>
                  <a:lnTo>
                    <a:pt x="1" y="514"/>
                  </a:lnTo>
                  <a:lnTo>
                    <a:pt x="1" y="519"/>
                  </a:lnTo>
                  <a:lnTo>
                    <a:pt x="0" y="528"/>
                  </a:lnTo>
                  <a:lnTo>
                    <a:pt x="0" y="534"/>
                  </a:lnTo>
                  <a:lnTo>
                    <a:pt x="0" y="541"/>
                  </a:lnTo>
                  <a:lnTo>
                    <a:pt x="0" y="549"/>
                  </a:lnTo>
                  <a:lnTo>
                    <a:pt x="0" y="556"/>
                  </a:lnTo>
                  <a:lnTo>
                    <a:pt x="0" y="563"/>
                  </a:lnTo>
                  <a:lnTo>
                    <a:pt x="0" y="571"/>
                  </a:lnTo>
                  <a:lnTo>
                    <a:pt x="0" y="578"/>
                  </a:lnTo>
                  <a:lnTo>
                    <a:pt x="0" y="586"/>
                  </a:lnTo>
                  <a:lnTo>
                    <a:pt x="0" y="593"/>
                  </a:lnTo>
                  <a:lnTo>
                    <a:pt x="0" y="600"/>
                  </a:lnTo>
                  <a:lnTo>
                    <a:pt x="0" y="606"/>
                  </a:lnTo>
                  <a:lnTo>
                    <a:pt x="0" y="615"/>
                  </a:lnTo>
                  <a:lnTo>
                    <a:pt x="0" y="621"/>
                  </a:lnTo>
                  <a:lnTo>
                    <a:pt x="0" y="630"/>
                  </a:lnTo>
                  <a:lnTo>
                    <a:pt x="71" y="650"/>
                  </a:lnTo>
                  <a:lnTo>
                    <a:pt x="101" y="758"/>
                  </a:lnTo>
                  <a:lnTo>
                    <a:pt x="60" y="842"/>
                  </a:lnTo>
                  <a:lnTo>
                    <a:pt x="83" y="887"/>
                  </a:lnTo>
                  <a:lnTo>
                    <a:pt x="183" y="905"/>
                  </a:lnTo>
                  <a:lnTo>
                    <a:pt x="243" y="964"/>
                  </a:lnTo>
                  <a:lnTo>
                    <a:pt x="252" y="1060"/>
                  </a:lnTo>
                  <a:lnTo>
                    <a:pt x="300" y="1090"/>
                  </a:lnTo>
                  <a:lnTo>
                    <a:pt x="388" y="1052"/>
                  </a:lnTo>
                  <a:lnTo>
                    <a:pt x="502" y="1084"/>
                  </a:lnTo>
                  <a:lnTo>
                    <a:pt x="547" y="1159"/>
                  </a:lnTo>
                  <a:lnTo>
                    <a:pt x="580" y="1156"/>
                  </a:lnTo>
                  <a:lnTo>
                    <a:pt x="617" y="1082"/>
                  </a:lnTo>
                  <a:lnTo>
                    <a:pt x="577" y="997"/>
                  </a:lnTo>
                  <a:lnTo>
                    <a:pt x="575" y="997"/>
                  </a:lnTo>
                  <a:lnTo>
                    <a:pt x="569" y="997"/>
                  </a:lnTo>
                  <a:lnTo>
                    <a:pt x="562" y="997"/>
                  </a:lnTo>
                  <a:lnTo>
                    <a:pt x="559" y="997"/>
                  </a:lnTo>
                  <a:lnTo>
                    <a:pt x="552" y="995"/>
                  </a:lnTo>
                  <a:lnTo>
                    <a:pt x="545" y="995"/>
                  </a:lnTo>
                  <a:lnTo>
                    <a:pt x="539" y="994"/>
                  </a:lnTo>
                  <a:lnTo>
                    <a:pt x="530" y="992"/>
                  </a:lnTo>
                  <a:lnTo>
                    <a:pt x="525" y="992"/>
                  </a:lnTo>
                  <a:lnTo>
                    <a:pt x="520" y="990"/>
                  </a:lnTo>
                  <a:lnTo>
                    <a:pt x="515" y="990"/>
                  </a:lnTo>
                  <a:lnTo>
                    <a:pt x="512" y="990"/>
                  </a:lnTo>
                  <a:lnTo>
                    <a:pt x="507" y="989"/>
                  </a:lnTo>
                  <a:lnTo>
                    <a:pt x="502" y="987"/>
                  </a:lnTo>
                  <a:lnTo>
                    <a:pt x="495" y="987"/>
                  </a:lnTo>
                  <a:lnTo>
                    <a:pt x="492" y="985"/>
                  </a:lnTo>
                  <a:lnTo>
                    <a:pt x="485" y="984"/>
                  </a:lnTo>
                  <a:lnTo>
                    <a:pt x="480" y="984"/>
                  </a:lnTo>
                  <a:lnTo>
                    <a:pt x="475" y="982"/>
                  </a:lnTo>
                  <a:lnTo>
                    <a:pt x="470" y="980"/>
                  </a:lnTo>
                  <a:lnTo>
                    <a:pt x="464" y="979"/>
                  </a:lnTo>
                  <a:lnTo>
                    <a:pt x="459" y="977"/>
                  </a:lnTo>
                  <a:lnTo>
                    <a:pt x="452" y="975"/>
                  </a:lnTo>
                  <a:lnTo>
                    <a:pt x="447" y="974"/>
                  </a:lnTo>
                  <a:lnTo>
                    <a:pt x="440" y="972"/>
                  </a:lnTo>
                  <a:lnTo>
                    <a:pt x="435" y="970"/>
                  </a:lnTo>
                  <a:lnTo>
                    <a:pt x="429" y="967"/>
                  </a:lnTo>
                  <a:lnTo>
                    <a:pt x="423" y="965"/>
                  </a:lnTo>
                  <a:lnTo>
                    <a:pt x="417" y="962"/>
                  </a:lnTo>
                  <a:lnTo>
                    <a:pt x="410" y="960"/>
                  </a:lnTo>
                  <a:lnTo>
                    <a:pt x="403" y="959"/>
                  </a:lnTo>
                  <a:lnTo>
                    <a:pt x="398" y="955"/>
                  </a:lnTo>
                  <a:lnTo>
                    <a:pt x="392" y="952"/>
                  </a:lnTo>
                  <a:lnTo>
                    <a:pt x="385" y="948"/>
                  </a:lnTo>
                  <a:lnTo>
                    <a:pt x="378" y="945"/>
                  </a:lnTo>
                  <a:lnTo>
                    <a:pt x="373" y="943"/>
                  </a:lnTo>
                  <a:lnTo>
                    <a:pt x="367" y="940"/>
                  </a:lnTo>
                  <a:lnTo>
                    <a:pt x="360" y="937"/>
                  </a:lnTo>
                  <a:lnTo>
                    <a:pt x="355" y="932"/>
                  </a:lnTo>
                  <a:lnTo>
                    <a:pt x="348" y="928"/>
                  </a:lnTo>
                  <a:lnTo>
                    <a:pt x="342" y="925"/>
                  </a:lnTo>
                  <a:lnTo>
                    <a:pt x="337" y="920"/>
                  </a:lnTo>
                  <a:lnTo>
                    <a:pt x="330" y="917"/>
                  </a:lnTo>
                  <a:lnTo>
                    <a:pt x="325" y="912"/>
                  </a:lnTo>
                  <a:lnTo>
                    <a:pt x="318" y="908"/>
                  </a:lnTo>
                  <a:lnTo>
                    <a:pt x="313" y="903"/>
                  </a:lnTo>
                  <a:lnTo>
                    <a:pt x="307" y="898"/>
                  </a:lnTo>
                  <a:lnTo>
                    <a:pt x="303" y="893"/>
                  </a:lnTo>
                  <a:lnTo>
                    <a:pt x="297" y="888"/>
                  </a:lnTo>
                  <a:lnTo>
                    <a:pt x="292" y="883"/>
                  </a:lnTo>
                  <a:lnTo>
                    <a:pt x="287" y="877"/>
                  </a:lnTo>
                  <a:lnTo>
                    <a:pt x="282" y="873"/>
                  </a:lnTo>
                  <a:lnTo>
                    <a:pt x="277" y="868"/>
                  </a:lnTo>
                  <a:lnTo>
                    <a:pt x="273" y="863"/>
                  </a:lnTo>
                  <a:lnTo>
                    <a:pt x="268" y="858"/>
                  </a:lnTo>
                  <a:lnTo>
                    <a:pt x="263" y="855"/>
                  </a:lnTo>
                  <a:lnTo>
                    <a:pt x="258" y="850"/>
                  </a:lnTo>
                  <a:lnTo>
                    <a:pt x="255" y="845"/>
                  </a:lnTo>
                  <a:lnTo>
                    <a:pt x="252" y="842"/>
                  </a:lnTo>
                  <a:lnTo>
                    <a:pt x="248" y="837"/>
                  </a:lnTo>
                  <a:lnTo>
                    <a:pt x="243" y="832"/>
                  </a:lnTo>
                  <a:lnTo>
                    <a:pt x="240" y="827"/>
                  </a:lnTo>
                  <a:lnTo>
                    <a:pt x="237" y="823"/>
                  </a:lnTo>
                  <a:lnTo>
                    <a:pt x="233" y="818"/>
                  </a:lnTo>
                  <a:lnTo>
                    <a:pt x="230" y="813"/>
                  </a:lnTo>
                  <a:lnTo>
                    <a:pt x="227" y="808"/>
                  </a:lnTo>
                  <a:lnTo>
                    <a:pt x="223" y="803"/>
                  </a:lnTo>
                  <a:lnTo>
                    <a:pt x="222" y="798"/>
                  </a:lnTo>
                  <a:lnTo>
                    <a:pt x="217" y="793"/>
                  </a:lnTo>
                  <a:lnTo>
                    <a:pt x="213" y="788"/>
                  </a:lnTo>
                  <a:lnTo>
                    <a:pt x="210" y="783"/>
                  </a:lnTo>
                  <a:lnTo>
                    <a:pt x="208" y="778"/>
                  </a:lnTo>
                  <a:lnTo>
                    <a:pt x="206" y="773"/>
                  </a:lnTo>
                  <a:lnTo>
                    <a:pt x="203" y="768"/>
                  </a:lnTo>
                  <a:lnTo>
                    <a:pt x="201" y="763"/>
                  </a:lnTo>
                  <a:lnTo>
                    <a:pt x="198" y="758"/>
                  </a:lnTo>
                  <a:lnTo>
                    <a:pt x="196" y="753"/>
                  </a:lnTo>
                  <a:lnTo>
                    <a:pt x="193" y="748"/>
                  </a:lnTo>
                  <a:lnTo>
                    <a:pt x="191" y="743"/>
                  </a:lnTo>
                  <a:lnTo>
                    <a:pt x="190" y="738"/>
                  </a:lnTo>
                  <a:lnTo>
                    <a:pt x="188" y="733"/>
                  </a:lnTo>
                  <a:lnTo>
                    <a:pt x="186" y="728"/>
                  </a:lnTo>
                  <a:lnTo>
                    <a:pt x="185" y="723"/>
                  </a:lnTo>
                  <a:lnTo>
                    <a:pt x="183" y="720"/>
                  </a:lnTo>
                  <a:lnTo>
                    <a:pt x="181" y="713"/>
                  </a:lnTo>
                  <a:lnTo>
                    <a:pt x="180" y="708"/>
                  </a:lnTo>
                  <a:lnTo>
                    <a:pt x="178" y="703"/>
                  </a:lnTo>
                  <a:lnTo>
                    <a:pt x="176" y="698"/>
                  </a:lnTo>
                  <a:lnTo>
                    <a:pt x="175" y="693"/>
                  </a:lnTo>
                  <a:lnTo>
                    <a:pt x="175" y="688"/>
                  </a:lnTo>
                  <a:lnTo>
                    <a:pt x="173" y="683"/>
                  </a:lnTo>
                  <a:lnTo>
                    <a:pt x="171" y="678"/>
                  </a:lnTo>
                  <a:lnTo>
                    <a:pt x="170" y="673"/>
                  </a:lnTo>
                  <a:lnTo>
                    <a:pt x="170" y="670"/>
                  </a:lnTo>
                  <a:lnTo>
                    <a:pt x="168" y="665"/>
                  </a:lnTo>
                  <a:lnTo>
                    <a:pt x="166" y="660"/>
                  </a:lnTo>
                  <a:lnTo>
                    <a:pt x="166" y="655"/>
                  </a:lnTo>
                  <a:lnTo>
                    <a:pt x="165" y="650"/>
                  </a:lnTo>
                  <a:lnTo>
                    <a:pt x="165" y="645"/>
                  </a:lnTo>
                  <a:lnTo>
                    <a:pt x="165" y="641"/>
                  </a:lnTo>
                  <a:lnTo>
                    <a:pt x="163" y="636"/>
                  </a:lnTo>
                  <a:lnTo>
                    <a:pt x="161" y="631"/>
                  </a:lnTo>
                  <a:lnTo>
                    <a:pt x="161" y="626"/>
                  </a:lnTo>
                  <a:lnTo>
                    <a:pt x="161" y="621"/>
                  </a:lnTo>
                  <a:lnTo>
                    <a:pt x="160" y="613"/>
                  </a:lnTo>
                  <a:lnTo>
                    <a:pt x="160" y="605"/>
                  </a:lnTo>
                  <a:lnTo>
                    <a:pt x="158" y="596"/>
                  </a:lnTo>
                  <a:lnTo>
                    <a:pt x="158" y="588"/>
                  </a:lnTo>
                  <a:lnTo>
                    <a:pt x="158" y="581"/>
                  </a:lnTo>
                  <a:lnTo>
                    <a:pt x="158" y="574"/>
                  </a:lnTo>
                  <a:lnTo>
                    <a:pt x="158" y="569"/>
                  </a:lnTo>
                  <a:lnTo>
                    <a:pt x="158" y="566"/>
                  </a:lnTo>
                  <a:lnTo>
                    <a:pt x="158" y="561"/>
                  </a:lnTo>
                  <a:lnTo>
                    <a:pt x="158" y="556"/>
                  </a:lnTo>
                  <a:lnTo>
                    <a:pt x="158" y="551"/>
                  </a:lnTo>
                  <a:lnTo>
                    <a:pt x="158" y="544"/>
                  </a:lnTo>
                  <a:lnTo>
                    <a:pt x="160" y="538"/>
                  </a:lnTo>
                  <a:lnTo>
                    <a:pt x="161" y="531"/>
                  </a:lnTo>
                  <a:lnTo>
                    <a:pt x="161" y="521"/>
                  </a:lnTo>
                  <a:lnTo>
                    <a:pt x="163" y="514"/>
                  </a:lnTo>
                  <a:lnTo>
                    <a:pt x="163" y="509"/>
                  </a:lnTo>
                  <a:lnTo>
                    <a:pt x="165" y="504"/>
                  </a:lnTo>
                  <a:lnTo>
                    <a:pt x="165" y="499"/>
                  </a:lnTo>
                  <a:lnTo>
                    <a:pt x="166" y="496"/>
                  </a:lnTo>
                  <a:lnTo>
                    <a:pt x="166" y="489"/>
                  </a:lnTo>
                  <a:lnTo>
                    <a:pt x="168" y="484"/>
                  </a:lnTo>
                  <a:lnTo>
                    <a:pt x="170" y="481"/>
                  </a:lnTo>
                  <a:lnTo>
                    <a:pt x="171" y="476"/>
                  </a:lnTo>
                  <a:lnTo>
                    <a:pt x="171" y="469"/>
                  </a:lnTo>
                  <a:lnTo>
                    <a:pt x="173" y="466"/>
                  </a:lnTo>
                  <a:lnTo>
                    <a:pt x="175" y="461"/>
                  </a:lnTo>
                  <a:lnTo>
                    <a:pt x="176" y="456"/>
                  </a:lnTo>
                  <a:lnTo>
                    <a:pt x="178" y="449"/>
                  </a:lnTo>
                  <a:lnTo>
                    <a:pt x="180" y="444"/>
                  </a:lnTo>
                  <a:lnTo>
                    <a:pt x="181" y="438"/>
                  </a:lnTo>
                  <a:lnTo>
                    <a:pt x="183" y="434"/>
                  </a:lnTo>
                  <a:lnTo>
                    <a:pt x="185" y="428"/>
                  </a:lnTo>
                  <a:lnTo>
                    <a:pt x="186" y="423"/>
                  </a:lnTo>
                  <a:lnTo>
                    <a:pt x="190" y="416"/>
                  </a:lnTo>
                  <a:lnTo>
                    <a:pt x="191" y="411"/>
                  </a:lnTo>
                  <a:lnTo>
                    <a:pt x="193" y="404"/>
                  </a:lnTo>
                  <a:lnTo>
                    <a:pt x="196" y="399"/>
                  </a:lnTo>
                  <a:lnTo>
                    <a:pt x="198" y="394"/>
                  </a:lnTo>
                  <a:lnTo>
                    <a:pt x="201" y="389"/>
                  </a:lnTo>
                  <a:lnTo>
                    <a:pt x="203" y="382"/>
                  </a:lnTo>
                  <a:lnTo>
                    <a:pt x="206" y="377"/>
                  </a:lnTo>
                  <a:lnTo>
                    <a:pt x="210" y="372"/>
                  </a:lnTo>
                  <a:lnTo>
                    <a:pt x="213" y="367"/>
                  </a:lnTo>
                  <a:lnTo>
                    <a:pt x="217" y="361"/>
                  </a:lnTo>
                  <a:lnTo>
                    <a:pt x="220" y="356"/>
                  </a:lnTo>
                  <a:lnTo>
                    <a:pt x="223" y="349"/>
                  </a:lnTo>
                  <a:lnTo>
                    <a:pt x="227" y="346"/>
                  </a:lnTo>
                  <a:lnTo>
                    <a:pt x="230" y="339"/>
                  </a:lnTo>
                  <a:lnTo>
                    <a:pt x="233" y="334"/>
                  </a:lnTo>
                  <a:lnTo>
                    <a:pt x="238" y="329"/>
                  </a:lnTo>
                  <a:lnTo>
                    <a:pt x="242" y="324"/>
                  </a:lnTo>
                  <a:lnTo>
                    <a:pt x="247" y="317"/>
                  </a:lnTo>
                  <a:lnTo>
                    <a:pt x="250" y="314"/>
                  </a:lnTo>
                  <a:lnTo>
                    <a:pt x="255" y="309"/>
                  </a:lnTo>
                  <a:lnTo>
                    <a:pt x="260" y="304"/>
                  </a:lnTo>
                  <a:lnTo>
                    <a:pt x="265" y="299"/>
                  </a:lnTo>
                  <a:lnTo>
                    <a:pt x="270" y="294"/>
                  </a:lnTo>
                  <a:lnTo>
                    <a:pt x="275" y="289"/>
                  </a:lnTo>
                  <a:lnTo>
                    <a:pt x="280" y="286"/>
                  </a:lnTo>
                  <a:lnTo>
                    <a:pt x="282" y="284"/>
                  </a:lnTo>
                  <a:lnTo>
                    <a:pt x="285" y="281"/>
                  </a:lnTo>
                  <a:lnTo>
                    <a:pt x="287" y="277"/>
                  </a:lnTo>
                  <a:lnTo>
                    <a:pt x="290" y="274"/>
                  </a:lnTo>
                  <a:lnTo>
                    <a:pt x="293" y="269"/>
                  </a:lnTo>
                  <a:lnTo>
                    <a:pt x="298" y="266"/>
                  </a:lnTo>
                  <a:lnTo>
                    <a:pt x="303" y="261"/>
                  </a:lnTo>
                  <a:lnTo>
                    <a:pt x="308" y="257"/>
                  </a:lnTo>
                  <a:lnTo>
                    <a:pt x="315" y="251"/>
                  </a:lnTo>
                  <a:lnTo>
                    <a:pt x="322" y="246"/>
                  </a:lnTo>
                  <a:lnTo>
                    <a:pt x="328" y="241"/>
                  </a:lnTo>
                  <a:lnTo>
                    <a:pt x="337" y="236"/>
                  </a:lnTo>
                  <a:lnTo>
                    <a:pt x="340" y="232"/>
                  </a:lnTo>
                  <a:lnTo>
                    <a:pt x="345" y="229"/>
                  </a:lnTo>
                  <a:lnTo>
                    <a:pt x="350" y="227"/>
                  </a:lnTo>
                  <a:lnTo>
                    <a:pt x="355" y="226"/>
                  </a:lnTo>
                  <a:lnTo>
                    <a:pt x="358" y="222"/>
                  </a:lnTo>
                  <a:lnTo>
                    <a:pt x="363" y="219"/>
                  </a:lnTo>
                  <a:lnTo>
                    <a:pt x="368" y="216"/>
                  </a:lnTo>
                  <a:lnTo>
                    <a:pt x="373" y="212"/>
                  </a:lnTo>
                  <a:lnTo>
                    <a:pt x="378" y="210"/>
                  </a:lnTo>
                  <a:lnTo>
                    <a:pt x="383" y="207"/>
                  </a:lnTo>
                  <a:lnTo>
                    <a:pt x="390" y="204"/>
                  </a:lnTo>
                  <a:lnTo>
                    <a:pt x="395" y="202"/>
                  </a:lnTo>
                  <a:lnTo>
                    <a:pt x="402" y="199"/>
                  </a:lnTo>
                  <a:lnTo>
                    <a:pt x="407" y="195"/>
                  </a:lnTo>
                  <a:lnTo>
                    <a:pt x="413" y="192"/>
                  </a:lnTo>
                  <a:lnTo>
                    <a:pt x="420" y="190"/>
                  </a:lnTo>
                  <a:lnTo>
                    <a:pt x="425" y="189"/>
                  </a:lnTo>
                  <a:lnTo>
                    <a:pt x="434" y="185"/>
                  </a:lnTo>
                  <a:lnTo>
                    <a:pt x="440" y="184"/>
                  </a:lnTo>
                  <a:lnTo>
                    <a:pt x="447" y="182"/>
                  </a:lnTo>
                  <a:lnTo>
                    <a:pt x="454" y="179"/>
                  </a:lnTo>
                  <a:lnTo>
                    <a:pt x="460" y="177"/>
                  </a:lnTo>
                  <a:lnTo>
                    <a:pt x="469" y="175"/>
                  </a:lnTo>
                  <a:lnTo>
                    <a:pt x="475" y="174"/>
                  </a:lnTo>
                  <a:lnTo>
                    <a:pt x="484" y="170"/>
                  </a:lnTo>
                  <a:lnTo>
                    <a:pt x="492" y="169"/>
                  </a:lnTo>
                  <a:lnTo>
                    <a:pt x="499" y="167"/>
                  </a:lnTo>
                  <a:lnTo>
                    <a:pt x="509" y="167"/>
                  </a:lnTo>
                  <a:lnTo>
                    <a:pt x="515" y="164"/>
                  </a:lnTo>
                  <a:lnTo>
                    <a:pt x="525" y="164"/>
                  </a:lnTo>
                  <a:lnTo>
                    <a:pt x="532" y="162"/>
                  </a:lnTo>
                  <a:lnTo>
                    <a:pt x="542" y="162"/>
                  </a:lnTo>
                  <a:lnTo>
                    <a:pt x="550" y="160"/>
                  </a:lnTo>
                  <a:lnTo>
                    <a:pt x="559" y="160"/>
                  </a:lnTo>
                  <a:lnTo>
                    <a:pt x="569" y="160"/>
                  </a:lnTo>
                  <a:lnTo>
                    <a:pt x="579"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6" name="Group 10"/>
          <p:cNvGrpSpPr/>
          <p:nvPr/>
        </p:nvGrpSpPr>
        <p:grpSpPr bwMode="auto">
          <a:xfrm>
            <a:off x="141827" y="3590186"/>
            <a:ext cx="2176463" cy="2198688"/>
            <a:chOff x="567" y="754"/>
            <a:chExt cx="1371" cy="1385"/>
          </a:xfrm>
          <a:solidFill>
            <a:schemeClr val="accent3"/>
          </a:solidFill>
        </p:grpSpPr>
        <p:sp>
          <p:nvSpPr>
            <p:cNvPr id="8" name="Freeform 11"/>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2"/>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cxnSp>
        <p:nvCxnSpPr>
          <p:cNvPr id="3" name="直接连接符 2"/>
          <p:cNvCxnSpPr>
            <a:endCxn id="39" idx="4"/>
          </p:cNvCxnSpPr>
          <p:nvPr/>
        </p:nvCxnSpPr>
        <p:spPr>
          <a:xfrm>
            <a:off x="5235575" y="2039620"/>
            <a:ext cx="0" cy="2175510"/>
          </a:xfrm>
          <a:prstGeom prst="line">
            <a:avLst/>
          </a:prstGeom>
          <a:noFill/>
          <a:ln w="12700" cap="flat" cmpd="sng" algn="ctr">
            <a:solidFill>
              <a:sysClr val="window" lastClr="FFFFFF">
                <a:lumMod val="65000"/>
              </a:sysClr>
            </a:solidFill>
            <a:prstDash val="solid"/>
          </a:ln>
          <a:effectLst/>
        </p:spPr>
      </p:cxnSp>
      <p:grpSp>
        <p:nvGrpSpPr>
          <p:cNvPr id="29" name="组合 28"/>
          <p:cNvGrpSpPr/>
          <p:nvPr/>
        </p:nvGrpSpPr>
        <p:grpSpPr>
          <a:xfrm>
            <a:off x="4929378" y="1683033"/>
            <a:ext cx="611989" cy="611989"/>
            <a:chOff x="3714631" y="870654"/>
            <a:chExt cx="612068" cy="612068"/>
          </a:xfrm>
          <a:solidFill>
            <a:srgbClr val="E5AB74"/>
          </a:solidFill>
        </p:grpSpPr>
        <p:sp>
          <p:nvSpPr>
            <p:cNvPr id="30" name="椭圆 29"/>
            <p:cNvSpPr/>
            <p:nvPr/>
          </p:nvSpPr>
          <p:spPr>
            <a:xfrm>
              <a:off x="3714631" y="870654"/>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31" name="TextBox 50"/>
            <p:cNvSpPr txBox="1"/>
            <p:nvPr/>
          </p:nvSpPr>
          <p:spPr>
            <a:xfrm>
              <a:off x="3817696" y="1022799"/>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01</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929378" y="2643015"/>
            <a:ext cx="611989" cy="611989"/>
            <a:chOff x="3707904" y="1851670"/>
            <a:chExt cx="612068" cy="612068"/>
          </a:xfrm>
          <a:solidFill>
            <a:srgbClr val="5BA78C"/>
          </a:solidFill>
        </p:grpSpPr>
        <p:sp>
          <p:nvSpPr>
            <p:cNvPr id="36" name="椭圆 35"/>
            <p:cNvSpPr/>
            <p:nvPr/>
          </p:nvSpPr>
          <p:spPr>
            <a:xfrm>
              <a:off x="3707904" y="1851670"/>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37" name="TextBox 53"/>
            <p:cNvSpPr txBox="1"/>
            <p:nvPr/>
          </p:nvSpPr>
          <p:spPr>
            <a:xfrm>
              <a:off x="3810969" y="2003815"/>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02</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4929378" y="3602997"/>
            <a:ext cx="611989" cy="611989"/>
            <a:chOff x="3701177" y="2832686"/>
            <a:chExt cx="612068" cy="612068"/>
          </a:xfrm>
          <a:solidFill>
            <a:srgbClr val="3F5361"/>
          </a:solidFill>
        </p:grpSpPr>
        <p:sp>
          <p:nvSpPr>
            <p:cNvPr id="39" name="椭圆 38"/>
            <p:cNvSpPr/>
            <p:nvPr/>
          </p:nvSpPr>
          <p:spPr>
            <a:xfrm>
              <a:off x="3701177" y="2832686"/>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40" name="TextBox 56"/>
            <p:cNvSpPr txBox="1"/>
            <p:nvPr/>
          </p:nvSpPr>
          <p:spPr>
            <a:xfrm>
              <a:off x="3804242" y="2984831"/>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03</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sp>
        <p:nvSpPr>
          <p:cNvPr id="44" name="矩形 43"/>
          <p:cNvSpPr/>
          <p:nvPr/>
        </p:nvSpPr>
        <p:spPr>
          <a:xfrm>
            <a:off x="5704840" y="3755390"/>
            <a:ext cx="218884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ea"/>
              </a:rPr>
              <a:t>表关系的实现</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5" name="矩形 44"/>
          <p:cNvSpPr/>
          <p:nvPr/>
        </p:nvSpPr>
        <p:spPr>
          <a:xfrm>
            <a:off x="5704840" y="2780665"/>
            <a:ext cx="257111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l"/>
            <a:r>
              <a:rPr lang="en-US" altLang="zh-CN" sz="1600" b="1" dirty="0">
                <a:solidFill>
                  <a:schemeClr val="tx1"/>
                </a:solidFill>
                <a:latin typeface="微软雅黑" panose="020B0503020204020204" pitchFamily="34" charset="-122"/>
                <a:ea typeface="微软雅黑" panose="020B0503020204020204" pitchFamily="34" charset="-122"/>
              </a:rPr>
              <a:t>Field</a:t>
            </a:r>
            <a:r>
              <a:rPr lang="zh-CN" altLang="en-US" sz="1600" b="1" dirty="0">
                <a:solidFill>
                  <a:schemeClr val="tx1"/>
                </a:solidFill>
                <a:latin typeface="微软雅黑" panose="020B0503020204020204" pitchFamily="34" charset="-122"/>
                <a:ea typeface="微软雅黑" panose="020B0503020204020204" pitchFamily="34" charset="-122"/>
              </a:rPr>
              <a:t>的常用参数</a:t>
            </a:r>
          </a:p>
        </p:txBody>
      </p:sp>
      <p:sp>
        <p:nvSpPr>
          <p:cNvPr id="46" name="矩形 45"/>
          <p:cNvSpPr/>
          <p:nvPr/>
        </p:nvSpPr>
        <p:spPr>
          <a:xfrm>
            <a:off x="5704840" y="1820545"/>
            <a:ext cx="284797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tx1"/>
                </a:solidFill>
                <a:latin typeface="微软雅黑" panose="020B0503020204020204" pitchFamily="34" charset="-122"/>
                <a:ea typeface="微软雅黑" panose="020B0503020204020204" pitchFamily="34" charset="-122"/>
              </a:rPr>
              <a:t>常用的模型字段类型</a:t>
            </a:r>
          </a:p>
        </p:txBody>
      </p:sp>
    </p:spTree>
  </p:cSld>
  <p:clrMapOvr>
    <a:masterClrMapping/>
  </p:clrMapOvr>
  <p:transition spd="slow" advClick="0" advTm="300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138574" y="2427099"/>
            <a:ext cx="5758026" cy="646331"/>
            <a:chOff x="5138574" y="2427099"/>
            <a:chExt cx="5758026" cy="646331"/>
          </a:xfrm>
        </p:grpSpPr>
        <p:sp>
          <p:nvSpPr>
            <p:cNvPr id="9" name="文本框 11"/>
            <p:cNvSpPr txBox="1"/>
            <p:nvPr/>
          </p:nvSpPr>
          <p:spPr>
            <a:xfrm>
              <a:off x="5138574" y="242709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01</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 name="矩形 9"/>
            <p:cNvSpPr/>
            <p:nvPr/>
          </p:nvSpPr>
          <p:spPr>
            <a:xfrm>
              <a:off x="6165467" y="242709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关系表的数据操作</a:t>
              </a:r>
            </a:p>
          </p:txBody>
        </p:sp>
      </p:grpSp>
      <p:grpSp>
        <p:nvGrpSpPr>
          <p:cNvPr id="3" name="组合 2"/>
          <p:cNvGrpSpPr/>
          <p:nvPr/>
        </p:nvGrpSpPr>
        <p:grpSpPr>
          <a:xfrm>
            <a:off x="5138574" y="4410879"/>
            <a:ext cx="5758026" cy="646331"/>
            <a:chOff x="5138574" y="4512479"/>
            <a:chExt cx="5758026" cy="646331"/>
          </a:xfrm>
        </p:grpSpPr>
        <p:sp>
          <p:nvSpPr>
            <p:cNvPr id="12" name="文本框 11"/>
            <p:cNvSpPr txBox="1"/>
            <p:nvPr/>
          </p:nvSpPr>
          <p:spPr>
            <a:xfrm>
              <a:off x="5138574" y="451247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03</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3" name="矩形 12"/>
            <p:cNvSpPr/>
            <p:nvPr/>
          </p:nvSpPr>
          <p:spPr>
            <a:xfrm>
              <a:off x="6165467" y="451247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多表查询</a:t>
              </a:r>
            </a:p>
          </p:txBody>
        </p:sp>
      </p:grpSp>
      <p:pic>
        <p:nvPicPr>
          <p:cNvPr id="18" name="图片 17"/>
          <p:cNvPicPr>
            <a:picLocks noChangeAspect="1"/>
          </p:cNvPicPr>
          <p:nvPr/>
        </p:nvPicPr>
        <p:blipFill rotWithShape="1">
          <a:blip r:embed="rId3"/>
          <a:srcRect l="41221" r="36750"/>
          <a:stretch>
            <a:fillRect/>
          </a:stretch>
        </p:blipFill>
        <p:spPr>
          <a:xfrm flipH="1">
            <a:off x="92075" y="0"/>
            <a:ext cx="2746344" cy="6858000"/>
          </a:xfrm>
          <a:prstGeom prst="rect">
            <a:avLst/>
          </a:prstGeom>
        </p:spPr>
      </p:pic>
      <p:grpSp>
        <p:nvGrpSpPr>
          <p:cNvPr id="2" name="组合 1"/>
          <p:cNvGrpSpPr/>
          <p:nvPr/>
        </p:nvGrpSpPr>
        <p:grpSpPr>
          <a:xfrm>
            <a:off x="5138575" y="3418989"/>
            <a:ext cx="5758029" cy="646331"/>
            <a:chOff x="5138575" y="3469789"/>
            <a:chExt cx="5758029" cy="646331"/>
          </a:xfrm>
        </p:grpSpPr>
        <p:sp>
          <p:nvSpPr>
            <p:cNvPr id="6" name="文本框 14"/>
            <p:cNvSpPr txBox="1"/>
            <p:nvPr/>
          </p:nvSpPr>
          <p:spPr>
            <a:xfrm>
              <a:off x="5138575" y="346978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02</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1" name="矩形 10"/>
            <p:cNvSpPr/>
            <p:nvPr/>
          </p:nvSpPr>
          <p:spPr>
            <a:xfrm>
              <a:off x="6165469" y="346978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表关联对象的访问</a:t>
              </a:r>
            </a:p>
          </p:txBody>
        </p:sp>
      </p:grpSp>
      <p:sp>
        <p:nvSpPr>
          <p:cNvPr id="7" name="文本框 9"/>
          <p:cNvSpPr txBox="1"/>
          <p:nvPr/>
        </p:nvSpPr>
        <p:spPr>
          <a:xfrm>
            <a:off x="2314079" y="754936"/>
            <a:ext cx="7792518" cy="101566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dirty="0">
                <a:solidFill>
                  <a:schemeClr val="accent2"/>
                </a:solidFill>
                <a:latin typeface="Adobe Gothic Std B" panose="020B0800000000000000" pitchFamily="34" charset="-128"/>
              </a:rPr>
              <a:t>Django</a:t>
            </a:r>
            <a:r>
              <a:rPr lang="zh-CN" altLang="en-US" sz="6000" dirty="0">
                <a:solidFill>
                  <a:schemeClr val="accent2"/>
                </a:solidFill>
                <a:latin typeface="Adobe Gothic Std B" panose="020B0800000000000000" pitchFamily="34" charset="-128"/>
              </a:rPr>
              <a:t>模型基础第三节</a:t>
            </a:r>
          </a:p>
        </p:txBody>
      </p:sp>
    </p:spTree>
  </p:cSld>
  <p:clrMapOvr>
    <a:masterClrMapping/>
  </p:clrMapOvr>
  <p:transition spd="slow" advClick="0" advTm="300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4" name="标题 23"/>
          <p:cNvSpPr>
            <a:spLocks noGrp="1"/>
          </p:cNvSpPr>
          <p:nvPr>
            <p:ph type="title"/>
          </p:nvPr>
        </p:nvSpPr>
        <p:spPr>
          <a:xfrm>
            <a:off x="476250" y="261971"/>
            <a:ext cx="11239500" cy="968375"/>
          </a:xfrm>
        </p:spPr>
        <p:txBody>
          <a:bodyPr/>
          <a:lstStyle/>
          <a:p>
            <a:r>
              <a:rPr lang="zh-CN" altLang="en-US"/>
              <a:t>关系表中的数据操作</a:t>
            </a:r>
            <a:r>
              <a:rPr lang="en-US" altLang="zh-CN"/>
              <a:t>:</a:t>
            </a:r>
          </a:p>
        </p:txBody>
      </p:sp>
      <p:sp>
        <p:nvSpPr>
          <p:cNvPr id="3" name="同侧圆角矩形 2"/>
          <p:cNvSpPr/>
          <p:nvPr/>
        </p:nvSpPr>
        <p:spPr>
          <a:xfrm>
            <a:off x="1898650" y="1837055"/>
            <a:ext cx="2117725" cy="592455"/>
          </a:xfrm>
          <a:prstGeom prst="round2Same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学院信息表</a:t>
            </a:r>
          </a:p>
        </p:txBody>
      </p:sp>
      <p:sp>
        <p:nvSpPr>
          <p:cNvPr id="4" name="同侧圆角矩形 3"/>
          <p:cNvSpPr/>
          <p:nvPr/>
        </p:nvSpPr>
        <p:spPr>
          <a:xfrm>
            <a:off x="6263640" y="1837055"/>
            <a:ext cx="3389630" cy="592455"/>
          </a:xfrm>
          <a:prstGeom prst="round2Same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学生信息表</a:t>
            </a:r>
          </a:p>
        </p:txBody>
      </p:sp>
      <p:sp>
        <p:nvSpPr>
          <p:cNvPr id="10" name="燕尾形箭头 9"/>
          <p:cNvSpPr/>
          <p:nvPr/>
        </p:nvSpPr>
        <p:spPr>
          <a:xfrm>
            <a:off x="4784090" y="2008505"/>
            <a:ext cx="921385" cy="2501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898650" y="2684780"/>
            <a:ext cx="584200" cy="368300"/>
          </a:xfrm>
          <a:prstGeom prst="rect">
            <a:avLst/>
          </a:prstGeom>
          <a:solidFill>
            <a:srgbClr val="E5AB74"/>
          </a:solidFill>
        </p:spPr>
        <p:txBody>
          <a:bodyPr wrap="none" rtlCol="0">
            <a:spAutoFit/>
          </a:bodyPr>
          <a:lstStyle/>
          <a:p>
            <a:r>
              <a:rPr lang="en-US" altLang="zh-CN" dirty="0" err="1"/>
              <a:t>d_id</a:t>
            </a:r>
            <a:endParaRPr lang="en-US" altLang="zh-CN" dirty="0"/>
          </a:p>
        </p:txBody>
      </p:sp>
      <p:sp>
        <p:nvSpPr>
          <p:cNvPr id="17" name="文本框 16"/>
          <p:cNvSpPr txBox="1"/>
          <p:nvPr/>
        </p:nvSpPr>
        <p:spPr>
          <a:xfrm>
            <a:off x="3002280" y="2684780"/>
            <a:ext cx="935355" cy="368300"/>
          </a:xfrm>
          <a:prstGeom prst="rect">
            <a:avLst/>
          </a:prstGeom>
          <a:solidFill>
            <a:srgbClr val="E5AB74"/>
          </a:solidFill>
        </p:spPr>
        <p:txBody>
          <a:bodyPr wrap="none" rtlCol="0">
            <a:spAutoFit/>
          </a:bodyPr>
          <a:lstStyle/>
          <a:p>
            <a:r>
              <a:rPr lang="en-US" altLang="zh-CN"/>
              <a:t>d_name</a:t>
            </a:r>
          </a:p>
        </p:txBody>
      </p:sp>
      <p:sp>
        <p:nvSpPr>
          <p:cNvPr id="25" name="文本框 24"/>
          <p:cNvSpPr txBox="1"/>
          <p:nvPr/>
        </p:nvSpPr>
        <p:spPr>
          <a:xfrm>
            <a:off x="6263640" y="2684780"/>
            <a:ext cx="553720" cy="368300"/>
          </a:xfrm>
          <a:prstGeom prst="rect">
            <a:avLst/>
          </a:prstGeom>
          <a:solidFill>
            <a:srgbClr val="E5AB74"/>
          </a:solidFill>
        </p:spPr>
        <p:txBody>
          <a:bodyPr wrap="none" rtlCol="0">
            <a:spAutoFit/>
          </a:bodyPr>
          <a:lstStyle/>
          <a:p>
            <a:r>
              <a:rPr lang="en-US" altLang="zh-CN"/>
              <a:t>s_id</a:t>
            </a:r>
          </a:p>
        </p:txBody>
      </p:sp>
      <p:sp>
        <p:nvSpPr>
          <p:cNvPr id="26" name="文本框 25"/>
          <p:cNvSpPr txBox="1"/>
          <p:nvPr/>
        </p:nvSpPr>
        <p:spPr>
          <a:xfrm>
            <a:off x="7156450" y="2684780"/>
            <a:ext cx="915635" cy="369332"/>
          </a:xfrm>
          <a:prstGeom prst="rect">
            <a:avLst/>
          </a:prstGeom>
          <a:solidFill>
            <a:srgbClr val="E5AB74"/>
          </a:solidFill>
        </p:spPr>
        <p:txBody>
          <a:bodyPr wrap="none" rtlCol="0">
            <a:spAutoFit/>
          </a:bodyPr>
          <a:lstStyle/>
          <a:p>
            <a:r>
              <a:rPr lang="en-US" altLang="zh-CN" dirty="0"/>
              <a:t>s_name</a:t>
            </a:r>
          </a:p>
        </p:txBody>
      </p:sp>
      <p:sp>
        <p:nvSpPr>
          <p:cNvPr id="27" name="文本框 26"/>
          <p:cNvSpPr txBox="1"/>
          <p:nvPr/>
        </p:nvSpPr>
        <p:spPr>
          <a:xfrm>
            <a:off x="8225490" y="2684780"/>
            <a:ext cx="1562100" cy="368300"/>
          </a:xfrm>
          <a:prstGeom prst="rect">
            <a:avLst/>
          </a:prstGeom>
          <a:solidFill>
            <a:srgbClr val="E5AB74"/>
          </a:solidFill>
        </p:spPr>
        <p:txBody>
          <a:bodyPr wrap="none" rtlCol="0">
            <a:spAutoFit/>
          </a:bodyPr>
          <a:lstStyle/>
          <a:p>
            <a:r>
              <a:rPr lang="en-US" altLang="zh-CN" dirty="0"/>
              <a:t>department_id</a:t>
            </a:r>
          </a:p>
        </p:txBody>
      </p:sp>
      <p:sp>
        <p:nvSpPr>
          <p:cNvPr id="28" name="下弧形箭头 27"/>
          <p:cNvSpPr/>
          <p:nvPr/>
        </p:nvSpPr>
        <p:spPr>
          <a:xfrm flipH="1">
            <a:off x="1731010" y="3053080"/>
            <a:ext cx="7484745" cy="20808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p:nvPr/>
        </p:nvSpPr>
        <p:spPr>
          <a:xfrm>
            <a:off x="4925060" y="4619625"/>
            <a:ext cx="1097280" cy="368300"/>
          </a:xfrm>
          <a:prstGeom prst="rect">
            <a:avLst/>
          </a:prstGeom>
          <a:solidFill>
            <a:srgbClr val="5BA78C"/>
          </a:solidFill>
        </p:spPr>
        <p:txBody>
          <a:bodyPr wrap="none" rtlCol="0">
            <a:spAutoFit/>
          </a:bodyPr>
          <a:lstStyle/>
          <a:p>
            <a:r>
              <a:rPr lang="zh-CN" altLang="en-US"/>
              <a:t>外键关联</a:t>
            </a:r>
          </a:p>
        </p:txBody>
      </p:sp>
    </p:spTree>
  </p:cSld>
  <p:clrMapOvr>
    <a:masterClrMapping/>
  </p:clrMapOvr>
  <p:transition spd="slow" advClick="0" advTm="30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关系表的数据操作</a:t>
            </a:r>
            <a:r>
              <a:rPr lang="en-US" altLang="zh-CN" dirty="0"/>
              <a:t>:</a:t>
            </a:r>
          </a:p>
        </p:txBody>
      </p:sp>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7" name="文本框 6"/>
          <p:cNvSpPr txBox="1"/>
          <p:nvPr/>
        </p:nvSpPr>
        <p:spPr>
          <a:xfrm>
            <a:off x="1737360" y="1188720"/>
            <a:ext cx="3860800" cy="368300"/>
          </a:xfrm>
          <a:prstGeom prst="rect">
            <a:avLst/>
          </a:prstGeom>
          <a:solidFill>
            <a:srgbClr val="E5AB74"/>
          </a:solidFill>
        </p:spPr>
        <p:txBody>
          <a:bodyPr wrap="squar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zh-CN" altLang="en-US" sz="1800" dirty="0"/>
              <a:t>查看数据库中的表结构</a:t>
            </a:r>
            <a:r>
              <a:rPr lang="en-US" altLang="zh-CN" sz="1800" dirty="0"/>
              <a:t>.</a:t>
            </a:r>
          </a:p>
        </p:txBody>
      </p:sp>
      <p:pic>
        <p:nvPicPr>
          <p:cNvPr id="5" name="图片 4"/>
          <p:cNvPicPr>
            <a:picLocks noChangeAspect="1"/>
          </p:cNvPicPr>
          <p:nvPr/>
        </p:nvPicPr>
        <p:blipFill>
          <a:blip r:embed="rId9"/>
          <a:stretch>
            <a:fillRect/>
          </a:stretch>
        </p:blipFill>
        <p:spPr>
          <a:xfrm>
            <a:off x="1737360" y="1590675"/>
            <a:ext cx="6642735" cy="3676650"/>
          </a:xfrm>
          <a:prstGeom prst="rect">
            <a:avLst/>
          </a:prstGeom>
        </p:spPr>
      </p:pic>
    </p:spTree>
    <p:custDataLst>
      <p:tags r:id="rId1"/>
    </p:custDataLst>
  </p:cSld>
  <p:clrMapOvr>
    <a:masterClrMapping/>
  </p:clrMapOvr>
  <p:transition spd="slow" advClick="0" advTm="3000">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一对多表关系数据的添加</a:t>
            </a:r>
            <a:r>
              <a:rPr lang="en-US" altLang="zh-CN" dirty="0"/>
              <a:t>:</a:t>
            </a:r>
          </a:p>
        </p:txBody>
      </p:sp>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2" name="圆角矩形 11"/>
          <p:cNvSpPr/>
          <p:nvPr/>
        </p:nvSpPr>
        <p:spPr>
          <a:xfrm>
            <a:off x="6575425" y="1821815"/>
            <a:ext cx="4384040" cy="3717290"/>
          </a:xfrm>
          <a:prstGeom prst="roundRect">
            <a:avLst/>
          </a:prstGeom>
          <a:solidFill>
            <a:srgbClr val="E768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第一种方式就是跟之前的一样</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用传参的方法添加</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需要注意的是外键的值必须是关联表中已经存在的值</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第二种方式是用的属性赋值的方式</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因为我们在模型类有定义了一个</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的属性</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而这个属性的对象的类型必须是</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表的类实例对象</a:t>
            </a:r>
          </a:p>
        </p:txBody>
      </p:sp>
      <p:pic>
        <p:nvPicPr>
          <p:cNvPr id="2" name="图片 1"/>
          <p:cNvPicPr>
            <a:picLocks noChangeAspect="1"/>
          </p:cNvPicPr>
          <p:nvPr/>
        </p:nvPicPr>
        <p:blipFill>
          <a:blip r:embed="rId9"/>
          <a:stretch>
            <a:fillRect/>
          </a:stretch>
        </p:blipFill>
        <p:spPr>
          <a:xfrm>
            <a:off x="779780" y="1311275"/>
            <a:ext cx="5685790" cy="4609465"/>
          </a:xfrm>
          <a:prstGeom prst="rect">
            <a:avLst/>
          </a:prstGeom>
        </p:spPr>
      </p:pic>
    </p:spTree>
    <p:custDataLst>
      <p:tags r:id="rId1"/>
    </p:custDataLst>
  </p:cSld>
  <p:clrMapOvr>
    <a:masterClrMapping/>
  </p:clrMapOvr>
  <p:transition spd="slow" advClick="0" advTm="300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6250" y="197836"/>
            <a:ext cx="11239500" cy="968375"/>
          </a:xfrm>
        </p:spPr>
        <p:txBody>
          <a:bodyPr/>
          <a:lstStyle/>
          <a:p>
            <a:r>
              <a:rPr lang="zh-CN" altLang="en-US" dirty="0"/>
              <a:t>表关联对象的访问</a:t>
            </a:r>
            <a:r>
              <a:rPr lang="en-US" altLang="zh-CN" dirty="0"/>
              <a:t>:</a:t>
            </a:r>
          </a:p>
        </p:txBody>
      </p:sp>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同侧圆角矩形 3"/>
          <p:cNvSpPr/>
          <p:nvPr/>
        </p:nvSpPr>
        <p:spPr>
          <a:xfrm>
            <a:off x="1346835" y="1540510"/>
            <a:ext cx="1763395" cy="592455"/>
          </a:xfrm>
          <a:prstGeom prst="round2Same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Student</a:t>
            </a:r>
            <a:endParaRPr lang="zh-CN" altLang="en-US" b="1"/>
          </a:p>
        </p:txBody>
      </p:sp>
      <p:sp>
        <p:nvSpPr>
          <p:cNvPr id="6" name="同侧圆角矩形 5"/>
          <p:cNvSpPr/>
          <p:nvPr/>
        </p:nvSpPr>
        <p:spPr>
          <a:xfrm>
            <a:off x="4778375" y="1513840"/>
            <a:ext cx="2171065" cy="592455"/>
          </a:xfrm>
          <a:prstGeom prst="round2Same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Deparment</a:t>
            </a:r>
          </a:p>
        </p:txBody>
      </p:sp>
      <p:sp>
        <p:nvSpPr>
          <p:cNvPr id="14" name="左右箭头 13"/>
          <p:cNvSpPr/>
          <p:nvPr/>
        </p:nvSpPr>
        <p:spPr>
          <a:xfrm>
            <a:off x="3440430" y="1711325"/>
            <a:ext cx="921385" cy="2501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7325995" y="1299210"/>
            <a:ext cx="3976370" cy="4862195"/>
          </a:xfrm>
          <a:prstGeom prst="roundRect">
            <a:avLst/>
          </a:prstGeom>
          <a:solidFill>
            <a:srgbClr val="E5AB74"/>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的模型类中我们有定义</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的属性</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所以当我们去访问的时候</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可以直接通过</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student.department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的形式去找到某个学生的所属学院是哪个</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a:p>
            <a:pPr algn="l" defTabSz="913765" fontAlgn="auto">
              <a:lnSpc>
                <a:spcPct val="150000"/>
              </a:lnSpc>
              <a:defRPr/>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那么如果我们也希望在在访问某个学院的实现对象的学生的时候改怎么访问呢</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pic>
        <p:nvPicPr>
          <p:cNvPr id="5" name="图片 4"/>
          <p:cNvPicPr>
            <a:picLocks noChangeAspect="1"/>
          </p:cNvPicPr>
          <p:nvPr/>
        </p:nvPicPr>
        <p:blipFill>
          <a:blip r:embed="rId9"/>
          <a:stretch>
            <a:fillRect/>
          </a:stretch>
        </p:blipFill>
        <p:spPr>
          <a:xfrm>
            <a:off x="846455" y="2244725"/>
            <a:ext cx="6285865" cy="3837940"/>
          </a:xfrm>
          <a:prstGeom prst="rect">
            <a:avLst/>
          </a:prstGeom>
        </p:spPr>
      </p:pic>
    </p:spTree>
    <p:custDataLst>
      <p:tags r:id="rId1"/>
    </p:custDataLst>
  </p:cSld>
  <p:clrMapOvr>
    <a:masterClrMapping/>
  </p:clrMapOvr>
  <p:transition spd="slow" advClick="0" advTm="3000">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表关联对象的访问</a:t>
            </a:r>
            <a:r>
              <a:rPr lang="en-US" altLang="zh-CN" dirty="0"/>
              <a:t>:</a:t>
            </a:r>
          </a:p>
        </p:txBody>
      </p:sp>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2" name="圆角矩形 11"/>
          <p:cNvSpPr/>
          <p:nvPr/>
        </p:nvSpPr>
        <p:spPr>
          <a:xfrm>
            <a:off x="7626350" y="1193165"/>
            <a:ext cx="3895090" cy="4890135"/>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如果模型I有一个ForeignKey，那么该ForeignKey 所指的模型II实例可以通过一个管理器回前面有ForeignKey的模型I的所有实例。默认情况下，这个管理器的名字为foo_set，其中foo 是源模型的小写名称。</a:t>
            </a:r>
          </a:p>
        </p:txBody>
      </p:sp>
      <p:pic>
        <p:nvPicPr>
          <p:cNvPr id="4" name="图片 3"/>
          <p:cNvPicPr>
            <a:picLocks noChangeAspect="1"/>
          </p:cNvPicPr>
          <p:nvPr/>
        </p:nvPicPr>
        <p:blipFill>
          <a:blip r:embed="rId9"/>
          <a:stretch>
            <a:fillRect/>
          </a:stretch>
        </p:blipFill>
        <p:spPr>
          <a:xfrm>
            <a:off x="514350" y="1311275"/>
            <a:ext cx="6952615" cy="4866640"/>
          </a:xfrm>
          <a:prstGeom prst="rect">
            <a:avLst/>
          </a:prstGeom>
        </p:spPr>
      </p:pic>
    </p:spTree>
    <p:custDataLst>
      <p:tags r:id="rId1"/>
    </p:custDataLst>
  </p:cSld>
  <p:clrMapOvr>
    <a:masterClrMapping/>
  </p:clrMapOvr>
  <p:transition spd="slow" advClick="0" advTm="3000">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表关联对象的访问</a:t>
            </a:r>
            <a:r>
              <a:rPr lang="en-US" altLang="zh-CN" dirty="0">
                <a:sym typeface="+mn-ea"/>
              </a:rPr>
              <a:t>:</a:t>
            </a:r>
            <a:endParaRPr lang="en-US" altLang="zh-CN" dirty="0"/>
          </a:p>
        </p:txBody>
      </p:sp>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9"/>
          <a:stretch>
            <a:fillRect/>
          </a:stretch>
        </p:blipFill>
        <p:spPr>
          <a:xfrm>
            <a:off x="1576705" y="1325880"/>
            <a:ext cx="7867015" cy="4439920"/>
          </a:xfrm>
          <a:prstGeom prst="rect">
            <a:avLst/>
          </a:prstGeom>
        </p:spPr>
      </p:pic>
    </p:spTree>
    <p:custDataLst>
      <p:tags r:id="rId1"/>
    </p:custDataLst>
  </p:cSld>
  <p:clrMapOvr>
    <a:masterClrMapping/>
  </p:clrMapOvr>
  <p:transition spd="slow" advClick="0" advTm="3000">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3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3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4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4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4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4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5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5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5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5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5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6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7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7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7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7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7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8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8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61125000229"/>
  <p:tag name="MH_LIBRARY" val="GRAPHIC"/>
</p:tagLst>
</file>

<file path=ppt/tags/tag8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PageTitle"/>
  <p:tag name="MH_ORDER" val="PageTitle"/>
</p:tagLst>
</file>

<file path=ppt/tags/tag8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8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8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heme/theme1.xml><?xml version="1.0" encoding="utf-8"?>
<a:theme xmlns:a="http://schemas.openxmlformats.org/drawingml/2006/main" name="Office 主题">
  <a:themeElements>
    <a:clrScheme name="自定义 45">
      <a:dk1>
        <a:srgbClr val="3F3F3F"/>
      </a:dk1>
      <a:lt1>
        <a:srgbClr val="FFFFFF"/>
      </a:lt1>
      <a:dk2>
        <a:srgbClr val="44546A"/>
      </a:dk2>
      <a:lt2>
        <a:srgbClr val="E7E6E6"/>
      </a:lt2>
      <a:accent1>
        <a:srgbClr val="E76861"/>
      </a:accent1>
      <a:accent2>
        <a:srgbClr val="3F5361"/>
      </a:accent2>
      <a:accent3>
        <a:srgbClr val="5BA78C"/>
      </a:accent3>
      <a:accent4>
        <a:srgbClr val="E5AB74"/>
      </a:accent4>
      <a:accent5>
        <a:srgbClr val="3C8BA7"/>
      </a:accent5>
      <a:accent6>
        <a:srgbClr val="7FC481"/>
      </a:accent6>
      <a:hlink>
        <a:srgbClr val="85B5BC"/>
      </a:hlink>
      <a:folHlink>
        <a:srgbClr val="954F72"/>
      </a:folHlink>
    </a:clrScheme>
    <a:fontScheme name="自定义 10">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821</Words>
  <Application>Microsoft Office PowerPoint</Application>
  <PresentationFormat>宽屏</PresentationFormat>
  <Paragraphs>123</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Adobe Gothic Std B</vt:lpstr>
      <vt:lpstr>Kozuka Gothic Pr6N B</vt:lpstr>
      <vt:lpstr>微软雅黑</vt:lpstr>
      <vt:lpstr>Arial</vt:lpstr>
      <vt:lpstr>Calibri</vt:lpstr>
      <vt:lpstr>Calibri Light</vt:lpstr>
      <vt:lpstr>Narkisim</vt:lpstr>
      <vt:lpstr>Wingdings</vt:lpstr>
      <vt:lpstr>Office 主题</vt:lpstr>
      <vt:lpstr>Django框架</vt:lpstr>
      <vt:lpstr>知识回顾:</vt:lpstr>
      <vt:lpstr>PowerPoint 演示文稿</vt:lpstr>
      <vt:lpstr>关系表中的数据操作:</vt:lpstr>
      <vt:lpstr>关系表的数据操作:</vt:lpstr>
      <vt:lpstr>一对多表关系数据的添加:</vt:lpstr>
      <vt:lpstr>表关联对象的访问:</vt:lpstr>
      <vt:lpstr>表关联对象的访问:</vt:lpstr>
      <vt:lpstr>表关联对象的访问:</vt:lpstr>
      <vt:lpstr>表关联对象的访问:</vt:lpstr>
      <vt:lpstr>处理关联对象的一些方法:</vt:lpstr>
      <vt:lpstr>处理关联对象的一些方法:</vt:lpstr>
      <vt:lpstr>处理关联对象的一些方法:</vt:lpstr>
      <vt:lpstr>处理关联对象的一些方法:</vt:lpstr>
      <vt:lpstr>多表查询----跨关联关系的查询:</vt:lpstr>
      <vt:lpstr>多表查询----跨关联关系的查询:</vt:lpstr>
      <vt:lpstr>总结</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Admin</dc:creator>
  <cp:lastModifiedBy>刘 浩</cp:lastModifiedBy>
  <cp:revision>260</cp:revision>
  <dcterms:created xsi:type="dcterms:W3CDTF">2016-11-22T14:17:00Z</dcterms:created>
  <dcterms:modified xsi:type="dcterms:W3CDTF">2021-06-05T11:39:13Z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