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1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2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3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4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5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6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7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18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21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22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374" r:id="rId2"/>
    <p:sldId id="565" r:id="rId3"/>
    <p:sldId id="383" r:id="rId4"/>
    <p:sldId id="586" r:id="rId5"/>
    <p:sldId id="526" r:id="rId6"/>
    <p:sldId id="543" r:id="rId7"/>
    <p:sldId id="611" r:id="rId8"/>
    <p:sldId id="544" r:id="rId9"/>
    <p:sldId id="546" r:id="rId10"/>
    <p:sldId id="527" r:id="rId11"/>
    <p:sldId id="614" r:id="rId12"/>
    <p:sldId id="643" r:id="rId13"/>
    <p:sldId id="644" r:id="rId14"/>
    <p:sldId id="612" r:id="rId15"/>
    <p:sldId id="613" r:id="rId16"/>
    <p:sldId id="615" r:id="rId17"/>
    <p:sldId id="545" r:id="rId18"/>
    <p:sldId id="634" r:id="rId19"/>
    <p:sldId id="556" r:id="rId20"/>
    <p:sldId id="587" r:id="rId21"/>
    <p:sldId id="557" r:id="rId22"/>
    <p:sldId id="635" r:id="rId23"/>
    <p:sldId id="636" r:id="rId24"/>
    <p:sldId id="637" r:id="rId25"/>
    <p:sldId id="418" r:id="rId26"/>
    <p:sldId id="38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6861"/>
    <a:srgbClr val="E5AB74"/>
    <a:srgbClr val="5BA78C"/>
    <a:srgbClr val="3F5361"/>
    <a:srgbClr val="F9F6E7"/>
    <a:srgbClr val="E9737E"/>
    <a:srgbClr val="E86E7A"/>
    <a:srgbClr val="DEDDC9"/>
    <a:srgbClr val="FCE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16"/>
      </p:cViewPr>
      <p:guideLst>
        <p:guide orient="horz" pos="2160"/>
        <p:guide pos="3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BC222-821E-4E63-8AA5-B71CF0981595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BFCF-3C62-4E26-BB6D-2CE324127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  <a:t>25</a:t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94" y="2095501"/>
            <a:ext cx="5865255" cy="1786520"/>
          </a:xfr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882020"/>
            <a:ext cx="5865254" cy="44132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41221" r="8469"/>
          <a:stretch>
            <a:fillRect/>
          </a:stretch>
        </p:blipFill>
        <p:spPr>
          <a:xfrm>
            <a:off x="5920152" y="0"/>
            <a:ext cx="6271848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675744"/>
            <a:ext cx="7162800" cy="1502910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4283999"/>
            <a:ext cx="7162800" cy="4524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31501" r="7311" b="49954"/>
          <a:stretch>
            <a:fillRect/>
          </a:stretch>
        </p:blipFill>
        <p:spPr>
          <a:xfrm>
            <a:off x="4965527" y="0"/>
            <a:ext cx="7226473" cy="30670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9988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859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40982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859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40982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342616"/>
            <a:ext cx="11239500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32034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6266"/>
            <a:ext cx="10515600" cy="469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44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50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56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62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68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3" Type="http://schemas.openxmlformats.org/officeDocument/2006/relationships/tags" Target="../tags/tag74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openxmlformats.org/officeDocument/2006/relationships/tags" Target="../tags/tag80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3" Type="http://schemas.openxmlformats.org/officeDocument/2006/relationships/tags" Target="../tags/tag86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3" Type="http://schemas.openxmlformats.org/officeDocument/2006/relationships/tags" Target="../tags/tag92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3" Type="http://schemas.openxmlformats.org/officeDocument/2006/relationships/tags" Target="../tags/tag98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10" Type="http://schemas.openxmlformats.org/officeDocument/2006/relationships/image" Target="../media/image24.png"/><Relationship Id="rId4" Type="http://schemas.openxmlformats.org/officeDocument/2006/relationships/tags" Target="../tags/tag99.xml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3" Type="http://schemas.openxmlformats.org/officeDocument/2006/relationships/tags" Target="../tags/tag104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10" Type="http://schemas.openxmlformats.org/officeDocument/2006/relationships/image" Target="../media/image26.png"/><Relationship Id="rId4" Type="http://schemas.openxmlformats.org/officeDocument/2006/relationships/tags" Target="../tags/tag105.xml"/><Relationship Id="rId9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3" Type="http://schemas.openxmlformats.org/officeDocument/2006/relationships/tags" Target="../tags/tag110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10" Type="http://schemas.openxmlformats.org/officeDocument/2006/relationships/notesSlide" Target="../notesSlides/notesSlide25.xml"/><Relationship Id="rId4" Type="http://schemas.openxmlformats.org/officeDocument/2006/relationships/tags" Target="../tags/tag117.xml"/><Relationship Id="rId9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20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9.png"/><Relationship Id="rId5" Type="http://schemas.openxmlformats.org/officeDocument/2006/relationships/tags" Target="../tags/tag22.xml"/><Relationship Id="rId10" Type="http://schemas.openxmlformats.org/officeDocument/2006/relationships/image" Target="../media/image8.png"/><Relationship Id="rId4" Type="http://schemas.openxmlformats.org/officeDocument/2006/relationships/tags" Target="../tags/tag21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12.png"/><Relationship Id="rId5" Type="http://schemas.openxmlformats.org/officeDocument/2006/relationships/tags" Target="../tags/tag28.xml"/><Relationship Id="rId10" Type="http://schemas.openxmlformats.org/officeDocument/2006/relationships/image" Target="../media/image11.png"/><Relationship Id="rId4" Type="http://schemas.openxmlformats.org/officeDocument/2006/relationships/tags" Target="../tags/tag27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32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14.png"/><Relationship Id="rId4" Type="http://schemas.openxmlformats.org/officeDocument/2006/relationships/tags" Target="../tags/tag33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5859" y="1912621"/>
            <a:ext cx="5865255" cy="17865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Django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996320"/>
            <a:ext cx="5865254" cy="441321"/>
          </a:xfrm>
        </p:spPr>
        <p:txBody>
          <a:bodyPr/>
          <a:lstStyle/>
          <a:p>
            <a:r>
              <a:rPr lang="zh-CN" altLang="en-US" dirty="0"/>
              <a:t>讲师：墨染       时间：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580390" y="223871"/>
            <a:ext cx="112395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request</a:t>
            </a:r>
            <a:r>
              <a:rPr lang="zh-CN" altLang="en-US" dirty="0"/>
              <a:t>中</a:t>
            </a:r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POST</a:t>
            </a:r>
            <a:r>
              <a:rPr lang="zh-CN" altLang="en-US" dirty="0"/>
              <a:t>对象的属性</a:t>
            </a:r>
            <a:r>
              <a:rPr lang="en-US" altLang="zh-CN" dirty="0"/>
              <a:t>: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14070" y="2030095"/>
            <a:ext cx="4786630" cy="28613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- QueryDict类型的对象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- 包含get请求方式的所有参数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- 与url请求地址中的参数对应，位于?后面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- 参数的格式是键值对，如key1=value1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- 多个参数之间，使用&amp;连接，如key1=value1&amp;key2=value2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14705" y="1569720"/>
            <a:ext cx="4785360" cy="460375"/>
          </a:xfrm>
          <a:prstGeom prst="rect">
            <a:avLst/>
          </a:prstGeom>
          <a:solidFill>
            <a:srgbClr val="5BA78C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ym typeface="+mn-ea"/>
              </a:rPr>
              <a:t>GET属性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00065" y="1569720"/>
            <a:ext cx="5781040" cy="460375"/>
          </a:xfrm>
          <a:prstGeom prst="rect">
            <a:avLst/>
          </a:prstGeom>
          <a:solidFill>
            <a:srgbClr val="E76861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</a:rPr>
              <a:t>POST属性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00700" y="2030095"/>
            <a:ext cx="5781675" cy="33229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- QueryDict类型的对象</a:t>
            </a:r>
          </a:p>
          <a:p>
            <a:pPr algn="l" fontAlgn="auto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- 包含post请求方式的所有参数</a:t>
            </a:r>
          </a:p>
          <a:p>
            <a:pPr algn="l" fontAlgn="auto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- 与form表单中的控件对应</a:t>
            </a:r>
          </a:p>
          <a:p>
            <a:pPr algn="l" fontAlgn="auto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- 表单中控件要有name属性，则name属性的值为键，value属性的值为值，构成键值对提交</a:t>
            </a:r>
          </a:p>
          <a:p>
            <a:pPr algn="l" fontAlgn="auto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- 对于checkbox控件，name属性一样为一组，当控件被选中后会被提交，存在一键多值的情况</a:t>
            </a:r>
            <a:r>
              <a:rPr lang="en-US" altLang="zh-CN" sz="2000" b="1" dirty="0">
                <a:solidFill>
                  <a:schemeClr val="tx1"/>
                </a:solidFill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POST</a:t>
            </a:r>
            <a:r>
              <a:rPr lang="zh-CN" altLang="en-US" dirty="0"/>
              <a:t>请求方式总结</a:t>
            </a:r>
            <a:r>
              <a:rPr lang="en-US" altLang="zh-CN" dirty="0"/>
              <a:t>: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497330" y="1285240"/>
            <a:ext cx="7958455" cy="4572635"/>
          </a:xfrm>
          <a:prstGeom prst="roundRect">
            <a:avLst/>
          </a:prstGeom>
          <a:solidFill>
            <a:srgbClr val="5BA78C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GET:GET如其名，是从服务器获取数据，不会更改服务器的状态和数据，在URL中携带参数发送给服务器</a:t>
            </a: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POST则是将一定量的数据发送给服务器，一般会更改服务器的数据</a:t>
            </a: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POST方法的参数不能在URL当中看到,他是通过body参数传递给服务器的,所以相对GET方法直接能在URL当中看到传递的参数,显得更加安全一些.当然,也不能简单的判定POST方法比GET方法更安全,要使网站保持安全,需要做更多的安全处理.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类视图</a:t>
            </a:r>
            <a:r>
              <a:rPr lang="en-US" altLang="zh-CN" dirty="0"/>
              <a:t>: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997710" y="1082040"/>
            <a:ext cx="5705475" cy="1207770"/>
          </a:xfrm>
          <a:prstGeom prst="roundRect">
            <a:avLst/>
          </a:prstGeom>
          <a:solidFill>
            <a:srgbClr val="E5AB74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View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类视图以请求方式为类方法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在对应的方式下面编写对应的逻辑函数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7710" y="2289810"/>
            <a:ext cx="5705475" cy="29527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类视图</a:t>
            </a:r>
            <a:r>
              <a:rPr lang="en-US" altLang="zh-CN" dirty="0"/>
              <a:t>: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9435" y="3325495"/>
            <a:ext cx="7638415" cy="86106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829435" y="1591945"/>
            <a:ext cx="7614920" cy="1097280"/>
          </a:xfrm>
          <a:prstGeom prst="roundRect">
            <a:avLst/>
          </a:prstGeom>
          <a:solidFill>
            <a:srgbClr val="E5AB74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View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类视图的引用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url.py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中配置路由是通过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as_view()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文件上传</a:t>
            </a:r>
            <a:r>
              <a:rPr lang="en-US" altLang="zh-CN" dirty="0"/>
              <a:t>:</a:t>
            </a:r>
          </a:p>
        </p:txBody>
      </p:sp>
      <p:sp>
        <p:nvSpPr>
          <p:cNvPr id="11" name="剪去单角的矩形 10"/>
          <p:cNvSpPr/>
          <p:nvPr/>
        </p:nvSpPr>
        <p:spPr>
          <a:xfrm>
            <a:off x="1169670" y="1192530"/>
            <a:ext cx="9008745" cy="1216660"/>
          </a:xfrm>
          <a:prstGeom prst="snip1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000" dirty="0"/>
              <a:t>Django</a:t>
            </a:r>
            <a:r>
              <a:rPr lang="zh-CN" altLang="en-US" sz="2000" dirty="0"/>
              <a:t>在处理文件上传的时候</a:t>
            </a:r>
            <a:r>
              <a:rPr lang="en-US" altLang="zh-CN" sz="2000" dirty="0"/>
              <a:t>,</a:t>
            </a:r>
            <a:r>
              <a:rPr lang="zh-CN" altLang="en-US" sz="2000" dirty="0"/>
              <a:t>文件数据被保存在了</a:t>
            </a:r>
            <a:r>
              <a:rPr lang="en-US" altLang="zh-CN" sz="2000" dirty="0" err="1"/>
              <a:t>request.FILES</a:t>
            </a:r>
            <a:endParaRPr lang="en-US" altLang="zh-CN" sz="2000" dirty="0"/>
          </a:p>
          <a:p>
            <a:pPr algn="l"/>
            <a:r>
              <a:rPr lang="en-US" altLang="zh-CN" sz="2000" dirty="0" err="1"/>
              <a:t>FILES中的每个键为</a:t>
            </a:r>
            <a:r>
              <a:rPr lang="en-US" altLang="zh-CN" sz="2000" dirty="0"/>
              <a:t>&lt;input type="file" name="" /&gt;</a:t>
            </a:r>
            <a:r>
              <a:rPr lang="en-US" altLang="zh-CN" sz="2000" dirty="0" err="1"/>
              <a:t>中的name</a:t>
            </a:r>
            <a:endParaRPr lang="en-US" altLang="zh-CN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1169670" y="2948305"/>
            <a:ext cx="5781040" cy="460375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</a:rPr>
              <a:t>设置文件的存储路径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70305" y="3408680"/>
            <a:ext cx="5780405" cy="92202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在项目根目录下</a:t>
            </a:r>
            <a:r>
              <a:rPr lang="en-US" altLang="zh-CN" dirty="0"/>
              <a:t>static</a:t>
            </a:r>
            <a:r>
              <a:rPr lang="zh-CN" altLang="en-US" dirty="0"/>
              <a:t>中创建media文件夹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图片上传后，会被保存到“/static/media/文件”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打开settings.py文件，增加media_root项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0305" y="4496435"/>
            <a:ext cx="5857240" cy="12382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文件上传</a:t>
            </a:r>
            <a:r>
              <a:rPr lang="en-US" altLang="zh-CN" dirty="0"/>
              <a:t>form</a:t>
            </a:r>
            <a:r>
              <a:rPr lang="zh-CN" altLang="en-US" dirty="0"/>
              <a:t>表单中</a:t>
            </a:r>
            <a:r>
              <a:rPr lang="en-US" altLang="zh-CN" dirty="0"/>
              <a:t>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3335" y="1470660"/>
            <a:ext cx="8895080" cy="3495040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5033010" y="457835"/>
            <a:ext cx="5927090" cy="2012950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FILES只有在请求的方法为POST 且提交的&lt;form&gt;带有enctype="multipart/form-data" 的情况下才会包含数据。否则，FILES 将为一个空的类似于字典的对象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文件上传视图函数</a:t>
            </a:r>
            <a:r>
              <a:rPr lang="en-US" altLang="zh-CN" dirty="0"/>
              <a:t>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9255" y="1289050"/>
            <a:ext cx="7096125" cy="44767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580390" y="223871"/>
            <a:ext cx="112395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/>
              <a:t>HttpResponse对象</a:t>
            </a:r>
            <a:r>
              <a:rPr lang="en-US" dirty="0"/>
              <a:t>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9270" y="1567180"/>
            <a:ext cx="7343140" cy="37236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580390" y="223871"/>
            <a:ext cx="112395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/>
              <a:t>HttpResponse</a:t>
            </a:r>
            <a:r>
              <a:rPr lang="zh-CN" dirty="0"/>
              <a:t>的子类</a:t>
            </a:r>
            <a:r>
              <a:rPr lang="en-US" dirty="0"/>
              <a:t>: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912620" y="1192530"/>
            <a:ext cx="8727440" cy="2500630"/>
          </a:xfrm>
          <a:prstGeom prst="round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dirty="0"/>
              <a:t>返回数据的响应函数有</a:t>
            </a:r>
            <a:r>
              <a:rPr lang="en-US" altLang="zh-CN" sz="2400" dirty="0"/>
              <a:t>:</a:t>
            </a:r>
          </a:p>
          <a:p>
            <a:pPr algn="l"/>
            <a:r>
              <a:rPr lang="en-US" altLang="zh-CN" sz="2400" dirty="0" err="1"/>
              <a:t>HttpResponse</a:t>
            </a:r>
            <a:r>
              <a:rPr lang="en-US" altLang="zh-CN" sz="2400" dirty="0"/>
              <a:t>()   </a:t>
            </a:r>
            <a:r>
              <a:rPr lang="zh-CN" altLang="en-US" sz="2400" dirty="0"/>
              <a:t>返回简单的字符串对象</a:t>
            </a:r>
            <a:endParaRPr lang="en-US" altLang="zh-CN" sz="2400" dirty="0"/>
          </a:p>
          <a:p>
            <a:pPr algn="l"/>
            <a:r>
              <a:rPr lang="en-US" altLang="zh-CN" sz="2400" dirty="0"/>
              <a:t>render()   </a:t>
            </a:r>
            <a:r>
              <a:rPr lang="zh-CN" altLang="en-US" sz="2400" dirty="0"/>
              <a:t>渲染模板</a:t>
            </a:r>
            <a:endParaRPr lang="en-US" altLang="zh-CN" sz="2400" dirty="0"/>
          </a:p>
          <a:p>
            <a:pPr algn="l"/>
            <a:r>
              <a:rPr lang="en-US" altLang="zh-CN" sz="2400" dirty="0"/>
              <a:t>redirect()  </a:t>
            </a:r>
            <a:r>
              <a:rPr lang="zh-CN" altLang="en-US" sz="2400" dirty="0"/>
              <a:t>重定向</a:t>
            </a:r>
            <a:endParaRPr lang="en-US" altLang="zh-CN" sz="2400" dirty="0"/>
          </a:p>
          <a:p>
            <a:pPr algn="l"/>
            <a:r>
              <a:rPr lang="en-US" altLang="zh-CN" sz="2400" dirty="0" err="1"/>
              <a:t>JsonResponse</a:t>
            </a:r>
            <a:r>
              <a:rPr lang="en-US" altLang="zh-CN" sz="2400" dirty="0"/>
              <a:t>()  </a:t>
            </a:r>
            <a:r>
              <a:rPr lang="zh-CN" altLang="en-US" sz="2400" dirty="0"/>
              <a:t>返回</a:t>
            </a:r>
            <a:r>
              <a:rPr lang="en-US" altLang="zh-CN" sz="2400" dirty="0"/>
              <a:t>json</a:t>
            </a:r>
            <a:r>
              <a:rPr lang="zh-CN" altLang="en-US" sz="2400" dirty="0"/>
              <a:t>数据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7240" y="4118610"/>
            <a:ext cx="6401435" cy="1647190"/>
          </a:xfrm>
          <a:prstGeom prst="rect">
            <a:avLst/>
          </a:prstGeom>
        </p:spPr>
      </p:pic>
      <p:sp>
        <p:nvSpPr>
          <p:cNvPr id="228" name=" 228"/>
          <p:cNvSpPr/>
          <p:nvPr/>
        </p:nvSpPr>
        <p:spPr>
          <a:xfrm>
            <a:off x="7225030" y="2391410"/>
            <a:ext cx="3959225" cy="1551940"/>
          </a:xfrm>
          <a:prstGeom prst="wedgeRectCallout">
            <a:avLst>
              <a:gd name="adj1" fmla="val -40825"/>
              <a:gd name="adj2" fmla="val 762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- 帮助用户创建JSON编码的响应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- 参数data是字典对象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- JsonResponse的默认Content-Type为application/json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>
            <a:normAutofit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协议</a:t>
            </a:r>
            <a:r>
              <a:rPr lang="en-US" altLang="zh-CN" dirty="0"/>
              <a:t>: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2030" y="1311592"/>
            <a:ext cx="5386070" cy="423481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7242810" y="1192530"/>
            <a:ext cx="3633470" cy="4079875"/>
          </a:xfrm>
          <a:prstGeom prst="round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dirty="0">
                <a:sym typeface="+mn-ea"/>
              </a:rPr>
              <a:t>HTTP（超文本传输协议）是一个应用层协议，由请求和响应构成，是一个标准的客户端服务器模型。HTTP是一个无状态的协议</a:t>
            </a:r>
            <a:r>
              <a:rPr lang="zh-CN" altLang="en-US" sz="2400" dirty="0"/>
              <a:t>。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735" y="237206"/>
            <a:ext cx="11239500" cy="968375"/>
          </a:xfrm>
        </p:spPr>
        <p:txBody>
          <a:bodyPr/>
          <a:lstStyle/>
          <a:p>
            <a:r>
              <a:rPr lang="zh-CN" altLang="en-US" dirty="0"/>
              <a:t>知识回顾</a:t>
            </a:r>
            <a:r>
              <a:rPr lang="en-US" altLang="zh-CN" dirty="0"/>
              <a:t>:</a:t>
            </a:r>
          </a:p>
        </p:txBody>
      </p:sp>
      <p:grpSp>
        <p:nvGrpSpPr>
          <p:cNvPr id="14" name="Group 7"/>
          <p:cNvGrpSpPr/>
          <p:nvPr/>
        </p:nvGrpSpPr>
        <p:grpSpPr bwMode="auto">
          <a:xfrm>
            <a:off x="546832" y="1747207"/>
            <a:ext cx="2176463" cy="2198688"/>
            <a:chOff x="567" y="754"/>
            <a:chExt cx="1371" cy="1385"/>
          </a:xfrm>
          <a:solidFill>
            <a:schemeClr val="accent1"/>
          </a:solidFill>
        </p:grpSpPr>
        <p:sp>
          <p:nvSpPr>
            <p:cNvPr id="16" name="Freeform 8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Group 4"/>
          <p:cNvGrpSpPr/>
          <p:nvPr/>
        </p:nvGrpSpPr>
        <p:grpSpPr bwMode="auto">
          <a:xfrm>
            <a:off x="1153175" y="2915917"/>
            <a:ext cx="1846263" cy="1839913"/>
            <a:chOff x="884" y="2387"/>
            <a:chExt cx="1163" cy="1159"/>
          </a:xfrm>
          <a:solidFill>
            <a:schemeClr val="accent2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429" y="2387"/>
              <a:ext cx="618" cy="1156"/>
            </a:xfrm>
            <a:custGeom>
              <a:avLst/>
              <a:gdLst>
                <a:gd name="T0" fmla="*/ 112 w 618"/>
                <a:gd name="T1" fmla="*/ 1084 h 1156"/>
                <a:gd name="T2" fmla="*/ 367 w 618"/>
                <a:gd name="T3" fmla="*/ 974 h 1156"/>
                <a:gd name="T4" fmla="*/ 517 w 618"/>
                <a:gd name="T5" fmla="*/ 748 h 1156"/>
                <a:gd name="T6" fmla="*/ 544 w 618"/>
                <a:gd name="T7" fmla="*/ 506 h 1156"/>
                <a:gd name="T8" fmla="*/ 434 w 618"/>
                <a:gd name="T9" fmla="*/ 251 h 1156"/>
                <a:gd name="T10" fmla="*/ 227 w 618"/>
                <a:gd name="T11" fmla="*/ 104 h 1156"/>
                <a:gd name="T12" fmla="*/ 0 w 618"/>
                <a:gd name="T13" fmla="*/ 74 h 1156"/>
                <a:gd name="T14" fmla="*/ 50 w 618"/>
                <a:gd name="T15" fmla="*/ 160 h 1156"/>
                <a:gd name="T16" fmla="*/ 77 w 618"/>
                <a:gd name="T17" fmla="*/ 162 h 1156"/>
                <a:gd name="T18" fmla="*/ 97 w 618"/>
                <a:gd name="T19" fmla="*/ 164 h 1156"/>
                <a:gd name="T20" fmla="*/ 117 w 618"/>
                <a:gd name="T21" fmla="*/ 169 h 1156"/>
                <a:gd name="T22" fmla="*/ 139 w 618"/>
                <a:gd name="T23" fmla="*/ 174 h 1156"/>
                <a:gd name="T24" fmla="*/ 160 w 618"/>
                <a:gd name="T25" fmla="*/ 179 h 1156"/>
                <a:gd name="T26" fmla="*/ 184 w 618"/>
                <a:gd name="T27" fmla="*/ 187 h 1156"/>
                <a:gd name="T28" fmla="*/ 209 w 618"/>
                <a:gd name="T29" fmla="*/ 195 h 1156"/>
                <a:gd name="T30" fmla="*/ 232 w 618"/>
                <a:gd name="T31" fmla="*/ 207 h 1156"/>
                <a:gd name="T32" fmla="*/ 257 w 618"/>
                <a:gd name="T33" fmla="*/ 221 h 1156"/>
                <a:gd name="T34" fmla="*/ 280 w 618"/>
                <a:gd name="T35" fmla="*/ 237 h 1156"/>
                <a:gd name="T36" fmla="*/ 304 w 618"/>
                <a:gd name="T37" fmla="*/ 256 h 1156"/>
                <a:gd name="T38" fmla="*/ 325 w 618"/>
                <a:gd name="T39" fmla="*/ 277 h 1156"/>
                <a:gd name="T40" fmla="*/ 344 w 618"/>
                <a:gd name="T41" fmla="*/ 296 h 1156"/>
                <a:gd name="T42" fmla="*/ 361 w 618"/>
                <a:gd name="T43" fmla="*/ 314 h 1156"/>
                <a:gd name="T44" fmla="*/ 376 w 618"/>
                <a:gd name="T45" fmla="*/ 332 h 1156"/>
                <a:gd name="T46" fmla="*/ 389 w 618"/>
                <a:gd name="T47" fmla="*/ 351 h 1156"/>
                <a:gd name="T48" fmla="*/ 401 w 618"/>
                <a:gd name="T49" fmla="*/ 371 h 1156"/>
                <a:gd name="T50" fmla="*/ 411 w 618"/>
                <a:gd name="T51" fmla="*/ 391 h 1156"/>
                <a:gd name="T52" fmla="*/ 421 w 618"/>
                <a:gd name="T53" fmla="*/ 411 h 1156"/>
                <a:gd name="T54" fmla="*/ 429 w 618"/>
                <a:gd name="T55" fmla="*/ 431 h 1156"/>
                <a:gd name="T56" fmla="*/ 436 w 618"/>
                <a:gd name="T57" fmla="*/ 451 h 1156"/>
                <a:gd name="T58" fmla="*/ 441 w 618"/>
                <a:gd name="T59" fmla="*/ 469 h 1156"/>
                <a:gd name="T60" fmla="*/ 444 w 618"/>
                <a:gd name="T61" fmla="*/ 489 h 1156"/>
                <a:gd name="T62" fmla="*/ 449 w 618"/>
                <a:gd name="T63" fmla="*/ 509 h 1156"/>
                <a:gd name="T64" fmla="*/ 452 w 618"/>
                <a:gd name="T65" fmla="*/ 526 h 1156"/>
                <a:gd name="T66" fmla="*/ 454 w 618"/>
                <a:gd name="T67" fmla="*/ 544 h 1156"/>
                <a:gd name="T68" fmla="*/ 457 w 618"/>
                <a:gd name="T69" fmla="*/ 573 h 1156"/>
                <a:gd name="T70" fmla="*/ 457 w 618"/>
                <a:gd name="T71" fmla="*/ 591 h 1156"/>
                <a:gd name="T72" fmla="*/ 456 w 618"/>
                <a:gd name="T73" fmla="*/ 616 h 1156"/>
                <a:gd name="T74" fmla="*/ 449 w 618"/>
                <a:gd name="T75" fmla="*/ 645 h 1156"/>
                <a:gd name="T76" fmla="*/ 446 w 618"/>
                <a:gd name="T77" fmla="*/ 663 h 1156"/>
                <a:gd name="T78" fmla="*/ 441 w 618"/>
                <a:gd name="T79" fmla="*/ 683 h 1156"/>
                <a:gd name="T80" fmla="*/ 436 w 618"/>
                <a:gd name="T81" fmla="*/ 705 h 1156"/>
                <a:gd name="T82" fmla="*/ 427 w 618"/>
                <a:gd name="T83" fmla="*/ 725 h 1156"/>
                <a:gd name="T84" fmla="*/ 419 w 618"/>
                <a:gd name="T85" fmla="*/ 748 h 1156"/>
                <a:gd name="T86" fmla="*/ 409 w 618"/>
                <a:gd name="T87" fmla="*/ 771 h 1156"/>
                <a:gd name="T88" fmla="*/ 397 w 618"/>
                <a:gd name="T89" fmla="*/ 793 h 1156"/>
                <a:gd name="T90" fmla="*/ 384 w 618"/>
                <a:gd name="T91" fmla="*/ 815 h 1156"/>
                <a:gd name="T92" fmla="*/ 367 w 618"/>
                <a:gd name="T93" fmla="*/ 837 h 1156"/>
                <a:gd name="T94" fmla="*/ 351 w 618"/>
                <a:gd name="T95" fmla="*/ 858 h 1156"/>
                <a:gd name="T96" fmla="*/ 334 w 618"/>
                <a:gd name="T97" fmla="*/ 873 h 1156"/>
                <a:gd name="T98" fmla="*/ 320 w 618"/>
                <a:gd name="T99" fmla="*/ 885 h 1156"/>
                <a:gd name="T100" fmla="*/ 299 w 618"/>
                <a:gd name="T101" fmla="*/ 903 h 1156"/>
                <a:gd name="T102" fmla="*/ 269 w 618"/>
                <a:gd name="T103" fmla="*/ 925 h 1156"/>
                <a:gd name="T104" fmla="*/ 245 w 618"/>
                <a:gd name="T105" fmla="*/ 940 h 1156"/>
                <a:gd name="T106" fmla="*/ 225 w 618"/>
                <a:gd name="T107" fmla="*/ 950 h 1156"/>
                <a:gd name="T108" fmla="*/ 200 w 618"/>
                <a:gd name="T109" fmla="*/ 962 h 1156"/>
                <a:gd name="T110" fmla="*/ 175 w 618"/>
                <a:gd name="T111" fmla="*/ 970 h 1156"/>
                <a:gd name="T112" fmla="*/ 145 w 618"/>
                <a:gd name="T113" fmla="*/ 979 h 1156"/>
                <a:gd name="T114" fmla="*/ 115 w 618"/>
                <a:gd name="T115" fmla="*/ 987 h 1156"/>
                <a:gd name="T116" fmla="*/ 80 w 618"/>
                <a:gd name="T117" fmla="*/ 992 h 1156"/>
                <a:gd name="T118" fmla="*/ 45 w 618"/>
                <a:gd name="T119" fmla="*/ 995 h 11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18"/>
                <a:gd name="T181" fmla="*/ 0 h 1156"/>
                <a:gd name="T182" fmla="*/ 618 w 618"/>
                <a:gd name="T183" fmla="*/ 1156 h 11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18" h="1156">
                  <a:moveTo>
                    <a:pt x="37" y="997"/>
                  </a:moveTo>
                  <a:lnTo>
                    <a:pt x="40" y="1156"/>
                  </a:lnTo>
                  <a:lnTo>
                    <a:pt x="82" y="1152"/>
                  </a:lnTo>
                  <a:lnTo>
                    <a:pt x="112" y="1084"/>
                  </a:lnTo>
                  <a:lnTo>
                    <a:pt x="220" y="1054"/>
                  </a:lnTo>
                  <a:lnTo>
                    <a:pt x="312" y="1090"/>
                  </a:lnTo>
                  <a:lnTo>
                    <a:pt x="357" y="1062"/>
                  </a:lnTo>
                  <a:lnTo>
                    <a:pt x="367" y="974"/>
                  </a:lnTo>
                  <a:lnTo>
                    <a:pt x="434" y="907"/>
                  </a:lnTo>
                  <a:lnTo>
                    <a:pt x="519" y="903"/>
                  </a:lnTo>
                  <a:lnTo>
                    <a:pt x="558" y="845"/>
                  </a:lnTo>
                  <a:lnTo>
                    <a:pt x="517" y="748"/>
                  </a:lnTo>
                  <a:lnTo>
                    <a:pt x="548" y="655"/>
                  </a:lnTo>
                  <a:lnTo>
                    <a:pt x="614" y="608"/>
                  </a:lnTo>
                  <a:lnTo>
                    <a:pt x="618" y="543"/>
                  </a:lnTo>
                  <a:lnTo>
                    <a:pt x="544" y="506"/>
                  </a:lnTo>
                  <a:lnTo>
                    <a:pt x="514" y="399"/>
                  </a:lnTo>
                  <a:lnTo>
                    <a:pt x="551" y="302"/>
                  </a:lnTo>
                  <a:lnTo>
                    <a:pt x="527" y="264"/>
                  </a:lnTo>
                  <a:lnTo>
                    <a:pt x="434" y="251"/>
                  </a:lnTo>
                  <a:lnTo>
                    <a:pt x="372" y="192"/>
                  </a:lnTo>
                  <a:lnTo>
                    <a:pt x="367" y="97"/>
                  </a:lnTo>
                  <a:lnTo>
                    <a:pt x="315" y="65"/>
                  </a:lnTo>
                  <a:lnTo>
                    <a:pt x="227" y="104"/>
                  </a:lnTo>
                  <a:lnTo>
                    <a:pt x="115" y="72"/>
                  </a:lnTo>
                  <a:lnTo>
                    <a:pt x="103" y="2"/>
                  </a:lnTo>
                  <a:lnTo>
                    <a:pt x="35" y="0"/>
                  </a:lnTo>
                  <a:lnTo>
                    <a:pt x="0" y="74"/>
                  </a:lnTo>
                  <a:lnTo>
                    <a:pt x="40" y="160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50" y="160"/>
                  </a:lnTo>
                  <a:lnTo>
                    <a:pt x="57" y="160"/>
                  </a:lnTo>
                  <a:lnTo>
                    <a:pt x="62" y="160"/>
                  </a:lnTo>
                  <a:lnTo>
                    <a:pt x="68" y="162"/>
                  </a:lnTo>
                  <a:lnTo>
                    <a:pt x="77" y="162"/>
                  </a:lnTo>
                  <a:lnTo>
                    <a:pt x="83" y="162"/>
                  </a:lnTo>
                  <a:lnTo>
                    <a:pt x="88" y="162"/>
                  </a:lnTo>
                  <a:lnTo>
                    <a:pt x="93" y="164"/>
                  </a:lnTo>
                  <a:lnTo>
                    <a:pt x="97" y="164"/>
                  </a:lnTo>
                  <a:lnTo>
                    <a:pt x="102" y="165"/>
                  </a:lnTo>
                  <a:lnTo>
                    <a:pt x="107" y="165"/>
                  </a:lnTo>
                  <a:lnTo>
                    <a:pt x="112" y="167"/>
                  </a:lnTo>
                  <a:lnTo>
                    <a:pt x="117" y="169"/>
                  </a:lnTo>
                  <a:lnTo>
                    <a:pt x="122" y="170"/>
                  </a:lnTo>
                  <a:lnTo>
                    <a:pt x="127" y="170"/>
                  </a:lnTo>
                  <a:lnTo>
                    <a:pt x="132" y="172"/>
                  </a:lnTo>
                  <a:lnTo>
                    <a:pt x="139" y="174"/>
                  </a:lnTo>
                  <a:lnTo>
                    <a:pt x="144" y="175"/>
                  </a:lnTo>
                  <a:lnTo>
                    <a:pt x="149" y="175"/>
                  </a:lnTo>
                  <a:lnTo>
                    <a:pt x="155" y="177"/>
                  </a:lnTo>
                  <a:lnTo>
                    <a:pt x="160" y="179"/>
                  </a:lnTo>
                  <a:lnTo>
                    <a:pt x="167" y="180"/>
                  </a:lnTo>
                  <a:lnTo>
                    <a:pt x="172" y="182"/>
                  </a:lnTo>
                  <a:lnTo>
                    <a:pt x="179" y="185"/>
                  </a:lnTo>
                  <a:lnTo>
                    <a:pt x="184" y="187"/>
                  </a:lnTo>
                  <a:lnTo>
                    <a:pt x="190" y="190"/>
                  </a:lnTo>
                  <a:lnTo>
                    <a:pt x="195" y="192"/>
                  </a:lnTo>
                  <a:lnTo>
                    <a:pt x="202" y="194"/>
                  </a:lnTo>
                  <a:lnTo>
                    <a:pt x="209" y="195"/>
                  </a:lnTo>
                  <a:lnTo>
                    <a:pt x="214" y="199"/>
                  </a:lnTo>
                  <a:lnTo>
                    <a:pt x="220" y="202"/>
                  </a:lnTo>
                  <a:lnTo>
                    <a:pt x="227" y="204"/>
                  </a:lnTo>
                  <a:lnTo>
                    <a:pt x="232" y="207"/>
                  </a:lnTo>
                  <a:lnTo>
                    <a:pt x="240" y="212"/>
                  </a:lnTo>
                  <a:lnTo>
                    <a:pt x="245" y="214"/>
                  </a:lnTo>
                  <a:lnTo>
                    <a:pt x="252" y="217"/>
                  </a:lnTo>
                  <a:lnTo>
                    <a:pt x="257" y="221"/>
                  </a:lnTo>
                  <a:lnTo>
                    <a:pt x="264" y="226"/>
                  </a:lnTo>
                  <a:lnTo>
                    <a:pt x="269" y="227"/>
                  </a:lnTo>
                  <a:lnTo>
                    <a:pt x="275" y="232"/>
                  </a:lnTo>
                  <a:lnTo>
                    <a:pt x="280" y="237"/>
                  </a:lnTo>
                  <a:lnTo>
                    <a:pt x="287" y="242"/>
                  </a:lnTo>
                  <a:lnTo>
                    <a:pt x="292" y="246"/>
                  </a:lnTo>
                  <a:lnTo>
                    <a:pt x="299" y="251"/>
                  </a:lnTo>
                  <a:lnTo>
                    <a:pt x="304" y="256"/>
                  </a:lnTo>
                  <a:lnTo>
                    <a:pt x="309" y="261"/>
                  </a:lnTo>
                  <a:lnTo>
                    <a:pt x="314" y="266"/>
                  </a:lnTo>
                  <a:lnTo>
                    <a:pt x="320" y="271"/>
                  </a:lnTo>
                  <a:lnTo>
                    <a:pt x="325" y="277"/>
                  </a:lnTo>
                  <a:lnTo>
                    <a:pt x="332" y="282"/>
                  </a:lnTo>
                  <a:lnTo>
                    <a:pt x="336" y="287"/>
                  </a:lnTo>
                  <a:lnTo>
                    <a:pt x="341" y="291"/>
                  </a:lnTo>
                  <a:lnTo>
                    <a:pt x="344" y="296"/>
                  </a:lnTo>
                  <a:lnTo>
                    <a:pt x="349" y="299"/>
                  </a:lnTo>
                  <a:lnTo>
                    <a:pt x="354" y="304"/>
                  </a:lnTo>
                  <a:lnTo>
                    <a:pt x="357" y="309"/>
                  </a:lnTo>
                  <a:lnTo>
                    <a:pt x="361" y="314"/>
                  </a:lnTo>
                  <a:lnTo>
                    <a:pt x="366" y="317"/>
                  </a:lnTo>
                  <a:lnTo>
                    <a:pt x="369" y="322"/>
                  </a:lnTo>
                  <a:lnTo>
                    <a:pt x="372" y="327"/>
                  </a:lnTo>
                  <a:lnTo>
                    <a:pt x="376" y="332"/>
                  </a:lnTo>
                  <a:lnTo>
                    <a:pt x="379" y="337"/>
                  </a:lnTo>
                  <a:lnTo>
                    <a:pt x="382" y="342"/>
                  </a:lnTo>
                  <a:lnTo>
                    <a:pt x="386" y="346"/>
                  </a:lnTo>
                  <a:lnTo>
                    <a:pt x="389" y="351"/>
                  </a:lnTo>
                  <a:lnTo>
                    <a:pt x="392" y="356"/>
                  </a:lnTo>
                  <a:lnTo>
                    <a:pt x="396" y="361"/>
                  </a:lnTo>
                  <a:lnTo>
                    <a:pt x="399" y="366"/>
                  </a:lnTo>
                  <a:lnTo>
                    <a:pt x="401" y="371"/>
                  </a:lnTo>
                  <a:lnTo>
                    <a:pt x="404" y="376"/>
                  </a:lnTo>
                  <a:lnTo>
                    <a:pt x="407" y="381"/>
                  </a:lnTo>
                  <a:lnTo>
                    <a:pt x="409" y="386"/>
                  </a:lnTo>
                  <a:lnTo>
                    <a:pt x="411" y="391"/>
                  </a:lnTo>
                  <a:lnTo>
                    <a:pt x="414" y="396"/>
                  </a:lnTo>
                  <a:lnTo>
                    <a:pt x="416" y="401"/>
                  </a:lnTo>
                  <a:lnTo>
                    <a:pt x="419" y="406"/>
                  </a:lnTo>
                  <a:lnTo>
                    <a:pt x="421" y="411"/>
                  </a:lnTo>
                  <a:lnTo>
                    <a:pt x="424" y="416"/>
                  </a:lnTo>
                  <a:lnTo>
                    <a:pt x="424" y="421"/>
                  </a:lnTo>
                  <a:lnTo>
                    <a:pt x="427" y="426"/>
                  </a:lnTo>
                  <a:lnTo>
                    <a:pt x="429" y="431"/>
                  </a:lnTo>
                  <a:lnTo>
                    <a:pt x="431" y="436"/>
                  </a:lnTo>
                  <a:lnTo>
                    <a:pt x="432" y="441"/>
                  </a:lnTo>
                  <a:lnTo>
                    <a:pt x="434" y="446"/>
                  </a:lnTo>
                  <a:lnTo>
                    <a:pt x="436" y="451"/>
                  </a:lnTo>
                  <a:lnTo>
                    <a:pt x="437" y="456"/>
                  </a:lnTo>
                  <a:lnTo>
                    <a:pt x="437" y="461"/>
                  </a:lnTo>
                  <a:lnTo>
                    <a:pt x="439" y="466"/>
                  </a:lnTo>
                  <a:lnTo>
                    <a:pt x="441" y="469"/>
                  </a:lnTo>
                  <a:lnTo>
                    <a:pt x="442" y="476"/>
                  </a:lnTo>
                  <a:lnTo>
                    <a:pt x="444" y="481"/>
                  </a:lnTo>
                  <a:lnTo>
                    <a:pt x="444" y="484"/>
                  </a:lnTo>
                  <a:lnTo>
                    <a:pt x="444" y="489"/>
                  </a:lnTo>
                  <a:lnTo>
                    <a:pt x="446" y="494"/>
                  </a:lnTo>
                  <a:lnTo>
                    <a:pt x="447" y="499"/>
                  </a:lnTo>
                  <a:lnTo>
                    <a:pt x="447" y="504"/>
                  </a:lnTo>
                  <a:lnTo>
                    <a:pt x="449" y="509"/>
                  </a:lnTo>
                  <a:lnTo>
                    <a:pt x="451" y="514"/>
                  </a:lnTo>
                  <a:lnTo>
                    <a:pt x="451" y="518"/>
                  </a:lnTo>
                  <a:lnTo>
                    <a:pt x="451" y="523"/>
                  </a:lnTo>
                  <a:lnTo>
                    <a:pt x="452" y="526"/>
                  </a:lnTo>
                  <a:lnTo>
                    <a:pt x="452" y="531"/>
                  </a:lnTo>
                  <a:lnTo>
                    <a:pt x="452" y="536"/>
                  </a:lnTo>
                  <a:lnTo>
                    <a:pt x="454" y="539"/>
                  </a:lnTo>
                  <a:lnTo>
                    <a:pt x="454" y="544"/>
                  </a:lnTo>
                  <a:lnTo>
                    <a:pt x="456" y="549"/>
                  </a:lnTo>
                  <a:lnTo>
                    <a:pt x="456" y="556"/>
                  </a:lnTo>
                  <a:lnTo>
                    <a:pt x="457" y="566"/>
                  </a:lnTo>
                  <a:lnTo>
                    <a:pt x="457" y="573"/>
                  </a:lnTo>
                  <a:lnTo>
                    <a:pt x="457" y="581"/>
                  </a:lnTo>
                  <a:lnTo>
                    <a:pt x="457" y="584"/>
                  </a:lnTo>
                  <a:lnTo>
                    <a:pt x="457" y="588"/>
                  </a:lnTo>
                  <a:lnTo>
                    <a:pt x="457" y="591"/>
                  </a:lnTo>
                  <a:lnTo>
                    <a:pt x="457" y="598"/>
                  </a:lnTo>
                  <a:lnTo>
                    <a:pt x="457" y="603"/>
                  </a:lnTo>
                  <a:lnTo>
                    <a:pt x="456" y="610"/>
                  </a:lnTo>
                  <a:lnTo>
                    <a:pt x="456" y="616"/>
                  </a:lnTo>
                  <a:lnTo>
                    <a:pt x="454" y="625"/>
                  </a:lnTo>
                  <a:lnTo>
                    <a:pt x="452" y="631"/>
                  </a:lnTo>
                  <a:lnTo>
                    <a:pt x="451" y="640"/>
                  </a:lnTo>
                  <a:lnTo>
                    <a:pt x="449" y="645"/>
                  </a:lnTo>
                  <a:lnTo>
                    <a:pt x="449" y="650"/>
                  </a:lnTo>
                  <a:lnTo>
                    <a:pt x="447" y="655"/>
                  </a:lnTo>
                  <a:lnTo>
                    <a:pt x="447" y="658"/>
                  </a:lnTo>
                  <a:lnTo>
                    <a:pt x="446" y="663"/>
                  </a:lnTo>
                  <a:lnTo>
                    <a:pt x="446" y="668"/>
                  </a:lnTo>
                  <a:lnTo>
                    <a:pt x="444" y="673"/>
                  </a:lnTo>
                  <a:lnTo>
                    <a:pt x="444" y="678"/>
                  </a:lnTo>
                  <a:lnTo>
                    <a:pt x="441" y="683"/>
                  </a:lnTo>
                  <a:lnTo>
                    <a:pt x="441" y="690"/>
                  </a:lnTo>
                  <a:lnTo>
                    <a:pt x="439" y="695"/>
                  </a:lnTo>
                  <a:lnTo>
                    <a:pt x="439" y="700"/>
                  </a:lnTo>
                  <a:lnTo>
                    <a:pt x="436" y="705"/>
                  </a:lnTo>
                  <a:lnTo>
                    <a:pt x="434" y="710"/>
                  </a:lnTo>
                  <a:lnTo>
                    <a:pt x="432" y="715"/>
                  </a:lnTo>
                  <a:lnTo>
                    <a:pt x="431" y="721"/>
                  </a:lnTo>
                  <a:lnTo>
                    <a:pt x="427" y="725"/>
                  </a:lnTo>
                  <a:lnTo>
                    <a:pt x="427" y="731"/>
                  </a:lnTo>
                  <a:lnTo>
                    <a:pt x="424" y="736"/>
                  </a:lnTo>
                  <a:lnTo>
                    <a:pt x="422" y="743"/>
                  </a:lnTo>
                  <a:lnTo>
                    <a:pt x="419" y="748"/>
                  </a:lnTo>
                  <a:lnTo>
                    <a:pt x="417" y="755"/>
                  </a:lnTo>
                  <a:lnTo>
                    <a:pt x="414" y="758"/>
                  </a:lnTo>
                  <a:lnTo>
                    <a:pt x="412" y="765"/>
                  </a:lnTo>
                  <a:lnTo>
                    <a:pt x="409" y="771"/>
                  </a:lnTo>
                  <a:lnTo>
                    <a:pt x="407" y="777"/>
                  </a:lnTo>
                  <a:lnTo>
                    <a:pt x="404" y="782"/>
                  </a:lnTo>
                  <a:lnTo>
                    <a:pt x="401" y="788"/>
                  </a:lnTo>
                  <a:lnTo>
                    <a:pt x="397" y="793"/>
                  </a:lnTo>
                  <a:lnTo>
                    <a:pt x="394" y="798"/>
                  </a:lnTo>
                  <a:lnTo>
                    <a:pt x="391" y="805"/>
                  </a:lnTo>
                  <a:lnTo>
                    <a:pt x="387" y="810"/>
                  </a:lnTo>
                  <a:lnTo>
                    <a:pt x="384" y="815"/>
                  </a:lnTo>
                  <a:lnTo>
                    <a:pt x="379" y="822"/>
                  </a:lnTo>
                  <a:lnTo>
                    <a:pt x="376" y="827"/>
                  </a:lnTo>
                  <a:lnTo>
                    <a:pt x="372" y="832"/>
                  </a:lnTo>
                  <a:lnTo>
                    <a:pt x="367" y="837"/>
                  </a:lnTo>
                  <a:lnTo>
                    <a:pt x="364" y="843"/>
                  </a:lnTo>
                  <a:lnTo>
                    <a:pt x="359" y="847"/>
                  </a:lnTo>
                  <a:lnTo>
                    <a:pt x="356" y="853"/>
                  </a:lnTo>
                  <a:lnTo>
                    <a:pt x="351" y="858"/>
                  </a:lnTo>
                  <a:lnTo>
                    <a:pt x="346" y="862"/>
                  </a:lnTo>
                  <a:lnTo>
                    <a:pt x="341" y="867"/>
                  </a:lnTo>
                  <a:lnTo>
                    <a:pt x="336" y="873"/>
                  </a:lnTo>
                  <a:lnTo>
                    <a:pt x="334" y="873"/>
                  </a:lnTo>
                  <a:lnTo>
                    <a:pt x="331" y="877"/>
                  </a:lnTo>
                  <a:lnTo>
                    <a:pt x="327" y="880"/>
                  </a:lnTo>
                  <a:lnTo>
                    <a:pt x="325" y="882"/>
                  </a:lnTo>
                  <a:lnTo>
                    <a:pt x="320" y="885"/>
                  </a:lnTo>
                  <a:lnTo>
                    <a:pt x="317" y="890"/>
                  </a:lnTo>
                  <a:lnTo>
                    <a:pt x="310" y="893"/>
                  </a:lnTo>
                  <a:lnTo>
                    <a:pt x="305" y="898"/>
                  </a:lnTo>
                  <a:lnTo>
                    <a:pt x="299" y="903"/>
                  </a:lnTo>
                  <a:lnTo>
                    <a:pt x="294" y="910"/>
                  </a:lnTo>
                  <a:lnTo>
                    <a:pt x="285" y="913"/>
                  </a:lnTo>
                  <a:lnTo>
                    <a:pt x="277" y="920"/>
                  </a:lnTo>
                  <a:lnTo>
                    <a:pt x="269" y="925"/>
                  </a:lnTo>
                  <a:lnTo>
                    <a:pt x="260" y="932"/>
                  </a:lnTo>
                  <a:lnTo>
                    <a:pt x="255" y="933"/>
                  </a:lnTo>
                  <a:lnTo>
                    <a:pt x="250" y="937"/>
                  </a:lnTo>
                  <a:lnTo>
                    <a:pt x="245" y="940"/>
                  </a:lnTo>
                  <a:lnTo>
                    <a:pt x="242" y="943"/>
                  </a:lnTo>
                  <a:lnTo>
                    <a:pt x="235" y="945"/>
                  </a:lnTo>
                  <a:lnTo>
                    <a:pt x="230" y="947"/>
                  </a:lnTo>
                  <a:lnTo>
                    <a:pt x="225" y="950"/>
                  </a:lnTo>
                  <a:lnTo>
                    <a:pt x="219" y="953"/>
                  </a:lnTo>
                  <a:lnTo>
                    <a:pt x="212" y="957"/>
                  </a:lnTo>
                  <a:lnTo>
                    <a:pt x="207" y="959"/>
                  </a:lnTo>
                  <a:lnTo>
                    <a:pt x="200" y="962"/>
                  </a:lnTo>
                  <a:lnTo>
                    <a:pt x="194" y="964"/>
                  </a:lnTo>
                  <a:lnTo>
                    <a:pt x="187" y="965"/>
                  </a:lnTo>
                  <a:lnTo>
                    <a:pt x="180" y="969"/>
                  </a:lnTo>
                  <a:lnTo>
                    <a:pt x="175" y="970"/>
                  </a:lnTo>
                  <a:lnTo>
                    <a:pt x="169" y="974"/>
                  </a:lnTo>
                  <a:lnTo>
                    <a:pt x="160" y="975"/>
                  </a:lnTo>
                  <a:lnTo>
                    <a:pt x="154" y="979"/>
                  </a:lnTo>
                  <a:lnTo>
                    <a:pt x="145" y="979"/>
                  </a:lnTo>
                  <a:lnTo>
                    <a:pt x="139" y="982"/>
                  </a:lnTo>
                  <a:lnTo>
                    <a:pt x="130" y="984"/>
                  </a:lnTo>
                  <a:lnTo>
                    <a:pt x="124" y="985"/>
                  </a:lnTo>
                  <a:lnTo>
                    <a:pt x="115" y="987"/>
                  </a:lnTo>
                  <a:lnTo>
                    <a:pt x="107" y="989"/>
                  </a:lnTo>
                  <a:lnTo>
                    <a:pt x="98" y="989"/>
                  </a:lnTo>
                  <a:lnTo>
                    <a:pt x="90" y="990"/>
                  </a:lnTo>
                  <a:lnTo>
                    <a:pt x="80" y="992"/>
                  </a:lnTo>
                  <a:lnTo>
                    <a:pt x="73" y="994"/>
                  </a:lnTo>
                  <a:lnTo>
                    <a:pt x="63" y="994"/>
                  </a:lnTo>
                  <a:lnTo>
                    <a:pt x="55" y="995"/>
                  </a:lnTo>
                  <a:lnTo>
                    <a:pt x="45" y="995"/>
                  </a:lnTo>
                  <a:lnTo>
                    <a:pt x="37" y="9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884" y="2387"/>
              <a:ext cx="617" cy="1159"/>
            </a:xfrm>
            <a:custGeom>
              <a:avLst/>
              <a:gdLst>
                <a:gd name="T0" fmla="*/ 395 w 617"/>
                <a:gd name="T1" fmla="*/ 102 h 1159"/>
                <a:gd name="T2" fmla="*/ 108 w 617"/>
                <a:gd name="T3" fmla="*/ 232 h 1159"/>
                <a:gd name="T4" fmla="*/ 1 w 617"/>
                <a:gd name="T5" fmla="*/ 519 h 1159"/>
                <a:gd name="T6" fmla="*/ 0 w 617"/>
                <a:gd name="T7" fmla="*/ 556 h 1159"/>
                <a:gd name="T8" fmla="*/ 0 w 617"/>
                <a:gd name="T9" fmla="*/ 593 h 1159"/>
                <a:gd name="T10" fmla="*/ 0 w 617"/>
                <a:gd name="T11" fmla="*/ 630 h 1159"/>
                <a:gd name="T12" fmla="*/ 183 w 617"/>
                <a:gd name="T13" fmla="*/ 905 h 1159"/>
                <a:gd name="T14" fmla="*/ 502 w 617"/>
                <a:gd name="T15" fmla="*/ 1084 h 1159"/>
                <a:gd name="T16" fmla="*/ 575 w 617"/>
                <a:gd name="T17" fmla="*/ 997 h 1159"/>
                <a:gd name="T18" fmla="*/ 545 w 617"/>
                <a:gd name="T19" fmla="*/ 995 h 1159"/>
                <a:gd name="T20" fmla="*/ 515 w 617"/>
                <a:gd name="T21" fmla="*/ 990 h 1159"/>
                <a:gd name="T22" fmla="*/ 492 w 617"/>
                <a:gd name="T23" fmla="*/ 985 h 1159"/>
                <a:gd name="T24" fmla="*/ 464 w 617"/>
                <a:gd name="T25" fmla="*/ 979 h 1159"/>
                <a:gd name="T26" fmla="*/ 435 w 617"/>
                <a:gd name="T27" fmla="*/ 970 h 1159"/>
                <a:gd name="T28" fmla="*/ 403 w 617"/>
                <a:gd name="T29" fmla="*/ 959 h 1159"/>
                <a:gd name="T30" fmla="*/ 373 w 617"/>
                <a:gd name="T31" fmla="*/ 943 h 1159"/>
                <a:gd name="T32" fmla="*/ 342 w 617"/>
                <a:gd name="T33" fmla="*/ 925 h 1159"/>
                <a:gd name="T34" fmla="*/ 313 w 617"/>
                <a:gd name="T35" fmla="*/ 903 h 1159"/>
                <a:gd name="T36" fmla="*/ 287 w 617"/>
                <a:gd name="T37" fmla="*/ 877 h 1159"/>
                <a:gd name="T38" fmla="*/ 263 w 617"/>
                <a:gd name="T39" fmla="*/ 855 h 1159"/>
                <a:gd name="T40" fmla="*/ 243 w 617"/>
                <a:gd name="T41" fmla="*/ 832 h 1159"/>
                <a:gd name="T42" fmla="*/ 227 w 617"/>
                <a:gd name="T43" fmla="*/ 808 h 1159"/>
                <a:gd name="T44" fmla="*/ 210 w 617"/>
                <a:gd name="T45" fmla="*/ 783 h 1159"/>
                <a:gd name="T46" fmla="*/ 198 w 617"/>
                <a:gd name="T47" fmla="*/ 758 h 1159"/>
                <a:gd name="T48" fmla="*/ 188 w 617"/>
                <a:gd name="T49" fmla="*/ 733 h 1159"/>
                <a:gd name="T50" fmla="*/ 180 w 617"/>
                <a:gd name="T51" fmla="*/ 708 h 1159"/>
                <a:gd name="T52" fmla="*/ 173 w 617"/>
                <a:gd name="T53" fmla="*/ 683 h 1159"/>
                <a:gd name="T54" fmla="*/ 166 w 617"/>
                <a:gd name="T55" fmla="*/ 660 h 1159"/>
                <a:gd name="T56" fmla="*/ 163 w 617"/>
                <a:gd name="T57" fmla="*/ 636 h 1159"/>
                <a:gd name="T58" fmla="*/ 160 w 617"/>
                <a:gd name="T59" fmla="*/ 605 h 1159"/>
                <a:gd name="T60" fmla="*/ 158 w 617"/>
                <a:gd name="T61" fmla="*/ 569 h 1159"/>
                <a:gd name="T62" fmla="*/ 158 w 617"/>
                <a:gd name="T63" fmla="*/ 544 h 1159"/>
                <a:gd name="T64" fmla="*/ 163 w 617"/>
                <a:gd name="T65" fmla="*/ 509 h 1159"/>
                <a:gd name="T66" fmla="*/ 168 w 617"/>
                <a:gd name="T67" fmla="*/ 484 h 1159"/>
                <a:gd name="T68" fmla="*/ 175 w 617"/>
                <a:gd name="T69" fmla="*/ 461 h 1159"/>
                <a:gd name="T70" fmla="*/ 183 w 617"/>
                <a:gd name="T71" fmla="*/ 434 h 1159"/>
                <a:gd name="T72" fmla="*/ 193 w 617"/>
                <a:gd name="T73" fmla="*/ 404 h 1159"/>
                <a:gd name="T74" fmla="*/ 206 w 617"/>
                <a:gd name="T75" fmla="*/ 377 h 1159"/>
                <a:gd name="T76" fmla="*/ 223 w 617"/>
                <a:gd name="T77" fmla="*/ 349 h 1159"/>
                <a:gd name="T78" fmla="*/ 242 w 617"/>
                <a:gd name="T79" fmla="*/ 324 h 1159"/>
                <a:gd name="T80" fmla="*/ 265 w 617"/>
                <a:gd name="T81" fmla="*/ 299 h 1159"/>
                <a:gd name="T82" fmla="*/ 285 w 617"/>
                <a:gd name="T83" fmla="*/ 281 h 1159"/>
                <a:gd name="T84" fmla="*/ 303 w 617"/>
                <a:gd name="T85" fmla="*/ 261 h 1159"/>
                <a:gd name="T86" fmla="*/ 337 w 617"/>
                <a:gd name="T87" fmla="*/ 236 h 1159"/>
                <a:gd name="T88" fmla="*/ 358 w 617"/>
                <a:gd name="T89" fmla="*/ 222 h 1159"/>
                <a:gd name="T90" fmla="*/ 383 w 617"/>
                <a:gd name="T91" fmla="*/ 207 h 1159"/>
                <a:gd name="T92" fmla="*/ 413 w 617"/>
                <a:gd name="T93" fmla="*/ 192 h 1159"/>
                <a:gd name="T94" fmla="*/ 447 w 617"/>
                <a:gd name="T95" fmla="*/ 182 h 1159"/>
                <a:gd name="T96" fmla="*/ 484 w 617"/>
                <a:gd name="T97" fmla="*/ 170 h 1159"/>
                <a:gd name="T98" fmla="*/ 525 w 617"/>
                <a:gd name="T99" fmla="*/ 164 h 1159"/>
                <a:gd name="T100" fmla="*/ 569 w 617"/>
                <a:gd name="T101" fmla="*/ 160 h 11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17"/>
                <a:gd name="T154" fmla="*/ 0 h 1159"/>
                <a:gd name="T155" fmla="*/ 617 w 617"/>
                <a:gd name="T156" fmla="*/ 1159 h 11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17" h="1159">
                  <a:moveTo>
                    <a:pt x="579" y="160"/>
                  </a:moveTo>
                  <a:lnTo>
                    <a:pt x="577" y="0"/>
                  </a:lnTo>
                  <a:lnTo>
                    <a:pt x="524" y="0"/>
                  </a:lnTo>
                  <a:lnTo>
                    <a:pt x="504" y="72"/>
                  </a:lnTo>
                  <a:lnTo>
                    <a:pt x="395" y="102"/>
                  </a:lnTo>
                  <a:lnTo>
                    <a:pt x="323" y="52"/>
                  </a:lnTo>
                  <a:lnTo>
                    <a:pt x="245" y="100"/>
                  </a:lnTo>
                  <a:lnTo>
                    <a:pt x="248" y="182"/>
                  </a:lnTo>
                  <a:lnTo>
                    <a:pt x="190" y="246"/>
                  </a:lnTo>
                  <a:lnTo>
                    <a:pt x="108" y="232"/>
                  </a:lnTo>
                  <a:lnTo>
                    <a:pt x="55" y="322"/>
                  </a:lnTo>
                  <a:lnTo>
                    <a:pt x="101" y="389"/>
                  </a:lnTo>
                  <a:lnTo>
                    <a:pt x="70" y="503"/>
                  </a:lnTo>
                  <a:lnTo>
                    <a:pt x="1" y="514"/>
                  </a:lnTo>
                  <a:lnTo>
                    <a:pt x="1" y="519"/>
                  </a:lnTo>
                  <a:lnTo>
                    <a:pt x="0" y="528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4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0" y="571"/>
                  </a:lnTo>
                  <a:lnTo>
                    <a:pt x="0" y="578"/>
                  </a:lnTo>
                  <a:lnTo>
                    <a:pt x="0" y="586"/>
                  </a:lnTo>
                  <a:lnTo>
                    <a:pt x="0" y="593"/>
                  </a:lnTo>
                  <a:lnTo>
                    <a:pt x="0" y="600"/>
                  </a:lnTo>
                  <a:lnTo>
                    <a:pt x="0" y="606"/>
                  </a:lnTo>
                  <a:lnTo>
                    <a:pt x="0" y="615"/>
                  </a:lnTo>
                  <a:lnTo>
                    <a:pt x="0" y="621"/>
                  </a:lnTo>
                  <a:lnTo>
                    <a:pt x="0" y="630"/>
                  </a:lnTo>
                  <a:lnTo>
                    <a:pt x="71" y="650"/>
                  </a:lnTo>
                  <a:lnTo>
                    <a:pt x="101" y="758"/>
                  </a:lnTo>
                  <a:lnTo>
                    <a:pt x="60" y="842"/>
                  </a:lnTo>
                  <a:lnTo>
                    <a:pt x="83" y="887"/>
                  </a:lnTo>
                  <a:lnTo>
                    <a:pt x="183" y="905"/>
                  </a:lnTo>
                  <a:lnTo>
                    <a:pt x="243" y="964"/>
                  </a:lnTo>
                  <a:lnTo>
                    <a:pt x="252" y="1060"/>
                  </a:lnTo>
                  <a:lnTo>
                    <a:pt x="300" y="1090"/>
                  </a:lnTo>
                  <a:lnTo>
                    <a:pt x="388" y="1052"/>
                  </a:lnTo>
                  <a:lnTo>
                    <a:pt x="502" y="1084"/>
                  </a:lnTo>
                  <a:lnTo>
                    <a:pt x="547" y="1159"/>
                  </a:lnTo>
                  <a:lnTo>
                    <a:pt x="580" y="1156"/>
                  </a:lnTo>
                  <a:lnTo>
                    <a:pt x="617" y="1082"/>
                  </a:lnTo>
                  <a:lnTo>
                    <a:pt x="577" y="997"/>
                  </a:lnTo>
                  <a:lnTo>
                    <a:pt x="575" y="997"/>
                  </a:lnTo>
                  <a:lnTo>
                    <a:pt x="569" y="997"/>
                  </a:lnTo>
                  <a:lnTo>
                    <a:pt x="562" y="997"/>
                  </a:lnTo>
                  <a:lnTo>
                    <a:pt x="559" y="997"/>
                  </a:lnTo>
                  <a:lnTo>
                    <a:pt x="552" y="995"/>
                  </a:lnTo>
                  <a:lnTo>
                    <a:pt x="545" y="995"/>
                  </a:lnTo>
                  <a:lnTo>
                    <a:pt x="539" y="994"/>
                  </a:lnTo>
                  <a:lnTo>
                    <a:pt x="530" y="992"/>
                  </a:lnTo>
                  <a:lnTo>
                    <a:pt x="525" y="992"/>
                  </a:lnTo>
                  <a:lnTo>
                    <a:pt x="520" y="990"/>
                  </a:lnTo>
                  <a:lnTo>
                    <a:pt x="515" y="990"/>
                  </a:lnTo>
                  <a:lnTo>
                    <a:pt x="512" y="990"/>
                  </a:lnTo>
                  <a:lnTo>
                    <a:pt x="507" y="989"/>
                  </a:lnTo>
                  <a:lnTo>
                    <a:pt x="502" y="987"/>
                  </a:lnTo>
                  <a:lnTo>
                    <a:pt x="495" y="987"/>
                  </a:lnTo>
                  <a:lnTo>
                    <a:pt x="492" y="985"/>
                  </a:lnTo>
                  <a:lnTo>
                    <a:pt x="485" y="984"/>
                  </a:lnTo>
                  <a:lnTo>
                    <a:pt x="480" y="984"/>
                  </a:lnTo>
                  <a:lnTo>
                    <a:pt x="475" y="982"/>
                  </a:lnTo>
                  <a:lnTo>
                    <a:pt x="470" y="980"/>
                  </a:lnTo>
                  <a:lnTo>
                    <a:pt x="464" y="979"/>
                  </a:lnTo>
                  <a:lnTo>
                    <a:pt x="459" y="977"/>
                  </a:lnTo>
                  <a:lnTo>
                    <a:pt x="452" y="975"/>
                  </a:lnTo>
                  <a:lnTo>
                    <a:pt x="447" y="974"/>
                  </a:lnTo>
                  <a:lnTo>
                    <a:pt x="440" y="972"/>
                  </a:lnTo>
                  <a:lnTo>
                    <a:pt x="435" y="970"/>
                  </a:lnTo>
                  <a:lnTo>
                    <a:pt x="429" y="967"/>
                  </a:lnTo>
                  <a:lnTo>
                    <a:pt x="423" y="965"/>
                  </a:lnTo>
                  <a:lnTo>
                    <a:pt x="417" y="962"/>
                  </a:lnTo>
                  <a:lnTo>
                    <a:pt x="410" y="960"/>
                  </a:lnTo>
                  <a:lnTo>
                    <a:pt x="403" y="959"/>
                  </a:lnTo>
                  <a:lnTo>
                    <a:pt x="398" y="955"/>
                  </a:lnTo>
                  <a:lnTo>
                    <a:pt x="392" y="952"/>
                  </a:lnTo>
                  <a:lnTo>
                    <a:pt x="385" y="948"/>
                  </a:lnTo>
                  <a:lnTo>
                    <a:pt x="378" y="945"/>
                  </a:lnTo>
                  <a:lnTo>
                    <a:pt x="373" y="943"/>
                  </a:lnTo>
                  <a:lnTo>
                    <a:pt x="367" y="940"/>
                  </a:lnTo>
                  <a:lnTo>
                    <a:pt x="360" y="937"/>
                  </a:lnTo>
                  <a:lnTo>
                    <a:pt x="355" y="932"/>
                  </a:lnTo>
                  <a:lnTo>
                    <a:pt x="348" y="928"/>
                  </a:lnTo>
                  <a:lnTo>
                    <a:pt x="342" y="925"/>
                  </a:lnTo>
                  <a:lnTo>
                    <a:pt x="337" y="920"/>
                  </a:lnTo>
                  <a:lnTo>
                    <a:pt x="330" y="917"/>
                  </a:lnTo>
                  <a:lnTo>
                    <a:pt x="325" y="912"/>
                  </a:lnTo>
                  <a:lnTo>
                    <a:pt x="318" y="908"/>
                  </a:lnTo>
                  <a:lnTo>
                    <a:pt x="313" y="903"/>
                  </a:lnTo>
                  <a:lnTo>
                    <a:pt x="307" y="898"/>
                  </a:lnTo>
                  <a:lnTo>
                    <a:pt x="303" y="893"/>
                  </a:lnTo>
                  <a:lnTo>
                    <a:pt x="297" y="888"/>
                  </a:lnTo>
                  <a:lnTo>
                    <a:pt x="292" y="883"/>
                  </a:lnTo>
                  <a:lnTo>
                    <a:pt x="287" y="877"/>
                  </a:lnTo>
                  <a:lnTo>
                    <a:pt x="282" y="873"/>
                  </a:lnTo>
                  <a:lnTo>
                    <a:pt x="277" y="868"/>
                  </a:lnTo>
                  <a:lnTo>
                    <a:pt x="273" y="863"/>
                  </a:lnTo>
                  <a:lnTo>
                    <a:pt x="268" y="858"/>
                  </a:lnTo>
                  <a:lnTo>
                    <a:pt x="263" y="855"/>
                  </a:lnTo>
                  <a:lnTo>
                    <a:pt x="258" y="850"/>
                  </a:lnTo>
                  <a:lnTo>
                    <a:pt x="255" y="845"/>
                  </a:lnTo>
                  <a:lnTo>
                    <a:pt x="252" y="842"/>
                  </a:lnTo>
                  <a:lnTo>
                    <a:pt x="248" y="837"/>
                  </a:lnTo>
                  <a:lnTo>
                    <a:pt x="243" y="832"/>
                  </a:lnTo>
                  <a:lnTo>
                    <a:pt x="240" y="827"/>
                  </a:lnTo>
                  <a:lnTo>
                    <a:pt x="237" y="823"/>
                  </a:lnTo>
                  <a:lnTo>
                    <a:pt x="233" y="818"/>
                  </a:lnTo>
                  <a:lnTo>
                    <a:pt x="230" y="813"/>
                  </a:lnTo>
                  <a:lnTo>
                    <a:pt x="227" y="808"/>
                  </a:lnTo>
                  <a:lnTo>
                    <a:pt x="223" y="803"/>
                  </a:lnTo>
                  <a:lnTo>
                    <a:pt x="222" y="798"/>
                  </a:lnTo>
                  <a:lnTo>
                    <a:pt x="217" y="793"/>
                  </a:lnTo>
                  <a:lnTo>
                    <a:pt x="213" y="788"/>
                  </a:lnTo>
                  <a:lnTo>
                    <a:pt x="210" y="783"/>
                  </a:lnTo>
                  <a:lnTo>
                    <a:pt x="208" y="778"/>
                  </a:lnTo>
                  <a:lnTo>
                    <a:pt x="206" y="773"/>
                  </a:lnTo>
                  <a:lnTo>
                    <a:pt x="203" y="768"/>
                  </a:lnTo>
                  <a:lnTo>
                    <a:pt x="201" y="763"/>
                  </a:lnTo>
                  <a:lnTo>
                    <a:pt x="198" y="758"/>
                  </a:lnTo>
                  <a:lnTo>
                    <a:pt x="196" y="753"/>
                  </a:lnTo>
                  <a:lnTo>
                    <a:pt x="193" y="748"/>
                  </a:lnTo>
                  <a:lnTo>
                    <a:pt x="191" y="743"/>
                  </a:lnTo>
                  <a:lnTo>
                    <a:pt x="190" y="738"/>
                  </a:lnTo>
                  <a:lnTo>
                    <a:pt x="188" y="733"/>
                  </a:lnTo>
                  <a:lnTo>
                    <a:pt x="186" y="728"/>
                  </a:lnTo>
                  <a:lnTo>
                    <a:pt x="185" y="723"/>
                  </a:lnTo>
                  <a:lnTo>
                    <a:pt x="183" y="720"/>
                  </a:lnTo>
                  <a:lnTo>
                    <a:pt x="181" y="713"/>
                  </a:lnTo>
                  <a:lnTo>
                    <a:pt x="180" y="708"/>
                  </a:lnTo>
                  <a:lnTo>
                    <a:pt x="178" y="703"/>
                  </a:lnTo>
                  <a:lnTo>
                    <a:pt x="176" y="698"/>
                  </a:lnTo>
                  <a:lnTo>
                    <a:pt x="175" y="693"/>
                  </a:lnTo>
                  <a:lnTo>
                    <a:pt x="175" y="688"/>
                  </a:lnTo>
                  <a:lnTo>
                    <a:pt x="173" y="683"/>
                  </a:lnTo>
                  <a:lnTo>
                    <a:pt x="171" y="678"/>
                  </a:lnTo>
                  <a:lnTo>
                    <a:pt x="170" y="673"/>
                  </a:lnTo>
                  <a:lnTo>
                    <a:pt x="170" y="670"/>
                  </a:lnTo>
                  <a:lnTo>
                    <a:pt x="168" y="665"/>
                  </a:lnTo>
                  <a:lnTo>
                    <a:pt x="166" y="660"/>
                  </a:lnTo>
                  <a:lnTo>
                    <a:pt x="166" y="655"/>
                  </a:lnTo>
                  <a:lnTo>
                    <a:pt x="165" y="650"/>
                  </a:lnTo>
                  <a:lnTo>
                    <a:pt x="165" y="645"/>
                  </a:lnTo>
                  <a:lnTo>
                    <a:pt x="165" y="641"/>
                  </a:lnTo>
                  <a:lnTo>
                    <a:pt x="163" y="636"/>
                  </a:lnTo>
                  <a:lnTo>
                    <a:pt x="161" y="631"/>
                  </a:lnTo>
                  <a:lnTo>
                    <a:pt x="161" y="626"/>
                  </a:lnTo>
                  <a:lnTo>
                    <a:pt x="161" y="621"/>
                  </a:lnTo>
                  <a:lnTo>
                    <a:pt x="160" y="613"/>
                  </a:lnTo>
                  <a:lnTo>
                    <a:pt x="160" y="605"/>
                  </a:lnTo>
                  <a:lnTo>
                    <a:pt x="158" y="596"/>
                  </a:lnTo>
                  <a:lnTo>
                    <a:pt x="158" y="588"/>
                  </a:lnTo>
                  <a:lnTo>
                    <a:pt x="158" y="581"/>
                  </a:lnTo>
                  <a:lnTo>
                    <a:pt x="158" y="574"/>
                  </a:lnTo>
                  <a:lnTo>
                    <a:pt x="158" y="569"/>
                  </a:lnTo>
                  <a:lnTo>
                    <a:pt x="158" y="566"/>
                  </a:lnTo>
                  <a:lnTo>
                    <a:pt x="158" y="561"/>
                  </a:lnTo>
                  <a:lnTo>
                    <a:pt x="158" y="556"/>
                  </a:lnTo>
                  <a:lnTo>
                    <a:pt x="158" y="551"/>
                  </a:lnTo>
                  <a:lnTo>
                    <a:pt x="158" y="544"/>
                  </a:lnTo>
                  <a:lnTo>
                    <a:pt x="160" y="538"/>
                  </a:lnTo>
                  <a:lnTo>
                    <a:pt x="161" y="531"/>
                  </a:lnTo>
                  <a:lnTo>
                    <a:pt x="161" y="521"/>
                  </a:lnTo>
                  <a:lnTo>
                    <a:pt x="163" y="514"/>
                  </a:lnTo>
                  <a:lnTo>
                    <a:pt x="163" y="509"/>
                  </a:lnTo>
                  <a:lnTo>
                    <a:pt x="165" y="504"/>
                  </a:lnTo>
                  <a:lnTo>
                    <a:pt x="165" y="499"/>
                  </a:lnTo>
                  <a:lnTo>
                    <a:pt x="166" y="496"/>
                  </a:lnTo>
                  <a:lnTo>
                    <a:pt x="166" y="489"/>
                  </a:lnTo>
                  <a:lnTo>
                    <a:pt x="168" y="484"/>
                  </a:lnTo>
                  <a:lnTo>
                    <a:pt x="170" y="481"/>
                  </a:lnTo>
                  <a:lnTo>
                    <a:pt x="171" y="476"/>
                  </a:lnTo>
                  <a:lnTo>
                    <a:pt x="171" y="469"/>
                  </a:lnTo>
                  <a:lnTo>
                    <a:pt x="173" y="466"/>
                  </a:lnTo>
                  <a:lnTo>
                    <a:pt x="175" y="461"/>
                  </a:lnTo>
                  <a:lnTo>
                    <a:pt x="176" y="456"/>
                  </a:lnTo>
                  <a:lnTo>
                    <a:pt x="178" y="449"/>
                  </a:lnTo>
                  <a:lnTo>
                    <a:pt x="180" y="444"/>
                  </a:lnTo>
                  <a:lnTo>
                    <a:pt x="181" y="438"/>
                  </a:lnTo>
                  <a:lnTo>
                    <a:pt x="183" y="434"/>
                  </a:lnTo>
                  <a:lnTo>
                    <a:pt x="185" y="428"/>
                  </a:lnTo>
                  <a:lnTo>
                    <a:pt x="186" y="423"/>
                  </a:lnTo>
                  <a:lnTo>
                    <a:pt x="190" y="416"/>
                  </a:lnTo>
                  <a:lnTo>
                    <a:pt x="191" y="411"/>
                  </a:lnTo>
                  <a:lnTo>
                    <a:pt x="193" y="404"/>
                  </a:lnTo>
                  <a:lnTo>
                    <a:pt x="196" y="399"/>
                  </a:lnTo>
                  <a:lnTo>
                    <a:pt x="198" y="394"/>
                  </a:lnTo>
                  <a:lnTo>
                    <a:pt x="201" y="389"/>
                  </a:lnTo>
                  <a:lnTo>
                    <a:pt x="203" y="382"/>
                  </a:lnTo>
                  <a:lnTo>
                    <a:pt x="206" y="377"/>
                  </a:lnTo>
                  <a:lnTo>
                    <a:pt x="210" y="372"/>
                  </a:lnTo>
                  <a:lnTo>
                    <a:pt x="213" y="367"/>
                  </a:lnTo>
                  <a:lnTo>
                    <a:pt x="217" y="361"/>
                  </a:lnTo>
                  <a:lnTo>
                    <a:pt x="220" y="356"/>
                  </a:lnTo>
                  <a:lnTo>
                    <a:pt x="223" y="349"/>
                  </a:lnTo>
                  <a:lnTo>
                    <a:pt x="227" y="346"/>
                  </a:lnTo>
                  <a:lnTo>
                    <a:pt x="230" y="339"/>
                  </a:lnTo>
                  <a:lnTo>
                    <a:pt x="233" y="334"/>
                  </a:lnTo>
                  <a:lnTo>
                    <a:pt x="238" y="329"/>
                  </a:lnTo>
                  <a:lnTo>
                    <a:pt x="242" y="324"/>
                  </a:lnTo>
                  <a:lnTo>
                    <a:pt x="247" y="317"/>
                  </a:lnTo>
                  <a:lnTo>
                    <a:pt x="250" y="314"/>
                  </a:lnTo>
                  <a:lnTo>
                    <a:pt x="255" y="309"/>
                  </a:lnTo>
                  <a:lnTo>
                    <a:pt x="260" y="304"/>
                  </a:lnTo>
                  <a:lnTo>
                    <a:pt x="265" y="299"/>
                  </a:lnTo>
                  <a:lnTo>
                    <a:pt x="270" y="294"/>
                  </a:lnTo>
                  <a:lnTo>
                    <a:pt x="275" y="289"/>
                  </a:lnTo>
                  <a:lnTo>
                    <a:pt x="280" y="286"/>
                  </a:lnTo>
                  <a:lnTo>
                    <a:pt x="282" y="284"/>
                  </a:lnTo>
                  <a:lnTo>
                    <a:pt x="285" y="281"/>
                  </a:lnTo>
                  <a:lnTo>
                    <a:pt x="287" y="277"/>
                  </a:lnTo>
                  <a:lnTo>
                    <a:pt x="290" y="274"/>
                  </a:lnTo>
                  <a:lnTo>
                    <a:pt x="293" y="269"/>
                  </a:lnTo>
                  <a:lnTo>
                    <a:pt x="298" y="266"/>
                  </a:lnTo>
                  <a:lnTo>
                    <a:pt x="303" y="261"/>
                  </a:lnTo>
                  <a:lnTo>
                    <a:pt x="308" y="257"/>
                  </a:lnTo>
                  <a:lnTo>
                    <a:pt x="315" y="251"/>
                  </a:lnTo>
                  <a:lnTo>
                    <a:pt x="322" y="246"/>
                  </a:lnTo>
                  <a:lnTo>
                    <a:pt x="328" y="241"/>
                  </a:lnTo>
                  <a:lnTo>
                    <a:pt x="337" y="236"/>
                  </a:lnTo>
                  <a:lnTo>
                    <a:pt x="340" y="232"/>
                  </a:lnTo>
                  <a:lnTo>
                    <a:pt x="345" y="229"/>
                  </a:lnTo>
                  <a:lnTo>
                    <a:pt x="350" y="227"/>
                  </a:lnTo>
                  <a:lnTo>
                    <a:pt x="355" y="226"/>
                  </a:lnTo>
                  <a:lnTo>
                    <a:pt x="358" y="222"/>
                  </a:lnTo>
                  <a:lnTo>
                    <a:pt x="363" y="219"/>
                  </a:lnTo>
                  <a:lnTo>
                    <a:pt x="368" y="216"/>
                  </a:lnTo>
                  <a:lnTo>
                    <a:pt x="373" y="212"/>
                  </a:lnTo>
                  <a:lnTo>
                    <a:pt x="378" y="210"/>
                  </a:lnTo>
                  <a:lnTo>
                    <a:pt x="383" y="207"/>
                  </a:lnTo>
                  <a:lnTo>
                    <a:pt x="390" y="204"/>
                  </a:lnTo>
                  <a:lnTo>
                    <a:pt x="395" y="202"/>
                  </a:lnTo>
                  <a:lnTo>
                    <a:pt x="402" y="199"/>
                  </a:lnTo>
                  <a:lnTo>
                    <a:pt x="407" y="195"/>
                  </a:lnTo>
                  <a:lnTo>
                    <a:pt x="413" y="192"/>
                  </a:lnTo>
                  <a:lnTo>
                    <a:pt x="420" y="190"/>
                  </a:lnTo>
                  <a:lnTo>
                    <a:pt x="425" y="189"/>
                  </a:lnTo>
                  <a:lnTo>
                    <a:pt x="434" y="185"/>
                  </a:lnTo>
                  <a:lnTo>
                    <a:pt x="440" y="184"/>
                  </a:lnTo>
                  <a:lnTo>
                    <a:pt x="447" y="182"/>
                  </a:lnTo>
                  <a:lnTo>
                    <a:pt x="454" y="179"/>
                  </a:lnTo>
                  <a:lnTo>
                    <a:pt x="460" y="177"/>
                  </a:lnTo>
                  <a:lnTo>
                    <a:pt x="469" y="175"/>
                  </a:lnTo>
                  <a:lnTo>
                    <a:pt x="475" y="174"/>
                  </a:lnTo>
                  <a:lnTo>
                    <a:pt x="484" y="170"/>
                  </a:lnTo>
                  <a:lnTo>
                    <a:pt x="492" y="169"/>
                  </a:lnTo>
                  <a:lnTo>
                    <a:pt x="499" y="167"/>
                  </a:lnTo>
                  <a:lnTo>
                    <a:pt x="509" y="167"/>
                  </a:lnTo>
                  <a:lnTo>
                    <a:pt x="515" y="164"/>
                  </a:lnTo>
                  <a:lnTo>
                    <a:pt x="525" y="164"/>
                  </a:lnTo>
                  <a:lnTo>
                    <a:pt x="532" y="162"/>
                  </a:lnTo>
                  <a:lnTo>
                    <a:pt x="542" y="162"/>
                  </a:lnTo>
                  <a:lnTo>
                    <a:pt x="550" y="160"/>
                  </a:lnTo>
                  <a:lnTo>
                    <a:pt x="559" y="160"/>
                  </a:lnTo>
                  <a:lnTo>
                    <a:pt x="569" y="160"/>
                  </a:lnTo>
                  <a:lnTo>
                    <a:pt x="579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10"/>
          <p:cNvGrpSpPr/>
          <p:nvPr/>
        </p:nvGrpSpPr>
        <p:grpSpPr bwMode="auto">
          <a:xfrm>
            <a:off x="141827" y="3590186"/>
            <a:ext cx="2176463" cy="2198688"/>
            <a:chOff x="567" y="754"/>
            <a:chExt cx="1371" cy="1385"/>
          </a:xfrm>
          <a:solidFill>
            <a:schemeClr val="accent3"/>
          </a:solidFill>
        </p:grpSpPr>
        <p:sp>
          <p:nvSpPr>
            <p:cNvPr id="8" name="Freeform 11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4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235575" y="2039620"/>
            <a:ext cx="1905" cy="2474595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grpSp>
        <p:nvGrpSpPr>
          <p:cNvPr id="29" name="组合 28"/>
          <p:cNvGrpSpPr/>
          <p:nvPr/>
        </p:nvGrpSpPr>
        <p:grpSpPr>
          <a:xfrm>
            <a:off x="4929378" y="1683033"/>
            <a:ext cx="611989" cy="611989"/>
            <a:chOff x="3714631" y="870654"/>
            <a:chExt cx="612068" cy="612068"/>
          </a:xfrm>
          <a:solidFill>
            <a:srgbClr val="E5AB74"/>
          </a:solidFill>
        </p:grpSpPr>
        <p:sp>
          <p:nvSpPr>
            <p:cNvPr id="30" name="椭圆 29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1" name="TextBox 50"/>
            <p:cNvSpPr txBox="1"/>
            <p:nvPr/>
          </p:nvSpPr>
          <p:spPr>
            <a:xfrm>
              <a:off x="3817696" y="1022799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5660925" y="183610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模型案例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238115" y="2682240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235575" y="3119755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235575" y="3575050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235575" y="4083685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87035" y="3414078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列表页</a:t>
            </a:r>
          </a:p>
        </p:txBody>
      </p:sp>
      <p:sp>
        <p:nvSpPr>
          <p:cNvPr id="24" name="矩形 23"/>
          <p:cNvSpPr/>
          <p:nvPr/>
        </p:nvSpPr>
        <p:spPr>
          <a:xfrm>
            <a:off x="6287035" y="392271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详情页</a:t>
            </a:r>
          </a:p>
        </p:txBody>
      </p:sp>
      <p:sp>
        <p:nvSpPr>
          <p:cNvPr id="25" name="矩形 24"/>
          <p:cNvSpPr/>
          <p:nvPr/>
        </p:nvSpPr>
        <p:spPr>
          <a:xfrm>
            <a:off x="6289575" y="4413568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修改页</a:t>
            </a:r>
          </a:p>
        </p:txBody>
      </p:sp>
      <p:sp>
        <p:nvSpPr>
          <p:cNvPr id="26" name="矩形 25"/>
          <p:cNvSpPr/>
          <p:nvPr/>
        </p:nvSpPr>
        <p:spPr>
          <a:xfrm>
            <a:off x="6289575" y="252063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  页</a:t>
            </a:r>
          </a:p>
        </p:txBody>
      </p:sp>
      <p:sp>
        <p:nvSpPr>
          <p:cNvPr id="27" name="矩形 26"/>
          <p:cNvSpPr/>
          <p:nvPr/>
        </p:nvSpPr>
        <p:spPr>
          <a:xfrm>
            <a:off x="6289575" y="295878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添加页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5235575" y="4519295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3000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480" y="2847975"/>
            <a:ext cx="7162800" cy="156845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>
                <a:latin typeface="+mn-ea"/>
                <a:ea typeface="+mn-ea"/>
              </a:rPr>
              <a:t>客户端和服务器都是怎么记录登录的状态的呢</a:t>
            </a:r>
            <a:r>
              <a:rPr lang="en-US" altLang="zh-CN" sz="4000" dirty="0">
                <a:latin typeface="+mn-ea"/>
                <a:ea typeface="+mn-ea"/>
              </a:rPr>
              <a:t>?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浏览器中的</a:t>
            </a:r>
            <a:r>
              <a:rPr lang="en-US" altLang="zh-CN" dirty="0"/>
              <a:t>----cookie: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255" y="1192530"/>
            <a:ext cx="5398770" cy="38557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69025" y="1292225"/>
            <a:ext cx="5824220" cy="37553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浏览器中的</a:t>
            </a:r>
            <a:r>
              <a:rPr lang="en-US" altLang="zh-CN" dirty="0"/>
              <a:t>----cookie: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5045" y="1108075"/>
            <a:ext cx="5581015" cy="34283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7860" y="4620895"/>
            <a:ext cx="6562090" cy="17907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服务器中设置</a:t>
            </a:r>
            <a:r>
              <a:rPr lang="en-US" altLang="zh-CN" dirty="0"/>
              <a:t>cookie</a:t>
            </a:r>
            <a:r>
              <a:rPr lang="zh-CN" altLang="en-US" dirty="0"/>
              <a:t>及获取</a:t>
            </a:r>
            <a:r>
              <a:rPr lang="en-US" altLang="zh-CN" dirty="0"/>
              <a:t>cookie: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850313" y="1466390"/>
            <a:ext cx="2766432" cy="4244340"/>
          </a:xfrm>
          <a:prstGeom prst="round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50000"/>
              </a:lnSpc>
            </a:pPr>
            <a:r>
              <a:rPr lang="zh-CN" altLang="en-US" sz="2000" dirty="0"/>
              <a:t>注意</a:t>
            </a:r>
            <a:r>
              <a:rPr lang="en-US" altLang="zh-CN" sz="2000" dirty="0"/>
              <a:t>:</a:t>
            </a:r>
            <a:r>
              <a:rPr lang="zh-CN" altLang="en-US" sz="2000" dirty="0"/>
              <a:t>设置</a:t>
            </a:r>
            <a:r>
              <a:rPr lang="en-US" altLang="zh-CN" sz="2000" dirty="0"/>
              <a:t>cookie</a:t>
            </a:r>
            <a:r>
              <a:rPr lang="zh-CN" altLang="en-US" sz="2000" dirty="0"/>
              <a:t>值以及删除</a:t>
            </a:r>
            <a:r>
              <a:rPr lang="en-US" altLang="zh-CN" sz="2000" dirty="0"/>
              <a:t>cookie</a:t>
            </a:r>
            <a:r>
              <a:rPr lang="zh-CN" altLang="en-US" sz="2000" dirty="0"/>
              <a:t>值都是</a:t>
            </a:r>
            <a:r>
              <a:rPr lang="en-US" altLang="zh-CN" sz="2000" dirty="0"/>
              <a:t>response</a:t>
            </a:r>
            <a:r>
              <a:rPr lang="zh-CN" altLang="en-US" sz="2000" dirty="0"/>
              <a:t>对象的操作</a:t>
            </a:r>
            <a:r>
              <a:rPr lang="en-US" altLang="zh-CN" sz="2000" dirty="0"/>
              <a:t>,</a:t>
            </a:r>
            <a:r>
              <a:rPr lang="zh-CN" altLang="en-US" sz="2000" dirty="0"/>
              <a:t>而获取</a:t>
            </a:r>
            <a:r>
              <a:rPr lang="en-US" altLang="zh-CN" sz="2000" dirty="0"/>
              <a:t>cookie</a:t>
            </a:r>
            <a:r>
              <a:rPr lang="zh-CN" altLang="en-US" sz="2000" dirty="0"/>
              <a:t>是从</a:t>
            </a:r>
            <a:r>
              <a:rPr lang="en-US" altLang="zh-CN" sz="2000" dirty="0"/>
              <a:t>requeset</a:t>
            </a:r>
            <a:r>
              <a:rPr lang="zh-CN" altLang="en-US" sz="2000" dirty="0"/>
              <a:t>相应中获得的</a:t>
            </a:r>
            <a:r>
              <a:rPr lang="en-US" altLang="zh-CN" sz="2000" dirty="0"/>
              <a:t>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390" y="1466390"/>
            <a:ext cx="8022635" cy="42443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815" y="2440305"/>
            <a:ext cx="6636385" cy="242379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000" dirty="0">
                <a:latin typeface="+mn-ea"/>
                <a:ea typeface="+mn-ea"/>
              </a:rPr>
              <a:t>虽然</a:t>
            </a:r>
            <a:r>
              <a:rPr lang="en-US" altLang="zh-CN" sz="4000" dirty="0">
                <a:latin typeface="+mn-ea"/>
                <a:ea typeface="+mn-ea"/>
              </a:rPr>
              <a:t>cookie</a:t>
            </a:r>
            <a:r>
              <a:rPr lang="zh-CN" altLang="en-US" sz="4000" dirty="0">
                <a:latin typeface="+mn-ea"/>
                <a:ea typeface="+mn-ea"/>
              </a:rPr>
              <a:t>可以保存状态</a:t>
            </a:r>
            <a:br>
              <a:rPr lang="zh-CN" altLang="en-US" sz="4000" dirty="0">
                <a:latin typeface="+mn-ea"/>
                <a:ea typeface="+mn-ea"/>
              </a:rPr>
            </a:br>
            <a:r>
              <a:rPr lang="zh-CN" altLang="en-US" sz="4000" dirty="0">
                <a:latin typeface="+mn-ea"/>
                <a:ea typeface="+mn-ea"/>
              </a:rPr>
              <a:t>但注意不要存储敏感信息</a:t>
            </a:r>
            <a:r>
              <a:rPr lang="en-US" altLang="zh-CN" sz="4000" dirty="0">
                <a:latin typeface="+mn-ea"/>
                <a:ea typeface="+mn-ea"/>
              </a:rPr>
              <a:t>.</a:t>
            </a:r>
            <a:br>
              <a:rPr lang="en-US" altLang="zh-CN" sz="4000" dirty="0">
                <a:latin typeface="+mn-ea"/>
                <a:ea typeface="+mn-ea"/>
              </a:rPr>
            </a:br>
            <a:r>
              <a:rPr lang="zh-CN" altLang="en-US" sz="4000" dirty="0">
                <a:latin typeface="+mn-ea"/>
                <a:ea typeface="+mn-ea"/>
              </a:rPr>
              <a:t>想要了解</a:t>
            </a:r>
            <a:r>
              <a:rPr lang="en-US" altLang="zh-CN" sz="4000" dirty="0">
                <a:latin typeface="+mn-ea"/>
                <a:ea typeface="+mn-ea"/>
              </a:rPr>
              <a:t>状</a:t>
            </a:r>
            <a:r>
              <a:rPr lang="zh-CN" altLang="en-US" sz="4000" dirty="0">
                <a:latin typeface="+mn-ea"/>
                <a:ea typeface="+mn-ea"/>
              </a:rPr>
              <a:t>态保持的另一种方式</a:t>
            </a:r>
            <a:r>
              <a:rPr lang="en-US" altLang="zh-CN" sz="4000" dirty="0">
                <a:latin typeface="+mn-ea"/>
                <a:ea typeface="+mn-ea"/>
              </a:rPr>
              <a:t>,</a:t>
            </a:r>
            <a:br>
              <a:rPr lang="zh-CN" altLang="en-US" sz="4000" dirty="0">
                <a:latin typeface="+mn-ea"/>
                <a:ea typeface="+mn-ea"/>
              </a:rPr>
            </a:br>
            <a:r>
              <a:rPr lang="zh-CN" altLang="en-US" sz="4000" dirty="0">
                <a:latin typeface="+mn-ea"/>
                <a:ea typeface="+mn-ea"/>
              </a:rPr>
              <a:t>请关注下节课的课程内容</a:t>
            </a:r>
            <a:r>
              <a:rPr lang="en-US" altLang="zh-CN" sz="4000" dirty="0">
                <a:latin typeface="+mn-ea"/>
                <a:ea typeface="+mn-ea"/>
              </a:rPr>
              <a:t>!!!!!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:</a:t>
            </a:r>
          </a:p>
        </p:txBody>
      </p:sp>
      <p:sp>
        <p:nvSpPr>
          <p:cNvPr id="12" name="MH_Other_1"/>
          <p:cNvSpPr/>
          <p:nvPr>
            <p:custDataLst>
              <p:tags r:id="rId4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5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6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7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AutoShape 4"/>
          <p:cNvSpPr>
            <a:spLocks noChangeArrowheads="1"/>
          </p:cNvSpPr>
          <p:nvPr>
            <p:custDataLst>
              <p:tags r:id="rId8"/>
            </p:custDataLst>
          </p:nvPr>
        </p:nvSpPr>
        <p:spPr bwMode="white">
          <a:xfrm>
            <a:off x="918210" y="2240915"/>
            <a:ext cx="9558020" cy="2911475"/>
          </a:xfrm>
          <a:prstGeom prst="roundRect">
            <a:avLst>
              <a:gd name="adj" fmla="val 7012"/>
            </a:avLst>
          </a:prstGeom>
          <a:noFill/>
          <a:ln w="38100" cap="flat" cmpd="sng" algn="ctr">
            <a:solidFill>
              <a:schemeClr val="accent1"/>
            </a:solidFill>
            <a:prstDash val="solid"/>
          </a:ln>
          <a:effectLst/>
        </p:spPr>
        <p:txBody>
          <a:bodyPr anchor="ctr"/>
          <a:lstStyle/>
          <a:p>
            <a:pPr marL="0" lvl="2" algn="ctr" defTabSz="913765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sz="1865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00454" y="1966715"/>
            <a:ext cx="3482805" cy="671705"/>
          </a:xfrm>
          <a:prstGeom prst="roundRect">
            <a:avLst/>
          </a:prstGeom>
          <a:solidFill>
            <a:srgbClr val="E7686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2135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27646" y="2638215"/>
            <a:ext cx="536892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分别实现</a:t>
            </a:r>
            <a:r>
              <a:rPr lang="en-US" altLang="zh-CN" sz="2400" dirty="0"/>
              <a:t>get</a:t>
            </a:r>
            <a:r>
              <a:rPr lang="zh-CN" altLang="en-US" sz="2400" dirty="0"/>
              <a:t>方式和</a:t>
            </a:r>
            <a:r>
              <a:rPr lang="en-US" altLang="zh-CN" sz="2400" dirty="0"/>
              <a:t>post</a:t>
            </a:r>
            <a:r>
              <a:rPr lang="zh-CN" altLang="en-US" sz="2400" dirty="0"/>
              <a:t>方式传递参数</a:t>
            </a:r>
            <a:r>
              <a:rPr lang="en-US" altLang="zh-CN" sz="2400" dirty="0"/>
              <a:t>.</a:t>
            </a:r>
            <a:endParaRPr lang="zh-CN" altLang="en-US" sz="2400" dirty="0"/>
          </a:p>
          <a:p>
            <a:pPr algn="l" fontAlgn="auto"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类视图</a:t>
            </a:r>
            <a:endParaRPr lang="en-US" altLang="zh-CN" sz="2400" dirty="0"/>
          </a:p>
          <a:p>
            <a:pPr algn="l" fontAlgn="auto">
              <a:lnSpc>
                <a:spcPct val="150000"/>
              </a:lnSpc>
            </a:pPr>
            <a:r>
              <a:rPr lang="en-US" altLang="zh-CN" sz="2400" dirty="0"/>
              <a:t>3.</a:t>
            </a:r>
            <a:r>
              <a:rPr lang="zh-CN" altLang="en-US" sz="2400" dirty="0"/>
              <a:t>实现文件上传功能</a:t>
            </a:r>
            <a:r>
              <a:rPr lang="en-US" altLang="zh-CN" sz="2400" dirty="0"/>
              <a:t>.</a:t>
            </a:r>
            <a:r>
              <a:rPr lang="zh-CN" altLang="en-US" sz="2400" dirty="0"/>
              <a:t>课堂上例子</a:t>
            </a:r>
            <a:r>
              <a:rPr lang="en-US" altLang="zh-CN" sz="2400" dirty="0"/>
              <a:t>.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sz="2400" dirty="0"/>
              <a:t>4.cookie</a:t>
            </a:r>
            <a:r>
              <a:rPr lang="zh-CN" altLang="en-US" sz="2400" dirty="0"/>
              <a:t>的设置获取及删除</a:t>
            </a:r>
            <a:r>
              <a:rPr lang="en-US" altLang="zh-CN" sz="2400" dirty="0"/>
              <a:t>.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31501" t="25179" r="7311" b="49953"/>
          <a:stretch>
            <a:fillRect/>
          </a:stretch>
        </p:blipFill>
        <p:spPr>
          <a:xfrm>
            <a:off x="4965527" y="0"/>
            <a:ext cx="7226473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1501" t="24557" r="7311" b="49953"/>
          <a:stretch>
            <a:fillRect/>
          </a:stretch>
        </p:blipFill>
        <p:spPr>
          <a:xfrm flipH="1">
            <a:off x="-1" y="5295900"/>
            <a:ext cx="7226473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7825" y="2828836"/>
            <a:ext cx="88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THANK </a:t>
            </a:r>
            <a:r>
              <a:rPr lang="en-US" altLang="zh-CN" sz="7200" dirty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YOU!</a:t>
            </a:r>
            <a:endParaRPr lang="zh-CN" altLang="en-US" sz="7200" dirty="0">
              <a:solidFill>
                <a:schemeClr val="accent2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138574" y="1971169"/>
            <a:ext cx="5758026" cy="646331"/>
            <a:chOff x="5138574" y="2427099"/>
            <a:chExt cx="5758026" cy="646331"/>
          </a:xfrm>
        </p:grpSpPr>
        <p:sp>
          <p:nvSpPr>
            <p:cNvPr id="9" name="文本框 11"/>
            <p:cNvSpPr txBox="1"/>
            <p:nvPr/>
          </p:nvSpPr>
          <p:spPr>
            <a:xfrm>
              <a:off x="5138574" y="242709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65467" y="242709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HttpRequest对象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42384" y="3783499"/>
            <a:ext cx="5758026" cy="646331"/>
            <a:chOff x="5138574" y="4512479"/>
            <a:chExt cx="5758026" cy="646331"/>
          </a:xfrm>
        </p:grpSpPr>
        <p:sp>
          <p:nvSpPr>
            <p:cNvPr id="12" name="文本框 11"/>
            <p:cNvSpPr txBox="1"/>
            <p:nvPr/>
          </p:nvSpPr>
          <p:spPr>
            <a:xfrm>
              <a:off x="5138574" y="451247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65467" y="451247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类视图</a:t>
              </a: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/>
          <a:srcRect l="41221" r="36750"/>
          <a:stretch>
            <a:fillRect/>
          </a:stretch>
        </p:blipFill>
        <p:spPr>
          <a:xfrm flipH="1">
            <a:off x="92075" y="0"/>
            <a:ext cx="2746344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138575" y="2891304"/>
            <a:ext cx="5758029" cy="646331"/>
            <a:chOff x="5138575" y="3469789"/>
            <a:chExt cx="5758029" cy="646331"/>
          </a:xfrm>
        </p:grpSpPr>
        <p:sp>
          <p:nvSpPr>
            <p:cNvPr id="6" name="文本框 14"/>
            <p:cNvSpPr txBox="1"/>
            <p:nvPr/>
          </p:nvSpPr>
          <p:spPr>
            <a:xfrm>
              <a:off x="5138575" y="3469789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GET</a:t>
              </a:r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和</a:t>
              </a:r>
              <a:r>
                <a:rPr lang="en-US" altLang="zh-CN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POST</a:t>
              </a:r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请求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141949" y="4723914"/>
            <a:ext cx="5754655" cy="646331"/>
            <a:chOff x="5141949" y="3469789"/>
            <a:chExt cx="5754655" cy="646331"/>
          </a:xfrm>
        </p:grpSpPr>
        <p:sp>
          <p:nvSpPr>
            <p:cNvPr id="20" name="文本框 14"/>
            <p:cNvSpPr txBox="1"/>
            <p:nvPr/>
          </p:nvSpPr>
          <p:spPr>
            <a:xfrm>
              <a:off x="5141949" y="3470374"/>
              <a:ext cx="690880" cy="6451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文件上传</a:t>
              </a:r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2314079" y="754936"/>
            <a:ext cx="3992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请求与响应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142383" y="5696754"/>
            <a:ext cx="5758027" cy="646331"/>
            <a:chOff x="5138573" y="4512479"/>
            <a:chExt cx="5758027" cy="646331"/>
          </a:xfrm>
        </p:grpSpPr>
        <p:sp>
          <p:nvSpPr>
            <p:cNvPr id="8" name="文本框 7"/>
            <p:cNvSpPr txBox="1"/>
            <p:nvPr/>
          </p:nvSpPr>
          <p:spPr>
            <a:xfrm>
              <a:off x="5138573" y="4512479"/>
              <a:ext cx="697628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05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165467" y="451247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HttpResponse</a:t>
              </a:r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对象</a:t>
              </a:r>
            </a:p>
          </p:txBody>
        </p:sp>
      </p:grpSp>
    </p:spTree>
  </p:cSld>
  <p:clrMapOvr>
    <a:masterClrMapping/>
  </p:clrMapOvr>
  <p:transition spd="slow" advClick="0" advTm="3000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481" y="2913234"/>
            <a:ext cx="7162800" cy="150291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视图函数接受到的</a:t>
            </a:r>
            <a:r>
              <a:rPr lang="en-US" altLang="zh-CN" sz="4000" dirty="0">
                <a:latin typeface="+mn-ea"/>
                <a:ea typeface="+mn-ea"/>
              </a:rPr>
              <a:t>request</a:t>
            </a:r>
            <a:r>
              <a:rPr lang="zh-CN" altLang="en-US" sz="4000" dirty="0">
                <a:latin typeface="+mn-ea"/>
                <a:ea typeface="+mn-ea"/>
              </a:rPr>
              <a:t>到底是个什么对象呢</a:t>
            </a:r>
            <a:r>
              <a:rPr lang="en-US" altLang="zh-CN" sz="4000" dirty="0">
                <a:latin typeface="+mn-ea"/>
                <a:ea typeface="+mn-ea"/>
              </a:rPr>
              <a:t>?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dirty="0"/>
              <a:t>HttpRequest对象</a:t>
            </a:r>
            <a:r>
              <a:rPr lang="en-US" altLang="zh-CN" dirty="0"/>
              <a:t>: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6250" y="2823210"/>
            <a:ext cx="7514590" cy="3161665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1418590" y="1041400"/>
            <a:ext cx="8562975" cy="1630680"/>
          </a:xfrm>
          <a:prstGeom prst="round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服务器接收到http协议的请求后，会根据报文创建HttpRequest对象视图函数的第一个参数是HttpRequest对象在django.http模块中定义了HttpRequest对象的API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en-US" altLang="zh-CN" dirty="0"/>
              <a:t>form</a:t>
            </a:r>
            <a:r>
              <a:rPr lang="zh-CN" altLang="en-US" dirty="0"/>
              <a:t>标签中的</a:t>
            </a:r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POST: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24990" y="1047750"/>
            <a:ext cx="7540625" cy="25844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在HTML中,</a:t>
            </a:r>
            <a:r>
              <a:rPr lang="en-US" altLang="zh-CN" dirty="0"/>
              <a:t>form</a:t>
            </a:r>
            <a:r>
              <a:rPr lang="zh-CN" altLang="en-US" dirty="0"/>
              <a:t>表单的作用是收集标签中的内容,&lt;form&gt;...&lt;/form&gt; 中间可以由访问者添加类似于文本,选择,或者一些控制模块等等.然后这些内容将会被送到服务端。</a:t>
            </a:r>
          </a:p>
          <a:p>
            <a:endParaRPr lang="zh-CN" altLang="en-US" dirty="0"/>
          </a:p>
          <a:p>
            <a:r>
              <a:rPr lang="zh-CN" altLang="en-US" dirty="0"/>
              <a:t>一个表单必须指定两样东西：</a:t>
            </a:r>
          </a:p>
          <a:p>
            <a:r>
              <a:rPr lang="zh-CN" altLang="en-US" dirty="0"/>
              <a:t>1. form的method参数用于设置表单的提交方式,默认使用POST.</a:t>
            </a:r>
          </a:p>
          <a:p>
            <a:r>
              <a:rPr lang="zh-CN" altLang="en-US" dirty="0"/>
              <a:t>2. action用于设置表单的提交url,如果不写或者保持空字符串,那么将使用当前的URL.</a:t>
            </a: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4990" y="3556000"/>
            <a:ext cx="7539990" cy="24288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en-US" altLang="zh-CN" dirty="0"/>
              <a:t>form</a:t>
            </a:r>
            <a:r>
              <a:rPr lang="zh-CN" altLang="en-US" dirty="0"/>
              <a:t>表单使用</a:t>
            </a:r>
            <a:r>
              <a:rPr lang="en-US" altLang="zh-CN" dirty="0"/>
              <a:t>get</a:t>
            </a:r>
            <a:r>
              <a:rPr lang="zh-CN" altLang="en-US" dirty="0"/>
              <a:t>方式提交的例子</a:t>
            </a:r>
            <a:r>
              <a:rPr lang="en-US" altLang="zh-CN" dirty="0"/>
              <a:t>: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80390" y="1529715"/>
            <a:ext cx="5767705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/>
              <a:t>在上面的视图中渲染模板</a:t>
            </a:r>
            <a:r>
              <a:rPr lang="en-US" altLang="zh-CN"/>
              <a:t>,</a:t>
            </a:r>
            <a:r>
              <a:rPr lang="zh-CN" altLang="en-US"/>
              <a:t>下面的视图处理提交的数据</a:t>
            </a:r>
            <a:r>
              <a:rPr lang="en-US" altLang="zh-CN"/>
              <a:t>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390" y="1898015"/>
            <a:ext cx="5767705" cy="29521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2400" y="1898015"/>
            <a:ext cx="5238115" cy="571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02400" y="1529715"/>
            <a:ext cx="5238750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altLang="zh-CN"/>
              <a:t>url</a:t>
            </a:r>
            <a:r>
              <a:rPr lang="zh-CN" altLang="en-US"/>
              <a:t>的配置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2400" y="2959735"/>
            <a:ext cx="5238750" cy="19526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501765" y="2591435"/>
            <a:ext cx="5238750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altLang="zh-CN"/>
              <a:t>get</a:t>
            </a:r>
            <a:r>
              <a:rPr lang="zh-CN" altLang="en-US"/>
              <a:t>方式提交的数据会在</a:t>
            </a:r>
            <a:r>
              <a:rPr lang="en-US" altLang="zh-CN"/>
              <a:t>url</a:t>
            </a:r>
            <a:r>
              <a:rPr lang="zh-CN" altLang="en-US"/>
              <a:t>中显示出来</a:t>
            </a:r>
            <a:r>
              <a:rPr lang="en-US" altLang="zh-CN"/>
              <a:t>.</a:t>
            </a:r>
          </a:p>
        </p:txBody>
      </p:sp>
      <p:sp>
        <p:nvSpPr>
          <p:cNvPr id="11" name=" 7"/>
          <p:cNvSpPr/>
          <p:nvPr/>
        </p:nvSpPr>
        <p:spPr>
          <a:xfrm flipH="1" flipV="1">
            <a:off x="3633470" y="4850130"/>
            <a:ext cx="3789045" cy="1289050"/>
          </a:xfrm>
          <a:prstGeom prst="wedgeEllipseCallout">
            <a:avLst>
              <a:gd name="adj1" fmla="val 48944"/>
              <a:gd name="adj2" fmla="val 1106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12" name=" 7"/>
          <p:cNvSpPr/>
          <p:nvPr/>
        </p:nvSpPr>
        <p:spPr>
          <a:xfrm flipH="1" flipV="1">
            <a:off x="5466080" y="4850130"/>
            <a:ext cx="3789045" cy="1289050"/>
          </a:xfrm>
          <a:prstGeom prst="wedgeEllipseCallout">
            <a:avLst>
              <a:gd name="adj1" fmla="val -34431"/>
              <a:gd name="adj2" fmla="val 1310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02505" y="5105400"/>
            <a:ext cx="40805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1.get</a:t>
            </a:r>
            <a:r>
              <a:rPr lang="zh-CN" altLang="en-US" dirty="0">
                <a:solidFill>
                  <a:schemeClr val="bg1"/>
                </a:solidFill>
              </a:rPr>
              <a:t>提交的参数会在</a:t>
            </a:r>
            <a:r>
              <a:rPr lang="en-US" altLang="zh-CN" dirty="0" err="1">
                <a:solidFill>
                  <a:schemeClr val="bg1"/>
                </a:solidFill>
              </a:rPr>
              <a:t>url</a:t>
            </a:r>
            <a:r>
              <a:rPr lang="zh-CN" altLang="en-US" dirty="0">
                <a:solidFill>
                  <a:schemeClr val="bg1"/>
                </a:solidFill>
              </a:rPr>
              <a:t>中显示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可以通过</a:t>
            </a:r>
            <a:r>
              <a:rPr lang="en-US" altLang="zh-CN" dirty="0" err="1">
                <a:solidFill>
                  <a:schemeClr val="bg1"/>
                </a:solidFill>
              </a:rPr>
              <a:t>request.GET.get</a:t>
            </a:r>
            <a:r>
              <a:rPr lang="zh-CN" altLang="en-US" dirty="0">
                <a:solidFill>
                  <a:schemeClr val="bg1"/>
                </a:solidFill>
              </a:rPr>
              <a:t>的方法来获取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提交的参数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form</a:t>
            </a:r>
            <a:r>
              <a:rPr lang="zh-CN" altLang="en-US" dirty="0">
                <a:sym typeface="+mn-ea"/>
              </a:rPr>
              <a:t>表单使用</a:t>
            </a:r>
            <a:r>
              <a:rPr lang="en-US" altLang="zh-CN" dirty="0">
                <a:sym typeface="+mn-ea"/>
              </a:rPr>
              <a:t>post</a:t>
            </a:r>
            <a:r>
              <a:rPr lang="zh-CN" altLang="en-US" dirty="0">
                <a:sym typeface="+mn-ea"/>
              </a:rPr>
              <a:t>方式提交的例子</a:t>
            </a:r>
            <a:r>
              <a:rPr lang="en-US" altLang="zh-CN" dirty="0">
                <a:sym typeface="+mn-ea"/>
              </a:rPr>
              <a:t>: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949325" y="1490345"/>
            <a:ext cx="5390515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/>
              <a:t>视图函数</a:t>
            </a:r>
            <a:r>
              <a:rPr lang="en-US" altLang="zh-CN"/>
              <a:t>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7975" y="1858645"/>
            <a:ext cx="5161915" cy="3905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57340" y="1490345"/>
            <a:ext cx="5162550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altLang="zh-CN"/>
              <a:t>url</a:t>
            </a:r>
            <a:r>
              <a:rPr lang="zh-CN" altLang="en-US"/>
              <a:t>的配置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7975" y="2981960"/>
            <a:ext cx="4533265" cy="1866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57975" y="2613660"/>
            <a:ext cx="4590415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altLang="zh-CN"/>
              <a:t>post</a:t>
            </a:r>
            <a:r>
              <a:rPr lang="zh-CN" altLang="en-US"/>
              <a:t>方式提交的数据不会在</a:t>
            </a:r>
            <a:r>
              <a:rPr lang="en-US" altLang="zh-CN"/>
              <a:t>url</a:t>
            </a:r>
            <a:r>
              <a:rPr lang="zh-CN" altLang="en-US"/>
              <a:t>中显示</a:t>
            </a:r>
            <a:r>
              <a:rPr lang="en-US" altLang="zh-CN"/>
              <a:t>.</a:t>
            </a:r>
          </a:p>
        </p:txBody>
      </p:sp>
      <p:sp>
        <p:nvSpPr>
          <p:cNvPr id="11" name="剪去单角的矩形 10"/>
          <p:cNvSpPr/>
          <p:nvPr/>
        </p:nvSpPr>
        <p:spPr>
          <a:xfrm>
            <a:off x="949325" y="5036185"/>
            <a:ext cx="9008745" cy="1125220"/>
          </a:xfrm>
          <a:prstGeom prst="snip1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/>
              <a:t>1.post</a:t>
            </a:r>
            <a:r>
              <a:rPr lang="zh-CN" altLang="en-US" dirty="0"/>
              <a:t>的提交方式不会在</a:t>
            </a:r>
            <a:r>
              <a:rPr lang="en-US" altLang="zh-CN" dirty="0" err="1"/>
              <a:t>url</a:t>
            </a:r>
            <a:r>
              <a:rPr lang="zh-CN" altLang="en-US" dirty="0"/>
              <a:t>中显示参数</a:t>
            </a:r>
          </a:p>
          <a:p>
            <a:pPr algn="l"/>
            <a:r>
              <a:rPr lang="en-US" altLang="zh-CN" dirty="0"/>
              <a:t>2.</a:t>
            </a:r>
            <a:r>
              <a:rPr lang="zh-CN" altLang="en-US" dirty="0"/>
              <a:t>可以通过</a:t>
            </a:r>
            <a:r>
              <a:rPr lang="en-US" altLang="zh-CN" dirty="0" err="1"/>
              <a:t>request.POST.get</a:t>
            </a:r>
            <a:r>
              <a:rPr lang="zh-CN" altLang="en-US" dirty="0"/>
              <a:t>方式来获取提交的数据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9325" y="1858645"/>
            <a:ext cx="5390515" cy="30467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一键多值的</a:t>
            </a:r>
            <a:r>
              <a:rPr lang="en-US" altLang="zh-CN" dirty="0"/>
              <a:t>getlist</a:t>
            </a:r>
            <a:r>
              <a:rPr lang="zh-CN" altLang="en-US" dirty="0"/>
              <a:t>方法</a:t>
            </a:r>
            <a:r>
              <a:rPr lang="en-US" altLang="zh-CN" dirty="0"/>
              <a:t>: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0390" y="1419225"/>
            <a:ext cx="6029325" cy="286131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b="1" dirty="0"/>
              <a:t>request对象的属性GET、POST都是QueryDict类型的对象</a:t>
            </a:r>
          </a:p>
          <a:p>
            <a:r>
              <a:rPr lang="zh-CN" altLang="en-US" b="1" dirty="0"/>
              <a:t>与python字典不同，QueryDict类型的对象用来处理同一个键带有多个值的情况</a:t>
            </a:r>
          </a:p>
          <a:p>
            <a:endParaRPr lang="zh-CN" altLang="en-US" b="1" dirty="0"/>
          </a:p>
          <a:p>
            <a:r>
              <a:rPr lang="zh-CN" altLang="en-US" b="1" dirty="0"/>
              <a:t>- 方法get()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根据键获取值</a:t>
            </a:r>
            <a:r>
              <a:rPr lang="en-US" altLang="zh-CN" dirty="0"/>
              <a:t>,</a:t>
            </a:r>
            <a:r>
              <a:rPr lang="zh-CN" altLang="en-US" dirty="0"/>
              <a:t>只能获取键的一个值</a:t>
            </a:r>
          </a:p>
          <a:p>
            <a:r>
              <a:rPr lang="zh-CN" altLang="en-US" dirty="0"/>
              <a:t>如果一个键同时拥有多个值，获取最后一值</a:t>
            </a:r>
          </a:p>
          <a:p>
            <a:r>
              <a:rPr lang="zh-CN" altLang="en-US" b="1" dirty="0"/>
              <a:t>- 方法getlist()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根据键获取值将键的值以列表返回</a:t>
            </a:r>
          </a:p>
          <a:p>
            <a:r>
              <a:rPr lang="zh-CN" altLang="en-US" dirty="0"/>
              <a:t>可以获取一个键的多个值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390" y="4637405"/>
            <a:ext cx="6028690" cy="752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1025" y="4269105"/>
            <a:ext cx="6028690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/>
              <a:t>在模板中写上携带</a:t>
            </a:r>
            <a:r>
              <a:rPr lang="en-US" altLang="zh-CN"/>
              <a:t>get</a:t>
            </a:r>
            <a:r>
              <a:rPr lang="zh-CN" altLang="en-US"/>
              <a:t>参数的</a:t>
            </a:r>
            <a:r>
              <a:rPr lang="en-US" altLang="zh-CN"/>
              <a:t>url.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24040" y="1875790"/>
            <a:ext cx="3952240" cy="35140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24040" y="1507490"/>
            <a:ext cx="3951605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/>
              <a:t>视图中获取参数</a:t>
            </a:r>
            <a:r>
              <a:rPr lang="en-US" altLang="zh-CN"/>
              <a:t>.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ZHO13yzUCaepRpRzBw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">
  <a:themeElements>
    <a:clrScheme name="自定义 45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E76861"/>
      </a:accent1>
      <a:accent2>
        <a:srgbClr val="3F5361"/>
      </a:accent2>
      <a:accent3>
        <a:srgbClr val="5BA78C"/>
      </a:accent3>
      <a:accent4>
        <a:srgbClr val="E5AB74"/>
      </a:accent4>
      <a:accent5>
        <a:srgbClr val="3C8BA7"/>
      </a:accent5>
      <a:accent6>
        <a:srgbClr val="7FC481"/>
      </a:accent6>
      <a:hlink>
        <a:srgbClr val="85B5BC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1099</Words>
  <Application>Microsoft Office PowerPoint</Application>
  <PresentationFormat>宽屏</PresentationFormat>
  <Paragraphs>159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Adobe Gothic Std B</vt:lpstr>
      <vt:lpstr>Kozuka Gothic Pr6N B</vt:lpstr>
      <vt:lpstr>微软雅黑</vt:lpstr>
      <vt:lpstr>Arial</vt:lpstr>
      <vt:lpstr>Calibri</vt:lpstr>
      <vt:lpstr>Calibri Light</vt:lpstr>
      <vt:lpstr>Narkisim</vt:lpstr>
      <vt:lpstr>Wingdings</vt:lpstr>
      <vt:lpstr>Office 主题</vt:lpstr>
      <vt:lpstr>Django框架</vt:lpstr>
      <vt:lpstr>知识回顾:</vt:lpstr>
      <vt:lpstr>PowerPoint 演示文稿</vt:lpstr>
      <vt:lpstr>视图函数接受到的request到底是个什么对象呢?</vt:lpstr>
      <vt:lpstr>HttpRequest对象:</vt:lpstr>
      <vt:lpstr>form标签中的GET和POST:</vt:lpstr>
      <vt:lpstr>form表单使用get方式提交的例子:</vt:lpstr>
      <vt:lpstr>form表单使用post方式提交的例子:</vt:lpstr>
      <vt:lpstr>一键多值的getlist方法:</vt:lpstr>
      <vt:lpstr>PowerPoint 演示文稿</vt:lpstr>
      <vt:lpstr>GET和POST请求方式总结:</vt:lpstr>
      <vt:lpstr>类视图:</vt:lpstr>
      <vt:lpstr>类视图:</vt:lpstr>
      <vt:lpstr>文件上传:</vt:lpstr>
      <vt:lpstr>文件上传form表单中:</vt:lpstr>
      <vt:lpstr>文件上传视图函数:</vt:lpstr>
      <vt:lpstr>PowerPoint 演示文稿</vt:lpstr>
      <vt:lpstr>PowerPoint 演示文稿</vt:lpstr>
      <vt:lpstr>HTTP协议:</vt:lpstr>
      <vt:lpstr>客户端和服务器都是怎么记录登录的状态的呢?</vt:lpstr>
      <vt:lpstr>浏览器中的----cookie:</vt:lpstr>
      <vt:lpstr>浏览器中的----cookie:</vt:lpstr>
      <vt:lpstr>服务器中设置cookie及获取cookie:</vt:lpstr>
      <vt:lpstr>虽然cookie可以保存状态 但注意不要存储敏感信息. 想要了解状态保持的另一种方式, 请关注下节课的课程内容!!!!!</vt:lpstr>
      <vt:lpstr>作业: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Admin</dc:creator>
  <cp:lastModifiedBy>刘 浩</cp:lastModifiedBy>
  <cp:revision>336</cp:revision>
  <dcterms:created xsi:type="dcterms:W3CDTF">2016-11-22T14:17:00Z</dcterms:created>
  <dcterms:modified xsi:type="dcterms:W3CDTF">2021-06-10T13:43:31Z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