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4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6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8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0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74" r:id="rId2"/>
    <p:sldId id="627" r:id="rId3"/>
    <p:sldId id="383" r:id="rId4"/>
    <p:sldId id="628" r:id="rId5"/>
    <p:sldId id="616" r:id="rId6"/>
    <p:sldId id="559" r:id="rId7"/>
    <p:sldId id="558" r:id="rId8"/>
    <p:sldId id="603" r:id="rId9"/>
    <p:sldId id="601" r:id="rId10"/>
    <p:sldId id="602" r:id="rId11"/>
    <p:sldId id="604" r:id="rId12"/>
    <p:sldId id="605" r:id="rId13"/>
    <p:sldId id="629" r:id="rId14"/>
    <p:sldId id="630" r:id="rId15"/>
    <p:sldId id="631" r:id="rId16"/>
    <p:sldId id="632" r:id="rId17"/>
    <p:sldId id="633" r:id="rId18"/>
    <p:sldId id="634" r:id="rId19"/>
    <p:sldId id="645" r:id="rId20"/>
    <p:sldId id="635" r:id="rId21"/>
    <p:sldId id="641" r:id="rId22"/>
    <p:sldId id="540" r:id="rId23"/>
    <p:sldId id="418" r:id="rId24"/>
    <p:sldId id="3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9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>
        <p:guide orient="horz" pos="2154"/>
        <p:guide pos="39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23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image" Target="../media/image14.png"/><Relationship Id="rId4" Type="http://schemas.openxmlformats.org/officeDocument/2006/relationships/tags" Target="../tags/tag63.xml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16.png"/><Relationship Id="rId4" Type="http://schemas.openxmlformats.org/officeDocument/2006/relationships/tags" Target="../tags/tag81.xml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9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105.xml"/><Relationship Id="rId9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8.png"/><Relationship Id="rId5" Type="http://schemas.openxmlformats.org/officeDocument/2006/relationships/tags" Target="../tags/tag22.xml"/><Relationship Id="rId10" Type="http://schemas.openxmlformats.org/officeDocument/2006/relationships/image" Target="../media/image7.png"/><Relationship Id="rId4" Type="http://schemas.openxmlformats.org/officeDocument/2006/relationships/tags" Target="../tags/tag21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>
            <a:normAutofit/>
          </a:bodyPr>
          <a:lstStyle/>
          <a:p>
            <a:r>
              <a:rPr lang="zh-CN" altLang="en-US" dirty="0"/>
              <a:t>讲师：墨染       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用户登录例子</a:t>
            </a:r>
            <a:r>
              <a:rPr lang="en-US" altLang="zh-CN" dirty="0"/>
              <a:t>: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29435" y="956310"/>
            <a:ext cx="595249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url</a:t>
            </a:r>
            <a:r>
              <a:rPr lang="zh-CN" altLang="en-US"/>
              <a:t>路由配置及模板的内容</a:t>
            </a:r>
            <a:r>
              <a:rPr lang="en-US" altLang="zh-CN"/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9435" y="1324610"/>
            <a:ext cx="6036945" cy="5142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会话过期时间</a:t>
            </a:r>
            <a:r>
              <a:rPr lang="en-US" altLang="zh-CN" dirty="0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3080" y="1920240"/>
            <a:ext cx="4704715" cy="206692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80390" y="1192530"/>
            <a:ext cx="6163945" cy="457327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set_expiry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(value)：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设置会话的超时时间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如果没有指定，则两个星期后过期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如果value是一个整数，会话将在values秒没有活动后过期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若果value是一个imedelta对象，会话将在当前时间加上这个指定的日期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时间过期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如果value为0，那么用户会话的Cookie将在用户的浏览器关闭时过期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如果value为None，那么会话永不过期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8500" y="131796"/>
            <a:ext cx="11239500" cy="968375"/>
          </a:xfrm>
        </p:spPr>
        <p:txBody>
          <a:bodyPr/>
          <a:lstStyle/>
          <a:p>
            <a:r>
              <a:rPr lang="zh-CN" altLang="en-US" dirty="0"/>
              <a:t>会话过期时间</a:t>
            </a:r>
            <a:r>
              <a:rPr lang="en-US" altLang="zh-CN" dirty="0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0275" y="2258695"/>
            <a:ext cx="6689725" cy="2551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99640" y="1890395"/>
            <a:ext cx="669036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t>setting文件中的配置：</a:t>
            </a:r>
          </a:p>
        </p:txBody>
      </p:sp>
      <p:sp>
        <p:nvSpPr>
          <p:cNvPr id="228" name=" 228"/>
          <p:cNvSpPr/>
          <p:nvPr/>
        </p:nvSpPr>
        <p:spPr>
          <a:xfrm>
            <a:off x="5953760" y="969010"/>
            <a:ext cx="3856990" cy="921385"/>
          </a:xfrm>
          <a:prstGeom prst="wedgeRectCallout">
            <a:avLst>
              <a:gd name="adj1" fmla="val -33182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可以不配置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那么都是默认的选项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2913380"/>
            <a:ext cx="8689975" cy="150304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我们实现了登录状态的保持了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br>
              <a:rPr lang="zh-CN" altLang="en-US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接下来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r>
              <a:rPr lang="zh-CN" altLang="en-US" sz="4000" dirty="0">
                <a:latin typeface="+mn-ea"/>
                <a:ea typeface="+mn-ea"/>
              </a:rPr>
              <a:t>如果需要注册登录呢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8500" y="79091"/>
            <a:ext cx="11239500" cy="968375"/>
          </a:xfrm>
        </p:spPr>
        <p:txBody>
          <a:bodyPr/>
          <a:lstStyle/>
          <a:p>
            <a:r>
              <a:rPr lang="zh-CN" altLang="en-US" dirty="0"/>
              <a:t>登录注册实现思路</a:t>
            </a:r>
            <a:r>
              <a:rPr lang="en-US" altLang="zh-CN" dirty="0"/>
              <a:t>: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80995" y="1275715"/>
            <a:ext cx="2225040" cy="71120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创建模型类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106670" y="1275715"/>
            <a:ext cx="2225040" cy="71120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映射生成数据表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880995" y="2467610"/>
            <a:ext cx="2225040" cy="711200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创建登录模板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106670" y="2467610"/>
            <a:ext cx="2225040" cy="711200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创建注册模板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880995" y="3817620"/>
            <a:ext cx="2225675" cy="711200"/>
          </a:xfrm>
          <a:prstGeom prst="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创建视图函数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880995" y="5121275"/>
            <a:ext cx="2225675" cy="711200"/>
          </a:xfrm>
          <a:prstGeom prst="roundRect">
            <a:avLst/>
          </a:prstGeom>
          <a:solidFill>
            <a:srgbClr val="E768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</a:t>
            </a:r>
            <a:r>
              <a:rPr lang="en-US" altLang="zh-CN" dirty="0" err="1"/>
              <a:t>url</a:t>
            </a:r>
            <a:endParaRPr lang="en-US" altLang="zh-CN" dirty="0"/>
          </a:p>
        </p:txBody>
      </p:sp>
      <p:sp>
        <p:nvSpPr>
          <p:cNvPr id="13" name="下箭头 12"/>
          <p:cNvSpPr/>
          <p:nvPr/>
        </p:nvSpPr>
        <p:spPr>
          <a:xfrm>
            <a:off x="3763645" y="2092325"/>
            <a:ext cx="184150" cy="32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763645" y="3264535"/>
            <a:ext cx="184150" cy="32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763645" y="4660265"/>
            <a:ext cx="184150" cy="32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 227"/>
          <p:cNvSpPr/>
          <p:nvPr/>
        </p:nvSpPr>
        <p:spPr>
          <a:xfrm>
            <a:off x="7959090" y="1196340"/>
            <a:ext cx="3343275" cy="160655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先把基本的架构先打起来再一步步去实现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8500" y="131796"/>
            <a:ext cx="11239500" cy="968375"/>
          </a:xfrm>
        </p:spPr>
        <p:txBody>
          <a:bodyPr/>
          <a:lstStyle/>
          <a:p>
            <a:r>
              <a:rPr lang="zh-CN" altLang="en-US" dirty="0"/>
              <a:t>登录注册第一步</a:t>
            </a:r>
            <a:r>
              <a:rPr lang="en-US" altLang="zh-CN" dirty="0"/>
              <a:t>--</a:t>
            </a:r>
            <a:r>
              <a:rPr lang="zh-CN" altLang="en-US" dirty="0"/>
              <a:t>创建模型生成数据表</a:t>
            </a:r>
            <a:r>
              <a:rPr lang="en-US" altLang="zh-CN" dirty="0"/>
              <a:t>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1325" y="1713865"/>
            <a:ext cx="7941945" cy="1899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1325" y="1345565"/>
            <a:ext cx="794258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/>
              <a:t>models.py</a:t>
            </a:r>
            <a:r>
              <a:t>文件中</a:t>
            </a:r>
            <a:r>
              <a:rPr lang="zh-CN"/>
              <a:t>创建</a:t>
            </a:r>
            <a: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4135" y="3856990"/>
            <a:ext cx="3009265" cy="248602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115050" y="4010660"/>
            <a:ext cx="4063365" cy="154495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执行映射文件生成数据表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表单的引用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2234565" y="1485265"/>
            <a:ext cx="6968490" cy="3684270"/>
          </a:xfrm>
          <a:prstGeom prst="snip1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登录页面和注册页面都会用到</a:t>
            </a:r>
            <a:r>
              <a:rPr lang="en-US" altLang="zh-CN" dirty="0"/>
              <a:t>form</a:t>
            </a:r>
            <a:r>
              <a:rPr lang="zh-CN" altLang="en-US" dirty="0"/>
              <a:t>表单来提交数据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当数据提交到后台后</a:t>
            </a:r>
            <a:r>
              <a:rPr lang="en-US" altLang="zh-CN" dirty="0"/>
              <a:t>,</a:t>
            </a:r>
            <a:r>
              <a:rPr lang="zh-CN" altLang="en-US" dirty="0"/>
              <a:t>需要在视图函数中去验证数据的合法性</a:t>
            </a:r>
            <a:r>
              <a:rPr lang="en-US" altLang="zh-CN" dirty="0"/>
              <a:t>.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django</a:t>
            </a:r>
            <a:r>
              <a:rPr lang="zh-CN" altLang="en-US" dirty="0"/>
              <a:t>中提供了一个</a:t>
            </a:r>
            <a:r>
              <a:rPr lang="en-US" altLang="zh-CN" dirty="0"/>
              <a:t>form</a:t>
            </a:r>
            <a:r>
              <a:rPr lang="zh-CN" altLang="en-US" dirty="0"/>
              <a:t>表单的功能</a:t>
            </a:r>
            <a:r>
              <a:rPr lang="en-US" altLang="zh-CN" dirty="0"/>
              <a:t>,</a:t>
            </a:r>
            <a:r>
              <a:rPr lang="zh-CN" altLang="en-US" dirty="0"/>
              <a:t>这个表单可以用来验证数据的合法性还可以用来生成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今天的登录注册案例我们就来使用这个</a:t>
            </a:r>
            <a:r>
              <a:rPr lang="en-US" altLang="zh-CN" dirty="0" err="1"/>
              <a:t>django</a:t>
            </a:r>
            <a:r>
              <a:rPr lang="zh-CN" altLang="en-US" dirty="0"/>
              <a:t>自带的</a:t>
            </a:r>
            <a:r>
              <a:rPr lang="en-US" altLang="zh-CN" dirty="0"/>
              <a:t>form</a:t>
            </a:r>
            <a:r>
              <a:rPr lang="zh-CN" altLang="en-US" dirty="0"/>
              <a:t>来生成前端页面以及验证数据</a:t>
            </a:r>
            <a:r>
              <a:rPr lang="en-US" altLang="zh-CN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关于</a:t>
            </a:r>
            <a:r>
              <a:rPr lang="en-US" altLang="zh-CN" dirty="0" err="1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form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表单的使用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1591310" y="1511935"/>
            <a:ext cx="9008745" cy="4472305"/>
          </a:xfrm>
          <a:prstGeom prst="snip1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创建一个forms.py的文件,放在指定的app当中,然后在里面写表单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表单是通过类实现的,继承自forms.Form,然后在里面定义要验证的字段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在表单中,创建字段跟模型是一模一样的,但是没有null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True或者blank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True等这几种参数了,有的参数是required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=True/False.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使用is_valid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方法可以验证用户提交的数据是否合法,而且HTML表单元素的name必须和django中的表单的name保持一致,否则匹配不到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is_bound属性:用来表示form是否绑定了数据,如果绑定了,则返回True,否则返回False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cleaned_data:这个是在is_valid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返回True的时候,保存用户提交上来的数据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dirty="0"/>
          </a:p>
          <a:p>
            <a:pPr algn="l" fontAlgn="auto">
              <a:lnSpc>
                <a:spcPct val="150000"/>
              </a:lnSpc>
            </a:pP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表单例子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855" y="1629410"/>
            <a:ext cx="467804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创建</a:t>
            </a:r>
            <a:r>
              <a:rPr lang="en-US" altLang="zh-CN"/>
              <a:t>forms.py</a:t>
            </a:r>
            <a:r>
              <a:rPr lang="zh-CN" altLang="en-US"/>
              <a:t>的文件</a:t>
            </a:r>
            <a:r>
              <a:rPr lang="en-US" altLang="zh-CN"/>
              <a:t>,</a:t>
            </a:r>
            <a:r>
              <a:rPr lang="zh-CN" altLang="en-US"/>
              <a:t>创建一个</a:t>
            </a:r>
            <a:r>
              <a:rPr lang="en-US" altLang="zh-CN"/>
              <a:t>AddForm</a:t>
            </a:r>
            <a:r>
              <a:rPr lang="zh-CN" altLang="en-US"/>
              <a:t>的类</a:t>
            </a:r>
            <a:r>
              <a:t>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285" y="1997710"/>
            <a:ext cx="4655185" cy="1681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21350" y="1445260"/>
            <a:ext cx="51555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模板及视图函数</a:t>
            </a:r>
            <a:r>
              <a:t>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0715" y="1863725"/>
            <a:ext cx="5104765" cy="421894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711200" y="4020820"/>
            <a:ext cx="4689475" cy="174498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可以生成前端页面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也可以用来验证数据的合法性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注册的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3880" y="1668780"/>
            <a:ext cx="860044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dirty="0"/>
              <a:t>创建</a:t>
            </a:r>
            <a:r>
              <a:rPr lang="en-US" altLang="zh-CN" dirty="0"/>
              <a:t>forms.py</a:t>
            </a:r>
            <a:r>
              <a:rPr lang="zh-CN" altLang="en-US" dirty="0"/>
              <a:t>的文件</a:t>
            </a:r>
            <a:r>
              <a:rPr lang="en-US" altLang="zh-CN" dirty="0"/>
              <a:t>,</a:t>
            </a:r>
            <a:r>
              <a:rPr lang="zh-CN" altLang="en-US" dirty="0"/>
              <a:t>创建注册的表单</a:t>
            </a:r>
            <a:r>
              <a:rPr dirty="0"/>
              <a:t>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33880" y="2037080"/>
            <a:ext cx="8600440" cy="31381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from django import  forms</a:t>
            </a:r>
          </a:p>
          <a:p>
            <a:r>
              <a:rPr lang="zh-CN" altLang="en-US" dirty="0"/>
              <a:t>class RegisterFrom(forms.Form):</a:t>
            </a:r>
          </a:p>
          <a:p>
            <a:r>
              <a:rPr lang="zh-CN" altLang="en-US" dirty="0"/>
              <a:t>    username = forms.CharField(max_length=20,min_length=6)</a:t>
            </a:r>
          </a:p>
          <a:p>
            <a:r>
              <a:rPr lang="zh-CN" altLang="en-US" dirty="0"/>
              <a:t>    password = forms.CharField(max_length=8,min_length=6,</a:t>
            </a:r>
          </a:p>
          <a:p>
            <a:r>
              <a:rPr lang="zh-CN" altLang="en-US" dirty="0"/>
              <a:t>                               widget=forms.PasswordInput(</a:t>
            </a:r>
          </a:p>
          <a:p>
            <a:r>
              <a:rPr lang="zh-CN" altLang="en-US" dirty="0"/>
              <a:t>                                   attrs={'placeholder':'请输入密码'}),</a:t>
            </a:r>
          </a:p>
          <a:p>
            <a:r>
              <a:rPr lang="zh-CN" altLang="en-US" dirty="0"/>
              <a:t>                               error_messages={'min_length': '密码长度小于6',</a:t>
            </a:r>
          </a:p>
          <a:p>
            <a:r>
              <a:rPr lang="zh-CN" altLang="en-US" dirty="0"/>
              <a:t>                                               'max_length': '密码长度超过8了'})</a:t>
            </a:r>
          </a:p>
          <a:p>
            <a:endParaRPr lang="zh-CN" altLang="en-US" dirty="0"/>
          </a:p>
          <a:p>
            <a:r>
              <a:rPr lang="zh-CN" altLang="en-US" dirty="0"/>
              <a:t>    password_repeat = forms.CharField(widget=forms.PasswordInput())</a:t>
            </a:r>
          </a:p>
          <a:p>
            <a:r>
              <a:rPr lang="zh-CN" altLang="en-US" dirty="0"/>
              <a:t>    email = forms.EmailField()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735" y="276576"/>
            <a:ext cx="11239500" cy="968375"/>
          </a:xfrm>
        </p:spPr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5372" y="2039494"/>
            <a:ext cx="0" cy="2879946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29379" y="4562978"/>
            <a:ext cx="611989" cy="611989"/>
            <a:chOff x="3694450" y="3813702"/>
            <a:chExt cx="612068" cy="612068"/>
          </a:xfrm>
          <a:solidFill>
            <a:srgbClr val="E76861"/>
          </a:solidFill>
        </p:grpSpPr>
        <p:sp>
          <p:nvSpPr>
            <p:cNvPr id="30" name="椭圆 29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3797516" y="3965847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04840" y="4700905"/>
            <a:ext cx="218884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HttpResponse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33" name="矩形 32"/>
          <p:cNvSpPr/>
          <p:nvPr/>
        </p:nvSpPr>
        <p:spPr>
          <a:xfrm>
            <a:off x="5705134" y="3755635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</a:p>
        </p:txBody>
      </p:sp>
      <p:sp>
        <p:nvSpPr>
          <p:cNvPr id="34" name="矩形 33"/>
          <p:cNvSpPr/>
          <p:nvPr/>
        </p:nvSpPr>
        <p:spPr>
          <a:xfrm>
            <a:off x="5704840" y="2795270"/>
            <a:ext cx="235966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35" name="矩形 34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HttpRequest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表单中的一些参数说明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2499360" y="1476375"/>
            <a:ext cx="6178550" cy="2961005"/>
          </a:xfrm>
          <a:prstGeom prst="snip1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</a:rPr>
              <a:t>max_length</a:t>
            </a:r>
            <a:r>
              <a:rPr lang="en-US" altLang="zh-CN" b="1" dirty="0">
                <a:solidFill>
                  <a:schemeClr val="bg1"/>
                </a:solidFill>
              </a:rPr>
              <a:t>  </a:t>
            </a:r>
            <a:r>
              <a:rPr lang="en-US" altLang="zh-CN" b="1" dirty="0" err="1">
                <a:solidFill>
                  <a:schemeClr val="bg1"/>
                </a:solidFill>
              </a:rPr>
              <a:t>最大长度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</a:rPr>
              <a:t>min_length</a:t>
            </a:r>
            <a:r>
              <a:rPr lang="en-US" altLang="zh-CN" b="1" dirty="0">
                <a:solidFill>
                  <a:schemeClr val="bg1"/>
                </a:solidFill>
              </a:rPr>
              <a:t>  </a:t>
            </a:r>
            <a:r>
              <a:rPr lang="en-US" altLang="zh-CN" b="1" dirty="0" err="1">
                <a:solidFill>
                  <a:schemeClr val="bg1"/>
                </a:solidFill>
              </a:rPr>
              <a:t>最小长度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widget  </a:t>
            </a:r>
            <a:r>
              <a:rPr lang="en-US" altLang="zh-CN" b="1" dirty="0" err="1">
                <a:solidFill>
                  <a:schemeClr val="bg1"/>
                </a:solidFill>
              </a:rPr>
              <a:t>负责渲染网页上HTML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表单的输入元素和提取提交的原始数据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</a:rPr>
              <a:t>attrs</a:t>
            </a:r>
            <a:r>
              <a:rPr lang="en-US" altLang="zh-CN" b="1" dirty="0">
                <a:solidFill>
                  <a:schemeClr val="bg1"/>
                </a:solidFill>
              </a:rPr>
              <a:t>  </a:t>
            </a:r>
            <a:r>
              <a:rPr lang="en-US" altLang="zh-CN" b="1" dirty="0" err="1">
                <a:solidFill>
                  <a:schemeClr val="bg1"/>
                </a:solidFill>
              </a:rPr>
              <a:t>包含渲染后的Widget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将要设置的HTML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属性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</a:rPr>
              <a:t>error_messages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报错信息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13965" y="4425950"/>
            <a:ext cx="6163945" cy="1558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虽然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可以生成前端页面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但这个功能实际用的少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主要是是用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表单的验证功能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注册的视图函数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9360" y="1311275"/>
            <a:ext cx="10073005" cy="526224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1600" b="1" dirty="0"/>
              <a:t>from .forms import RegisterFrom</a:t>
            </a:r>
          </a:p>
          <a:p>
            <a:r>
              <a:rPr lang="zh-CN" altLang="en-US" sz="1600" b="1" dirty="0"/>
              <a:t>from .models import UserModel</a:t>
            </a:r>
          </a:p>
          <a:p>
            <a:r>
              <a:rPr lang="zh-CN" altLang="en-US" sz="1600" b="1" dirty="0"/>
              <a:t>def register(request):</a:t>
            </a:r>
          </a:p>
          <a:p>
            <a:r>
              <a:rPr lang="zh-CN" altLang="en-US" sz="1600" b="1" dirty="0"/>
              <a:t>    if request.method == 'GET':</a:t>
            </a:r>
          </a:p>
          <a:p>
            <a:r>
              <a:rPr lang="zh-CN" altLang="en-US" sz="1600" b="1" dirty="0"/>
              <a:t>        form = RegisterFrom()</a:t>
            </a:r>
          </a:p>
          <a:p>
            <a:r>
              <a:rPr lang="zh-CN" altLang="en-US" sz="1600" b="1" dirty="0"/>
              <a:t>        return render(request,'ts22/register.html',</a:t>
            </a:r>
          </a:p>
          <a:p>
            <a:r>
              <a:rPr lang="zh-CN" altLang="en-US" sz="1600" b="1" dirty="0"/>
              <a:t>                      context={'form':form})</a:t>
            </a:r>
          </a:p>
          <a:p>
            <a:r>
              <a:rPr lang="zh-CN" altLang="en-US" sz="1600" b="1" dirty="0"/>
              <a:t>    elif request.method == 'POST':</a:t>
            </a:r>
          </a:p>
          <a:p>
            <a:r>
              <a:rPr lang="zh-CN" altLang="en-US" sz="1600" b="1" dirty="0"/>
              <a:t>        form = RegisterFrom(request.POST)</a:t>
            </a:r>
          </a:p>
          <a:p>
            <a:r>
              <a:rPr lang="zh-CN" altLang="en-US" sz="1600" b="1" dirty="0"/>
              <a:t>        if form.is_valid():</a:t>
            </a:r>
          </a:p>
          <a:p>
            <a:r>
              <a:rPr lang="zh-CN" altLang="en-US" sz="1600" b="1" dirty="0"/>
              <a:t>            username = form.cleaned_data.get('username')</a:t>
            </a:r>
          </a:p>
          <a:p>
            <a:r>
              <a:rPr lang="zh-CN" altLang="en-US" sz="1600" b="1" dirty="0"/>
              <a:t>            password = form.cleaned_data.get('password')</a:t>
            </a:r>
          </a:p>
          <a:p>
            <a:r>
              <a:rPr lang="zh-CN" altLang="en-US" sz="1600" b="1" dirty="0"/>
              <a:t>            password_repeat = form.cleaned_data.get('password_repeat')</a:t>
            </a:r>
          </a:p>
          <a:p>
            <a:r>
              <a:rPr lang="zh-CN" altLang="en-US" sz="1600" b="1" dirty="0"/>
              <a:t>            email = form.cleaned_data.get('email')</a:t>
            </a:r>
          </a:p>
          <a:p>
            <a:r>
              <a:rPr lang="zh-CN" altLang="en-US" sz="1600" b="1" dirty="0"/>
              <a:t>            if password == password_repeat:</a:t>
            </a:r>
          </a:p>
          <a:p>
            <a:r>
              <a:rPr lang="zh-CN" altLang="en-US" sz="1600" b="1" dirty="0"/>
              <a:t>                user = UserModel.objects.create(username=username, password=password,email=email)</a:t>
            </a:r>
          </a:p>
          <a:p>
            <a:r>
              <a:rPr lang="zh-CN" altLang="en-US" sz="1600" b="1" dirty="0"/>
              <a:t>                return HttpResponse('注册成功!')</a:t>
            </a:r>
          </a:p>
          <a:p>
            <a:r>
              <a:rPr lang="zh-CN" altLang="en-US" sz="1600" b="1" dirty="0"/>
              <a:t>            else:</a:t>
            </a:r>
          </a:p>
          <a:p>
            <a:r>
              <a:rPr lang="zh-CN" altLang="en-US" sz="1600" b="1" dirty="0"/>
              <a:t>                return HttpResponse('注册失败!')</a:t>
            </a:r>
          </a:p>
          <a:p>
            <a:r>
              <a:rPr lang="zh-CN" altLang="en-US" sz="1600" b="1" dirty="0"/>
              <a:t>        else:</a:t>
            </a:r>
          </a:p>
          <a:p>
            <a:r>
              <a:rPr lang="zh-CN" altLang="en-US" sz="1600" b="1" dirty="0"/>
              <a:t>            return HttpResponse('注册失败!')</a:t>
            </a:r>
          </a:p>
        </p:txBody>
      </p:sp>
      <p:sp>
        <p:nvSpPr>
          <p:cNvPr id="227" name=" 227"/>
          <p:cNvSpPr/>
          <p:nvPr/>
        </p:nvSpPr>
        <p:spPr>
          <a:xfrm>
            <a:off x="5045710" y="578485"/>
            <a:ext cx="4857115" cy="934085"/>
          </a:xfrm>
          <a:prstGeom prst="wedgeEllipseCallout">
            <a:avLst>
              <a:gd name="adj1" fmla="val -74094"/>
              <a:gd name="adj2" fmla="val 157273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将</a:t>
            </a:r>
            <a:r>
              <a:rPr lang="en-US" altLang="zh-CN" dirty="0">
                <a:solidFill>
                  <a:srgbClr val="FFFFFF"/>
                </a:solidFill>
              </a:rPr>
              <a:t>RegisterForm</a:t>
            </a:r>
            <a:r>
              <a:rPr lang="zh-CN" altLang="en-US" dirty="0">
                <a:solidFill>
                  <a:srgbClr val="FFFFFF"/>
                </a:solidFill>
              </a:rPr>
              <a:t>类生成实例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传入模板渲染前端页面</a:t>
            </a:r>
          </a:p>
        </p:txBody>
      </p:sp>
      <p:sp>
        <p:nvSpPr>
          <p:cNvPr id="4" name=" 227"/>
          <p:cNvSpPr/>
          <p:nvPr/>
        </p:nvSpPr>
        <p:spPr>
          <a:xfrm>
            <a:off x="5654675" y="1758315"/>
            <a:ext cx="5647055" cy="1921510"/>
          </a:xfrm>
          <a:prstGeom prst="wedgeEllipseCallout">
            <a:avLst>
              <a:gd name="adj1" fmla="val -54676"/>
              <a:gd name="adj2" fmla="val 44216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将获取到的参数传入</a:t>
            </a:r>
            <a:r>
              <a:rPr lang="en-US" altLang="zh-CN" dirty="0">
                <a:solidFill>
                  <a:srgbClr val="FFFFFF"/>
                </a:solidFill>
              </a:rPr>
              <a:t>RegisterForm</a:t>
            </a:r>
            <a:r>
              <a:rPr lang="zh-CN" altLang="en-US" dirty="0">
                <a:solidFill>
                  <a:srgbClr val="FFFFFF"/>
                </a:solidFill>
              </a:rPr>
              <a:t>类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用</a:t>
            </a:r>
            <a:r>
              <a:rPr lang="en-US" altLang="zh-CN" dirty="0">
                <a:solidFill>
                  <a:srgbClr val="FFFFFF"/>
                </a:solidFill>
              </a:rPr>
              <a:t>is_valid()</a:t>
            </a:r>
            <a:r>
              <a:rPr lang="zh-CN" altLang="en-US" dirty="0">
                <a:solidFill>
                  <a:srgbClr val="FFFFFF"/>
                </a:solidFill>
              </a:rPr>
              <a:t>方法验证提交数据的合法性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用</a:t>
            </a:r>
            <a:r>
              <a:rPr lang="en-US" altLang="zh-CN" dirty="0">
                <a:solidFill>
                  <a:srgbClr val="FFFFFF"/>
                </a:solidFill>
              </a:rPr>
              <a:t>cleaned_data</a:t>
            </a:r>
            <a:r>
              <a:rPr lang="zh-CN" altLang="en-US" dirty="0">
                <a:solidFill>
                  <a:srgbClr val="FFFFFF"/>
                </a:solidFill>
              </a:rPr>
              <a:t>获取单个数据对象值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MH_SubTitle_3"/>
          <p:cNvSpPr/>
          <p:nvPr/>
        </p:nvSpPr>
        <p:spPr>
          <a:xfrm>
            <a:off x="3879353" y="237819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form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表单</a:t>
            </a:r>
          </a:p>
        </p:txBody>
      </p:sp>
      <p:sp>
        <p:nvSpPr>
          <p:cNvPr id="4" name="MH_SubTitle_1"/>
          <p:cNvSpPr/>
          <p:nvPr/>
        </p:nvSpPr>
        <p:spPr>
          <a:xfrm>
            <a:off x="1658075" y="2378190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登录状态</a:t>
            </a:r>
          </a:p>
        </p:txBody>
      </p:sp>
      <p:sp>
        <p:nvSpPr>
          <p:cNvPr id="7" name="MH_SubTitle_4"/>
          <p:cNvSpPr/>
          <p:nvPr/>
        </p:nvSpPr>
        <p:spPr>
          <a:xfrm>
            <a:off x="8755203" y="382544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9" name="MH_SubTitle_3"/>
          <p:cNvSpPr/>
          <p:nvPr/>
        </p:nvSpPr>
        <p:spPr>
          <a:xfrm>
            <a:off x="6247130" y="1586865"/>
            <a:ext cx="3079750" cy="276098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结合登录状态表单及模型的登录注册案例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5BA78C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5BA78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050" y="3374390"/>
            <a:ext cx="5570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继续完成登录例子</a:t>
            </a:r>
            <a:r>
              <a:rPr lang="en-US" altLang="zh-CN" sz="2400" dirty="0"/>
              <a:t>.(</a:t>
            </a:r>
            <a:r>
              <a:rPr lang="zh-CN" altLang="en-US" sz="2400" dirty="0"/>
              <a:t>模型</a:t>
            </a:r>
            <a:r>
              <a:rPr lang="en-US" altLang="zh-CN" sz="2400" dirty="0"/>
              <a:t>,</a:t>
            </a:r>
            <a:r>
              <a:rPr lang="zh-CN" altLang="en-US" sz="2400" dirty="0"/>
              <a:t>登录状态</a:t>
            </a:r>
            <a:r>
              <a:rPr lang="en-US" altLang="zh-CN" sz="2400" dirty="0"/>
              <a:t>)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session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保存状态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登录注册案例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django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4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form</a:t>
              </a:r>
              <a:r>
                <a:rPr lang="zh-CN" altLang="en-US" sz="24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表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单</a:t>
              </a: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627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状态保持以及表单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2913380"/>
            <a:ext cx="8689975" cy="150304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浏览器存储</a:t>
            </a:r>
            <a:r>
              <a:rPr lang="en-US" altLang="zh-CN" sz="4000" dirty="0">
                <a:latin typeface="+mn-ea"/>
                <a:ea typeface="+mn-ea"/>
              </a:rPr>
              <a:t>cookie</a:t>
            </a:r>
            <a:r>
              <a:rPr lang="zh-CN" altLang="en-US" sz="4000" dirty="0">
                <a:latin typeface="+mn-ea"/>
                <a:ea typeface="+mn-ea"/>
              </a:rPr>
              <a:t>的方式不太安全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r>
              <a:rPr lang="zh-CN" altLang="en-US" sz="4000" dirty="0">
                <a:latin typeface="+mn-ea"/>
                <a:ea typeface="+mn-ea"/>
              </a:rPr>
              <a:t>那有没有更好些的来存储登入状态的方式呢</a:t>
            </a:r>
            <a:r>
              <a:rPr lang="en-US" altLang="zh-CN" sz="4000" dirty="0">
                <a:latin typeface="+mn-ea"/>
                <a:ea typeface="+mn-ea"/>
              </a:rPr>
              <a:t>???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状态保持</a:t>
            </a:r>
            <a:r>
              <a:rPr lang="en-US" altLang="zh-CN" dirty="0"/>
              <a:t>----cookie</a:t>
            </a:r>
            <a:r>
              <a:rPr lang="zh-CN" altLang="en-US" dirty="0"/>
              <a:t>和</a:t>
            </a:r>
            <a:r>
              <a:rPr lang="en-US" altLang="zh-CN" dirty="0"/>
              <a:t>session: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0" y="1249514"/>
            <a:ext cx="6040755" cy="473536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状态保持</a:t>
            </a:r>
            <a:r>
              <a:rPr lang="en-US" altLang="zh-CN" dirty="0"/>
              <a:t>: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043305" y="1416050"/>
            <a:ext cx="9581515" cy="424434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http协议是无状态的：每次请求都是一次新的请求，不会记得之前通信的状态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客户端与服务器端的一次通信，就是一次会话实现状态保持的方式：在客户端或服务器端存储与会话有关的数据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存储方式包括cookie、session，会话一般指session对象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 使用cookie，所有数据存储在客户端，注意不要存储敏感信息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000" dirty="0"/>
              <a:t>5.</a:t>
            </a:r>
            <a:r>
              <a:rPr lang="zh-CN" altLang="en-US" sz="2000" dirty="0"/>
              <a:t>使用sesison方式，所有数据存储在服务器端，在客户端cookie中存储session_id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000" dirty="0"/>
              <a:t>6</a:t>
            </a:r>
            <a:r>
              <a:rPr lang="zh-CN" altLang="en-US" sz="2000" dirty="0"/>
              <a:t>状态保持的目的是在一段时间内跟踪请求者的状态，可以实现跨页面访问当前请求者的数据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/>
              <a:t>- 注意：不同的请求者之间不会共享这个数据，与请求者一一对应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启用</a:t>
            </a:r>
            <a:r>
              <a:rPr lang="en-US" altLang="zh-CN" dirty="0"/>
              <a:t>session: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1960" y="1192530"/>
            <a:ext cx="56007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在settings.py文件中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960" y="1923415"/>
            <a:ext cx="3936365" cy="2761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0250" y="1924050"/>
            <a:ext cx="6762115" cy="276098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5914390" y="390525"/>
            <a:ext cx="4857115" cy="80200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默认是都有的启用的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6244" y="5416550"/>
            <a:ext cx="8679051" cy="777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使用</a:t>
            </a:r>
            <a:r>
              <a:rPr lang="en-US" altLang="zh-CN" dirty="0"/>
              <a:t>session</a:t>
            </a:r>
            <a:r>
              <a:rPr lang="zh-CN" altLang="en-US" dirty="0"/>
              <a:t>之前需要先执行</a:t>
            </a:r>
            <a:r>
              <a:rPr lang="en-US" altLang="zh-CN" dirty="0"/>
              <a:t>makemigrations,migrate</a:t>
            </a:r>
            <a:r>
              <a:rPr lang="zh-CN" altLang="en-US" dirty="0"/>
              <a:t>的模型映射文件命令</a:t>
            </a:r>
            <a:r>
              <a:rPr lang="en-US" altLang="zh-CN" dirty="0"/>
              <a:t>,</a:t>
            </a:r>
            <a:r>
              <a:rPr lang="zh-CN" altLang="en-US" dirty="0"/>
              <a:t>在数据库中有生成</a:t>
            </a:r>
            <a:r>
              <a:rPr lang="en-US" altLang="zh-CN" dirty="0"/>
              <a:t>django_session</a:t>
            </a:r>
            <a:r>
              <a:rPr lang="zh-CN" altLang="en-US" dirty="0"/>
              <a:t>的表格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244" y="4881254"/>
            <a:ext cx="3936365" cy="5419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使用session</a:t>
            </a:r>
            <a:r>
              <a:rPr lang="en-US" altLang="zh-CN" dirty="0"/>
              <a:t>: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58545" y="2186305"/>
            <a:ext cx="9581515" cy="2057400"/>
          </a:xfrm>
          <a:prstGeom prst="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 启用会话后，每个HttpRequest对象将具有一个session属性，它是一个类字典对象</a:t>
            </a:r>
            <a:endParaRPr lang="zh-CN" altLang="en-US" sz="2000" dirty="0"/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- get(key, default=None)：根据键获取会话的值</a:t>
            </a:r>
            <a:endParaRPr lang="zh-CN" altLang="en-US" sz="2000" dirty="0"/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- flush()：删除当前的会话数据并删除会话的Cookie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用户登录状态例子</a:t>
            </a:r>
            <a:r>
              <a:rPr lang="en-US" altLang="zh-CN" dirty="0"/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1080" y="1192530"/>
            <a:ext cx="68192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views</a:t>
            </a:r>
            <a:r>
              <a:rPr lang="zh-CN" altLang="en-US"/>
              <a:t>s.py文件中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080" y="1560830"/>
            <a:ext cx="6819900" cy="48666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953375" y="1389380"/>
            <a:ext cx="3633470" cy="4079875"/>
          </a:xfrm>
          <a:prstGeom prst="roundRect">
            <a:avLst/>
          </a:prstGeom>
          <a:solidFill>
            <a:srgbClr val="E768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/>
              <a:t>1.一个既可读又可写的类似于字典的对象，表示当前的会话.</a:t>
            </a:r>
          </a:p>
          <a:p>
            <a:pPr algn="l"/>
            <a:r>
              <a:rPr lang="en-US" altLang="zh-CN" sz="2000"/>
              <a:t>2.</a:t>
            </a:r>
            <a:r>
              <a:rPr lang="zh-CN" altLang="en-US" sz="2000"/>
              <a:t>在登录中使用</a:t>
            </a:r>
            <a:r>
              <a:rPr lang="en-US" altLang="zh-CN" sz="2000"/>
              <a:t>request.session</a:t>
            </a:r>
            <a:r>
              <a:rPr lang="zh-CN" altLang="en-US" sz="2000"/>
              <a:t>设置一个登录的信息</a:t>
            </a:r>
            <a:r>
              <a:rPr lang="en-US" altLang="zh-CN" sz="2000"/>
              <a:t>.</a:t>
            </a:r>
          </a:p>
          <a:p>
            <a:pPr algn="l"/>
            <a:r>
              <a:rPr lang="en-US" altLang="zh-CN" sz="2000"/>
              <a:t>3.</a:t>
            </a:r>
            <a:r>
              <a:rPr lang="zh-CN" altLang="en-US" sz="2000"/>
              <a:t>在主页面中获取设置的值</a:t>
            </a:r>
            <a:r>
              <a:rPr lang="en-US" altLang="zh-CN" sz="2000"/>
              <a:t>,</a:t>
            </a:r>
            <a:r>
              <a:rPr lang="zh-CN" altLang="en-US" sz="2000"/>
              <a:t>然后传给模板</a:t>
            </a:r>
            <a:r>
              <a:rPr lang="en-US" altLang="zh-CN" sz="2000"/>
              <a:t>.</a:t>
            </a:r>
          </a:p>
          <a:p>
            <a:pPr algn="l"/>
            <a:r>
              <a:rPr lang="en-US" altLang="zh-CN" sz="2000"/>
              <a:t>4.</a:t>
            </a:r>
            <a:r>
              <a:rPr lang="zh-CN" altLang="en-US" sz="2000"/>
              <a:t>使用</a:t>
            </a:r>
            <a:r>
              <a:rPr lang="en-US" altLang="zh-CN" sz="2000"/>
              <a:t>request.session.flush()</a:t>
            </a:r>
            <a:r>
              <a:rPr lang="zh-CN" altLang="en-US" sz="2000"/>
              <a:t>清除会话数据</a:t>
            </a:r>
            <a:r>
              <a:rPr lang="en-US" altLang="zh-CN" sz="2000"/>
              <a:t>.</a:t>
            </a:r>
          </a:p>
          <a:p>
            <a:pPr algn="l"/>
            <a:endParaRPr lang="en-US" altLang="zh-CN" sz="2000"/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1306</Words>
  <Application>Microsoft Office PowerPoint</Application>
  <PresentationFormat>宽屏</PresentationFormat>
  <Paragraphs>181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Adobe Gothic Std B</vt:lpstr>
      <vt:lpstr>Kozuka Gothic Pr6N B</vt:lpstr>
      <vt:lpstr>微软雅黑</vt:lpstr>
      <vt:lpstr>Arial</vt:lpstr>
      <vt:lpstr>Calibri</vt:lpstr>
      <vt:lpstr>Calibri Light</vt:lpstr>
      <vt:lpstr>Narkisim</vt:lpstr>
      <vt:lpstr>Wingdings</vt:lpstr>
      <vt:lpstr>Office 主题</vt:lpstr>
      <vt:lpstr>Django框架</vt:lpstr>
      <vt:lpstr>知识回顾:</vt:lpstr>
      <vt:lpstr>PowerPoint 演示文稿</vt:lpstr>
      <vt:lpstr>浏览器存储cookie的方式不太安全,那有没有更好些的来存储登入状态的方式呢???</vt:lpstr>
      <vt:lpstr>状态保持----cookie和session:</vt:lpstr>
      <vt:lpstr>状态保持:</vt:lpstr>
      <vt:lpstr>启用session:</vt:lpstr>
      <vt:lpstr>使用session:</vt:lpstr>
      <vt:lpstr>用户登录状态例子:</vt:lpstr>
      <vt:lpstr>用户登录例子:</vt:lpstr>
      <vt:lpstr>会话过期时间:</vt:lpstr>
      <vt:lpstr>会话过期时间:</vt:lpstr>
      <vt:lpstr>我们实现了登录状态的保持了, 接下来,如果需要注册登录呢?</vt:lpstr>
      <vt:lpstr>登录注册实现思路:</vt:lpstr>
      <vt:lpstr>登录注册第一步--创建模型生成数据表:</vt:lpstr>
      <vt:lpstr>form表单的引用:</vt:lpstr>
      <vt:lpstr>关于django form表单的使用:</vt:lpstr>
      <vt:lpstr>form表单例子:</vt:lpstr>
      <vt:lpstr>注册的form表单:</vt:lpstr>
      <vt:lpstr>form表单中的一些参数说明:</vt:lpstr>
      <vt:lpstr>注册的视图函数: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刘 浩</cp:lastModifiedBy>
  <cp:revision>362</cp:revision>
  <dcterms:created xsi:type="dcterms:W3CDTF">2016-11-22T14:17:00Z</dcterms:created>
  <dcterms:modified xsi:type="dcterms:W3CDTF">2021-06-17T11:39:36Z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