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6" r:id="rId2"/>
    <p:sldId id="288" r:id="rId3"/>
    <p:sldId id="257" r:id="rId4"/>
    <p:sldId id="258" r:id="rId5"/>
    <p:sldId id="259" r:id="rId6"/>
    <p:sldId id="289" r:id="rId7"/>
    <p:sldId id="290" r:id="rId8"/>
    <p:sldId id="292" r:id="rId9"/>
    <p:sldId id="293" r:id="rId10"/>
    <p:sldId id="291" r:id="rId11"/>
    <p:sldId id="294" r:id="rId12"/>
    <p:sldId id="305" r:id="rId13"/>
    <p:sldId id="265" r:id="rId14"/>
    <p:sldId id="266" r:id="rId15"/>
    <p:sldId id="295" r:id="rId16"/>
    <p:sldId id="297" r:id="rId17"/>
    <p:sldId id="271" r:id="rId18"/>
    <p:sldId id="272" r:id="rId19"/>
    <p:sldId id="299" r:id="rId20"/>
    <p:sldId id="300" r:id="rId21"/>
    <p:sldId id="277" r:id="rId22"/>
    <p:sldId id="278" r:id="rId23"/>
    <p:sldId id="304" r:id="rId24"/>
    <p:sldId id="302" r:id="rId25"/>
    <p:sldId id="282" r:id="rId26"/>
    <p:sldId id="303" r:id="rId27"/>
    <p:sldId id="287" r:id="rId2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B6"/>
    <a:srgbClr val="E66B6B"/>
    <a:srgbClr val="FFB352"/>
    <a:srgbClr val="6E4180"/>
    <a:srgbClr val="FFA538"/>
    <a:srgbClr val="6C407D"/>
    <a:srgbClr val="00A7B7"/>
    <a:srgbClr val="F45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96405"/>
  </p:normalViewPr>
  <p:slideViewPr>
    <p:cSldViewPr snapToGrid="0">
      <p:cViewPr varScale="1">
        <p:scale>
          <a:sx n="110" d="100"/>
          <a:sy n="110" d="100"/>
        </p:scale>
        <p:origin x="576" y="-72"/>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戴 超" userId="0a653ea0a27b076e" providerId="LiveId" clId="{95891500-714B-B44F-83C9-E9D554E8C420}"/>
    <pc:docChg chg="custSel addSld modSld modMainMaster">
      <pc:chgData name="戴 超" userId="0a653ea0a27b076e" providerId="LiveId" clId="{95891500-714B-B44F-83C9-E9D554E8C420}" dt="2020-04-16T11:30:28.704" v="336" actId="20577"/>
      <pc:docMkLst>
        <pc:docMk/>
      </pc:docMkLst>
      <pc:sldChg chg="modSp modAnim">
        <pc:chgData name="戴 超" userId="0a653ea0a27b076e" providerId="LiveId" clId="{95891500-714B-B44F-83C9-E9D554E8C420}" dt="2020-04-16T10:57:30.860" v="5" actId="20577"/>
        <pc:sldMkLst>
          <pc:docMk/>
          <pc:sldMk cId="0" sldId="286"/>
        </pc:sldMkLst>
        <pc:spChg chg="mod">
          <ac:chgData name="戴 超" userId="0a653ea0a27b076e" providerId="LiveId" clId="{95891500-714B-B44F-83C9-E9D554E8C420}" dt="2020-04-16T10:57:30.860" v="5" actId="20577"/>
          <ac:spMkLst>
            <pc:docMk/>
            <pc:sldMk cId="0" sldId="286"/>
            <ac:spMk id="32" creationId="{00000000-0000-0000-0000-000000000000}"/>
          </ac:spMkLst>
        </pc:spChg>
      </pc:sldChg>
      <pc:sldChg chg="modSp modAnim">
        <pc:chgData name="戴 超" userId="0a653ea0a27b076e" providerId="LiveId" clId="{95891500-714B-B44F-83C9-E9D554E8C420}" dt="2020-04-16T10:57:37.462" v="9" actId="20577"/>
        <pc:sldMkLst>
          <pc:docMk/>
          <pc:sldMk cId="0" sldId="287"/>
        </pc:sldMkLst>
        <pc:spChg chg="mod">
          <ac:chgData name="戴 超" userId="0a653ea0a27b076e" providerId="LiveId" clId="{95891500-714B-B44F-83C9-E9D554E8C420}" dt="2020-04-16T10:57:37.462" v="9" actId="20577"/>
          <ac:spMkLst>
            <pc:docMk/>
            <pc:sldMk cId="0" sldId="287"/>
            <ac:spMk id="32" creationId="{00000000-0000-0000-0000-000000000000}"/>
          </ac:spMkLst>
        </pc:spChg>
      </pc:sldChg>
      <pc:sldChg chg="addSp delSp modSp add delAnim modAnim">
        <pc:chgData name="戴 超" userId="0a653ea0a27b076e" providerId="LiveId" clId="{95891500-714B-B44F-83C9-E9D554E8C420}" dt="2020-04-16T11:30:28.704" v="336" actId="20577"/>
        <pc:sldMkLst>
          <pc:docMk/>
          <pc:sldMk cId="909805779" sldId="305"/>
        </pc:sldMkLst>
        <pc:spChg chg="mod">
          <ac:chgData name="戴 超" userId="0a653ea0a27b076e" providerId="LiveId" clId="{95891500-714B-B44F-83C9-E9D554E8C420}" dt="2020-04-16T11:14:47.147" v="24" actId="20577"/>
          <ac:spMkLst>
            <pc:docMk/>
            <pc:sldMk cId="909805779" sldId="305"/>
            <ac:spMk id="36" creationId="{00000000-0000-0000-0000-000000000000}"/>
          </ac:spMkLst>
        </pc:spChg>
        <pc:spChg chg="del">
          <ac:chgData name="戴 超" userId="0a653ea0a27b076e" providerId="LiveId" clId="{95891500-714B-B44F-83C9-E9D554E8C420}" dt="2020-04-16T11:14:50.092" v="26" actId="478"/>
          <ac:spMkLst>
            <pc:docMk/>
            <pc:sldMk cId="909805779" sldId="305"/>
            <ac:spMk id="42" creationId="{00000000-0000-0000-0000-000000000000}"/>
          </ac:spMkLst>
        </pc:spChg>
        <pc:spChg chg="mod">
          <ac:chgData name="戴 超" userId="0a653ea0a27b076e" providerId="LiveId" clId="{95891500-714B-B44F-83C9-E9D554E8C420}" dt="2020-04-16T11:30:28.704" v="336" actId="20577"/>
          <ac:spMkLst>
            <pc:docMk/>
            <pc:sldMk cId="909805779" sldId="305"/>
            <ac:spMk id="43" creationId="{00000000-0000-0000-0000-000000000000}"/>
          </ac:spMkLst>
        </pc:spChg>
        <pc:picChg chg="del">
          <ac:chgData name="戴 超" userId="0a653ea0a27b076e" providerId="LiveId" clId="{95891500-714B-B44F-83C9-E9D554E8C420}" dt="2020-04-16T11:14:48.960" v="25" actId="478"/>
          <ac:picMkLst>
            <pc:docMk/>
            <pc:sldMk cId="909805779" sldId="305"/>
            <ac:picMk id="3" creationId="{00000000-0000-0000-0000-000000000000}"/>
          </ac:picMkLst>
        </pc:picChg>
        <pc:picChg chg="add mod">
          <ac:chgData name="戴 超" userId="0a653ea0a27b076e" providerId="LiveId" clId="{95891500-714B-B44F-83C9-E9D554E8C420}" dt="2020-04-16T11:27:04.753" v="59" actId="1076"/>
          <ac:picMkLst>
            <pc:docMk/>
            <pc:sldMk cId="909805779" sldId="305"/>
            <ac:picMk id="4" creationId="{E75A083D-6524-2E42-8F8C-489203441DDD}"/>
          </ac:picMkLst>
        </pc:picChg>
        <pc:picChg chg="add mod">
          <ac:chgData name="戴 超" userId="0a653ea0a27b076e" providerId="LiveId" clId="{95891500-714B-B44F-83C9-E9D554E8C420}" dt="2020-04-16T11:26:14.127" v="40" actId="1076"/>
          <ac:picMkLst>
            <pc:docMk/>
            <pc:sldMk cId="909805779" sldId="305"/>
            <ac:picMk id="6" creationId="{EFDEBDE6-C3E9-054F-B8F2-4A0FB8D4AD82}"/>
          </ac:picMkLst>
        </pc:picChg>
        <pc:picChg chg="add del mod">
          <ac:chgData name="戴 超" userId="0a653ea0a27b076e" providerId="LiveId" clId="{95891500-714B-B44F-83C9-E9D554E8C420}" dt="2020-04-16T11:26:24.637" v="45" actId="478"/>
          <ac:picMkLst>
            <pc:docMk/>
            <pc:sldMk cId="909805779" sldId="305"/>
            <ac:picMk id="8" creationId="{0B4F6C1B-8C9B-7F47-9C80-F556711F3816}"/>
          </ac:picMkLst>
        </pc:picChg>
        <pc:picChg chg="add mod modCrop">
          <ac:chgData name="戴 超" userId="0a653ea0a27b076e" providerId="LiveId" clId="{95891500-714B-B44F-83C9-E9D554E8C420}" dt="2020-04-16T11:27:07.365" v="60" actId="1076"/>
          <ac:picMkLst>
            <pc:docMk/>
            <pc:sldMk cId="909805779" sldId="305"/>
            <ac:picMk id="10" creationId="{FA7F688B-0AB8-1F47-A844-6B8247418EF1}"/>
          </ac:picMkLst>
        </pc:picChg>
        <pc:picChg chg="del">
          <ac:chgData name="戴 超" userId="0a653ea0a27b076e" providerId="LiveId" clId="{95891500-714B-B44F-83C9-E9D554E8C420}" dt="2020-04-16T11:14:50.576" v="27" actId="478"/>
          <ac:picMkLst>
            <pc:docMk/>
            <pc:sldMk cId="909805779" sldId="305"/>
            <ac:picMk id="37" creationId="{00000000-0000-0000-0000-000000000000}"/>
          </ac:picMkLst>
        </pc:picChg>
        <pc:cxnChg chg="add mod">
          <ac:chgData name="戴 超" userId="0a653ea0a27b076e" providerId="LiveId" clId="{95891500-714B-B44F-83C9-E9D554E8C420}" dt="2020-04-16T11:27:22.776" v="62" actId="13822"/>
          <ac:cxnSpMkLst>
            <pc:docMk/>
            <pc:sldMk cId="909805779" sldId="305"/>
            <ac:cxnSpMk id="12" creationId="{18E076AD-5A67-A647-BD30-A4E0E632F106}"/>
          </ac:cxnSpMkLst>
        </pc:cxnChg>
        <pc:cxnChg chg="add mod">
          <ac:chgData name="戴 超" userId="0a653ea0a27b076e" providerId="LiveId" clId="{95891500-714B-B44F-83C9-E9D554E8C420}" dt="2020-04-16T11:27:33.492" v="64" actId="13822"/>
          <ac:cxnSpMkLst>
            <pc:docMk/>
            <pc:sldMk cId="909805779" sldId="305"/>
            <ac:cxnSpMk id="14" creationId="{C79016A4-62F3-1C44-9AEE-3CB39852A9E4}"/>
          </ac:cxnSpMkLst>
        </pc:cxnChg>
        <pc:cxnChg chg="del mod">
          <ac:chgData name="戴 超" userId="0a653ea0a27b076e" providerId="LiveId" clId="{95891500-714B-B44F-83C9-E9D554E8C420}" dt="2020-04-16T11:14:51.463" v="28" actId="478"/>
          <ac:cxnSpMkLst>
            <pc:docMk/>
            <pc:sldMk cId="909805779" sldId="305"/>
            <ac:cxnSpMk id="39" creationId="{00000000-0000-0000-0000-000000000000}"/>
          </ac:cxnSpMkLst>
        </pc:cxnChg>
      </pc:sldChg>
      <pc:sldMasterChg chg="addSp modSp">
        <pc:chgData name="戴 超" userId="0a653ea0a27b076e" providerId="LiveId" clId="{95891500-714B-B44F-83C9-E9D554E8C420}" dt="2020-04-16T10:57:23.702" v="1" actId="1076"/>
        <pc:sldMasterMkLst>
          <pc:docMk/>
          <pc:sldMasterMk cId="0" sldId="2147483648"/>
        </pc:sldMasterMkLst>
        <pc:spChg chg="add mod">
          <ac:chgData name="戴 超" userId="0a653ea0a27b076e" providerId="LiveId" clId="{95891500-714B-B44F-83C9-E9D554E8C420}" dt="2020-04-16T10:57:23.702" v="1" actId="1076"/>
          <ac:spMkLst>
            <pc:docMk/>
            <pc:sldMasterMk cId="0" sldId="2147483648"/>
            <ac:spMk id="2" creationId="{8F18D919-A662-B94E-87D0-8110B3503A7D}"/>
          </ac:spMkLst>
        </pc:spChg>
        <pc:spChg chg="add mod">
          <ac:chgData name="戴 超" userId="0a653ea0a27b076e" providerId="LiveId" clId="{95891500-714B-B44F-83C9-E9D554E8C420}" dt="2020-04-16T10:57:23.702" v="1" actId="1076"/>
          <ac:spMkLst>
            <pc:docMk/>
            <pc:sldMasterMk cId="0" sldId="2147483648"/>
            <ac:spMk id="3" creationId="{443ABF51-D186-8048-9D7C-997D43A04EB3}"/>
          </ac:spMkLst>
        </pc:spChg>
        <pc:picChg chg="add mod">
          <ac:chgData name="戴 超" userId="0a653ea0a27b076e" providerId="LiveId" clId="{95891500-714B-B44F-83C9-E9D554E8C420}" dt="2020-04-16T10:57:23.702" v="1" actId="1076"/>
          <ac:picMkLst>
            <pc:docMk/>
            <pc:sldMasterMk cId="0" sldId="2147483648"/>
            <ac:picMk id="4" creationId="{ABC26233-6531-3140-A572-0AAD6E222B6E}"/>
          </ac:picMkLst>
        </pc:picChg>
      </pc:sldMasterChg>
    </pc:docChg>
  </pc:docChgLst>
  <pc:docChgLst>
    <pc:chgData name="戴 超" userId="0a653ea0a27b076e" providerId="LiveId" clId="{5CBD198A-E92C-6549-A166-05D99121D0D3}"/>
    <pc:docChg chg="modSld modMainMaster">
      <pc:chgData name="戴 超" userId="0a653ea0a27b076e" providerId="LiveId" clId="{5CBD198A-E92C-6549-A166-05D99121D0D3}" dt="2020-05-22T11:05:51.668" v="6" actId="20577"/>
      <pc:docMkLst>
        <pc:docMk/>
      </pc:docMkLst>
      <pc:sldChg chg="modSp">
        <pc:chgData name="戴 超" userId="0a653ea0a27b076e" providerId="LiveId" clId="{5CBD198A-E92C-6549-A166-05D99121D0D3}" dt="2020-05-22T05:59:30.437" v="1" actId="1076"/>
        <pc:sldMkLst>
          <pc:docMk/>
          <pc:sldMk cId="0" sldId="286"/>
        </pc:sldMkLst>
        <pc:spChg chg="mod">
          <ac:chgData name="戴 超" userId="0a653ea0a27b076e" providerId="LiveId" clId="{5CBD198A-E92C-6549-A166-05D99121D0D3}" dt="2020-05-22T05:59:30.437" v="1" actId="1076"/>
          <ac:spMkLst>
            <pc:docMk/>
            <pc:sldMk cId="0" sldId="286"/>
            <ac:spMk id="49" creationId="{00000000-0000-0000-0000-000000000000}"/>
          </ac:spMkLst>
        </pc:spChg>
      </pc:sldChg>
      <pc:sldChg chg="modSp">
        <pc:chgData name="戴 超" userId="0a653ea0a27b076e" providerId="LiveId" clId="{5CBD198A-E92C-6549-A166-05D99121D0D3}" dt="2020-05-22T11:05:51.668" v="6" actId="20577"/>
        <pc:sldMkLst>
          <pc:docMk/>
          <pc:sldMk cId="0" sldId="293"/>
        </pc:sldMkLst>
        <pc:graphicFrameChg chg="modGraphic">
          <ac:chgData name="戴 超" userId="0a653ea0a27b076e" providerId="LiveId" clId="{5CBD198A-E92C-6549-A166-05D99121D0D3}" dt="2020-05-22T11:05:51.668" v="6" actId="20577"/>
          <ac:graphicFrameMkLst>
            <pc:docMk/>
            <pc:sldMk cId="0" sldId="293"/>
            <ac:graphicFrameMk id="2" creationId="{00000000-0000-0000-0000-000000000000}"/>
          </ac:graphicFrameMkLst>
        </pc:graphicFrameChg>
      </pc:sldChg>
      <pc:sldMasterChg chg="modSp">
        <pc:chgData name="戴 超" userId="0a653ea0a27b076e" providerId="LiveId" clId="{5CBD198A-E92C-6549-A166-05D99121D0D3}" dt="2020-05-22T05:59:21.491" v="0" actId="207"/>
        <pc:sldMasterMkLst>
          <pc:docMk/>
          <pc:sldMasterMk cId="0" sldId="2147483648"/>
        </pc:sldMasterMkLst>
        <pc:spChg chg="mod">
          <ac:chgData name="戴 超" userId="0a653ea0a27b076e" providerId="LiveId" clId="{5CBD198A-E92C-6549-A166-05D99121D0D3}" dt="2020-05-22T05:59:21.491" v="0" actId="207"/>
          <ac:spMkLst>
            <pc:docMk/>
            <pc:sldMasterMk cId="0" sldId="2147483648"/>
            <ac:spMk id="2" creationId="{8F18D919-A662-B94E-87D0-8110B3503A7D}"/>
          </ac:spMkLst>
        </pc:sp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2021/4/5</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2021/4/5</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2021/4/5</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2021/4/5</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a:prstGeom prst="rect">
            <a:avLst/>
          </a:prstGeo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9"/>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2021/4/5</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2021/4/5</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2"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2" y="1878806"/>
            <a:ext cx="3887391"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2021/4/5</a:t>
            </a:fld>
            <a:endParaRPr lang="zh-CN" altLang="en-U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2021/4/5</a:t>
            </a:fld>
            <a:endParaRPr lang="zh-CN" altLang="en-U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2021/4/5</a:t>
            </a:fld>
            <a:endParaRPr lang="zh-CN" altLang="en-U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2021/4/5</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2021/4/5</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F18D919-A662-B94E-87D0-8110B3503A7D}"/>
              </a:ext>
            </a:extLst>
          </p:cNvPr>
          <p:cNvSpPr/>
          <p:nvPr userDrawn="1"/>
        </p:nvSpPr>
        <p:spPr>
          <a:xfrm>
            <a:off x="0" y="0"/>
            <a:ext cx="9144000" cy="5143500"/>
          </a:xfrm>
          <a:prstGeom prst="rect">
            <a:avLst/>
          </a:prstGeom>
          <a:solidFill>
            <a:schemeClr val="bg1">
              <a:lumMod val="50000"/>
              <a:alpha val="21961"/>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kumimoji="1" lang="zh-CN" altLang="en-US" dirty="0"/>
          </a:p>
        </p:txBody>
      </p:sp>
      <p:sp>
        <p:nvSpPr>
          <p:cNvPr id="3" name="文本框 3">
            <a:extLst>
              <a:ext uri="{FF2B5EF4-FFF2-40B4-BE49-F238E27FC236}">
                <a16:creationId xmlns:a16="http://schemas.microsoft.com/office/drawing/2014/main" id="{443ABF51-D186-8048-9D7C-997D43A04EB3}"/>
              </a:ext>
            </a:extLst>
          </p:cNvPr>
          <p:cNvSpPr txBox="1"/>
          <p:nvPr userDrawn="1"/>
        </p:nvSpPr>
        <p:spPr>
          <a:xfrm>
            <a:off x="8420749" y="80693"/>
            <a:ext cx="612000" cy="252000"/>
          </a:xfrm>
          <a:prstGeom prst="rect">
            <a:avLst/>
          </a:prstGeom>
          <a:noFill/>
        </p:spPr>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112D81C0-A51F-E949-9A0C-39FE47E62780}" type="datetime10">
              <a:rPr kumimoji="1" lang="zh-CN" altLang="en-US" smtClean="0"/>
              <a:pPr/>
              <a:t>13:26</a:t>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email"/>
          <a:stretch>
            <a:fillRect/>
          </a:stretch>
        </p:blipFill>
        <p:spPr>
          <a:xfrm>
            <a:off x="0" y="0"/>
            <a:ext cx="9144000" cy="5143500"/>
          </a:xfrm>
          <a:prstGeom prst="rect">
            <a:avLst/>
          </a:prstGeom>
        </p:spPr>
      </p:pic>
      <p:cxnSp>
        <p:nvCxnSpPr>
          <p:cNvPr id="29" name="直接连接符 28"/>
          <p:cNvCxnSpPr/>
          <p:nvPr/>
        </p:nvCxnSpPr>
        <p:spPr>
          <a:xfrm flipH="1">
            <a:off x="6192982" y="-33259"/>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79399" y="1081062"/>
            <a:ext cx="3018064" cy="3018064"/>
          </a:xfrm>
          <a:prstGeom prst="ellipse">
            <a:avLst/>
          </a:prstGeom>
          <a:noFill/>
          <a:ln>
            <a:solidFill>
              <a:srgbClr val="004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1" name="椭圆 30"/>
          <p:cNvSpPr/>
          <p:nvPr/>
        </p:nvSpPr>
        <p:spPr>
          <a:xfrm>
            <a:off x="3176704" y="1278367"/>
            <a:ext cx="2623457" cy="2623457"/>
          </a:xfrm>
          <a:prstGeom prst="ellipse">
            <a:avLst/>
          </a:prstGeom>
          <a:gradFill flip="none" rotWithShape="1">
            <a:gsLst>
              <a:gs pos="0">
                <a:schemeClr val="bg1"/>
              </a:gs>
              <a:gs pos="100000">
                <a:schemeClr val="bg2"/>
              </a:gs>
            </a:gsLst>
            <a:lin ang="13500000" scaled="1"/>
            <a:tileRect/>
          </a:gradFill>
          <a:ln w="38100">
            <a:gradFill flip="none" rotWithShape="1">
              <a:gsLst>
                <a:gs pos="0">
                  <a:schemeClr val="bg1"/>
                </a:gs>
                <a:gs pos="100000">
                  <a:schemeClr val="bg2"/>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2" name="文本框 31"/>
          <p:cNvSpPr txBox="1"/>
          <p:nvPr/>
        </p:nvSpPr>
        <p:spPr>
          <a:xfrm>
            <a:off x="3247843" y="1694254"/>
            <a:ext cx="3619382" cy="1323439"/>
          </a:xfrm>
          <a:prstGeom prst="rect">
            <a:avLst/>
          </a:prstGeom>
          <a:noFill/>
        </p:spPr>
        <p:txBody>
          <a:bodyPr wrap="square" rtlCol="0">
            <a:spAutoFit/>
          </a:bodyPr>
          <a:lstStyle/>
          <a:p>
            <a:r>
              <a:rPr lang="en-US" altLang="zh-CN" sz="8000" dirty="0">
                <a:solidFill>
                  <a:srgbClr val="6E4180"/>
                </a:solidFill>
                <a:latin typeface="华文细黑" pitchFamily="2" charset="-122"/>
                <a:ea typeface="华文细黑" pitchFamily="2" charset="-122"/>
              </a:rPr>
              <a:t>2</a:t>
            </a:r>
            <a:r>
              <a:rPr lang="en-US" altLang="zh-CN" sz="8000" dirty="0">
                <a:solidFill>
                  <a:srgbClr val="FFB352"/>
                </a:solidFill>
                <a:latin typeface="华文细黑" pitchFamily="2" charset="-122"/>
                <a:ea typeface="华文细黑" pitchFamily="2" charset="-122"/>
              </a:rPr>
              <a:t>0</a:t>
            </a:r>
            <a:r>
              <a:rPr lang="en-US" altLang="zh-CN" sz="8000" dirty="0">
                <a:solidFill>
                  <a:srgbClr val="E66B6B"/>
                </a:solidFill>
                <a:latin typeface="华文细黑" pitchFamily="2" charset="-122"/>
                <a:ea typeface="华文细黑" pitchFamily="2" charset="-122"/>
              </a:rPr>
              <a:t>2</a:t>
            </a:r>
            <a:r>
              <a:rPr lang="en-US" altLang="zh-CN" sz="8000" dirty="0">
                <a:solidFill>
                  <a:srgbClr val="00A6B6"/>
                </a:solidFill>
                <a:latin typeface="华文细黑" pitchFamily="2" charset="-122"/>
                <a:ea typeface="华文细黑" pitchFamily="2" charset="-122"/>
              </a:rPr>
              <a:t>1</a:t>
            </a:r>
            <a:endParaRPr lang="zh-CN" altLang="en-US" sz="8000" dirty="0">
              <a:solidFill>
                <a:srgbClr val="00A6B6"/>
              </a:solidFill>
              <a:latin typeface="华文细黑" pitchFamily="2" charset="-122"/>
              <a:ea typeface="华文细黑" pitchFamily="2" charset="-122"/>
            </a:endParaRPr>
          </a:p>
        </p:txBody>
      </p:sp>
      <p:cxnSp>
        <p:nvCxnSpPr>
          <p:cNvPr id="33" name="直接连接符 32"/>
          <p:cNvCxnSpPr/>
          <p:nvPr/>
        </p:nvCxnSpPr>
        <p:spPr>
          <a:xfrm flipH="1">
            <a:off x="2303565" y="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585305" y="2273969"/>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457208" y="1434363"/>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125858" y="936835"/>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840606" y="229830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39" name="直接连接符 38"/>
          <p:cNvCxnSpPr/>
          <p:nvPr/>
        </p:nvCxnSpPr>
        <p:spPr>
          <a:xfrm flipH="1">
            <a:off x="1528324" y="539346"/>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63923" y="2366300"/>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037068" y="8131"/>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806328" y="337997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339571" y="-3325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H="1">
            <a:off x="7013606" y="53440"/>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89996" y="-1241929"/>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101058" y="2893855"/>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730735" y="2023088"/>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462373" y="2961073"/>
            <a:ext cx="2130401" cy="523220"/>
          </a:xfrm>
          <a:prstGeom prst="rect">
            <a:avLst/>
          </a:prstGeom>
          <a:noFill/>
        </p:spPr>
        <p:txBody>
          <a:bodyPr wrap="square" rtlCol="0">
            <a:spAutoFit/>
          </a:bodyPr>
          <a:lstStyle/>
          <a:p>
            <a:pPr algn="ctr"/>
            <a:endParaRPr lang="en-US" altLang="zh-CN" sz="1400" dirty="0">
              <a:solidFill>
                <a:srgbClr val="002060"/>
              </a:solidFill>
              <a:latin typeface="微软雅黑" panose="020B0503020204020204" charset="-122"/>
              <a:ea typeface="微软雅黑" panose="020B0503020204020204" charset="-122"/>
            </a:endParaRPr>
          </a:p>
          <a:p>
            <a:pPr algn="ctr"/>
            <a:r>
              <a:rPr lang="zh-CN" altLang="en-US" sz="1400" dirty="0">
                <a:solidFill>
                  <a:srgbClr val="002060"/>
                </a:solidFill>
                <a:latin typeface="微软雅黑" panose="020B0503020204020204" charset="-122"/>
                <a:ea typeface="微软雅黑" panose="020B0503020204020204" charset="-122"/>
              </a:rPr>
              <a:t>网络编程学习</a:t>
            </a:r>
          </a:p>
        </p:txBody>
      </p: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1000"/>
                                        <p:tgtEl>
                                          <p:spTgt spid="47"/>
                                        </p:tgtEl>
                                      </p:cBhvr>
                                    </p:animEffect>
                                    <p:anim calcmode="lin" valueType="num">
                                      <p:cBhvr>
                                        <p:cTn id="73" dur="1000" fill="hold"/>
                                        <p:tgtEl>
                                          <p:spTgt spid="47"/>
                                        </p:tgtEl>
                                        <p:attrNameLst>
                                          <p:attrName>ppt_x</p:attrName>
                                        </p:attrNameLst>
                                      </p:cBhvr>
                                      <p:tavLst>
                                        <p:tav tm="0">
                                          <p:val>
                                            <p:strVal val="#ppt_x"/>
                                          </p:val>
                                        </p:tav>
                                        <p:tav tm="100000">
                                          <p:val>
                                            <p:strVal val="#ppt_x"/>
                                          </p:val>
                                        </p:tav>
                                      </p:tavLst>
                                    </p:anim>
                                    <p:anim calcmode="lin" valueType="num">
                                      <p:cBhvr>
                                        <p:cTn id="74" dur="1000" fill="hold"/>
                                        <p:tgtEl>
                                          <p:spTgt spid="47"/>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left)">
                                      <p:cBhvr>
                                        <p:cTn id="83" dur="500"/>
                                        <p:tgtEl>
                                          <p:spTgt spid="30"/>
                                        </p:tgtEl>
                                      </p:cBhvr>
                                    </p:animEffect>
                                  </p:childTnLst>
                                </p:cTn>
                              </p:par>
                            </p:childTnLst>
                          </p:cTn>
                        </p:par>
                        <p:par>
                          <p:cTn id="84" fill="hold">
                            <p:stCondLst>
                              <p:cond delay="1500"/>
                            </p:stCondLst>
                            <p:childTnLst>
                              <p:par>
                                <p:cTn id="85" presetID="23" presetClass="entr" presetSubtype="16"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500" fill="hold"/>
                                        <p:tgtEl>
                                          <p:spTgt spid="31"/>
                                        </p:tgtEl>
                                        <p:attrNameLst>
                                          <p:attrName>ppt_w</p:attrName>
                                        </p:attrNameLst>
                                      </p:cBhvr>
                                      <p:tavLst>
                                        <p:tav tm="0">
                                          <p:val>
                                            <p:fltVal val="0"/>
                                          </p:val>
                                        </p:tav>
                                        <p:tav tm="100000">
                                          <p:val>
                                            <p:strVal val="#ppt_w"/>
                                          </p:val>
                                        </p:tav>
                                      </p:tavLst>
                                    </p:anim>
                                    <p:anim calcmode="lin" valueType="num">
                                      <p:cBhvr>
                                        <p:cTn id="88" dur="500" fill="hold"/>
                                        <p:tgtEl>
                                          <p:spTgt spid="31"/>
                                        </p:tgtEl>
                                        <p:attrNameLst>
                                          <p:attrName>ppt_h</p:attrName>
                                        </p:attrNameLst>
                                      </p:cBhvr>
                                      <p:tavLst>
                                        <p:tav tm="0">
                                          <p:val>
                                            <p:fltVal val="0"/>
                                          </p:val>
                                        </p:tav>
                                        <p:tav tm="100000">
                                          <p:val>
                                            <p:strVal val="#ppt_h"/>
                                          </p:val>
                                        </p:tav>
                                      </p:tavLst>
                                    </p:anim>
                                  </p:childTnLst>
                                </p:cTn>
                              </p:par>
                            </p:childTnLst>
                          </p:cTn>
                        </p:par>
                        <p:par>
                          <p:cTn id="89" fill="hold">
                            <p:stCondLst>
                              <p:cond delay="2000"/>
                            </p:stCondLst>
                            <p:childTnLst>
                              <p:par>
                                <p:cTn id="90" presetID="56" presetClass="entr" presetSubtype="0" fill="hold" grpId="0" nodeType="afterEffect">
                                  <p:stCondLst>
                                    <p:cond delay="0"/>
                                  </p:stCondLst>
                                  <p:iterate type="lt">
                                    <p:tmPct val="10000"/>
                                  </p:iterate>
                                  <p:childTnLst>
                                    <p:set>
                                      <p:cBhvr>
                                        <p:cTn id="91" dur="1" fill="hold">
                                          <p:stCondLst>
                                            <p:cond delay="0"/>
                                          </p:stCondLst>
                                        </p:cTn>
                                        <p:tgtEl>
                                          <p:spTgt spid="32"/>
                                        </p:tgtEl>
                                        <p:attrNameLst>
                                          <p:attrName>style.visibility</p:attrName>
                                        </p:attrNameLst>
                                      </p:cBhvr>
                                      <p:to>
                                        <p:strVal val="visible"/>
                                      </p:to>
                                    </p:set>
                                    <p:anim by="(-#ppt_w*2)" calcmode="lin" valueType="num">
                                      <p:cBhvr rctx="PPT">
                                        <p:cTn id="92" dur="500" autoRev="1" fill="hold">
                                          <p:stCondLst>
                                            <p:cond delay="0"/>
                                          </p:stCondLst>
                                        </p:cTn>
                                        <p:tgtEl>
                                          <p:spTgt spid="32"/>
                                        </p:tgtEl>
                                        <p:attrNameLst>
                                          <p:attrName>ppt_w</p:attrName>
                                        </p:attrNameLst>
                                      </p:cBhvr>
                                    </p:anim>
                                    <p:anim by="(#ppt_w*0.50)" calcmode="lin" valueType="num">
                                      <p:cBhvr>
                                        <p:cTn id="93" dur="500" decel="50000" autoRev="1" fill="hold">
                                          <p:stCondLst>
                                            <p:cond delay="0"/>
                                          </p:stCondLst>
                                        </p:cTn>
                                        <p:tgtEl>
                                          <p:spTgt spid="32"/>
                                        </p:tgtEl>
                                        <p:attrNameLst>
                                          <p:attrName>ppt_x</p:attrName>
                                        </p:attrNameLst>
                                      </p:cBhvr>
                                    </p:anim>
                                    <p:anim from="(-#ppt_h/2)" to="(#ppt_y)" calcmode="lin" valueType="num">
                                      <p:cBhvr>
                                        <p:cTn id="94" dur="1000" fill="hold">
                                          <p:stCondLst>
                                            <p:cond delay="0"/>
                                          </p:stCondLst>
                                        </p:cTn>
                                        <p:tgtEl>
                                          <p:spTgt spid="32"/>
                                        </p:tgtEl>
                                        <p:attrNameLst>
                                          <p:attrName>ppt_y</p:attrName>
                                        </p:attrNameLst>
                                      </p:cBhvr>
                                    </p:anim>
                                    <p:animRot by="21600000">
                                      <p:cBhvr>
                                        <p:cTn id="95" dur="1000" fill="hold">
                                          <p:stCondLst>
                                            <p:cond delay="0"/>
                                          </p:stCondLst>
                                        </p:cTn>
                                        <p:tgtEl>
                                          <p:spTgt spid="32"/>
                                        </p:tgtEl>
                                        <p:attrNameLst>
                                          <p:attrName>r</p:attrName>
                                        </p:attrNameLst>
                                      </p:cBhvr>
                                    </p:animRot>
                                  </p:childTnLst>
                                </p:cTn>
                              </p:par>
                            </p:childTnLst>
                          </p:cTn>
                        </p:par>
                        <p:par>
                          <p:cTn id="96" fill="hold">
                            <p:stCondLst>
                              <p:cond delay="3300"/>
                            </p:stCondLst>
                            <p:childTnLst>
                              <p:par>
                                <p:cTn id="97" presetID="22" presetClass="entr" presetSubtype="8" fill="hold" grpId="0" nodeType="after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left)">
                                      <p:cBhvr>
                                        <p:cTn id="9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F45159"/>
                </a:solidFill>
                <a:latin typeface="微软雅黑" panose="020B0503020204020204" charset="-122"/>
                <a:ea typeface="微软雅黑" panose="020B0503020204020204" charset="-122"/>
              </a:rPr>
              <a:t>IPV4</a:t>
            </a:r>
            <a:r>
              <a:rPr lang="zh-CN" altLang="en-US" sz="1800" b="1" dirty="0">
                <a:solidFill>
                  <a:srgbClr val="F45159"/>
                </a:solidFill>
                <a:latin typeface="微软雅黑" panose="020B0503020204020204" charset="-122"/>
                <a:ea typeface="微软雅黑" panose="020B0503020204020204" charset="-122"/>
              </a:rPr>
              <a:t>和</a:t>
            </a:r>
            <a:r>
              <a:rPr lang="en-US" altLang="zh-CN" sz="1800" b="1" dirty="0">
                <a:solidFill>
                  <a:srgbClr val="F45159"/>
                </a:solidFill>
                <a:latin typeface="微软雅黑" panose="020B0503020204020204" charset="-122"/>
                <a:ea typeface="微软雅黑" panose="020B0503020204020204" charset="-122"/>
              </a:rPr>
              <a:t>IPV6</a:t>
            </a:r>
            <a:endParaRPr lang="zh-CN" altLang="en-US" sz="1800" b="1" dirty="0">
              <a:solidFill>
                <a:srgbClr val="F45159"/>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88" y="1264297"/>
            <a:ext cx="4597400" cy="2857500"/>
          </a:xfrm>
          <a:prstGeom prst="rect">
            <a:avLst/>
          </a:prstGeom>
        </p:spPr>
      </p:pic>
      <p:sp>
        <p:nvSpPr>
          <p:cNvPr id="37" name="文本框 36"/>
          <p:cNvSpPr txBox="1"/>
          <p:nvPr/>
        </p:nvSpPr>
        <p:spPr>
          <a:xfrm>
            <a:off x="0" y="4943445"/>
            <a:ext cx="1351652" cy="200055"/>
          </a:xfrm>
          <a:prstGeom prst="rect">
            <a:avLst/>
          </a:prstGeom>
          <a:noFill/>
        </p:spPr>
        <p:txBody>
          <a:bodyPr wrap="none" rtlCol="0">
            <a:spAutoFit/>
          </a:bodyPr>
          <a:lstStyle/>
          <a:p>
            <a:r>
              <a:rPr kumimoji="1" lang="zh-CN" altLang="en-US" sz="700" dirty="0"/>
              <a:t>图片来自网络，侵权联系删除</a:t>
            </a:r>
          </a:p>
        </p:txBody>
      </p:sp>
      <p:sp>
        <p:nvSpPr>
          <p:cNvPr id="38" name="文本框 37"/>
          <p:cNvSpPr txBox="1"/>
          <p:nvPr/>
        </p:nvSpPr>
        <p:spPr>
          <a:xfrm>
            <a:off x="5172529" y="1461940"/>
            <a:ext cx="3713583" cy="2893100"/>
          </a:xfrm>
          <a:prstGeom prst="rect">
            <a:avLst/>
          </a:prstGeom>
          <a:noFill/>
        </p:spPr>
        <p:txBody>
          <a:bodyPr wrap="square" rtlCol="0">
            <a:spAutoFit/>
          </a:bodyPr>
          <a:lstStyle/>
          <a:p>
            <a:r>
              <a:rPr lang="zh-CN" altLang="en-US" sz="1400" b="1" dirty="0">
                <a:latin typeface="Kaiti SC Black" panose="02010600040101010101" pitchFamily="2" charset="-122"/>
                <a:ea typeface="Kaiti SC Black" panose="02010600040101010101" pitchFamily="2" charset="-122"/>
              </a:rPr>
              <a:t>    </a:t>
            </a:r>
            <a:r>
              <a:rPr lang="en-GB" altLang="zh-CN" sz="1400" b="1" dirty="0">
                <a:latin typeface="Kaiti SC Black" panose="02010600040101010101" pitchFamily="2" charset="-122"/>
                <a:ea typeface="Kaiti SC Black" panose="02010600040101010101" pitchFamily="2" charset="-122"/>
              </a:rPr>
              <a:t>ipv4</a:t>
            </a:r>
            <a:r>
              <a:rPr lang="zh-CN" altLang="en-US" sz="1400" b="1" dirty="0">
                <a:latin typeface="Kaiti SC Black" panose="02010600040101010101" pitchFamily="2" charset="-122"/>
                <a:ea typeface="Kaiti SC Black" panose="02010600040101010101" pitchFamily="2" charset="-122"/>
              </a:rPr>
              <a:t>是第一个被广泛应用的</a:t>
            </a:r>
            <a:r>
              <a:rPr lang="en-GB" altLang="zh-CN" sz="1400" b="1" dirty="0" err="1">
                <a:latin typeface="Kaiti SC Black" panose="02010600040101010101" pitchFamily="2" charset="-122"/>
                <a:ea typeface="Kaiti SC Black" panose="02010600040101010101" pitchFamily="2" charset="-122"/>
              </a:rPr>
              <a:t>ip</a:t>
            </a:r>
            <a:r>
              <a:rPr lang="zh-CN" altLang="en-GB" sz="1400" b="1" dirty="0">
                <a:latin typeface="Kaiti SC Black" panose="02010600040101010101" pitchFamily="2" charset="-122"/>
                <a:ea typeface="Kaiti SC Black" panose="02010600040101010101" pitchFamily="2" charset="-122"/>
              </a:rPr>
              <a:t>，</a:t>
            </a:r>
            <a:r>
              <a:rPr lang="en-GB" altLang="zh-CN" sz="1400" b="1" dirty="0">
                <a:latin typeface="Kaiti SC Black" panose="02010600040101010101" pitchFamily="2" charset="-122"/>
                <a:ea typeface="Kaiti SC Black" panose="02010600040101010101" pitchFamily="2" charset="-122"/>
              </a:rPr>
              <a:t>IP</a:t>
            </a:r>
            <a:r>
              <a:rPr lang="zh-CN" altLang="en-US" sz="1400" b="1" dirty="0">
                <a:latin typeface="Kaiti SC Black" panose="02010600040101010101" pitchFamily="2" charset="-122"/>
                <a:ea typeface="Kaiti SC Black" panose="02010600040101010101" pitchFamily="2" charset="-122"/>
              </a:rPr>
              <a:t>是</a:t>
            </a:r>
            <a:r>
              <a:rPr lang="en-GB" altLang="zh-CN" sz="1400" b="1" dirty="0">
                <a:latin typeface="Kaiti SC Black" panose="02010600040101010101" pitchFamily="2" charset="-122"/>
                <a:ea typeface="Kaiti SC Black" panose="02010600040101010101" pitchFamily="2" charset="-122"/>
              </a:rPr>
              <a:t>TCP/IP</a:t>
            </a:r>
            <a:r>
              <a:rPr lang="zh-CN" altLang="en-US" sz="1400" b="1" dirty="0">
                <a:latin typeface="Kaiti SC Black" panose="02010600040101010101" pitchFamily="2" charset="-122"/>
                <a:ea typeface="Kaiti SC Black" panose="02010600040101010101" pitchFamily="2" charset="-122"/>
              </a:rPr>
              <a:t>协议族中网络层的协议，是</a:t>
            </a:r>
            <a:r>
              <a:rPr lang="en-GB" altLang="zh-CN" sz="1400" b="1" dirty="0">
                <a:latin typeface="Kaiti SC Black" panose="02010600040101010101" pitchFamily="2" charset="-122"/>
                <a:ea typeface="Kaiti SC Black" panose="02010600040101010101" pitchFamily="2" charset="-122"/>
              </a:rPr>
              <a:t>TCP/IP</a:t>
            </a:r>
            <a:r>
              <a:rPr lang="zh-CN" altLang="en-US" sz="1400" b="1" dirty="0">
                <a:latin typeface="Kaiti SC Black" panose="02010600040101010101" pitchFamily="2" charset="-122"/>
                <a:ea typeface="Kaiti SC Black" panose="02010600040101010101" pitchFamily="2" charset="-122"/>
              </a:rPr>
              <a:t>协议族的核心协议。</a:t>
            </a:r>
            <a:endParaRPr lang="en-US" altLang="zh-CN" sz="1400" b="1" dirty="0">
              <a:latin typeface="Kaiti SC Black" panose="02010600040101010101" pitchFamily="2" charset="-122"/>
              <a:ea typeface="Kaiti SC Black" panose="02010600040101010101" pitchFamily="2" charset="-122"/>
            </a:endParaRPr>
          </a:p>
          <a:p>
            <a:r>
              <a:rPr lang="zh-CN" altLang="en-US" sz="1400" b="1" dirty="0">
                <a:latin typeface="Kaiti SC Black" panose="02010600040101010101" pitchFamily="2" charset="-122"/>
                <a:ea typeface="Kaiti SC Black" panose="02010600040101010101" pitchFamily="2" charset="-122"/>
              </a:rPr>
              <a:t>    </a:t>
            </a:r>
            <a:r>
              <a:rPr lang="en-GB" altLang="zh-CN" sz="1400" b="1" dirty="0">
                <a:latin typeface="Kaiti SC Black" panose="02010600040101010101" pitchFamily="2" charset="-122"/>
                <a:ea typeface="Kaiti SC Black" panose="02010600040101010101" pitchFamily="2" charset="-122"/>
              </a:rPr>
              <a:t>ipv4</a:t>
            </a:r>
            <a:r>
              <a:rPr lang="zh-CN" altLang="en-US" sz="1400" b="1" dirty="0">
                <a:latin typeface="Kaiti SC Black" panose="02010600040101010101" pitchFamily="2" charset="-122"/>
                <a:ea typeface="Kaiti SC Black" panose="02010600040101010101" pitchFamily="2" charset="-122"/>
              </a:rPr>
              <a:t>的地址长度规定为</a:t>
            </a:r>
            <a:r>
              <a:rPr lang="en-US" altLang="zh-CN" sz="1400" b="1" dirty="0">
                <a:solidFill>
                  <a:srgbClr val="E66B6B"/>
                </a:solidFill>
                <a:latin typeface="Kaiti SC Black" panose="02010600040101010101" pitchFamily="2" charset="-122"/>
                <a:ea typeface="Kaiti SC Black" panose="02010600040101010101" pitchFamily="2" charset="-122"/>
              </a:rPr>
              <a:t>32</a:t>
            </a:r>
            <a:r>
              <a:rPr lang="zh-CN" altLang="en-US" sz="1400" b="1" dirty="0">
                <a:latin typeface="Kaiti SC Black" panose="02010600040101010101" pitchFamily="2" charset="-122"/>
                <a:ea typeface="Kaiti SC Black" panose="02010600040101010101" pitchFamily="2" charset="-122"/>
              </a:rPr>
              <a:t>位，分为</a:t>
            </a:r>
            <a:r>
              <a:rPr lang="zh-CN" altLang="en-US" sz="1400" b="1" dirty="0">
                <a:solidFill>
                  <a:srgbClr val="E66B6B"/>
                </a:solidFill>
                <a:latin typeface="Kaiti SC Black" panose="02010600040101010101" pitchFamily="2" charset="-122"/>
                <a:ea typeface="Kaiti SC Black" panose="02010600040101010101" pitchFamily="2" charset="-122"/>
              </a:rPr>
              <a:t>四段</a:t>
            </a:r>
            <a:r>
              <a:rPr lang="zh-CN" altLang="en-US" sz="1400" b="1" dirty="0">
                <a:latin typeface="Kaiti SC Black" panose="02010600040101010101" pitchFamily="2" charset="-122"/>
                <a:ea typeface="Kaiti SC Black" panose="02010600040101010101" pitchFamily="2" charset="-122"/>
              </a:rPr>
              <a:t>，每段</a:t>
            </a:r>
            <a:r>
              <a:rPr lang="en-US" altLang="zh-CN" sz="1400" b="1" dirty="0">
                <a:latin typeface="Kaiti SC Black" panose="02010600040101010101" pitchFamily="2" charset="-122"/>
                <a:ea typeface="Kaiti SC Black" panose="02010600040101010101" pitchFamily="2" charset="-122"/>
              </a:rPr>
              <a:t>8</a:t>
            </a:r>
            <a:r>
              <a:rPr lang="zh-CN" altLang="en-US" sz="1400" b="1" dirty="0">
                <a:latin typeface="Kaiti SC Black" panose="02010600040101010101" pitchFamily="2" charset="-122"/>
                <a:ea typeface="Kaiti SC Black" panose="02010600040101010101" pitchFamily="2" charset="-122"/>
              </a:rPr>
              <a:t>位且以点隔开，并以十进制形式表示，故每段的数值范围为</a:t>
            </a:r>
            <a:r>
              <a:rPr lang="en-US" altLang="zh-CN" sz="1400" b="1" dirty="0">
                <a:latin typeface="Kaiti SC Black" panose="02010600040101010101" pitchFamily="2" charset="-122"/>
                <a:ea typeface="Kaiti SC Black" panose="02010600040101010101" pitchFamily="2" charset="-122"/>
              </a:rPr>
              <a:t>0~255</a:t>
            </a:r>
            <a:r>
              <a:rPr lang="zh-CN" altLang="en-US" sz="1400" b="1" dirty="0">
                <a:latin typeface="Kaiti SC Black" panose="02010600040101010101" pitchFamily="2" charset="-122"/>
                <a:ea typeface="Kaiti SC Black" panose="02010600040101010101" pitchFamily="2" charset="-122"/>
              </a:rPr>
              <a:t>，即最小的为</a:t>
            </a:r>
            <a:r>
              <a:rPr lang="en-US" altLang="zh-CN" sz="1400" b="1" dirty="0">
                <a:latin typeface="Kaiti SC Black" panose="02010600040101010101" pitchFamily="2" charset="-122"/>
                <a:ea typeface="Kaiti SC Black" panose="02010600040101010101" pitchFamily="2" charset="-122"/>
              </a:rPr>
              <a:t>0.0.0.0</a:t>
            </a:r>
            <a:r>
              <a:rPr lang="zh-CN" altLang="en-US" sz="1400" b="1" dirty="0">
                <a:latin typeface="Kaiti SC Black" panose="02010600040101010101" pitchFamily="2" charset="-122"/>
                <a:ea typeface="Kaiti SC Black" panose="02010600040101010101" pitchFamily="2" charset="-122"/>
              </a:rPr>
              <a:t>，最大为</a:t>
            </a:r>
            <a:r>
              <a:rPr lang="en-US" altLang="zh-CN" sz="1400" b="1" dirty="0">
                <a:latin typeface="Kaiti SC Black" panose="02010600040101010101" pitchFamily="2" charset="-122"/>
                <a:ea typeface="Kaiti SC Black" panose="02010600040101010101" pitchFamily="2" charset="-122"/>
              </a:rPr>
              <a:t>255.255.255.255</a:t>
            </a:r>
            <a:r>
              <a:rPr lang="zh-CN" altLang="en-US" sz="1400" b="1" dirty="0">
                <a:latin typeface="Kaiti SC Black" panose="02010600040101010101" pitchFamily="2" charset="-122"/>
                <a:ea typeface="Kaiti SC Black" panose="02010600040101010101" pitchFamily="2" charset="-122"/>
              </a:rPr>
              <a:t>。</a:t>
            </a:r>
            <a:endParaRPr lang="en-US" altLang="zh-CN" sz="1400" b="1" dirty="0">
              <a:latin typeface="Kaiti SC Black" panose="02010600040101010101" pitchFamily="2" charset="-122"/>
              <a:ea typeface="Kaiti SC Black" panose="02010600040101010101" pitchFamily="2" charset="-122"/>
            </a:endParaRPr>
          </a:p>
          <a:p>
            <a:r>
              <a:rPr lang="zh-CN" altLang="en-US" sz="1400" b="1" dirty="0">
                <a:latin typeface="Kaiti SC Black" panose="02010600040101010101" pitchFamily="2" charset="-122"/>
                <a:ea typeface="Kaiti SC Black" panose="02010600040101010101" pitchFamily="2" charset="-122"/>
              </a:rPr>
              <a:t>    由于</a:t>
            </a:r>
            <a:r>
              <a:rPr lang="en-GB" altLang="zh-CN" sz="1400" b="1" dirty="0">
                <a:latin typeface="Kaiti SC Black" panose="02010600040101010101" pitchFamily="2" charset="-122"/>
                <a:ea typeface="Kaiti SC Black" panose="02010600040101010101" pitchFamily="2" charset="-122"/>
              </a:rPr>
              <a:t>ipv4</a:t>
            </a:r>
            <a:r>
              <a:rPr lang="zh-CN" altLang="en-US" sz="1400" b="1" dirty="0">
                <a:latin typeface="Kaiti SC Black" panose="02010600040101010101" pitchFamily="2" charset="-122"/>
                <a:ea typeface="Kaiti SC Black" panose="02010600040101010101" pitchFamily="2" charset="-122"/>
              </a:rPr>
              <a:t>位数使得其地址资源已被分配完，故产生了</a:t>
            </a:r>
            <a:r>
              <a:rPr lang="en-GB" altLang="zh-CN" sz="1400" b="1" dirty="0">
                <a:solidFill>
                  <a:srgbClr val="E66B6B"/>
                </a:solidFill>
                <a:latin typeface="Kaiti SC Black" panose="02010600040101010101" pitchFamily="2" charset="-122"/>
                <a:ea typeface="Kaiti SC Black" panose="02010600040101010101" pitchFamily="2" charset="-122"/>
              </a:rPr>
              <a:t>ipv6</a:t>
            </a:r>
            <a:r>
              <a:rPr lang="zh-CN" altLang="en-GB" sz="1400" b="1" dirty="0">
                <a:latin typeface="Kaiti SC Black" panose="02010600040101010101" pitchFamily="2" charset="-122"/>
                <a:ea typeface="Kaiti SC Black" panose="02010600040101010101" pitchFamily="2" charset="-122"/>
              </a:rPr>
              <a:t>。</a:t>
            </a:r>
            <a:endParaRPr lang="en-US" altLang="zh-CN" sz="1400" b="1" dirty="0">
              <a:latin typeface="Kaiti SC Black" panose="02010600040101010101" pitchFamily="2" charset="-122"/>
              <a:ea typeface="Kaiti SC Black" panose="02010600040101010101" pitchFamily="2" charset="-122"/>
            </a:endParaRPr>
          </a:p>
          <a:p>
            <a:r>
              <a:rPr lang="zh-CN" altLang="en-US" sz="1400" b="1" dirty="0">
                <a:latin typeface="Kaiti SC Black" panose="02010600040101010101" pitchFamily="2" charset="-122"/>
                <a:ea typeface="Kaiti SC Black" panose="02010600040101010101" pitchFamily="2" charset="-122"/>
              </a:rPr>
              <a:t>    </a:t>
            </a:r>
            <a:r>
              <a:rPr lang="en-GB" altLang="zh-CN" sz="1400" b="1" dirty="0">
                <a:latin typeface="Kaiti SC Black" panose="02010600040101010101" pitchFamily="2" charset="-122"/>
                <a:ea typeface="Kaiti SC Black" panose="02010600040101010101" pitchFamily="2" charset="-122"/>
              </a:rPr>
              <a:t>ipv6</a:t>
            </a:r>
            <a:r>
              <a:rPr lang="zh-CN" altLang="en-US" sz="1400" b="1" dirty="0">
                <a:latin typeface="Kaiti SC Black" panose="02010600040101010101" pitchFamily="2" charset="-122"/>
                <a:ea typeface="Kaiti SC Black" panose="02010600040101010101" pitchFamily="2" charset="-122"/>
              </a:rPr>
              <a:t>的长度是</a:t>
            </a:r>
            <a:r>
              <a:rPr lang="en-GB" altLang="zh-CN" sz="1400" b="1" dirty="0">
                <a:latin typeface="Kaiti SC Black" panose="02010600040101010101" pitchFamily="2" charset="-122"/>
                <a:ea typeface="Kaiti SC Black" panose="02010600040101010101" pitchFamily="2" charset="-122"/>
              </a:rPr>
              <a:t>ipv4</a:t>
            </a:r>
            <a:r>
              <a:rPr lang="zh-CN" altLang="en-US" sz="1400" b="1" dirty="0">
                <a:latin typeface="Kaiti SC Black" panose="02010600040101010101" pitchFamily="2" charset="-122"/>
                <a:ea typeface="Kaiti SC Black" panose="02010600040101010101" pitchFamily="2" charset="-122"/>
              </a:rPr>
              <a:t>的四倍，以</a:t>
            </a:r>
            <a:r>
              <a:rPr lang="zh-CN" altLang="en-US" sz="1400" b="1" dirty="0">
                <a:solidFill>
                  <a:srgbClr val="E66B6B"/>
                </a:solidFill>
                <a:latin typeface="Kaiti SC Black" panose="02010600040101010101" pitchFamily="2" charset="-122"/>
                <a:ea typeface="Kaiti SC Black" panose="02010600040101010101" pitchFamily="2" charset="-122"/>
              </a:rPr>
              <a:t>十六进制</a:t>
            </a:r>
            <a:r>
              <a:rPr lang="zh-CN" altLang="en-US" sz="1400" b="1" dirty="0">
                <a:latin typeface="Kaiti SC Black" panose="02010600040101010101" pitchFamily="2" charset="-122"/>
                <a:ea typeface="Kaiti SC Black" panose="02010600040101010101" pitchFamily="2" charset="-122"/>
              </a:rPr>
              <a:t>形式表示，其被分为</a:t>
            </a:r>
            <a:r>
              <a:rPr lang="en-US" altLang="zh-CN" sz="1400" b="1" dirty="0">
                <a:latin typeface="Kaiti SC Black" panose="02010600040101010101" pitchFamily="2" charset="-122"/>
                <a:ea typeface="Kaiti SC Black" panose="02010600040101010101" pitchFamily="2" charset="-122"/>
              </a:rPr>
              <a:t>8</a:t>
            </a:r>
            <a:r>
              <a:rPr lang="zh-CN" altLang="en-US" sz="1400" b="1" dirty="0">
                <a:latin typeface="Kaiti SC Black" panose="02010600040101010101" pitchFamily="2" charset="-122"/>
                <a:ea typeface="Kaiti SC Black" panose="02010600040101010101" pitchFamily="2" charset="-122"/>
              </a:rPr>
              <a:t>段，每段以冒号隔开。</a:t>
            </a:r>
            <a:endParaRPr kumimoji="1" lang="en-US" altLang="zh-CN" sz="1400" b="1" dirty="0">
              <a:latin typeface="Kaiti SC Black" panose="02010600040101010101" pitchFamily="2" charset="-122"/>
              <a:ea typeface="Kaiti SC Black" panose="02010600040101010101" pitchFamily="2" charset="-122"/>
            </a:endParaRPr>
          </a:p>
          <a:p>
            <a:r>
              <a:rPr kumimoji="1" lang="zh-CN" altLang="en-US" sz="1400" b="1" dirty="0">
                <a:latin typeface="Kaiti SC Black" panose="02010600040101010101" pitchFamily="2" charset="-122"/>
                <a:ea typeface="Kaiti SC Black" panose="02010600040101010101" pitchFamily="2" charset="-122"/>
              </a:rPr>
              <a:t>    其中地址块</a:t>
            </a:r>
            <a:r>
              <a:rPr kumimoji="1" lang="en-US" altLang="zh-CN" sz="1400" b="1" dirty="0">
                <a:solidFill>
                  <a:srgbClr val="E66B6B"/>
                </a:solidFill>
                <a:latin typeface="Kaiti SC Black" panose="02010600040101010101" pitchFamily="2" charset="-122"/>
                <a:ea typeface="Kaiti SC Black" panose="02010600040101010101" pitchFamily="2" charset="-122"/>
              </a:rPr>
              <a:t>127.0.0.1</a:t>
            </a:r>
            <a:r>
              <a:rPr kumimoji="1" lang="zh-CN" altLang="en-US" sz="1400" b="1" dirty="0">
                <a:latin typeface="Kaiti SC Black" panose="02010600040101010101" pitchFamily="2" charset="-122"/>
                <a:ea typeface="Kaiti SC Black" panose="02010600040101010101" pitchFamily="2" charset="-122"/>
              </a:rPr>
              <a:t>被保留作环回通信用</a:t>
            </a:r>
            <a:r>
              <a:rPr kumimoji="1" lang="en-US" altLang="zh-CN" sz="1400" b="1" dirty="0">
                <a:latin typeface="Kaiti SC Black" panose="02010600040101010101" pitchFamily="2" charset="-122"/>
                <a:ea typeface="Kaiti SC Black" panose="02010600040101010101" pitchFamily="2" charset="-122"/>
              </a:rPr>
              <a:t>,</a:t>
            </a:r>
            <a:r>
              <a:rPr kumimoji="1" lang="en-US" altLang="zh-CN" sz="1400" b="1" dirty="0">
                <a:solidFill>
                  <a:srgbClr val="E66B6B"/>
                </a:solidFill>
                <a:latin typeface="Kaiti SC Black" panose="02010600040101010101" pitchFamily="2" charset="-122"/>
                <a:ea typeface="Kaiti SC Black" panose="02010600040101010101" pitchFamily="2" charset="-122"/>
              </a:rPr>
              <a:t>0.0.0.0</a:t>
            </a:r>
            <a:r>
              <a:rPr kumimoji="1" lang="zh-CN" altLang="en-US" sz="1400" b="1" dirty="0">
                <a:latin typeface="Kaiti SC Black" panose="02010600040101010101" pitchFamily="2" charset="-122"/>
                <a:ea typeface="Kaiti SC Black" panose="02010600040101010101" pitchFamily="2" charset="-122"/>
              </a:rPr>
              <a:t>为任意使用。</a:t>
            </a:r>
            <a:endParaRPr lang="en-US" altLang="zh-CN" sz="1400" b="1" dirty="0">
              <a:latin typeface="Kaiti SC Black" panose="02010600040101010101" pitchFamily="2" charset="-122"/>
              <a:ea typeface="Kaiti SC Black"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par>
                                <p:cTn id="13" presetID="56" presetClass="entr" presetSubtype="0" fill="hold" grpId="0" nodeType="withEffect">
                                  <p:stCondLst>
                                    <p:cond delay="0"/>
                                  </p:stCondLst>
                                  <p:iterate type="lt">
                                    <p:tmPct val="10000"/>
                                  </p:iterate>
                                  <p:childTnLst>
                                    <p:set>
                                      <p:cBhvr>
                                        <p:cTn id="14" dur="1" fill="hold">
                                          <p:stCondLst>
                                            <p:cond delay="0"/>
                                          </p:stCondLst>
                                        </p:cTn>
                                        <p:tgtEl>
                                          <p:spTgt spid="38"/>
                                        </p:tgtEl>
                                        <p:attrNameLst>
                                          <p:attrName>style.visibility</p:attrName>
                                        </p:attrNameLst>
                                      </p:cBhvr>
                                      <p:to>
                                        <p:strVal val="visible"/>
                                      </p:to>
                                    </p:set>
                                    <p:anim by="(-#ppt_w*2)" calcmode="lin" valueType="num">
                                      <p:cBhvr rctx="PPT">
                                        <p:cTn id="15" dur="500" autoRev="1" fill="hold">
                                          <p:stCondLst>
                                            <p:cond delay="0"/>
                                          </p:stCondLst>
                                        </p:cTn>
                                        <p:tgtEl>
                                          <p:spTgt spid="38"/>
                                        </p:tgtEl>
                                        <p:attrNameLst>
                                          <p:attrName>ppt_w</p:attrName>
                                        </p:attrNameLst>
                                      </p:cBhvr>
                                    </p:anim>
                                    <p:anim by="(#ppt_w*0.50)" calcmode="lin" valueType="num">
                                      <p:cBhvr>
                                        <p:cTn id="16" dur="500" decel="50000" autoRev="1" fill="hold">
                                          <p:stCondLst>
                                            <p:cond delay="0"/>
                                          </p:stCondLst>
                                        </p:cTn>
                                        <p:tgtEl>
                                          <p:spTgt spid="38"/>
                                        </p:tgtEl>
                                        <p:attrNameLst>
                                          <p:attrName>ppt_x</p:attrName>
                                        </p:attrNameLst>
                                      </p:cBhvr>
                                    </p:anim>
                                    <p:anim from="(-#ppt_h/2)" to="(#ppt_y)" calcmode="lin" valueType="num">
                                      <p:cBhvr>
                                        <p:cTn id="17" dur="1000" fill="hold">
                                          <p:stCondLst>
                                            <p:cond delay="0"/>
                                          </p:stCondLst>
                                        </p:cTn>
                                        <p:tgtEl>
                                          <p:spTgt spid="38"/>
                                        </p:tgtEl>
                                        <p:attrNameLst>
                                          <p:attrName>ppt_y</p:attrName>
                                        </p:attrNameLst>
                                      </p:cBhvr>
                                    </p:anim>
                                    <p:animRot by="21600000">
                                      <p:cBhvr>
                                        <p:cTn id="18" dur="1000" fill="hold">
                                          <p:stCondLst>
                                            <p:cond delay="0"/>
                                          </p:stCondLst>
                                        </p:cTn>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端口</a:t>
            </a:r>
            <a:r>
              <a:rPr lang="en-US" altLang="zh-CN" sz="1800" b="1" dirty="0">
                <a:solidFill>
                  <a:srgbClr val="F45159"/>
                </a:solidFill>
                <a:latin typeface="微软雅黑" panose="020B0503020204020204" charset="-122"/>
                <a:ea typeface="微软雅黑" panose="020B0503020204020204" charset="-122"/>
              </a:rPr>
              <a:t>(port)</a:t>
            </a:r>
            <a:endParaRPr lang="zh-CN" altLang="en-US" sz="1800" b="1" dirty="0">
              <a:solidFill>
                <a:srgbClr val="F45159"/>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942" y="997904"/>
            <a:ext cx="1059420" cy="1079324"/>
          </a:xfrm>
          <a:prstGeom prst="rect">
            <a:avLst/>
          </a:prstGeom>
        </p:spPr>
      </p:pic>
      <p:pic>
        <p:nvPicPr>
          <p:cNvPr id="37" name="图片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942" y="3479846"/>
            <a:ext cx="1059420" cy="1079324"/>
          </a:xfrm>
          <a:prstGeom prst="rect">
            <a:avLst/>
          </a:prstGeom>
        </p:spPr>
      </p:pic>
      <p:cxnSp>
        <p:nvCxnSpPr>
          <p:cNvPr id="39" name="直线箭头连接符 38"/>
          <p:cNvCxnSpPr>
            <a:stCxn id="3" idx="2"/>
            <a:endCxn id="37" idx="0"/>
          </p:cNvCxnSpPr>
          <p:nvPr/>
        </p:nvCxnSpPr>
        <p:spPr>
          <a:xfrm>
            <a:off x="1351652" y="2077228"/>
            <a:ext cx="0" cy="1402618"/>
          </a:xfrm>
          <a:prstGeom prst="straightConnector1">
            <a:avLst/>
          </a:prstGeom>
          <a:ln w="44450" cmpd="tri">
            <a:prstDash val="solid"/>
            <a:headEnd type="triangle"/>
            <a:tailEnd type="triangle"/>
          </a:ln>
        </p:spPr>
        <p:style>
          <a:lnRef idx="3">
            <a:schemeClr val="accent2"/>
          </a:lnRef>
          <a:fillRef idx="0">
            <a:schemeClr val="accent2"/>
          </a:fillRef>
          <a:effectRef idx="2">
            <a:schemeClr val="accent2"/>
          </a:effectRef>
          <a:fontRef idx="minor">
            <a:schemeClr val="tx1"/>
          </a:fontRef>
        </p:style>
      </p:cxnSp>
      <p:sp>
        <p:nvSpPr>
          <p:cNvPr id="41" name="文本框 40"/>
          <p:cNvSpPr txBox="1"/>
          <p:nvPr/>
        </p:nvSpPr>
        <p:spPr>
          <a:xfrm>
            <a:off x="0" y="4943445"/>
            <a:ext cx="1351652" cy="200055"/>
          </a:xfrm>
          <a:prstGeom prst="rect">
            <a:avLst/>
          </a:prstGeom>
          <a:noFill/>
        </p:spPr>
        <p:txBody>
          <a:bodyPr wrap="none" rtlCol="0">
            <a:spAutoFit/>
          </a:bodyPr>
          <a:lstStyle/>
          <a:p>
            <a:r>
              <a:rPr kumimoji="1" lang="zh-CN" altLang="en-US" sz="700" dirty="0"/>
              <a:t>图片来自网络，侵权联系删除</a:t>
            </a:r>
          </a:p>
        </p:txBody>
      </p:sp>
      <p:sp>
        <p:nvSpPr>
          <p:cNvPr id="42" name="文本框 41"/>
          <p:cNvSpPr txBox="1"/>
          <p:nvPr/>
        </p:nvSpPr>
        <p:spPr>
          <a:xfrm>
            <a:off x="1351652" y="2316872"/>
            <a:ext cx="1651129" cy="923330"/>
          </a:xfrm>
          <a:prstGeom prst="rect">
            <a:avLst/>
          </a:prstGeom>
          <a:noFill/>
        </p:spPr>
        <p:txBody>
          <a:bodyPr wrap="square" rtlCol="0">
            <a:spAutoFit/>
          </a:bodyPr>
          <a:lstStyle/>
          <a:p>
            <a:r>
              <a:rPr kumimoji="1" lang="zh-CN" altLang="en-US" b="1" dirty="0">
                <a:latin typeface="Kaiti SC Black" panose="02010600040101010101" pitchFamily="2" charset="-122"/>
                <a:ea typeface="Kaiti SC Black" panose="02010600040101010101" pitchFamily="2" charset="-122"/>
              </a:rPr>
              <a:t>双方电脑上同时运行很多程序，如何保证是对应的程序接受到呢？</a:t>
            </a:r>
          </a:p>
        </p:txBody>
      </p:sp>
      <p:sp>
        <p:nvSpPr>
          <p:cNvPr id="43" name="文本框 42"/>
          <p:cNvSpPr txBox="1"/>
          <p:nvPr/>
        </p:nvSpPr>
        <p:spPr>
          <a:xfrm>
            <a:off x="3468291" y="1762874"/>
            <a:ext cx="5003905" cy="2031325"/>
          </a:xfrm>
          <a:prstGeom prst="rect">
            <a:avLst/>
          </a:prstGeom>
          <a:noFill/>
        </p:spPr>
        <p:txBody>
          <a:bodyPr wrap="square" rtlCol="0">
            <a:spAutoFit/>
          </a:bodyPr>
          <a:lstStyle/>
          <a:p>
            <a:r>
              <a:rPr kumimoji="1" lang="zh-CN" altLang="en-US" sz="1400" b="1" dirty="0">
                <a:latin typeface="Kaiti SC Black" panose="02010600040101010101" pitchFamily="2" charset="-122"/>
                <a:ea typeface="Kaiti SC Black" panose="02010600040101010101" pitchFamily="2" charset="-122"/>
              </a:rPr>
              <a:t>当同时多个程序使用网络时，为了保证信息发送到正确的地方，增加了端口，不同的软件使用使用不同的端口，虽然使用同一个网络，但是因为端口不一样，也能保证信息发送给正确的人。</a:t>
            </a:r>
            <a:endParaRPr kumimoji="1" lang="en-US" altLang="zh-CN" sz="1400" b="1" dirty="0">
              <a:latin typeface="Kaiti SC Black" panose="02010600040101010101" pitchFamily="2" charset="-122"/>
              <a:ea typeface="Kaiti SC Black" panose="02010600040101010101" pitchFamily="2" charset="-122"/>
            </a:endParaRPr>
          </a:p>
          <a:p>
            <a:endParaRPr kumimoji="1" lang="en-US" altLang="zh-CN" sz="1400" b="1" dirty="0">
              <a:latin typeface="Kaiti SC Black" panose="02010600040101010101" pitchFamily="2" charset="-122"/>
              <a:ea typeface="Kaiti SC Black" panose="02010600040101010101" pitchFamily="2" charset="-122"/>
            </a:endParaRPr>
          </a:p>
          <a:p>
            <a:r>
              <a:rPr lang="zh-CN" altLang="en-US" sz="1400" b="1" dirty="0">
                <a:latin typeface="Kaiti SC Black" panose="02010600040101010101" pitchFamily="2" charset="-122"/>
                <a:ea typeface="Kaiti SC Black" panose="02010600040101010101" pitchFamily="2" charset="-122"/>
              </a:rPr>
              <a:t>端口号的范围从</a:t>
            </a:r>
            <a:r>
              <a:rPr lang="en-US" altLang="zh-CN" sz="1400" b="1" dirty="0">
                <a:latin typeface="Kaiti SC Black" panose="02010600040101010101" pitchFamily="2" charset="-122"/>
                <a:ea typeface="Kaiti SC Black" panose="02010600040101010101" pitchFamily="2" charset="-122"/>
              </a:rPr>
              <a:t>0</a:t>
            </a:r>
            <a:r>
              <a:rPr lang="zh-CN" altLang="en-US" sz="1400" b="1" dirty="0">
                <a:latin typeface="Kaiti SC Black" panose="02010600040101010101" pitchFamily="2" charset="-122"/>
                <a:ea typeface="Kaiti SC Black" panose="02010600040101010101" pitchFamily="2" charset="-122"/>
              </a:rPr>
              <a:t>到</a:t>
            </a:r>
            <a:r>
              <a:rPr lang="en-US" altLang="zh-CN" sz="1400" b="1" dirty="0">
                <a:latin typeface="Kaiti SC Black" panose="02010600040101010101" pitchFamily="2" charset="-122"/>
                <a:ea typeface="Kaiti SC Black" panose="02010600040101010101" pitchFamily="2" charset="-122"/>
              </a:rPr>
              <a:t>65535</a:t>
            </a:r>
            <a:r>
              <a:rPr lang="zh-CN" altLang="en-US" sz="1400" b="1" dirty="0">
                <a:latin typeface="Kaiti SC Black" panose="02010600040101010101" pitchFamily="2" charset="-122"/>
                <a:ea typeface="Kaiti SC Black" panose="02010600040101010101" pitchFamily="2" charset="-122"/>
              </a:rPr>
              <a:t>（</a:t>
            </a:r>
            <a:r>
              <a:rPr lang="en-US" altLang="zh-CN" sz="1400" b="1" dirty="0">
                <a:latin typeface="Kaiti SC Black" panose="02010600040101010101" pitchFamily="2" charset="-122"/>
                <a:ea typeface="Kaiti SC Black" panose="02010600040101010101" pitchFamily="2" charset="-122"/>
              </a:rPr>
              <a:t>2^16-1</a:t>
            </a:r>
            <a:r>
              <a:rPr lang="zh-CN" altLang="en-US" sz="1400" b="1" dirty="0">
                <a:latin typeface="Kaiti SC Black" panose="02010600040101010101" pitchFamily="2" charset="-122"/>
                <a:ea typeface="Kaiti SC Black" panose="02010600040101010101" pitchFamily="2" charset="-122"/>
              </a:rPr>
              <a:t>），比如用于浏览网页服务的</a:t>
            </a:r>
            <a:r>
              <a:rPr lang="en-US" altLang="zh-CN" sz="1400" b="1" dirty="0">
                <a:latin typeface="Kaiti SC Black" panose="02010600040101010101" pitchFamily="2" charset="-122"/>
                <a:ea typeface="Kaiti SC Black" panose="02010600040101010101" pitchFamily="2" charset="-122"/>
              </a:rPr>
              <a:t>80</a:t>
            </a:r>
            <a:r>
              <a:rPr lang="zh-CN" altLang="en-US" sz="1400" b="1" dirty="0">
                <a:latin typeface="Kaiti SC Black" panose="02010600040101010101" pitchFamily="2" charset="-122"/>
                <a:ea typeface="Kaiti SC Black" panose="02010600040101010101" pitchFamily="2" charset="-122"/>
              </a:rPr>
              <a:t>端口，用于</a:t>
            </a:r>
            <a:r>
              <a:rPr lang="en-GB" altLang="zh-CN" sz="1400" b="1" dirty="0">
                <a:latin typeface="Kaiti SC Black" panose="02010600040101010101" pitchFamily="2" charset="-122"/>
                <a:ea typeface="Kaiti SC Black" panose="02010600040101010101" pitchFamily="2" charset="-122"/>
              </a:rPr>
              <a:t>FTP</a:t>
            </a:r>
            <a:r>
              <a:rPr lang="zh-CN" altLang="en-US" sz="1400" b="1" dirty="0">
                <a:latin typeface="Kaiti SC Black" panose="02010600040101010101" pitchFamily="2" charset="-122"/>
                <a:ea typeface="Kaiti SC Black" panose="02010600040101010101" pitchFamily="2" charset="-122"/>
              </a:rPr>
              <a:t>服务的</a:t>
            </a:r>
            <a:r>
              <a:rPr lang="en-US" altLang="zh-CN" sz="1400" b="1" dirty="0">
                <a:latin typeface="Kaiti SC Black" panose="02010600040101010101" pitchFamily="2" charset="-122"/>
                <a:ea typeface="Kaiti SC Black" panose="02010600040101010101" pitchFamily="2" charset="-122"/>
              </a:rPr>
              <a:t>21</a:t>
            </a:r>
            <a:r>
              <a:rPr lang="zh-CN" altLang="en-US" sz="1400" b="1" dirty="0">
                <a:latin typeface="Kaiti SC Black" panose="02010600040101010101" pitchFamily="2" charset="-122"/>
                <a:ea typeface="Kaiti SC Black" panose="02010600040101010101" pitchFamily="2" charset="-122"/>
              </a:rPr>
              <a:t>端口等。</a:t>
            </a:r>
            <a:endParaRPr lang="en-US" altLang="zh-CN" sz="1400" b="1" dirty="0">
              <a:latin typeface="Kaiti SC Black" panose="02010600040101010101" pitchFamily="2" charset="-122"/>
              <a:ea typeface="Kaiti SC Black" panose="02010600040101010101" pitchFamily="2" charset="-122"/>
            </a:endParaRPr>
          </a:p>
          <a:p>
            <a:endParaRPr lang="en-US" altLang="zh-CN" sz="1400" b="1" dirty="0">
              <a:latin typeface="Kaiti SC Black" panose="02010600040101010101" pitchFamily="2" charset="-122"/>
              <a:ea typeface="Kaiti SC Black" panose="02010600040101010101" pitchFamily="2" charset="-122"/>
            </a:endParaRPr>
          </a:p>
          <a:p>
            <a:r>
              <a:rPr lang="en-GB" altLang="zh-CN" sz="1400" b="1" dirty="0" err="1">
                <a:latin typeface="Kaiti SC Black" panose="02010600040101010101" pitchFamily="2" charset="-122"/>
                <a:ea typeface="Kaiti SC Black" panose="02010600040101010101" pitchFamily="2" charset="-122"/>
              </a:rPr>
              <a:t>ip</a:t>
            </a:r>
            <a:r>
              <a:rPr lang="zh-CN" altLang="en-US" sz="1400" b="1" dirty="0">
                <a:latin typeface="Kaiti SC Black" panose="02010600040101010101" pitchFamily="2" charset="-122"/>
                <a:ea typeface="Kaiti SC Black" panose="02010600040101010101" pitchFamily="2" charset="-122"/>
              </a:rPr>
              <a:t>地址用于区分不同的主机，而端口号是用于区分一个主机下的不同网络服务</a:t>
            </a:r>
            <a:endParaRPr kumimoji="1" lang="zh-CN" altLang="en-US" sz="1400" b="1" dirty="0">
              <a:latin typeface="Kaiti SC Black" panose="02010600040101010101" pitchFamily="2" charset="-122"/>
              <a:ea typeface="Kaiti SC Black"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par>
                                <p:cTn id="26" presetID="3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800" decel="100000"/>
                                        <p:tgtEl>
                                          <p:spTgt spid="37"/>
                                        </p:tgtEl>
                                      </p:cBhvr>
                                    </p:animEffect>
                                    <p:anim calcmode="lin" valueType="num">
                                      <p:cBhvr>
                                        <p:cTn id="29" dur="800" decel="100000" fill="hold"/>
                                        <p:tgtEl>
                                          <p:spTgt spid="37"/>
                                        </p:tgtEl>
                                        <p:attrNameLst>
                                          <p:attrName>style.rotation</p:attrName>
                                        </p:attrNameLst>
                                      </p:cBhvr>
                                      <p:tavLst>
                                        <p:tav tm="0">
                                          <p:val>
                                            <p:fltVal val="-90"/>
                                          </p:val>
                                        </p:tav>
                                        <p:tav tm="100000">
                                          <p:val>
                                            <p:fltVal val="0"/>
                                          </p:val>
                                        </p:tav>
                                      </p:tavLst>
                                    </p:anim>
                                    <p:anim calcmode="lin" valueType="num">
                                      <p:cBhvr>
                                        <p:cTn id="30" dur="800" decel="100000" fill="hold"/>
                                        <p:tgtEl>
                                          <p:spTgt spid="37"/>
                                        </p:tgtEl>
                                        <p:attrNameLst>
                                          <p:attrName>ppt_x</p:attrName>
                                        </p:attrNameLst>
                                      </p:cBhvr>
                                      <p:tavLst>
                                        <p:tav tm="0">
                                          <p:val>
                                            <p:strVal val="#ppt_x+0.4"/>
                                          </p:val>
                                        </p:tav>
                                        <p:tav tm="100000">
                                          <p:val>
                                            <p:strVal val="#ppt_x-0.05"/>
                                          </p:val>
                                        </p:tav>
                                      </p:tavLst>
                                    </p:anim>
                                    <p:anim calcmode="lin" valueType="num">
                                      <p:cBhvr>
                                        <p:cTn id="31" dur="800" decel="100000" fill="hold"/>
                                        <p:tgtEl>
                                          <p:spTgt spid="37"/>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37"/>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37"/>
                                        </p:tgtEl>
                                        <p:attrNameLst>
                                          <p:attrName>ppt_y</p:attrName>
                                        </p:attrNameLst>
                                      </p:cBhvr>
                                      <p:tavLst>
                                        <p:tav tm="0">
                                          <p:val>
                                            <p:strVal val="#ppt_y+0.1"/>
                                          </p:val>
                                        </p:tav>
                                        <p:tav tm="100000">
                                          <p:val>
                                            <p:strVal val="#ppt_y"/>
                                          </p:val>
                                        </p:tav>
                                      </p:tavLst>
                                    </p:anim>
                                  </p:childTnLst>
                                </p:cTn>
                              </p:par>
                            </p:childTnLst>
                          </p:cTn>
                        </p:par>
                        <p:par>
                          <p:cTn id="34" fill="hold">
                            <p:stCondLst>
                              <p:cond delay="2000"/>
                            </p:stCondLst>
                            <p:childTnLst>
                              <p:par>
                                <p:cTn id="35" presetID="16" presetClass="entr" presetSubtype="42" fill="hold" nodeType="after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arn(outHorizontal)">
                                      <p:cBhvr>
                                        <p:cTn id="37" dur="500"/>
                                        <p:tgtEl>
                                          <p:spTgt spid="39"/>
                                        </p:tgtEl>
                                      </p:cBhvr>
                                    </p:animEffect>
                                  </p:childTnLst>
                                </p:cTn>
                              </p:par>
                            </p:childTnLst>
                          </p:cTn>
                        </p:par>
                        <p:par>
                          <p:cTn id="38" fill="hold">
                            <p:stCondLst>
                              <p:cond delay="250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42"/>
                                        </p:tgtEl>
                                        <p:attrNameLst>
                                          <p:attrName>style.visibility</p:attrName>
                                        </p:attrNameLst>
                                      </p:cBhvr>
                                      <p:to>
                                        <p:strVal val="visible"/>
                                      </p:to>
                                    </p:set>
                                    <p:anim calcmode="lin" valueType="num">
                                      <p:cBhvr>
                                        <p:cTn id="41" dur="500" fill="hold"/>
                                        <p:tgtEl>
                                          <p:spTgt spid="42"/>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42"/>
                                        </p:tgtEl>
                                        <p:attrNameLst>
                                          <p:attrName>ppt_y</p:attrName>
                                        </p:attrNameLst>
                                      </p:cBhvr>
                                      <p:tavLst>
                                        <p:tav tm="0">
                                          <p:val>
                                            <p:strVal val="#ppt_y"/>
                                          </p:val>
                                        </p:tav>
                                        <p:tav tm="100000">
                                          <p:val>
                                            <p:strVal val="#ppt_y"/>
                                          </p:val>
                                        </p:tav>
                                      </p:tavLst>
                                    </p:anim>
                                    <p:anim calcmode="lin" valueType="num">
                                      <p:cBhvr>
                                        <p:cTn id="43" dur="500" fill="hold"/>
                                        <p:tgtEl>
                                          <p:spTgt spid="42"/>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42"/>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42"/>
                                        </p:tgtEl>
                                      </p:cBhvr>
                                    </p:animEffect>
                                  </p:childTnLst>
                                </p:cTn>
                              </p:par>
                            </p:childTnLst>
                          </p:cTn>
                        </p:par>
                      </p:childTnLst>
                    </p:cTn>
                  </p:par>
                  <p:par>
                    <p:cTn id="46" fill="hold">
                      <p:stCondLst>
                        <p:cond delay="indefinite"/>
                      </p:stCondLst>
                      <p:childTnLst>
                        <p:par>
                          <p:cTn id="47" fill="hold">
                            <p:stCondLst>
                              <p:cond delay="0"/>
                            </p:stCondLst>
                            <p:childTnLst>
                              <p:par>
                                <p:cTn id="48" presetID="56" presetClass="entr" presetSubtype="0" fill="hold" grpId="0" nodeType="clickEffect">
                                  <p:stCondLst>
                                    <p:cond delay="0"/>
                                  </p:stCondLst>
                                  <p:iterate type="lt">
                                    <p:tmPct val="10000"/>
                                  </p:iterate>
                                  <p:childTnLst>
                                    <p:set>
                                      <p:cBhvr>
                                        <p:cTn id="49" dur="1" fill="hold">
                                          <p:stCondLst>
                                            <p:cond delay="0"/>
                                          </p:stCondLst>
                                        </p:cTn>
                                        <p:tgtEl>
                                          <p:spTgt spid="43"/>
                                        </p:tgtEl>
                                        <p:attrNameLst>
                                          <p:attrName>style.visibility</p:attrName>
                                        </p:attrNameLst>
                                      </p:cBhvr>
                                      <p:to>
                                        <p:strVal val="visible"/>
                                      </p:to>
                                    </p:set>
                                    <p:anim by="(-#ppt_w*2)" calcmode="lin" valueType="num">
                                      <p:cBhvr rctx="PPT">
                                        <p:cTn id="50" dur="500" autoRev="1" fill="hold">
                                          <p:stCondLst>
                                            <p:cond delay="0"/>
                                          </p:stCondLst>
                                        </p:cTn>
                                        <p:tgtEl>
                                          <p:spTgt spid="43"/>
                                        </p:tgtEl>
                                        <p:attrNameLst>
                                          <p:attrName>ppt_w</p:attrName>
                                        </p:attrNameLst>
                                      </p:cBhvr>
                                    </p:anim>
                                    <p:anim by="(#ppt_w*0.50)" calcmode="lin" valueType="num">
                                      <p:cBhvr>
                                        <p:cTn id="51" dur="500" decel="50000" autoRev="1" fill="hold">
                                          <p:stCondLst>
                                            <p:cond delay="0"/>
                                          </p:stCondLst>
                                        </p:cTn>
                                        <p:tgtEl>
                                          <p:spTgt spid="43"/>
                                        </p:tgtEl>
                                        <p:attrNameLst>
                                          <p:attrName>ppt_x</p:attrName>
                                        </p:attrNameLst>
                                      </p:cBhvr>
                                    </p:anim>
                                    <p:anim from="(-#ppt_h/2)" to="(#ppt_y)" calcmode="lin" valueType="num">
                                      <p:cBhvr>
                                        <p:cTn id="52" dur="1000" fill="hold">
                                          <p:stCondLst>
                                            <p:cond delay="0"/>
                                          </p:stCondLst>
                                        </p:cTn>
                                        <p:tgtEl>
                                          <p:spTgt spid="43"/>
                                        </p:tgtEl>
                                        <p:attrNameLst>
                                          <p:attrName>ppt_y</p:attrName>
                                        </p:attrNameLst>
                                      </p:cBhvr>
                                    </p:anim>
                                    <p:animRot by="21600000">
                                      <p:cBhvr>
                                        <p:cTn id="53" dur="1000" fill="hold">
                                          <p:stCondLst>
                                            <p:cond delay="0"/>
                                          </p:stCondLst>
                                        </p:cTn>
                                        <p:tgtEl>
                                          <p:spTgt spid="4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2" grpId="0"/>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端口转发</a:t>
            </a:r>
          </a:p>
        </p:txBody>
      </p:sp>
      <p:sp>
        <p:nvSpPr>
          <p:cNvPr id="41" name="文本框 40"/>
          <p:cNvSpPr txBox="1"/>
          <p:nvPr/>
        </p:nvSpPr>
        <p:spPr>
          <a:xfrm>
            <a:off x="0" y="4943445"/>
            <a:ext cx="1351652" cy="200055"/>
          </a:xfrm>
          <a:prstGeom prst="rect">
            <a:avLst/>
          </a:prstGeom>
          <a:noFill/>
        </p:spPr>
        <p:txBody>
          <a:bodyPr wrap="none" rtlCol="0">
            <a:spAutoFit/>
          </a:bodyPr>
          <a:lstStyle/>
          <a:p>
            <a:r>
              <a:rPr kumimoji="1" lang="zh-CN" altLang="en-US" sz="700" dirty="0"/>
              <a:t>图片来自网络，侵权联系删除</a:t>
            </a:r>
          </a:p>
        </p:txBody>
      </p:sp>
      <p:sp>
        <p:nvSpPr>
          <p:cNvPr id="43" name="文本框 42"/>
          <p:cNvSpPr txBox="1"/>
          <p:nvPr/>
        </p:nvSpPr>
        <p:spPr>
          <a:xfrm>
            <a:off x="1197298" y="4052431"/>
            <a:ext cx="6522162" cy="523220"/>
          </a:xfrm>
          <a:prstGeom prst="rect">
            <a:avLst/>
          </a:prstGeom>
          <a:noFill/>
        </p:spPr>
        <p:txBody>
          <a:bodyPr wrap="square" rtlCol="0">
            <a:spAutoFit/>
          </a:bodyPr>
          <a:lstStyle/>
          <a:p>
            <a:pPr algn="ctr"/>
            <a:r>
              <a:rPr lang="en-US" altLang="zh-CN" sz="1400" b="1" dirty="0">
                <a:latin typeface="Kaiti SC Black" panose="02010600040101010101" pitchFamily="2" charset="-122"/>
                <a:ea typeface="Kaiti SC Black" panose="02010600040101010101" pitchFamily="2" charset="-122"/>
              </a:rPr>
              <a:t>VirtualBox</a:t>
            </a:r>
            <a:r>
              <a:rPr lang="zh-CN" altLang="en-US" sz="1400" b="1" dirty="0">
                <a:latin typeface="Kaiti SC Black" panose="02010600040101010101" pitchFamily="2" charset="-122"/>
                <a:ea typeface="Kaiti SC Black" panose="02010600040101010101" pitchFamily="2" charset="-122"/>
              </a:rPr>
              <a:t>占用主机</a:t>
            </a:r>
            <a:r>
              <a:rPr lang="en-US" altLang="zh-CN" sz="1400" b="1" dirty="0">
                <a:latin typeface="Kaiti SC Black" panose="02010600040101010101" pitchFamily="2" charset="-122"/>
                <a:ea typeface="Kaiti SC Black" panose="02010600040101010101" pitchFamily="2" charset="-122"/>
              </a:rPr>
              <a:t>(1234)</a:t>
            </a:r>
            <a:r>
              <a:rPr lang="zh-CN" altLang="en-US" sz="1400" b="1" dirty="0">
                <a:latin typeface="Kaiti SC Black" panose="02010600040101010101" pitchFamily="2" charset="-122"/>
                <a:ea typeface="Kaiti SC Black" panose="02010600040101010101" pitchFamily="2" charset="-122"/>
              </a:rPr>
              <a:t>端口</a:t>
            </a:r>
            <a:r>
              <a:rPr lang="en-US" altLang="zh-CN" sz="1400" b="1" dirty="0">
                <a:latin typeface="Kaiti SC Black" panose="02010600040101010101" pitchFamily="2" charset="-122"/>
                <a:ea typeface="Kaiti SC Black" panose="02010600040101010101" pitchFamily="2" charset="-122"/>
              </a:rPr>
              <a:t>, </a:t>
            </a:r>
            <a:r>
              <a:rPr lang="zh-CN" altLang="en-US" sz="1400" b="1" dirty="0">
                <a:latin typeface="Kaiti SC Black" panose="02010600040101010101" pitchFamily="2" charset="-122"/>
                <a:ea typeface="Kaiti SC Black" panose="02010600040101010101" pitchFamily="2" charset="-122"/>
              </a:rPr>
              <a:t>然后转发到</a:t>
            </a:r>
            <a:r>
              <a:rPr lang="en-US" altLang="zh-CN" sz="1400" b="1" dirty="0">
                <a:latin typeface="Kaiti SC Black" panose="02010600040101010101" pitchFamily="2" charset="-122"/>
                <a:ea typeface="Kaiti SC Black" panose="02010600040101010101" pitchFamily="2" charset="-122"/>
              </a:rPr>
              <a:t>Ubuntu(22)</a:t>
            </a:r>
            <a:r>
              <a:rPr lang="zh-CN" altLang="en-US" sz="1400" b="1" dirty="0">
                <a:latin typeface="Kaiti SC Black" panose="02010600040101010101" pitchFamily="2" charset="-122"/>
                <a:ea typeface="Kaiti SC Black" panose="02010600040101010101" pitchFamily="2" charset="-122"/>
              </a:rPr>
              <a:t>端口系统上面</a:t>
            </a:r>
            <a:endParaRPr lang="en-US" altLang="zh-CN" sz="1400" b="1" dirty="0">
              <a:latin typeface="Kaiti SC Black" panose="02010600040101010101" pitchFamily="2" charset="-122"/>
              <a:ea typeface="Kaiti SC Black" panose="02010600040101010101" pitchFamily="2" charset="-122"/>
            </a:endParaRPr>
          </a:p>
          <a:p>
            <a:pPr algn="ctr"/>
            <a:r>
              <a:rPr lang="zh-CN" altLang="en-US" sz="1400" b="1" dirty="0">
                <a:latin typeface="Kaiti SC Black" panose="02010600040101010101" pitchFamily="2" charset="-122"/>
                <a:ea typeface="Kaiti SC Black" panose="02010600040101010101" pitchFamily="2" charset="-122"/>
              </a:rPr>
              <a:t>两个操作系统之间不能直接沟通，需要通过</a:t>
            </a:r>
            <a:r>
              <a:rPr lang="en-US" altLang="zh-CN" sz="1400" b="1" dirty="0" err="1">
                <a:latin typeface="Kaiti SC Black" panose="02010600040101010101" pitchFamily="2" charset="-122"/>
                <a:ea typeface="Kaiti SC Black" panose="02010600040101010101" pitchFamily="2" charset="-122"/>
              </a:rPr>
              <a:t>VirutalBox</a:t>
            </a:r>
            <a:r>
              <a:rPr lang="zh-CN" altLang="en-US" sz="1400" b="1" dirty="0">
                <a:latin typeface="Kaiti SC Black" panose="02010600040101010101" pitchFamily="2" charset="-122"/>
                <a:ea typeface="Kaiti SC Black" panose="02010600040101010101" pitchFamily="2" charset="-122"/>
              </a:rPr>
              <a:t>充当路由器的角色</a:t>
            </a:r>
            <a:endParaRPr lang="en-US" altLang="zh-CN" sz="1400" b="1" dirty="0">
              <a:latin typeface="Kaiti SC Black" panose="02010600040101010101" pitchFamily="2" charset="-122"/>
              <a:ea typeface="Kaiti SC Black" panose="02010600040101010101" pitchFamily="2" charset="-122"/>
            </a:endParaRPr>
          </a:p>
        </p:txBody>
      </p:sp>
      <p:pic>
        <p:nvPicPr>
          <p:cNvPr id="4" name="图片 3">
            <a:extLst>
              <a:ext uri="{FF2B5EF4-FFF2-40B4-BE49-F238E27FC236}">
                <a16:creationId xmlns:a16="http://schemas.microsoft.com/office/drawing/2014/main" id="{E75A083D-6524-2E42-8F8C-489203441D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6939" y="1521372"/>
            <a:ext cx="1747345" cy="1310509"/>
          </a:xfrm>
          <a:prstGeom prst="rect">
            <a:avLst/>
          </a:prstGeom>
        </p:spPr>
      </p:pic>
      <p:pic>
        <p:nvPicPr>
          <p:cNvPr id="6" name="图片 5">
            <a:extLst>
              <a:ext uri="{FF2B5EF4-FFF2-40B4-BE49-F238E27FC236}">
                <a16:creationId xmlns:a16="http://schemas.microsoft.com/office/drawing/2014/main" id="{EFDEBDE6-C3E9-054F-B8F2-4A0FB8D4A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0745" y="1174462"/>
            <a:ext cx="1745494" cy="2027853"/>
          </a:xfrm>
          <a:prstGeom prst="rect">
            <a:avLst/>
          </a:prstGeom>
        </p:spPr>
      </p:pic>
      <p:pic>
        <p:nvPicPr>
          <p:cNvPr id="10" name="图片 9">
            <a:extLst>
              <a:ext uri="{FF2B5EF4-FFF2-40B4-BE49-F238E27FC236}">
                <a16:creationId xmlns:a16="http://schemas.microsoft.com/office/drawing/2014/main" id="{FA7F688B-0AB8-1F47-A844-6B8247418EF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9140"/>
          <a:stretch/>
        </p:blipFill>
        <p:spPr>
          <a:xfrm>
            <a:off x="324552" y="1535459"/>
            <a:ext cx="1745493" cy="1282334"/>
          </a:xfrm>
          <a:prstGeom prst="rect">
            <a:avLst/>
          </a:prstGeom>
        </p:spPr>
      </p:pic>
      <p:cxnSp>
        <p:nvCxnSpPr>
          <p:cNvPr id="12" name="直线箭头连接符 11">
            <a:extLst>
              <a:ext uri="{FF2B5EF4-FFF2-40B4-BE49-F238E27FC236}">
                <a16:creationId xmlns:a16="http://schemas.microsoft.com/office/drawing/2014/main" id="{18E076AD-5A67-A647-BD30-A4E0E632F106}"/>
              </a:ext>
            </a:extLst>
          </p:cNvPr>
          <p:cNvCxnSpPr>
            <a:stCxn id="10" idx="3"/>
            <a:endCxn id="6" idx="1"/>
          </p:cNvCxnSpPr>
          <p:nvPr/>
        </p:nvCxnSpPr>
        <p:spPr>
          <a:xfrm>
            <a:off x="2070045" y="2176626"/>
            <a:ext cx="1480700" cy="1176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4" name="直线箭头连接符 13">
            <a:extLst>
              <a:ext uri="{FF2B5EF4-FFF2-40B4-BE49-F238E27FC236}">
                <a16:creationId xmlns:a16="http://schemas.microsoft.com/office/drawing/2014/main" id="{C79016A4-62F3-1C44-9AEE-3CB39852A9E4}"/>
              </a:ext>
            </a:extLst>
          </p:cNvPr>
          <p:cNvCxnSpPr>
            <a:stCxn id="6" idx="3"/>
            <a:endCxn id="4" idx="1"/>
          </p:cNvCxnSpPr>
          <p:nvPr/>
        </p:nvCxnSpPr>
        <p:spPr>
          <a:xfrm flipV="1">
            <a:off x="5296239" y="2176627"/>
            <a:ext cx="1480700" cy="1176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0980577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grpId="0" nodeType="clickEffect">
                                  <p:stCondLst>
                                    <p:cond delay="0"/>
                                  </p:stCondLst>
                                  <p:iterate type="lt">
                                    <p:tmPct val="10000"/>
                                  </p:iterate>
                                  <p:childTnLst>
                                    <p:set>
                                      <p:cBhvr>
                                        <p:cTn id="11" dur="1" fill="hold">
                                          <p:stCondLst>
                                            <p:cond delay="0"/>
                                          </p:stCondLst>
                                        </p:cTn>
                                        <p:tgtEl>
                                          <p:spTgt spid="43"/>
                                        </p:tgtEl>
                                        <p:attrNameLst>
                                          <p:attrName>style.visibility</p:attrName>
                                        </p:attrNameLst>
                                      </p:cBhvr>
                                      <p:to>
                                        <p:strVal val="visible"/>
                                      </p:to>
                                    </p:set>
                                    <p:anim by="(-#ppt_w*2)" calcmode="lin" valueType="num">
                                      <p:cBhvr rctx="PPT">
                                        <p:cTn id="12" dur="500" autoRev="1" fill="hold">
                                          <p:stCondLst>
                                            <p:cond delay="0"/>
                                          </p:stCondLst>
                                        </p:cTn>
                                        <p:tgtEl>
                                          <p:spTgt spid="43"/>
                                        </p:tgtEl>
                                        <p:attrNameLst>
                                          <p:attrName>ppt_w</p:attrName>
                                        </p:attrNameLst>
                                      </p:cBhvr>
                                    </p:anim>
                                    <p:anim by="(#ppt_w*0.50)" calcmode="lin" valueType="num">
                                      <p:cBhvr>
                                        <p:cTn id="13" dur="500" decel="50000" autoRev="1" fill="hold">
                                          <p:stCondLst>
                                            <p:cond delay="0"/>
                                          </p:stCondLst>
                                        </p:cTn>
                                        <p:tgtEl>
                                          <p:spTgt spid="43"/>
                                        </p:tgtEl>
                                        <p:attrNameLst>
                                          <p:attrName>ppt_x</p:attrName>
                                        </p:attrNameLst>
                                      </p:cBhvr>
                                    </p:anim>
                                    <p:anim from="(-#ppt_h/2)" to="(#ppt_y)" calcmode="lin" valueType="num">
                                      <p:cBhvr>
                                        <p:cTn id="14" dur="1000" fill="hold">
                                          <p:stCondLst>
                                            <p:cond delay="0"/>
                                          </p:stCondLst>
                                        </p:cTn>
                                        <p:tgtEl>
                                          <p:spTgt spid="43"/>
                                        </p:tgtEl>
                                        <p:attrNameLst>
                                          <p:attrName>ppt_y</p:attrName>
                                        </p:attrNameLst>
                                      </p:cBhvr>
                                    </p:anim>
                                    <p:animRot by="21600000">
                                      <p:cBhvr>
                                        <p:cTn id="15" dur="1000" fill="hold">
                                          <p:stCondLst>
                                            <p:cond delay="0"/>
                                          </p:stCondLst>
                                        </p:cTn>
                                        <p:tgtEl>
                                          <p:spTgt spid="4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8"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9"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10" name="组合 9"/>
          <p:cNvGrpSpPr/>
          <p:nvPr/>
        </p:nvGrpSpPr>
        <p:grpSpPr>
          <a:xfrm>
            <a:off x="3707889" y="1438149"/>
            <a:ext cx="1728225" cy="1728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altLang="zh-CN" sz="1400" b="1" dirty="0">
                  <a:solidFill>
                    <a:srgbClr val="FFA538"/>
                  </a:solidFill>
                  <a:latin typeface="微软雅黑" panose="020B0503020204020204" charset="-122"/>
                  <a:ea typeface="微软雅黑" panose="020B0503020204020204" charset="-122"/>
                </a:rPr>
                <a:t>TCP</a:t>
              </a:r>
              <a:r>
                <a:rPr lang="zh-CN" altLang="en-US" sz="1400" b="1" dirty="0">
                  <a:solidFill>
                    <a:srgbClr val="FFA538"/>
                  </a:solidFill>
                  <a:latin typeface="微软雅黑" panose="020B0503020204020204" charset="-122"/>
                  <a:ea typeface="微软雅黑" panose="020B0503020204020204" charset="-122"/>
                </a:rPr>
                <a:t>协议</a:t>
              </a:r>
            </a:p>
          </p:txBody>
        </p:sp>
      </p:grpSp>
      <p:sp>
        <p:nvSpPr>
          <p:cNvPr id="13"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rPr>
              <a:t>√ </a:t>
            </a:r>
            <a:r>
              <a:rPr lang="zh-CN" altLang="en-US" sz="1000" b="1" kern="0" dirty="0">
                <a:solidFill>
                  <a:srgbClr val="FFA538"/>
                </a:solidFill>
                <a:latin typeface="微软雅黑" panose="020B0503020204020204" charset="-122"/>
                <a:ea typeface="微软雅黑" panose="020B0503020204020204" charset="-122"/>
              </a:rPr>
              <a:t>三次握手</a:t>
            </a:r>
            <a:endPar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endParaRPr>
          </a:p>
        </p:txBody>
      </p:sp>
      <p:sp>
        <p:nvSpPr>
          <p:cNvPr id="14"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rPr>
              <a:t>√</a:t>
            </a:r>
            <a:r>
              <a:rPr lang="zh-CN" altLang="en-US" sz="1000" b="1" kern="0" dirty="0">
                <a:solidFill>
                  <a:srgbClr val="FFA538"/>
                </a:solidFill>
                <a:latin typeface="微软雅黑" panose="020B0503020204020204" charset="-122"/>
                <a:ea typeface="微软雅黑" panose="020B0503020204020204" charset="-122"/>
              </a:rPr>
              <a:t> 传输数据</a:t>
            </a:r>
          </a:p>
        </p:txBody>
      </p:sp>
      <p:sp>
        <p:nvSpPr>
          <p:cNvPr id="15" name="TextBox 28"/>
          <p:cNvSpPr txBox="1"/>
          <p:nvPr/>
        </p:nvSpPr>
        <p:spPr>
          <a:xfrm>
            <a:off x="3588552" y="3949364"/>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rPr>
              <a:t>√ </a:t>
            </a:r>
            <a:r>
              <a:rPr lang="zh-CN" altLang="en-US" sz="1000" b="1" kern="0" dirty="0">
                <a:solidFill>
                  <a:srgbClr val="FFA538"/>
                </a:solidFill>
                <a:latin typeface="微软雅黑" panose="020B0503020204020204" charset="-122"/>
                <a:ea typeface="微软雅黑" panose="020B0503020204020204" charset="-122"/>
              </a:rPr>
              <a:t>四次挥手</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500" fill="hold"/>
                                        <p:tgtEl>
                                          <p:spTgt spid="9"/>
                                        </p:tgtEl>
                                        <p:attrNameLst>
                                          <p:attrName>ppt_w</p:attrName>
                                        </p:attrNameLst>
                                      </p:cBhvr>
                                      <p:tavLst>
                                        <p:tav tm="0">
                                          <p:val>
                                            <p:fltVal val="0"/>
                                          </p:val>
                                        </p:tav>
                                        <p:tav tm="100000">
                                          <p:val>
                                            <p:strVal val="#ppt_w"/>
                                          </p:val>
                                        </p:tav>
                                      </p:tavLst>
                                    </p:anim>
                                    <p:anim calcmode="lin" valueType="num">
                                      <p:cBhvr>
                                        <p:cTn id="12" dur="1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8"/>
                                        </p:tgtEl>
                                        <p:attrNameLst>
                                          <p:attrName>style.visibility</p:attrName>
                                        </p:attrNameLst>
                                      </p:cBhvr>
                                      <p:to>
                                        <p:strVal val="visible"/>
                                      </p:to>
                                    </p:set>
                                    <p:anim calcmode="lin" valueType="num">
                                      <p:cBhvr>
                                        <p:cTn id="15" dur="1500" fill="hold"/>
                                        <p:tgtEl>
                                          <p:spTgt spid="8"/>
                                        </p:tgtEl>
                                        <p:attrNameLst>
                                          <p:attrName>ppt_w</p:attrName>
                                        </p:attrNameLst>
                                      </p:cBhvr>
                                      <p:tavLst>
                                        <p:tav tm="0">
                                          <p:val>
                                            <p:fltVal val="0"/>
                                          </p:val>
                                        </p:tav>
                                        <p:tav tm="100000">
                                          <p:val>
                                            <p:strVal val="#ppt_w"/>
                                          </p:val>
                                        </p:tav>
                                      </p:tavLst>
                                    </p:anim>
                                    <p:anim calcmode="lin" valueType="num">
                                      <p:cBhvr>
                                        <p:cTn id="16" dur="1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500" fill="hold"/>
                                        <p:tgtEl>
                                          <p:spTgt spid="6"/>
                                        </p:tgtEl>
                                        <p:attrNameLst>
                                          <p:attrName>ppt_w</p:attrName>
                                        </p:attrNameLst>
                                      </p:cBhvr>
                                      <p:tavLst>
                                        <p:tav tm="0">
                                          <p:val>
                                            <p:fltVal val="0"/>
                                          </p:val>
                                        </p:tav>
                                        <p:tav tm="100000">
                                          <p:val>
                                            <p:strVal val="#ppt_w"/>
                                          </p:val>
                                        </p:tav>
                                      </p:tavLst>
                                    </p:anim>
                                    <p:anim calcmode="lin" valueType="num">
                                      <p:cBhvr>
                                        <p:cTn id="24" dur="1500" fill="hold"/>
                                        <p:tgtEl>
                                          <p:spTgt spid="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5"/>
                                        </p:tgtEl>
                                        <p:attrNameLst>
                                          <p:attrName>style.visibility</p:attrName>
                                        </p:attrNameLst>
                                      </p:cBhvr>
                                      <p:to>
                                        <p:strVal val="visible"/>
                                      </p:to>
                                    </p:set>
                                    <p:anim calcmode="lin" valueType="num">
                                      <p:cBhvr>
                                        <p:cTn id="27" dur="1500" fill="hold"/>
                                        <p:tgtEl>
                                          <p:spTgt spid="5"/>
                                        </p:tgtEl>
                                        <p:attrNameLst>
                                          <p:attrName>ppt_w</p:attrName>
                                        </p:attrNameLst>
                                      </p:cBhvr>
                                      <p:tavLst>
                                        <p:tav tm="0">
                                          <p:val>
                                            <p:fltVal val="0"/>
                                          </p:val>
                                        </p:tav>
                                        <p:tav tm="100000">
                                          <p:val>
                                            <p:strVal val="#ppt_w"/>
                                          </p:val>
                                        </p:tav>
                                      </p:tavLst>
                                    </p:anim>
                                    <p:anim calcmode="lin" valueType="num">
                                      <p:cBhvr>
                                        <p:cTn id="28" dur="1500" fill="hold"/>
                                        <p:tgtEl>
                                          <p:spTgt spid="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500" fill="hold"/>
                                        <p:tgtEl>
                                          <p:spTgt spid="4"/>
                                        </p:tgtEl>
                                        <p:attrNameLst>
                                          <p:attrName>ppt_w</p:attrName>
                                        </p:attrNameLst>
                                      </p:cBhvr>
                                      <p:tavLst>
                                        <p:tav tm="0">
                                          <p:val>
                                            <p:fltVal val="0"/>
                                          </p:val>
                                        </p:tav>
                                        <p:tav tm="100000">
                                          <p:val>
                                            <p:strVal val="#ppt_w"/>
                                          </p:val>
                                        </p:tav>
                                      </p:tavLst>
                                    </p:anim>
                                    <p:anim calcmode="lin" valueType="num">
                                      <p:cBhvr>
                                        <p:cTn id="32" dur="1500" fill="hold"/>
                                        <p:tgtEl>
                                          <p:spTgt spid="4"/>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A538"/>
                </a:solidFill>
                <a:latin typeface="微软雅黑" panose="020B0503020204020204" charset="-122"/>
                <a:ea typeface="微软雅黑" panose="020B0503020204020204" charset="-122"/>
              </a:rPr>
              <a:t>建立连接</a:t>
            </a:r>
            <a:endParaRPr lang="en-US" altLang="zh-CN" sz="1800" b="1" dirty="0">
              <a:solidFill>
                <a:srgbClr val="FFA538"/>
              </a:solidFill>
              <a:latin typeface="微软雅黑" panose="020B0503020204020204" charset="-122"/>
              <a:ea typeface="微软雅黑" panose="020B0503020204020204" charset="-122"/>
            </a:endParaRPr>
          </a:p>
        </p:txBody>
      </p:sp>
      <p:sp>
        <p:nvSpPr>
          <p:cNvPr id="3" name="圆角矩形 2"/>
          <p:cNvSpPr/>
          <p:nvPr/>
        </p:nvSpPr>
        <p:spPr>
          <a:xfrm>
            <a:off x="579801" y="1118440"/>
            <a:ext cx="996602" cy="3899424"/>
          </a:xfrm>
          <a:prstGeom prst="roundRect">
            <a:avLst/>
          </a:prstGeom>
          <a:solidFill>
            <a:srgbClr val="00A6B6"/>
          </a:solidFill>
          <a:ln>
            <a:solidFill>
              <a:srgbClr val="00A6B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sz="1600" b="1" dirty="0"/>
              <a:t>服务端</a:t>
            </a:r>
          </a:p>
        </p:txBody>
      </p:sp>
      <p:sp>
        <p:nvSpPr>
          <p:cNvPr id="98" name="圆角矩形 97"/>
          <p:cNvSpPr/>
          <p:nvPr/>
        </p:nvSpPr>
        <p:spPr>
          <a:xfrm>
            <a:off x="4278534" y="1118440"/>
            <a:ext cx="996602" cy="3899424"/>
          </a:xfrm>
          <a:prstGeom prst="roundRect">
            <a:avLst/>
          </a:prstGeom>
          <a:solidFill>
            <a:srgbClr val="E66B6B"/>
          </a:solidFill>
          <a:ln>
            <a:solidFill>
              <a:srgbClr val="E66B6B"/>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zh-CN" altLang="en-US" sz="1600" b="1" dirty="0"/>
              <a:t>客户端</a:t>
            </a:r>
          </a:p>
        </p:txBody>
      </p:sp>
      <p:sp>
        <p:nvSpPr>
          <p:cNvPr id="5" name="矩形 4"/>
          <p:cNvSpPr/>
          <p:nvPr/>
        </p:nvSpPr>
        <p:spPr>
          <a:xfrm>
            <a:off x="526915" y="1498928"/>
            <a:ext cx="1107996" cy="646331"/>
          </a:xfrm>
          <a:prstGeom prst="rect">
            <a:avLst/>
          </a:prstGeom>
          <a:noFill/>
        </p:spPr>
        <p:txBody>
          <a:bodyPr wrap="none" lIns="91440" tIns="45720" rIns="91440" bIns="45720">
            <a:spAutoFit/>
          </a:bodyPr>
          <a:lstStyle/>
          <a:p>
            <a:pPr algn="ctr"/>
            <a:r>
              <a:rPr lang="zh-CN" altLang="en-US" sz="18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保持监听</a:t>
            </a:r>
            <a:endParaRPr lang="en-US" altLang="zh-CN" sz="18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8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listen</a:t>
            </a:r>
            <a:endParaRPr lang="zh-CN" altLang="en-US" sz="18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00" name="矩形 99"/>
          <p:cNvSpPr/>
          <p:nvPr/>
        </p:nvSpPr>
        <p:spPr>
          <a:xfrm>
            <a:off x="4222837" y="1628221"/>
            <a:ext cx="1107996" cy="646331"/>
          </a:xfrm>
          <a:prstGeom prst="rect">
            <a:avLst/>
          </a:prstGeom>
          <a:noFill/>
        </p:spPr>
        <p:txBody>
          <a:bodyPr wrap="none" lIns="91440" tIns="45720" rIns="91440" bIns="45720">
            <a:spAutoFit/>
          </a:bodyPr>
          <a:lstStyle/>
          <a:p>
            <a:pPr algn="ctr"/>
            <a:r>
              <a:rPr lang="zh-CN" altLang="en-US" sz="18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发起同步</a:t>
            </a:r>
            <a:endParaRPr lang="en-US" altLang="zh-CN" sz="18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8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connect</a:t>
            </a:r>
            <a:endParaRPr lang="zh-CN" altLang="en-US" sz="18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01" name="矩形 100"/>
          <p:cNvSpPr/>
          <p:nvPr/>
        </p:nvSpPr>
        <p:spPr>
          <a:xfrm>
            <a:off x="556114" y="2527477"/>
            <a:ext cx="990977" cy="646331"/>
          </a:xfrm>
          <a:prstGeom prst="rect">
            <a:avLst/>
          </a:prstGeom>
          <a:noFill/>
        </p:spPr>
        <p:txBody>
          <a:bodyPr wrap="none" lIns="91440" tIns="45720" rIns="91440" bIns="45720">
            <a:spAutoFit/>
          </a:bodyPr>
          <a:lstStyle/>
          <a:p>
            <a:pPr algn="ctr"/>
            <a:r>
              <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收到同步</a:t>
            </a:r>
            <a:endPar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请求</a:t>
            </a:r>
            <a:endPar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SYN_RCVD</a:t>
            </a:r>
            <a:endPar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02" name="矩形 101"/>
          <p:cNvSpPr/>
          <p:nvPr/>
        </p:nvSpPr>
        <p:spPr>
          <a:xfrm>
            <a:off x="4076968" y="3378729"/>
            <a:ext cx="1399742" cy="523220"/>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已建立连接</a:t>
            </a:r>
            <a:endParaRPr lang="en-US"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GB"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ESTABLISHED</a:t>
            </a:r>
            <a:endPar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03" name="矩形 102"/>
          <p:cNvSpPr/>
          <p:nvPr/>
        </p:nvSpPr>
        <p:spPr>
          <a:xfrm>
            <a:off x="375420" y="4238612"/>
            <a:ext cx="1399743" cy="523220"/>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已建立连接</a:t>
            </a:r>
            <a:endParaRPr lang="en-US"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ESTABLISHED</a:t>
            </a:r>
            <a:endPar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04" name="矩形 103"/>
          <p:cNvSpPr/>
          <p:nvPr/>
        </p:nvSpPr>
        <p:spPr>
          <a:xfrm>
            <a:off x="4301747" y="2145259"/>
            <a:ext cx="907621" cy="600164"/>
          </a:xfrm>
          <a:prstGeom prst="rect">
            <a:avLst/>
          </a:prstGeom>
          <a:noFill/>
        </p:spPr>
        <p:txBody>
          <a:bodyPr wrap="none" lIns="91440" tIns="45720" rIns="91440" bIns="45720">
            <a:spAutoFit/>
          </a:bodyPr>
          <a:lstStyle/>
          <a:p>
            <a:pPr algn="ctr"/>
            <a:r>
              <a:rPr lang="zh-CN" altLang="en-US" sz="11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已发送</a:t>
            </a:r>
            <a:endParaRPr lang="en-US" altLang="zh-CN" sz="11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zh-CN" altLang="en-US" sz="11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同步请求</a:t>
            </a:r>
            <a:endParaRPr lang="en-US" altLang="zh-CN" sz="11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1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SYN_SEND</a:t>
            </a:r>
            <a:endParaRPr lang="zh-CN" altLang="en-US" sz="11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7" name="左箭头 6"/>
          <p:cNvSpPr/>
          <p:nvPr/>
        </p:nvSpPr>
        <p:spPr>
          <a:xfrm rot="20655015">
            <a:off x="1520810" y="2238655"/>
            <a:ext cx="2828293" cy="2114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SYN</a:t>
            </a:r>
            <a:endParaRPr kumimoji="1" lang="zh-CN" altLang="en-US" dirty="0"/>
          </a:p>
        </p:txBody>
      </p:sp>
      <p:sp>
        <p:nvSpPr>
          <p:cNvPr id="8" name="右箭头 7"/>
          <p:cNvSpPr/>
          <p:nvPr/>
        </p:nvSpPr>
        <p:spPr>
          <a:xfrm rot="765529">
            <a:off x="1556920" y="3128677"/>
            <a:ext cx="2761641" cy="20777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t>ACK</a:t>
            </a:r>
            <a:r>
              <a:rPr kumimoji="1" lang="zh-CN" altLang="en-US" dirty="0"/>
              <a:t> </a:t>
            </a:r>
            <a:r>
              <a:rPr kumimoji="1" lang="en-US" altLang="zh-CN" dirty="0"/>
              <a:t>&amp;</a:t>
            </a:r>
            <a:r>
              <a:rPr kumimoji="1" lang="zh-CN" altLang="en-US" dirty="0"/>
              <a:t> </a:t>
            </a:r>
            <a:r>
              <a:rPr kumimoji="1" lang="en-US" altLang="zh-CN" dirty="0"/>
              <a:t>SYN</a:t>
            </a:r>
            <a:endParaRPr kumimoji="1" lang="zh-CN" altLang="en-US" dirty="0"/>
          </a:p>
        </p:txBody>
      </p:sp>
      <p:sp>
        <p:nvSpPr>
          <p:cNvPr id="109" name="左箭头 108"/>
          <p:cNvSpPr/>
          <p:nvPr/>
        </p:nvSpPr>
        <p:spPr>
          <a:xfrm rot="20831588">
            <a:off x="1556428" y="4041529"/>
            <a:ext cx="2792292" cy="211477"/>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ACK</a:t>
            </a:r>
            <a:endParaRPr kumimoji="1" lang="zh-CN" altLang="en-US" dirty="0"/>
          </a:p>
        </p:txBody>
      </p:sp>
      <p:sp>
        <p:nvSpPr>
          <p:cNvPr id="200" name="文本框 94"/>
          <p:cNvSpPr txBox="1"/>
          <p:nvPr/>
        </p:nvSpPr>
        <p:spPr>
          <a:xfrm>
            <a:off x="6065125" y="1118440"/>
            <a:ext cx="1713382" cy="400110"/>
          </a:xfrm>
          <a:prstGeom prst="rect">
            <a:avLst/>
          </a:prstGeom>
          <a:noFill/>
        </p:spPr>
        <p:txBody>
          <a:bodyPr wrap="square" rtlCol="0">
            <a:spAutoFit/>
          </a:bodyPr>
          <a:lstStyle/>
          <a:p>
            <a:pPr algn="ctr"/>
            <a:r>
              <a:rPr lang="zh-CN" altLang="en-US" sz="2000" b="1" dirty="0">
                <a:solidFill>
                  <a:srgbClr val="FFB850"/>
                </a:solidFill>
                <a:latin typeface="PingFang SC Medium" panose="020B0400000000000000" pitchFamily="34" charset="-122"/>
                <a:ea typeface="PingFang SC Medium" panose="020B0400000000000000" pitchFamily="34" charset="-122"/>
              </a:rPr>
              <a:t>三次握手</a:t>
            </a:r>
          </a:p>
        </p:txBody>
      </p:sp>
      <p:sp>
        <p:nvSpPr>
          <p:cNvPr id="201" name="文本框 113"/>
          <p:cNvSpPr txBox="1"/>
          <p:nvPr/>
        </p:nvSpPr>
        <p:spPr>
          <a:xfrm>
            <a:off x="5532399" y="1695283"/>
            <a:ext cx="3583687" cy="2031325"/>
          </a:xfrm>
          <a:prstGeom prst="rect">
            <a:avLst/>
          </a:prstGeom>
          <a:noFill/>
        </p:spPr>
        <p:txBody>
          <a:bodyPr wrap="square" rtlCol="0">
            <a:spAutoFit/>
          </a:bodyPr>
          <a:lstStyle/>
          <a:p>
            <a:r>
              <a:rPr lang="zh-CN" altLang="en-US" sz="1400" dirty="0">
                <a:latin typeface="PingFang SC Medium" panose="020B0400000000000000" pitchFamily="34" charset="-122"/>
                <a:ea typeface="PingFang SC Medium" panose="020B0400000000000000" pitchFamily="34" charset="-122"/>
              </a:rPr>
              <a:t>第一步：客户端发送</a:t>
            </a:r>
            <a:r>
              <a:rPr lang="en-GB" altLang="zh-CN" sz="1400" dirty="0">
                <a:latin typeface="PingFang SC Medium" panose="020B0400000000000000" pitchFamily="34" charset="-122"/>
                <a:ea typeface="PingFang SC Medium" panose="020B0400000000000000" pitchFamily="34" charset="-122"/>
              </a:rPr>
              <a:t>SYN</a:t>
            </a:r>
            <a:r>
              <a:rPr lang="zh-CN" altLang="en-US" sz="1400" dirty="0">
                <a:latin typeface="PingFang SC Medium" panose="020B0400000000000000" pitchFamily="34" charset="-122"/>
                <a:ea typeface="PingFang SC Medium" panose="020B0400000000000000" pitchFamily="34" charset="-122"/>
              </a:rPr>
              <a:t>报文给服务器端，进入</a:t>
            </a:r>
            <a:r>
              <a:rPr lang="en-GB" altLang="zh-CN" sz="1400" dirty="0">
                <a:latin typeface="PingFang SC Medium" panose="020B0400000000000000" pitchFamily="34" charset="-122"/>
                <a:ea typeface="PingFang SC Medium" panose="020B0400000000000000" pitchFamily="34" charset="-122"/>
              </a:rPr>
              <a:t>SYN_SEND</a:t>
            </a:r>
            <a:r>
              <a:rPr lang="zh-CN" altLang="en-US" sz="1400" dirty="0">
                <a:latin typeface="PingFang SC Medium" panose="020B0400000000000000" pitchFamily="34" charset="-122"/>
                <a:ea typeface="PingFang SC Medium" panose="020B0400000000000000" pitchFamily="34" charset="-122"/>
              </a:rPr>
              <a:t>状态。</a:t>
            </a:r>
          </a:p>
          <a:p>
            <a:r>
              <a:rPr lang="zh-CN" altLang="en-US" sz="1400" dirty="0">
                <a:latin typeface="PingFang SC Medium" panose="020B0400000000000000" pitchFamily="34" charset="-122"/>
                <a:ea typeface="PingFang SC Medium" panose="020B0400000000000000" pitchFamily="34" charset="-122"/>
              </a:rPr>
              <a:t>第二步：服务器端收到</a:t>
            </a:r>
            <a:r>
              <a:rPr lang="en-GB" altLang="zh-CN" sz="1400" dirty="0">
                <a:latin typeface="PingFang SC Medium" panose="020B0400000000000000" pitchFamily="34" charset="-122"/>
                <a:ea typeface="PingFang SC Medium" panose="020B0400000000000000" pitchFamily="34" charset="-122"/>
              </a:rPr>
              <a:t>SYN</a:t>
            </a:r>
            <a:r>
              <a:rPr lang="zh-CN" altLang="en-US" sz="1400" dirty="0">
                <a:latin typeface="PingFang SC Medium" panose="020B0400000000000000" pitchFamily="34" charset="-122"/>
                <a:ea typeface="PingFang SC Medium" panose="020B0400000000000000" pitchFamily="34" charset="-122"/>
              </a:rPr>
              <a:t>报文，回应一个</a:t>
            </a:r>
            <a:r>
              <a:rPr lang="en-GB" altLang="zh-CN" sz="1400" dirty="0">
                <a:latin typeface="PingFang SC Medium" panose="020B0400000000000000" pitchFamily="34" charset="-122"/>
                <a:ea typeface="PingFang SC Medium" panose="020B0400000000000000" pitchFamily="34" charset="-122"/>
              </a:rPr>
              <a:t>SYN </a:t>
            </a:r>
            <a:r>
              <a:rPr lang="zh-CN" altLang="en-US" sz="1400" dirty="0">
                <a:latin typeface="PingFang SC Medium" panose="020B0400000000000000" pitchFamily="34" charset="-122"/>
                <a:ea typeface="PingFang SC Medium" panose="020B0400000000000000" pitchFamily="34" charset="-122"/>
              </a:rPr>
              <a:t> </a:t>
            </a:r>
            <a:r>
              <a:rPr lang="en-GB" altLang="zh-CN" sz="1400" dirty="0">
                <a:latin typeface="PingFang SC Medium" panose="020B0400000000000000" pitchFamily="34" charset="-122"/>
                <a:ea typeface="PingFang SC Medium" panose="020B0400000000000000" pitchFamily="34" charset="-122"/>
              </a:rPr>
              <a:t>ACK</a:t>
            </a:r>
            <a:r>
              <a:rPr lang="zh-CN" altLang="en-US" sz="1400" dirty="0">
                <a:latin typeface="PingFang SC Medium" panose="020B0400000000000000" pitchFamily="34" charset="-122"/>
                <a:ea typeface="PingFang SC Medium" panose="020B0400000000000000" pitchFamily="34" charset="-122"/>
              </a:rPr>
              <a:t>报文，进入</a:t>
            </a:r>
            <a:r>
              <a:rPr lang="en-GB" altLang="zh-CN" sz="1400" i="1" dirty="0">
                <a:latin typeface="PingFang SC Medium" panose="020B0400000000000000" pitchFamily="34" charset="-122"/>
                <a:ea typeface="PingFang SC Medium" panose="020B0400000000000000" pitchFamily="34" charset="-122"/>
              </a:rPr>
              <a:t>SYN_RECV</a:t>
            </a:r>
            <a:r>
              <a:rPr lang="zh-CN" altLang="en-US" sz="1400" dirty="0">
                <a:latin typeface="PingFang SC Medium" panose="020B0400000000000000" pitchFamily="34" charset="-122"/>
                <a:ea typeface="PingFang SC Medium" panose="020B0400000000000000" pitchFamily="34" charset="-122"/>
              </a:rPr>
              <a:t>状态。</a:t>
            </a:r>
          </a:p>
          <a:p>
            <a:r>
              <a:rPr lang="zh-CN" altLang="en-US" sz="1400" dirty="0">
                <a:latin typeface="PingFang SC Medium" panose="020B0400000000000000" pitchFamily="34" charset="-122"/>
                <a:ea typeface="PingFang SC Medium" panose="020B0400000000000000" pitchFamily="34" charset="-122"/>
              </a:rPr>
              <a:t>第三步：客户端收到服务器端的</a:t>
            </a:r>
            <a:r>
              <a:rPr lang="en-GB" altLang="zh-CN" sz="1400" dirty="0">
                <a:latin typeface="PingFang SC Medium" panose="020B0400000000000000" pitchFamily="34" charset="-122"/>
                <a:ea typeface="PingFang SC Medium" panose="020B0400000000000000" pitchFamily="34" charset="-122"/>
              </a:rPr>
              <a:t>SYN</a:t>
            </a:r>
            <a:r>
              <a:rPr lang="zh-CN" altLang="en-US" sz="1400" dirty="0">
                <a:latin typeface="PingFang SC Medium" panose="020B0400000000000000" pitchFamily="34" charset="-122"/>
                <a:ea typeface="PingFang SC Medium" panose="020B0400000000000000" pitchFamily="34" charset="-122"/>
              </a:rPr>
              <a:t>报文，回应一个</a:t>
            </a:r>
            <a:r>
              <a:rPr lang="en-GB" altLang="zh-CN" sz="1400" dirty="0">
                <a:latin typeface="PingFang SC Medium" panose="020B0400000000000000" pitchFamily="34" charset="-122"/>
                <a:ea typeface="PingFang SC Medium" panose="020B0400000000000000" pitchFamily="34" charset="-122"/>
              </a:rPr>
              <a:t>ACK</a:t>
            </a:r>
            <a:r>
              <a:rPr lang="zh-CN" altLang="en-US" sz="1400" dirty="0">
                <a:latin typeface="PingFang SC Medium" panose="020B0400000000000000" pitchFamily="34" charset="-122"/>
                <a:ea typeface="PingFang SC Medium" panose="020B0400000000000000" pitchFamily="34" charset="-122"/>
              </a:rPr>
              <a:t> 报文，进入</a:t>
            </a:r>
            <a:r>
              <a:rPr lang="en-GB" altLang="zh-CN" sz="1400" dirty="0">
                <a:latin typeface="PingFang SC Medium" panose="020B0400000000000000" pitchFamily="34" charset="-122"/>
                <a:ea typeface="PingFang SC Medium" panose="020B0400000000000000" pitchFamily="34" charset="-122"/>
              </a:rPr>
              <a:t>Established</a:t>
            </a:r>
            <a:r>
              <a:rPr lang="zh-CN" altLang="en-US" sz="1400" dirty="0">
                <a:latin typeface="PingFang SC Medium" panose="020B0400000000000000" pitchFamily="34" charset="-122"/>
                <a:ea typeface="PingFang SC Medium" panose="020B0400000000000000" pitchFamily="34" charset="-122"/>
              </a:rPr>
              <a:t>状态。</a:t>
            </a:r>
            <a:endParaRPr lang="en-US" altLang="zh-CN" sz="1400" dirty="0">
              <a:latin typeface="PingFang SC Medium" panose="020B0400000000000000" pitchFamily="34" charset="-122"/>
              <a:ea typeface="PingFang SC Medium" panose="020B0400000000000000" pitchFamily="34" charset="-122"/>
            </a:endParaRPr>
          </a:p>
          <a:p>
            <a:endParaRPr lang="zh-CN" altLang="en-US" sz="1400" dirty="0">
              <a:latin typeface="PingFang SC Medium" panose="020B0400000000000000" pitchFamily="34" charset="-122"/>
              <a:ea typeface="PingFang SC Medium" panose="020B0400000000000000" pitchFamily="34" charset="-122"/>
            </a:endParaRPr>
          </a:p>
          <a:p>
            <a:r>
              <a:rPr lang="zh-CN" altLang="en-US" sz="1400" dirty="0">
                <a:latin typeface="PingFang SC Medium" panose="020B0400000000000000" pitchFamily="34" charset="-122"/>
                <a:ea typeface="PingFang SC Medium" panose="020B0400000000000000" pitchFamily="34" charset="-122"/>
              </a:rPr>
              <a:t>三次握手完成，</a:t>
            </a:r>
            <a:r>
              <a:rPr lang="en-GB" altLang="zh-CN" sz="1400" dirty="0">
                <a:latin typeface="PingFang SC Medium" panose="020B0400000000000000" pitchFamily="34" charset="-122"/>
                <a:ea typeface="PingFang SC Medium" panose="020B0400000000000000" pitchFamily="34" charset="-122"/>
              </a:rPr>
              <a:t>TCP</a:t>
            </a:r>
            <a:r>
              <a:rPr lang="zh-CN" altLang="en-US" sz="1400" dirty="0">
                <a:latin typeface="PingFang SC Medium" panose="020B0400000000000000" pitchFamily="34" charset="-122"/>
                <a:ea typeface="PingFang SC Medium" panose="020B0400000000000000" pitchFamily="34" charset="-122"/>
              </a:rPr>
              <a:t>客户端和服务器端成功地建立连接，可以开始传输数据了</a:t>
            </a: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 calcmode="lin" valueType="num">
                                      <p:cBhvr additive="base">
                                        <p:cTn id="16" dur="500" fill="hold"/>
                                        <p:tgtEl>
                                          <p:spTgt spid="98"/>
                                        </p:tgtEl>
                                        <p:attrNameLst>
                                          <p:attrName>ppt_x</p:attrName>
                                        </p:attrNameLst>
                                      </p:cBhvr>
                                      <p:tavLst>
                                        <p:tav tm="0">
                                          <p:val>
                                            <p:strVal val="#ppt_x"/>
                                          </p:val>
                                        </p:tav>
                                        <p:tav tm="100000">
                                          <p:val>
                                            <p:strVal val="#ppt_x"/>
                                          </p:val>
                                        </p:tav>
                                      </p:tavLst>
                                    </p:anim>
                                    <p:anim calcmode="lin" valueType="num">
                                      <p:cBhvr additive="base">
                                        <p:cTn id="17" dur="500" fill="hold"/>
                                        <p:tgtEl>
                                          <p:spTgt spid="98"/>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blinds(horizontal)">
                                      <p:cBhvr>
                                        <p:cTn id="26" dur="500"/>
                                        <p:tgtEl>
                                          <p:spTgt spid="100"/>
                                        </p:tgtEl>
                                      </p:cBhvr>
                                    </p:animEffect>
                                  </p:childTnLst>
                                </p:cTn>
                              </p:par>
                            </p:childTnLst>
                          </p:cTn>
                        </p:par>
                        <p:par>
                          <p:cTn id="27" fill="hold">
                            <p:stCondLst>
                              <p:cond delay="500"/>
                            </p:stCondLst>
                            <p:childTnLst>
                              <p:par>
                                <p:cTn id="28" presetID="55"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 calcmode="lin" valueType="num">
                                      <p:cBhvr>
                                        <p:cTn id="30" dur="1000" fill="hold"/>
                                        <p:tgtEl>
                                          <p:spTgt spid="104"/>
                                        </p:tgtEl>
                                        <p:attrNameLst>
                                          <p:attrName>ppt_w</p:attrName>
                                        </p:attrNameLst>
                                      </p:cBhvr>
                                      <p:tavLst>
                                        <p:tav tm="0">
                                          <p:val>
                                            <p:strVal val="#ppt_w*0.70"/>
                                          </p:val>
                                        </p:tav>
                                        <p:tav tm="100000">
                                          <p:val>
                                            <p:strVal val="#ppt_w"/>
                                          </p:val>
                                        </p:tav>
                                      </p:tavLst>
                                    </p:anim>
                                    <p:anim calcmode="lin" valueType="num">
                                      <p:cBhvr>
                                        <p:cTn id="31" dur="1000" fill="hold"/>
                                        <p:tgtEl>
                                          <p:spTgt spid="104"/>
                                        </p:tgtEl>
                                        <p:attrNameLst>
                                          <p:attrName>ppt_h</p:attrName>
                                        </p:attrNameLst>
                                      </p:cBhvr>
                                      <p:tavLst>
                                        <p:tav tm="0">
                                          <p:val>
                                            <p:strVal val="#ppt_h"/>
                                          </p:val>
                                        </p:tav>
                                        <p:tav tm="100000">
                                          <p:val>
                                            <p:strVal val="#ppt_h"/>
                                          </p:val>
                                        </p:tav>
                                      </p:tavLst>
                                    </p:anim>
                                    <p:animEffect transition="in" filter="fade">
                                      <p:cBhvr>
                                        <p:cTn id="32" dur="1000"/>
                                        <p:tgtEl>
                                          <p:spTgt spid="104"/>
                                        </p:tgtEl>
                                      </p:cBhvr>
                                    </p:animEffect>
                                  </p:childTnLst>
                                </p:cTn>
                              </p:par>
                            </p:childTnLst>
                          </p:cTn>
                        </p:par>
                        <p:par>
                          <p:cTn id="33" fill="hold">
                            <p:stCondLst>
                              <p:cond delay="1500"/>
                            </p:stCondLst>
                            <p:childTnLst>
                              <p:par>
                                <p:cTn id="34" presetID="22" presetClass="entr" presetSubtype="2"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wheel(1)">
                                      <p:cBhvr>
                                        <p:cTn id="40" dur="2000"/>
                                        <p:tgtEl>
                                          <p:spTgt spid="10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par>
                          <p:cTn id="46" fill="hold">
                            <p:stCondLst>
                              <p:cond delay="500"/>
                            </p:stCondLst>
                            <p:childTnLst>
                              <p:par>
                                <p:cTn id="47" presetID="20" presetClass="entr" presetSubtype="0" fill="hold" grpId="0" nodeType="afterEffect">
                                  <p:stCondLst>
                                    <p:cond delay="0"/>
                                  </p:stCondLst>
                                  <p:childTnLst>
                                    <p:set>
                                      <p:cBhvr>
                                        <p:cTn id="48" dur="1" fill="hold">
                                          <p:stCondLst>
                                            <p:cond delay="0"/>
                                          </p:stCondLst>
                                        </p:cTn>
                                        <p:tgtEl>
                                          <p:spTgt spid="102"/>
                                        </p:tgtEl>
                                        <p:attrNameLst>
                                          <p:attrName>style.visibility</p:attrName>
                                        </p:attrNameLst>
                                      </p:cBhvr>
                                      <p:to>
                                        <p:strVal val="visible"/>
                                      </p:to>
                                    </p:set>
                                    <p:animEffect transition="in" filter="wedge">
                                      <p:cBhvr>
                                        <p:cTn id="49" dur="2000"/>
                                        <p:tgtEl>
                                          <p:spTgt spid="10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109"/>
                                        </p:tgtEl>
                                        <p:attrNameLst>
                                          <p:attrName>style.visibility</p:attrName>
                                        </p:attrNameLst>
                                      </p:cBhvr>
                                      <p:to>
                                        <p:strVal val="visible"/>
                                      </p:to>
                                    </p:set>
                                    <p:animEffect transition="in" filter="wipe(right)">
                                      <p:cBhvr>
                                        <p:cTn id="54" dur="500"/>
                                        <p:tgtEl>
                                          <p:spTgt spid="109"/>
                                        </p:tgtEl>
                                      </p:cBhvr>
                                    </p:animEffect>
                                  </p:childTnLst>
                                </p:cTn>
                              </p:par>
                            </p:childTnLst>
                          </p:cTn>
                        </p:par>
                        <p:par>
                          <p:cTn id="55" fill="hold">
                            <p:stCondLst>
                              <p:cond delay="500"/>
                            </p:stCondLst>
                            <p:childTnLst>
                              <p:par>
                                <p:cTn id="56" presetID="20" presetClass="entr" presetSubtype="0" fill="hold" grpId="0" nodeType="afterEffect">
                                  <p:stCondLst>
                                    <p:cond delay="0"/>
                                  </p:stCondLst>
                                  <p:childTnLst>
                                    <p:set>
                                      <p:cBhvr>
                                        <p:cTn id="57" dur="1" fill="hold">
                                          <p:stCondLst>
                                            <p:cond delay="0"/>
                                          </p:stCondLst>
                                        </p:cTn>
                                        <p:tgtEl>
                                          <p:spTgt spid="103"/>
                                        </p:tgtEl>
                                        <p:attrNameLst>
                                          <p:attrName>style.visibility</p:attrName>
                                        </p:attrNameLst>
                                      </p:cBhvr>
                                      <p:to>
                                        <p:strVal val="visible"/>
                                      </p:to>
                                    </p:set>
                                    <p:animEffect transition="in" filter="wedge">
                                      <p:cBhvr>
                                        <p:cTn id="58" dur="2000"/>
                                        <p:tgtEl>
                                          <p:spTgt spid="103"/>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200"/>
                                        </p:tgtEl>
                                        <p:attrNameLst>
                                          <p:attrName>style.visibility</p:attrName>
                                        </p:attrNameLst>
                                      </p:cBhvr>
                                      <p:to>
                                        <p:strVal val="visible"/>
                                      </p:to>
                                    </p:set>
                                    <p:animEffect transition="in" filter="wipe(right)">
                                      <p:cBhvr>
                                        <p:cTn id="61" dur="500"/>
                                        <p:tgtEl>
                                          <p:spTgt spid="200"/>
                                        </p:tgtEl>
                                      </p:cBhvr>
                                    </p:animEffect>
                                  </p:childTnLst>
                                </p:cTn>
                              </p:par>
                            </p:childTnLst>
                          </p:cTn>
                        </p:par>
                        <p:par>
                          <p:cTn id="62" fill="hold">
                            <p:stCondLst>
                              <p:cond delay="2500"/>
                            </p:stCondLst>
                            <p:childTnLst>
                              <p:par>
                                <p:cTn id="63" presetID="56" presetClass="entr" presetSubtype="0" fill="hold" grpId="0" nodeType="afterEffect">
                                  <p:stCondLst>
                                    <p:cond delay="0"/>
                                  </p:stCondLst>
                                  <p:iterate type="lt">
                                    <p:tmPct val="10000"/>
                                  </p:iterate>
                                  <p:childTnLst>
                                    <p:set>
                                      <p:cBhvr>
                                        <p:cTn id="64" dur="1" fill="hold">
                                          <p:stCondLst>
                                            <p:cond delay="0"/>
                                          </p:stCondLst>
                                        </p:cTn>
                                        <p:tgtEl>
                                          <p:spTgt spid="201"/>
                                        </p:tgtEl>
                                        <p:attrNameLst>
                                          <p:attrName>style.visibility</p:attrName>
                                        </p:attrNameLst>
                                      </p:cBhvr>
                                      <p:to>
                                        <p:strVal val="visible"/>
                                      </p:to>
                                    </p:set>
                                    <p:anim by="(-#ppt_w*2)" calcmode="lin" valueType="num">
                                      <p:cBhvr rctx="PPT">
                                        <p:cTn id="65" dur="500" autoRev="1" fill="hold">
                                          <p:stCondLst>
                                            <p:cond delay="0"/>
                                          </p:stCondLst>
                                        </p:cTn>
                                        <p:tgtEl>
                                          <p:spTgt spid="201"/>
                                        </p:tgtEl>
                                        <p:attrNameLst>
                                          <p:attrName>ppt_w</p:attrName>
                                        </p:attrNameLst>
                                      </p:cBhvr>
                                    </p:anim>
                                    <p:anim by="(#ppt_w*0.50)" calcmode="lin" valueType="num">
                                      <p:cBhvr>
                                        <p:cTn id="66" dur="500" decel="50000" autoRev="1" fill="hold">
                                          <p:stCondLst>
                                            <p:cond delay="0"/>
                                          </p:stCondLst>
                                        </p:cTn>
                                        <p:tgtEl>
                                          <p:spTgt spid="201"/>
                                        </p:tgtEl>
                                        <p:attrNameLst>
                                          <p:attrName>ppt_x</p:attrName>
                                        </p:attrNameLst>
                                      </p:cBhvr>
                                    </p:anim>
                                    <p:anim from="(-#ppt_h/2)" to="(#ppt_y)" calcmode="lin" valueType="num">
                                      <p:cBhvr>
                                        <p:cTn id="67" dur="1000" fill="hold">
                                          <p:stCondLst>
                                            <p:cond delay="0"/>
                                          </p:stCondLst>
                                        </p:cTn>
                                        <p:tgtEl>
                                          <p:spTgt spid="201"/>
                                        </p:tgtEl>
                                        <p:attrNameLst>
                                          <p:attrName>ppt_y</p:attrName>
                                        </p:attrNameLst>
                                      </p:cBhvr>
                                    </p:anim>
                                    <p:animRot by="21600000">
                                      <p:cBhvr>
                                        <p:cTn id="68" dur="1000" fill="hold">
                                          <p:stCondLst>
                                            <p:cond delay="0"/>
                                          </p:stCondLst>
                                        </p:cTn>
                                        <p:tgtEl>
                                          <p:spTgt spid="2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98" grpId="0" animBg="1"/>
      <p:bldP spid="5" grpId="0"/>
      <p:bldP spid="100" grpId="0"/>
      <p:bldP spid="101" grpId="0"/>
      <p:bldP spid="102" grpId="0"/>
      <p:bldP spid="103" grpId="0"/>
      <p:bldP spid="104" grpId="0"/>
      <p:bldP spid="7" grpId="0" animBg="1"/>
      <p:bldP spid="8" grpId="0" animBg="1"/>
      <p:bldP spid="109" grpId="0" animBg="1"/>
      <p:bldP spid="200" grpId="0"/>
      <p:bldP spid="20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A538"/>
                </a:solidFill>
                <a:latin typeface="微软雅黑" panose="020B0503020204020204" charset="-122"/>
                <a:ea typeface="微软雅黑" panose="020B0503020204020204" charset="-122"/>
              </a:rPr>
              <a:t>长连接与短连接</a:t>
            </a:r>
          </a:p>
        </p:txBody>
      </p:sp>
      <p:sp>
        <p:nvSpPr>
          <p:cNvPr id="111" name="文本框 77"/>
          <p:cNvSpPr txBox="1"/>
          <p:nvPr/>
        </p:nvSpPr>
        <p:spPr>
          <a:xfrm>
            <a:off x="1163589" y="1413161"/>
            <a:ext cx="2078101" cy="338554"/>
          </a:xfrm>
          <a:prstGeom prst="rect">
            <a:avLst/>
          </a:prstGeom>
          <a:noFill/>
        </p:spPr>
        <p:txBody>
          <a:bodyPr wrap="square" rtlCol="0">
            <a:spAutoFit/>
          </a:bodyPr>
          <a:lstStyle/>
          <a:p>
            <a:r>
              <a:rPr lang="zh-CN" altLang="en-US" sz="1600" b="1" dirty="0">
                <a:solidFill>
                  <a:srgbClr val="663A77"/>
                </a:solidFill>
                <a:latin typeface="微软雅黑" panose="020B0503020204020204" charset="-122"/>
                <a:ea typeface="微软雅黑" panose="020B0503020204020204" charset="-122"/>
              </a:rPr>
              <a:t>短连接</a:t>
            </a:r>
          </a:p>
        </p:txBody>
      </p:sp>
      <p:sp>
        <p:nvSpPr>
          <p:cNvPr id="112" name="文本框 93"/>
          <p:cNvSpPr txBox="1"/>
          <p:nvPr/>
        </p:nvSpPr>
        <p:spPr>
          <a:xfrm>
            <a:off x="1163589" y="2712015"/>
            <a:ext cx="2078101" cy="338554"/>
          </a:xfrm>
          <a:prstGeom prst="rect">
            <a:avLst/>
          </a:prstGeom>
          <a:noFill/>
        </p:spPr>
        <p:txBody>
          <a:bodyPr wrap="square" rtlCol="0">
            <a:spAutoFit/>
          </a:bodyPr>
          <a:lstStyle/>
          <a:p>
            <a:r>
              <a:rPr lang="zh-CN" altLang="en-US" sz="1600" b="1" dirty="0">
                <a:solidFill>
                  <a:srgbClr val="E87071"/>
                </a:solidFill>
                <a:latin typeface="微软雅黑" panose="020B0503020204020204" charset="-122"/>
                <a:ea typeface="微软雅黑" panose="020B0503020204020204" charset="-122"/>
              </a:rPr>
              <a:t>长连接</a:t>
            </a:r>
          </a:p>
        </p:txBody>
      </p:sp>
      <p:sp>
        <p:nvSpPr>
          <p:cNvPr id="198" name="文本框 113"/>
          <p:cNvSpPr txBox="1"/>
          <p:nvPr/>
        </p:nvSpPr>
        <p:spPr>
          <a:xfrm>
            <a:off x="1163589" y="1852851"/>
            <a:ext cx="7239266" cy="419474"/>
          </a:xfrm>
          <a:prstGeom prst="rect">
            <a:avLst/>
          </a:prstGeom>
          <a:noFill/>
        </p:spPr>
        <p:txBody>
          <a:bodyPr wrap="square" rtlCol="0">
            <a:spAutoFit/>
          </a:bodyPr>
          <a:lstStyle/>
          <a:p>
            <a:pPr>
              <a:lnSpc>
                <a:spcPct val="150000"/>
              </a:lnSpc>
            </a:pPr>
            <a:r>
              <a:rPr lang="zh-CN" altLang="en-US" sz="1600" b="1" dirty="0"/>
              <a:t>建立连接</a:t>
            </a:r>
            <a:r>
              <a:rPr lang="en-US" altLang="zh-CN" sz="1600" b="1" dirty="0"/>
              <a:t>——</a:t>
            </a:r>
            <a:r>
              <a:rPr lang="zh-CN" altLang="en-US" sz="1600" b="1" dirty="0"/>
              <a:t>数据传输</a:t>
            </a:r>
            <a:r>
              <a:rPr lang="en-US" altLang="zh-CN" sz="1600" b="1" dirty="0"/>
              <a:t>——</a:t>
            </a:r>
            <a:r>
              <a:rPr lang="zh-CN" altLang="en-US" sz="1600" b="1" dirty="0"/>
              <a:t>关闭连接</a:t>
            </a:r>
            <a:r>
              <a:rPr lang="en-US" altLang="zh-CN" sz="1600" b="1" dirty="0"/>
              <a:t>...</a:t>
            </a:r>
            <a:r>
              <a:rPr lang="zh-CN" altLang="en-US" sz="1600" b="1" dirty="0"/>
              <a:t>建立连接</a:t>
            </a:r>
            <a:r>
              <a:rPr lang="en-US" altLang="zh-CN" sz="1600" b="1" dirty="0"/>
              <a:t>——</a:t>
            </a:r>
            <a:r>
              <a:rPr lang="zh-CN" altLang="en-US" sz="1600" b="1" dirty="0"/>
              <a:t>数据传输</a:t>
            </a:r>
            <a:r>
              <a:rPr lang="en-US" altLang="zh-CN" sz="1600" b="1" dirty="0"/>
              <a:t>——</a:t>
            </a:r>
            <a:r>
              <a:rPr lang="zh-CN" altLang="en-US" sz="1600" b="1" dirty="0"/>
              <a:t>关闭连接</a:t>
            </a:r>
            <a:endParaRPr lang="zh-CN" altLang="en-US" sz="1000" b="1" dirty="0">
              <a:latin typeface="微软雅黑" panose="020B0503020204020204" charset="-122"/>
              <a:ea typeface="微软雅黑" panose="020B0503020204020204" charset="-122"/>
            </a:endParaRPr>
          </a:p>
        </p:txBody>
      </p:sp>
      <p:sp>
        <p:nvSpPr>
          <p:cNvPr id="199" name="文本框 113"/>
          <p:cNvSpPr txBox="1"/>
          <p:nvPr/>
        </p:nvSpPr>
        <p:spPr>
          <a:xfrm>
            <a:off x="1163589" y="3050569"/>
            <a:ext cx="6759778" cy="419474"/>
          </a:xfrm>
          <a:prstGeom prst="rect">
            <a:avLst/>
          </a:prstGeom>
          <a:noFill/>
        </p:spPr>
        <p:txBody>
          <a:bodyPr wrap="square" rtlCol="0">
            <a:spAutoFit/>
          </a:bodyPr>
          <a:lstStyle/>
          <a:p>
            <a:pPr algn="just">
              <a:lnSpc>
                <a:spcPct val="150000"/>
              </a:lnSpc>
            </a:pPr>
            <a:r>
              <a:rPr lang="zh-CN" altLang="en-US" sz="1600" b="1" dirty="0"/>
              <a:t>建立连接</a:t>
            </a:r>
            <a:r>
              <a:rPr lang="en-US" altLang="zh-CN" sz="1600" b="1" dirty="0"/>
              <a:t>——</a:t>
            </a:r>
            <a:r>
              <a:rPr lang="zh-CN" altLang="en-US" sz="1600" b="1" dirty="0"/>
              <a:t>数据传输</a:t>
            </a:r>
            <a:r>
              <a:rPr lang="en-US" altLang="zh-CN" sz="1600" b="1" dirty="0"/>
              <a:t>...</a:t>
            </a:r>
            <a:r>
              <a:rPr lang="zh-CN" altLang="en-US" sz="1600" b="1" dirty="0"/>
              <a:t>（保持连接）</a:t>
            </a:r>
            <a:r>
              <a:rPr lang="en-US" altLang="zh-CN" sz="1600" b="1" dirty="0"/>
              <a:t>...</a:t>
            </a:r>
            <a:r>
              <a:rPr lang="zh-CN" altLang="en-US" sz="1600" b="1" dirty="0"/>
              <a:t>数据传输</a:t>
            </a:r>
            <a:r>
              <a:rPr lang="en-US" altLang="zh-CN" sz="1600" b="1" dirty="0"/>
              <a:t>——</a:t>
            </a:r>
            <a:r>
              <a:rPr lang="zh-CN" altLang="en-US" sz="1600" b="1" dirty="0"/>
              <a:t>关闭连接</a:t>
            </a:r>
            <a:endParaRPr lang="zh-CN" altLang="en-US" sz="1000"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wipe(left)">
                                      <p:cBhvr>
                                        <p:cTn id="10" dur="500"/>
                                        <p:tgtEl>
                                          <p:spTgt spid="1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wipe(left)">
                                      <p:cBhvr>
                                        <p:cTn id="13" dur="500"/>
                                        <p:tgtEl>
                                          <p:spTgt spid="1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8"/>
                                        </p:tgtEl>
                                        <p:attrNameLst>
                                          <p:attrName>style.visibility</p:attrName>
                                        </p:attrNameLst>
                                      </p:cBhvr>
                                      <p:to>
                                        <p:strVal val="visible"/>
                                      </p:to>
                                    </p:set>
                                    <p:animEffect transition="in" filter="wipe(left)">
                                      <p:cBhvr>
                                        <p:cTn id="16" dur="500"/>
                                        <p:tgtEl>
                                          <p:spTgt spid="19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9"/>
                                        </p:tgtEl>
                                        <p:attrNameLst>
                                          <p:attrName>style.visibility</p:attrName>
                                        </p:attrNameLst>
                                      </p:cBhvr>
                                      <p:to>
                                        <p:strVal val="visible"/>
                                      </p:to>
                                    </p:set>
                                    <p:animEffect transition="in" filter="wipe(left)">
                                      <p:cBhvr>
                                        <p:cTn id="19"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1" grpId="0"/>
      <p:bldP spid="112" grpId="0"/>
      <p:bldP spid="198" grpId="0"/>
      <p:bldP spid="19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A538"/>
                </a:solidFill>
                <a:latin typeface="微软雅黑" panose="020B0503020204020204" charset="-122"/>
                <a:ea typeface="微软雅黑" panose="020B0503020204020204" charset="-122"/>
              </a:rPr>
              <a:t>断开连接</a:t>
            </a:r>
            <a:endParaRPr lang="en-US" altLang="zh-CN" sz="1800" b="1" dirty="0">
              <a:solidFill>
                <a:srgbClr val="FFA538"/>
              </a:solidFill>
              <a:latin typeface="微软雅黑" panose="020B0503020204020204" charset="-122"/>
              <a:ea typeface="微软雅黑" panose="020B0503020204020204" charset="-122"/>
            </a:endParaRPr>
          </a:p>
        </p:txBody>
      </p:sp>
      <p:sp>
        <p:nvSpPr>
          <p:cNvPr id="3" name="圆角矩形 2"/>
          <p:cNvSpPr/>
          <p:nvPr/>
        </p:nvSpPr>
        <p:spPr>
          <a:xfrm>
            <a:off x="579801" y="1118440"/>
            <a:ext cx="996602" cy="3899424"/>
          </a:xfrm>
          <a:prstGeom prst="roundRect">
            <a:avLst/>
          </a:prstGeom>
          <a:solidFill>
            <a:srgbClr val="00A6B6"/>
          </a:solidFill>
          <a:ln>
            <a:solidFill>
              <a:srgbClr val="00A6B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sz="1600" b="1" dirty="0"/>
              <a:t>服务端</a:t>
            </a:r>
          </a:p>
        </p:txBody>
      </p:sp>
      <p:sp>
        <p:nvSpPr>
          <p:cNvPr id="98" name="圆角矩形 97"/>
          <p:cNvSpPr/>
          <p:nvPr/>
        </p:nvSpPr>
        <p:spPr>
          <a:xfrm>
            <a:off x="4278534" y="1118440"/>
            <a:ext cx="996602" cy="3899424"/>
          </a:xfrm>
          <a:prstGeom prst="roundRect">
            <a:avLst/>
          </a:prstGeom>
          <a:solidFill>
            <a:srgbClr val="E66B6B"/>
          </a:solidFill>
          <a:ln>
            <a:solidFill>
              <a:srgbClr val="E66B6B"/>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zh-CN" altLang="en-US" sz="1600" b="1" dirty="0"/>
              <a:t>客户端</a:t>
            </a:r>
          </a:p>
        </p:txBody>
      </p:sp>
      <p:sp>
        <p:nvSpPr>
          <p:cNvPr id="100" name="矩形 99"/>
          <p:cNvSpPr/>
          <p:nvPr/>
        </p:nvSpPr>
        <p:spPr>
          <a:xfrm>
            <a:off x="4350720" y="1418983"/>
            <a:ext cx="800219" cy="461665"/>
          </a:xfrm>
          <a:prstGeom prst="rect">
            <a:avLst/>
          </a:prstGeom>
          <a:noFill/>
        </p:spPr>
        <p:txBody>
          <a:bodyPr wrap="none" lIns="91440" tIns="45720" rIns="91440" bIns="45720">
            <a:spAutoFit/>
          </a:bodyPr>
          <a:lstStyle/>
          <a:p>
            <a:pPr algn="ctr"/>
            <a:r>
              <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主动关闭</a:t>
            </a:r>
            <a:endPar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Close</a:t>
            </a:r>
            <a:endPar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01" name="矩形 100"/>
          <p:cNvSpPr/>
          <p:nvPr/>
        </p:nvSpPr>
        <p:spPr>
          <a:xfrm>
            <a:off x="597949" y="1766720"/>
            <a:ext cx="851515" cy="461665"/>
          </a:xfrm>
          <a:prstGeom prst="rect">
            <a:avLst/>
          </a:prstGeom>
          <a:noFill/>
        </p:spPr>
        <p:txBody>
          <a:bodyPr wrap="none" lIns="91440" tIns="45720" rIns="91440" bIns="45720">
            <a:spAutoFit/>
          </a:bodyPr>
          <a:lstStyle/>
          <a:p>
            <a:pPr algn="ctr"/>
            <a:r>
              <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等待关闭</a:t>
            </a:r>
            <a:endPar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200" dirty="0" err="1">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close_wait</a:t>
            </a:r>
            <a:endPar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02" name="矩形 101"/>
          <p:cNvSpPr/>
          <p:nvPr/>
        </p:nvSpPr>
        <p:spPr>
          <a:xfrm>
            <a:off x="4346557" y="2631586"/>
            <a:ext cx="920445" cy="553998"/>
          </a:xfrm>
          <a:prstGeom prst="rect">
            <a:avLst/>
          </a:prstGeom>
          <a:noFill/>
        </p:spPr>
        <p:txBody>
          <a:bodyPr wrap="none" lIns="91440" tIns="45720" rIns="91440" bIns="45720">
            <a:spAutoFit/>
          </a:bodyPr>
          <a:lstStyle/>
          <a:p>
            <a:pPr algn="ctr"/>
            <a:r>
              <a:rPr lang="zh-CN" altLang="en-US"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等待完成</a:t>
            </a:r>
            <a:endParaRPr lang="en-US" altLang="zh-CN"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zh-CN" altLang="en-US"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第二阶段</a:t>
            </a:r>
            <a:endParaRPr lang="en-US" altLang="zh-CN"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FIN_WAIT_2</a:t>
            </a:r>
            <a:endParaRPr lang="zh-CN" altLang="en-US"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03" name="矩形 102"/>
          <p:cNvSpPr/>
          <p:nvPr/>
        </p:nvSpPr>
        <p:spPr>
          <a:xfrm>
            <a:off x="534121" y="4238612"/>
            <a:ext cx="1082348" cy="523220"/>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已关闭连接</a:t>
            </a:r>
            <a:endParaRPr lang="en-US"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closed</a:t>
            </a:r>
            <a:endPar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7" name="左箭头 6"/>
          <p:cNvSpPr/>
          <p:nvPr/>
        </p:nvSpPr>
        <p:spPr>
          <a:xfrm rot="21087706">
            <a:off x="1587776" y="1719228"/>
            <a:ext cx="2728199" cy="1854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FIN</a:t>
            </a:r>
            <a:endParaRPr kumimoji="1" lang="zh-CN" altLang="en-US" dirty="0"/>
          </a:p>
        </p:txBody>
      </p:sp>
      <p:sp>
        <p:nvSpPr>
          <p:cNvPr id="8" name="右箭头 7"/>
          <p:cNvSpPr/>
          <p:nvPr/>
        </p:nvSpPr>
        <p:spPr>
          <a:xfrm rot="453919">
            <a:off x="1569379" y="2358288"/>
            <a:ext cx="2761641" cy="20777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t>ACK</a:t>
            </a:r>
            <a:r>
              <a:rPr kumimoji="1" lang="zh-CN" altLang="en-US" dirty="0"/>
              <a:t> </a:t>
            </a:r>
          </a:p>
        </p:txBody>
      </p:sp>
      <p:sp>
        <p:nvSpPr>
          <p:cNvPr id="109" name="左箭头 108"/>
          <p:cNvSpPr/>
          <p:nvPr/>
        </p:nvSpPr>
        <p:spPr>
          <a:xfrm rot="20831588">
            <a:off x="1556428" y="4041529"/>
            <a:ext cx="2792292" cy="211477"/>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ACK</a:t>
            </a:r>
            <a:endParaRPr kumimoji="1" lang="zh-CN" altLang="en-US" dirty="0"/>
          </a:p>
        </p:txBody>
      </p:sp>
      <p:sp>
        <p:nvSpPr>
          <p:cNvPr id="200" name="文本框 94"/>
          <p:cNvSpPr txBox="1"/>
          <p:nvPr/>
        </p:nvSpPr>
        <p:spPr>
          <a:xfrm>
            <a:off x="6017007" y="1218928"/>
            <a:ext cx="1713382" cy="400110"/>
          </a:xfrm>
          <a:prstGeom prst="rect">
            <a:avLst/>
          </a:prstGeom>
          <a:noFill/>
        </p:spPr>
        <p:txBody>
          <a:bodyPr wrap="square" rtlCol="0">
            <a:spAutoFit/>
          </a:bodyPr>
          <a:lstStyle/>
          <a:p>
            <a:pPr algn="ctr"/>
            <a:r>
              <a:rPr lang="zh-CN" altLang="en-US" sz="2000" b="1" dirty="0">
                <a:solidFill>
                  <a:srgbClr val="00A6B6"/>
                </a:solidFill>
                <a:latin typeface="PingFang SC Medium" panose="020B0400000000000000" pitchFamily="34" charset="-122"/>
                <a:ea typeface="PingFang SC Medium" panose="020B0400000000000000" pitchFamily="34" charset="-122"/>
              </a:rPr>
              <a:t>四次挥手</a:t>
            </a:r>
          </a:p>
        </p:txBody>
      </p:sp>
      <p:sp>
        <p:nvSpPr>
          <p:cNvPr id="201" name="文本框 113"/>
          <p:cNvSpPr txBox="1"/>
          <p:nvPr/>
        </p:nvSpPr>
        <p:spPr>
          <a:xfrm>
            <a:off x="5484281" y="1795771"/>
            <a:ext cx="3583687" cy="2246769"/>
          </a:xfrm>
          <a:prstGeom prst="rect">
            <a:avLst/>
          </a:prstGeom>
          <a:noFill/>
        </p:spPr>
        <p:txBody>
          <a:bodyPr wrap="square" rtlCol="0">
            <a:spAutoFit/>
          </a:bodyPr>
          <a:lstStyle/>
          <a:p>
            <a:r>
              <a:rPr lang="zh-CN" altLang="en-US" sz="1400" dirty="0">
                <a:latin typeface="PingFang SC Medium" panose="020B0400000000000000" pitchFamily="34" charset="-122"/>
                <a:ea typeface="PingFang SC Medium" panose="020B0400000000000000" pitchFamily="34" charset="-122"/>
              </a:rPr>
              <a:t>第一步：先由客户端向服务器端发送一个</a:t>
            </a:r>
            <a:r>
              <a:rPr lang="en-GB" altLang="zh-CN" sz="1400" dirty="0">
                <a:latin typeface="PingFang SC Medium" panose="020B0400000000000000" pitchFamily="34" charset="-122"/>
                <a:ea typeface="PingFang SC Medium" panose="020B0400000000000000" pitchFamily="34" charset="-122"/>
              </a:rPr>
              <a:t>FIN</a:t>
            </a:r>
            <a:r>
              <a:rPr lang="zh-CN" altLang="en-GB" sz="1400" dirty="0">
                <a:latin typeface="PingFang SC Medium" panose="020B0400000000000000" pitchFamily="34" charset="-122"/>
                <a:ea typeface="PingFang SC Medium" panose="020B0400000000000000" pitchFamily="34" charset="-122"/>
              </a:rPr>
              <a:t>，</a:t>
            </a:r>
            <a:r>
              <a:rPr lang="zh-CN" altLang="en-US" sz="1400" dirty="0">
                <a:latin typeface="PingFang SC Medium" panose="020B0400000000000000" pitchFamily="34" charset="-122"/>
                <a:ea typeface="PingFang SC Medium" panose="020B0400000000000000" pitchFamily="34" charset="-122"/>
              </a:rPr>
              <a:t>请求关闭数据传输。</a:t>
            </a:r>
          </a:p>
          <a:p>
            <a:r>
              <a:rPr lang="zh-CN" altLang="en-US" sz="1400" dirty="0">
                <a:latin typeface="PingFang SC Medium" panose="020B0400000000000000" pitchFamily="34" charset="-122"/>
                <a:ea typeface="PingFang SC Medium" panose="020B0400000000000000" pitchFamily="34" charset="-122"/>
              </a:rPr>
              <a:t>第二步：当服务器接收到客户端的</a:t>
            </a:r>
            <a:r>
              <a:rPr lang="en-GB" altLang="zh-CN" sz="1400" dirty="0">
                <a:latin typeface="PingFang SC Medium" panose="020B0400000000000000" pitchFamily="34" charset="-122"/>
                <a:ea typeface="PingFang SC Medium" panose="020B0400000000000000" pitchFamily="34" charset="-122"/>
              </a:rPr>
              <a:t>FIN</a:t>
            </a:r>
            <a:r>
              <a:rPr lang="zh-CN" altLang="en-US" sz="1400" dirty="0">
                <a:latin typeface="PingFang SC Medium" panose="020B0400000000000000" pitchFamily="34" charset="-122"/>
                <a:ea typeface="PingFang SC Medium" panose="020B0400000000000000" pitchFamily="34" charset="-122"/>
              </a:rPr>
              <a:t>时，向客户端发送一个</a:t>
            </a:r>
            <a:r>
              <a:rPr lang="en-GB" altLang="zh-CN" sz="1400" dirty="0">
                <a:latin typeface="PingFang SC Medium" panose="020B0400000000000000" pitchFamily="34" charset="-122"/>
                <a:ea typeface="PingFang SC Medium" panose="020B0400000000000000" pitchFamily="34" charset="-122"/>
              </a:rPr>
              <a:t>ACK</a:t>
            </a:r>
            <a:r>
              <a:rPr lang="zh-CN" altLang="en-GB" sz="1400" dirty="0">
                <a:latin typeface="PingFang SC Medium" panose="020B0400000000000000" pitchFamily="34" charset="-122"/>
                <a:ea typeface="PingFang SC Medium" panose="020B0400000000000000" pitchFamily="34" charset="-122"/>
              </a:rPr>
              <a:t>，</a:t>
            </a:r>
            <a:r>
              <a:rPr lang="zh-CN" altLang="en-US" sz="1400" dirty="0">
                <a:latin typeface="PingFang SC Medium" panose="020B0400000000000000" pitchFamily="34" charset="-122"/>
                <a:ea typeface="PingFang SC Medium" panose="020B0400000000000000" pitchFamily="34" charset="-122"/>
              </a:rPr>
              <a:t>其中</a:t>
            </a:r>
            <a:r>
              <a:rPr lang="en-GB" altLang="zh-CN" sz="1400" dirty="0">
                <a:latin typeface="PingFang SC Medium" panose="020B0400000000000000" pitchFamily="34" charset="-122"/>
                <a:ea typeface="PingFang SC Medium" panose="020B0400000000000000" pitchFamily="34" charset="-122"/>
              </a:rPr>
              <a:t>ack</a:t>
            </a:r>
            <a:r>
              <a:rPr lang="zh-CN" altLang="en-US" sz="1400" dirty="0">
                <a:latin typeface="PingFang SC Medium" panose="020B0400000000000000" pitchFamily="34" charset="-122"/>
                <a:ea typeface="PingFang SC Medium" panose="020B0400000000000000" pitchFamily="34" charset="-122"/>
              </a:rPr>
              <a:t>的值等于</a:t>
            </a:r>
            <a:r>
              <a:rPr lang="en-GB" altLang="zh-CN" sz="1400" dirty="0">
                <a:latin typeface="PingFang SC Medium" panose="020B0400000000000000" pitchFamily="34" charset="-122"/>
                <a:ea typeface="PingFang SC Medium" panose="020B0400000000000000" pitchFamily="34" charset="-122"/>
              </a:rPr>
              <a:t>FIN+SEQ</a:t>
            </a:r>
          </a:p>
          <a:p>
            <a:r>
              <a:rPr lang="zh-CN" altLang="en-US" sz="1400" dirty="0">
                <a:latin typeface="PingFang SC Medium" panose="020B0400000000000000" pitchFamily="34" charset="-122"/>
                <a:ea typeface="PingFang SC Medium" panose="020B0400000000000000" pitchFamily="34" charset="-122"/>
              </a:rPr>
              <a:t>第三步：然后服务器向客户端发送一个</a:t>
            </a:r>
            <a:r>
              <a:rPr lang="en-GB" altLang="zh-CN" sz="1400" dirty="0">
                <a:latin typeface="PingFang SC Medium" panose="020B0400000000000000" pitchFamily="34" charset="-122"/>
                <a:ea typeface="PingFang SC Medium" panose="020B0400000000000000" pitchFamily="34" charset="-122"/>
              </a:rPr>
              <a:t>FIN</a:t>
            </a:r>
            <a:r>
              <a:rPr lang="zh-CN" altLang="en-GB" sz="1400" dirty="0">
                <a:latin typeface="PingFang SC Medium" panose="020B0400000000000000" pitchFamily="34" charset="-122"/>
                <a:ea typeface="PingFang SC Medium" panose="020B0400000000000000" pitchFamily="34" charset="-122"/>
              </a:rPr>
              <a:t>，</a:t>
            </a:r>
            <a:r>
              <a:rPr lang="zh-CN" altLang="en-US" sz="1400" dirty="0">
                <a:latin typeface="PingFang SC Medium" panose="020B0400000000000000" pitchFamily="34" charset="-122"/>
                <a:ea typeface="PingFang SC Medium" panose="020B0400000000000000" pitchFamily="34" charset="-122"/>
              </a:rPr>
              <a:t>告诉客户端应用程序关闭。</a:t>
            </a:r>
          </a:p>
          <a:p>
            <a:r>
              <a:rPr lang="zh-CN" altLang="en-US" sz="1400" dirty="0">
                <a:latin typeface="PingFang SC Medium" panose="020B0400000000000000" pitchFamily="34" charset="-122"/>
                <a:ea typeface="PingFang SC Medium" panose="020B0400000000000000" pitchFamily="34" charset="-122"/>
              </a:rPr>
              <a:t>第四步：当客户端收到服务器端的</a:t>
            </a:r>
            <a:r>
              <a:rPr lang="en-GB" altLang="zh-CN" sz="1400" dirty="0">
                <a:latin typeface="PingFang SC Medium" panose="020B0400000000000000" pitchFamily="34" charset="-122"/>
                <a:ea typeface="PingFang SC Medium" panose="020B0400000000000000" pitchFamily="34" charset="-122"/>
              </a:rPr>
              <a:t>FIN</a:t>
            </a:r>
            <a:r>
              <a:rPr lang="zh-CN" altLang="en-US" sz="1400" dirty="0">
                <a:latin typeface="PingFang SC Medium" panose="020B0400000000000000" pitchFamily="34" charset="-122"/>
                <a:ea typeface="PingFang SC Medium" panose="020B0400000000000000" pitchFamily="34" charset="-122"/>
              </a:rPr>
              <a:t>是，回复一个</a:t>
            </a:r>
            <a:r>
              <a:rPr lang="en-GB" altLang="zh-CN" sz="1400" dirty="0">
                <a:latin typeface="PingFang SC Medium" panose="020B0400000000000000" pitchFamily="34" charset="-122"/>
                <a:ea typeface="PingFang SC Medium" panose="020B0400000000000000" pitchFamily="34" charset="-122"/>
              </a:rPr>
              <a:t>ACK</a:t>
            </a:r>
            <a:r>
              <a:rPr lang="zh-CN" altLang="en-US" sz="1400" dirty="0">
                <a:latin typeface="PingFang SC Medium" panose="020B0400000000000000" pitchFamily="34" charset="-122"/>
                <a:ea typeface="PingFang SC Medium" panose="020B0400000000000000" pitchFamily="34" charset="-122"/>
              </a:rPr>
              <a:t>给服务器端。其中</a:t>
            </a:r>
            <a:r>
              <a:rPr lang="en-GB" altLang="zh-CN" sz="1400" dirty="0">
                <a:latin typeface="PingFang SC Medium" panose="020B0400000000000000" pitchFamily="34" charset="-122"/>
                <a:ea typeface="PingFang SC Medium" panose="020B0400000000000000" pitchFamily="34" charset="-122"/>
              </a:rPr>
              <a:t>ack</a:t>
            </a:r>
            <a:r>
              <a:rPr lang="zh-CN" altLang="en-US" sz="1400" dirty="0">
                <a:latin typeface="PingFang SC Medium" panose="020B0400000000000000" pitchFamily="34" charset="-122"/>
                <a:ea typeface="PingFang SC Medium" panose="020B0400000000000000" pitchFamily="34" charset="-122"/>
              </a:rPr>
              <a:t>的值等于</a:t>
            </a:r>
            <a:r>
              <a:rPr lang="en-GB" altLang="zh-CN" sz="1400" dirty="0">
                <a:latin typeface="PingFang SC Medium" panose="020B0400000000000000" pitchFamily="34" charset="-122"/>
                <a:ea typeface="PingFang SC Medium" panose="020B0400000000000000" pitchFamily="34" charset="-122"/>
              </a:rPr>
              <a:t>FIN+SEQ</a:t>
            </a:r>
          </a:p>
        </p:txBody>
      </p:sp>
      <p:sp>
        <p:nvSpPr>
          <p:cNvPr id="16" name="右箭头 15"/>
          <p:cNvSpPr/>
          <p:nvPr/>
        </p:nvSpPr>
        <p:spPr>
          <a:xfrm rot="453919">
            <a:off x="1555360" y="2918568"/>
            <a:ext cx="2761641" cy="20777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t>FIN</a:t>
            </a:r>
            <a:endParaRPr kumimoji="1" lang="zh-CN" altLang="en-US" dirty="0"/>
          </a:p>
        </p:txBody>
      </p:sp>
      <p:sp>
        <p:nvSpPr>
          <p:cNvPr id="17" name="矩形 16"/>
          <p:cNvSpPr/>
          <p:nvPr/>
        </p:nvSpPr>
        <p:spPr>
          <a:xfrm>
            <a:off x="622874" y="2501482"/>
            <a:ext cx="800219" cy="461665"/>
          </a:xfrm>
          <a:prstGeom prst="rect">
            <a:avLst/>
          </a:prstGeom>
          <a:noFill/>
        </p:spPr>
        <p:txBody>
          <a:bodyPr wrap="none" lIns="91440" tIns="45720" rIns="91440" bIns="45720">
            <a:spAutoFit/>
          </a:bodyPr>
          <a:lstStyle/>
          <a:p>
            <a:pPr algn="ctr"/>
            <a:r>
              <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被动关闭</a:t>
            </a:r>
            <a:endPar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close</a:t>
            </a:r>
            <a:endPar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8" name="矩形 17"/>
          <p:cNvSpPr/>
          <p:nvPr/>
        </p:nvSpPr>
        <p:spPr>
          <a:xfrm>
            <a:off x="665316" y="3524982"/>
            <a:ext cx="800219" cy="461665"/>
          </a:xfrm>
          <a:prstGeom prst="rect">
            <a:avLst/>
          </a:prstGeom>
          <a:noFill/>
        </p:spPr>
        <p:txBody>
          <a:bodyPr wrap="none" lIns="91440" tIns="45720" rIns="91440" bIns="45720">
            <a:spAutoFit/>
          </a:bodyPr>
          <a:lstStyle/>
          <a:p>
            <a:pPr algn="ctr"/>
            <a:r>
              <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最后确认</a:t>
            </a:r>
            <a:endPar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200" dirty="0" err="1">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last_ack</a:t>
            </a:r>
            <a:endPar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9" name="矩形 18"/>
          <p:cNvSpPr/>
          <p:nvPr/>
        </p:nvSpPr>
        <p:spPr>
          <a:xfrm>
            <a:off x="4310201" y="3721845"/>
            <a:ext cx="933269" cy="523220"/>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等待时间</a:t>
            </a:r>
            <a:endParaRPr lang="en-US"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400" dirty="0" err="1">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time_wait</a:t>
            </a:r>
            <a:endPar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20" name="矩形 19"/>
          <p:cNvSpPr/>
          <p:nvPr/>
        </p:nvSpPr>
        <p:spPr>
          <a:xfrm>
            <a:off x="4316612" y="1866816"/>
            <a:ext cx="920445" cy="553998"/>
          </a:xfrm>
          <a:prstGeom prst="rect">
            <a:avLst/>
          </a:prstGeom>
          <a:noFill/>
        </p:spPr>
        <p:txBody>
          <a:bodyPr wrap="none" lIns="91440" tIns="45720" rIns="91440" bIns="45720">
            <a:spAutoFit/>
          </a:bodyPr>
          <a:lstStyle/>
          <a:p>
            <a:pPr algn="ctr"/>
            <a:r>
              <a:rPr lang="zh-CN" altLang="en-US"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等待完成</a:t>
            </a:r>
            <a:endParaRPr lang="en-US" altLang="zh-CN"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zh-CN" altLang="en-US"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第一阶段</a:t>
            </a:r>
            <a:endParaRPr lang="en-US" altLang="zh-CN"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FIN_WAIT_1</a:t>
            </a:r>
            <a:endParaRPr lang="zh-CN" altLang="en-US"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21" name="矩形 20"/>
          <p:cNvSpPr/>
          <p:nvPr/>
        </p:nvSpPr>
        <p:spPr>
          <a:xfrm>
            <a:off x="4229251" y="4476600"/>
            <a:ext cx="1082348" cy="523220"/>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已关闭连接</a:t>
            </a:r>
            <a:endParaRPr lang="en-US"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close</a:t>
            </a:r>
            <a:endPar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 calcmode="lin" valueType="num">
                                      <p:cBhvr additive="base">
                                        <p:cTn id="16" dur="500" fill="hold"/>
                                        <p:tgtEl>
                                          <p:spTgt spid="98"/>
                                        </p:tgtEl>
                                        <p:attrNameLst>
                                          <p:attrName>ppt_x</p:attrName>
                                        </p:attrNameLst>
                                      </p:cBhvr>
                                      <p:tavLst>
                                        <p:tav tm="0">
                                          <p:val>
                                            <p:strVal val="#ppt_x"/>
                                          </p:val>
                                        </p:tav>
                                        <p:tav tm="100000">
                                          <p:val>
                                            <p:strVal val="#ppt_x"/>
                                          </p:val>
                                        </p:tav>
                                      </p:tavLst>
                                    </p:anim>
                                    <p:anim calcmode="lin" valueType="num">
                                      <p:cBhvr additive="base">
                                        <p:cTn id="17"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blinds(horizontal)">
                                      <p:cBhvr>
                                        <p:cTn id="22" dur="500"/>
                                        <p:tgtEl>
                                          <p:spTgt spid="100"/>
                                        </p:tgtEl>
                                      </p:cBhvr>
                                    </p:animEffec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right)">
                                      <p:cBhvr>
                                        <p:cTn id="26" dur="500"/>
                                        <p:tgtEl>
                                          <p:spTgt spid="7"/>
                                        </p:tgtEl>
                                      </p:cBhvr>
                                    </p:animEffect>
                                  </p:childTnLst>
                                </p:cTn>
                              </p:par>
                            </p:childTnLst>
                          </p:cTn>
                        </p:par>
                        <p:par>
                          <p:cTn id="27" fill="hold">
                            <p:stCondLst>
                              <p:cond delay="1000"/>
                            </p:stCondLst>
                            <p:childTnLst>
                              <p:par>
                                <p:cTn id="28" presetID="21" presetClass="entr" presetSubtype="1" fill="hold" grpId="0" nodeType="after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wheel(1)">
                                      <p:cBhvr>
                                        <p:cTn id="30" dur="2000"/>
                                        <p:tgtEl>
                                          <p:spTgt spid="101"/>
                                        </p:tgtEl>
                                      </p:cBhvr>
                                    </p:animEffect>
                                  </p:childTnLst>
                                </p:cTn>
                              </p:par>
                            </p:childTnLst>
                          </p:cTn>
                        </p:par>
                        <p:par>
                          <p:cTn id="31" fill="hold">
                            <p:stCondLst>
                              <p:cond delay="3000"/>
                            </p:stCondLst>
                            <p:childTnLst>
                              <p:par>
                                <p:cTn id="32" presetID="2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edge">
                                      <p:cBhvr>
                                        <p:cTn id="34" dur="2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500"/>
                            </p:stCondLst>
                            <p:childTnLst>
                              <p:par>
                                <p:cTn id="41" presetID="20" presetClass="entr" presetSubtype="0" fill="hold" grpId="0" nodeType="after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wedge">
                                      <p:cBhvr>
                                        <p:cTn id="43" dur="2000"/>
                                        <p:tgtEl>
                                          <p:spTgt spid="102"/>
                                        </p:tgtEl>
                                      </p:cBhvr>
                                    </p:animEffect>
                                  </p:childTnLst>
                                </p:cTn>
                              </p:par>
                            </p:childTnLst>
                          </p:cTn>
                        </p:par>
                        <p:par>
                          <p:cTn id="44" fill="hold">
                            <p:stCondLst>
                              <p:cond delay="2500"/>
                            </p:stCondLst>
                            <p:childTnLst>
                              <p:par>
                                <p:cTn id="45" presetID="21" presetClass="entr" presetSubtype="1"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heel(1)">
                                      <p:cBhvr>
                                        <p:cTn id="47" dur="2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par>
                          <p:cTn id="53" fill="hold">
                            <p:stCondLst>
                              <p:cond delay="500"/>
                            </p:stCondLst>
                            <p:childTnLst>
                              <p:par>
                                <p:cTn id="54" presetID="21" presetClass="entr" presetSubtype="1"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heel(1)">
                                      <p:cBhvr>
                                        <p:cTn id="56" dur="20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wipe(right)">
                                      <p:cBhvr>
                                        <p:cTn id="61" dur="500"/>
                                        <p:tgtEl>
                                          <p:spTgt spid="109"/>
                                        </p:tgtEl>
                                      </p:cBhvr>
                                    </p:animEffect>
                                  </p:childTnLst>
                                </p:cTn>
                              </p:par>
                            </p:childTnLst>
                          </p:cTn>
                        </p:par>
                        <p:par>
                          <p:cTn id="62" fill="hold">
                            <p:stCondLst>
                              <p:cond delay="500"/>
                            </p:stCondLst>
                            <p:childTnLst>
                              <p:par>
                                <p:cTn id="63" presetID="20" presetClass="entr" presetSubtype="0" fill="hold" grpId="0" nodeType="afterEffect">
                                  <p:stCondLst>
                                    <p:cond delay="0"/>
                                  </p:stCondLst>
                                  <p:childTnLst>
                                    <p:set>
                                      <p:cBhvr>
                                        <p:cTn id="64" dur="1" fill="hold">
                                          <p:stCondLst>
                                            <p:cond delay="0"/>
                                          </p:stCondLst>
                                        </p:cTn>
                                        <p:tgtEl>
                                          <p:spTgt spid="103"/>
                                        </p:tgtEl>
                                        <p:attrNameLst>
                                          <p:attrName>style.visibility</p:attrName>
                                        </p:attrNameLst>
                                      </p:cBhvr>
                                      <p:to>
                                        <p:strVal val="visible"/>
                                      </p:to>
                                    </p:set>
                                    <p:animEffect transition="in" filter="wedge">
                                      <p:cBhvr>
                                        <p:cTn id="65" dur="2000"/>
                                        <p:tgtEl>
                                          <p:spTgt spid="103"/>
                                        </p:tgtEl>
                                      </p:cBhvr>
                                    </p:animEffect>
                                  </p:childTnLst>
                                </p:cTn>
                              </p:par>
                            </p:childTnLst>
                          </p:cTn>
                        </p:par>
                        <p:par>
                          <p:cTn id="66" fill="hold">
                            <p:stCondLst>
                              <p:cond delay="2500"/>
                            </p:stCondLst>
                            <p:childTnLst>
                              <p:par>
                                <p:cTn id="67" presetID="20" presetClass="entr" presetSubtype="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edge">
                                      <p:cBhvr>
                                        <p:cTn id="69" dur="2000"/>
                                        <p:tgtEl>
                                          <p:spTgt spid="19"/>
                                        </p:tgtEl>
                                      </p:cBhvr>
                                    </p:animEffect>
                                  </p:childTnLst>
                                </p:cTn>
                              </p:par>
                            </p:childTnLst>
                          </p:cTn>
                        </p:par>
                        <p:par>
                          <p:cTn id="70" fill="hold">
                            <p:stCondLst>
                              <p:cond delay="4500"/>
                            </p:stCondLst>
                            <p:childTnLst>
                              <p:par>
                                <p:cTn id="71" presetID="20" presetClass="entr" presetSubtype="0"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edge">
                                      <p:cBhvr>
                                        <p:cTn id="73" dur="2000"/>
                                        <p:tgtEl>
                                          <p:spTgt spid="21"/>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200"/>
                                        </p:tgtEl>
                                        <p:attrNameLst>
                                          <p:attrName>style.visibility</p:attrName>
                                        </p:attrNameLst>
                                      </p:cBhvr>
                                      <p:to>
                                        <p:strVal val="visible"/>
                                      </p:to>
                                    </p:set>
                                    <p:animEffect transition="in" filter="wipe(right)">
                                      <p:cBhvr>
                                        <p:cTn id="76" dur="500"/>
                                        <p:tgtEl>
                                          <p:spTgt spid="200"/>
                                        </p:tgtEl>
                                      </p:cBhvr>
                                    </p:animEffect>
                                  </p:childTnLst>
                                </p:cTn>
                              </p:par>
                            </p:childTnLst>
                          </p:cTn>
                        </p:par>
                        <p:par>
                          <p:cTn id="77" fill="hold">
                            <p:stCondLst>
                              <p:cond delay="6500"/>
                            </p:stCondLst>
                            <p:childTnLst>
                              <p:par>
                                <p:cTn id="78" presetID="56" presetClass="entr" presetSubtype="0" fill="hold" grpId="0" nodeType="afterEffect">
                                  <p:stCondLst>
                                    <p:cond delay="0"/>
                                  </p:stCondLst>
                                  <p:iterate type="lt">
                                    <p:tmPct val="10000"/>
                                  </p:iterate>
                                  <p:childTnLst>
                                    <p:set>
                                      <p:cBhvr>
                                        <p:cTn id="79" dur="1" fill="hold">
                                          <p:stCondLst>
                                            <p:cond delay="0"/>
                                          </p:stCondLst>
                                        </p:cTn>
                                        <p:tgtEl>
                                          <p:spTgt spid="201"/>
                                        </p:tgtEl>
                                        <p:attrNameLst>
                                          <p:attrName>style.visibility</p:attrName>
                                        </p:attrNameLst>
                                      </p:cBhvr>
                                      <p:to>
                                        <p:strVal val="visible"/>
                                      </p:to>
                                    </p:set>
                                    <p:anim by="(-#ppt_w*2)" calcmode="lin" valueType="num">
                                      <p:cBhvr rctx="PPT">
                                        <p:cTn id="80" dur="500" autoRev="1" fill="hold">
                                          <p:stCondLst>
                                            <p:cond delay="0"/>
                                          </p:stCondLst>
                                        </p:cTn>
                                        <p:tgtEl>
                                          <p:spTgt spid="201"/>
                                        </p:tgtEl>
                                        <p:attrNameLst>
                                          <p:attrName>ppt_w</p:attrName>
                                        </p:attrNameLst>
                                      </p:cBhvr>
                                    </p:anim>
                                    <p:anim by="(#ppt_w*0.50)" calcmode="lin" valueType="num">
                                      <p:cBhvr>
                                        <p:cTn id="81" dur="500" decel="50000" autoRev="1" fill="hold">
                                          <p:stCondLst>
                                            <p:cond delay="0"/>
                                          </p:stCondLst>
                                        </p:cTn>
                                        <p:tgtEl>
                                          <p:spTgt spid="201"/>
                                        </p:tgtEl>
                                        <p:attrNameLst>
                                          <p:attrName>ppt_x</p:attrName>
                                        </p:attrNameLst>
                                      </p:cBhvr>
                                    </p:anim>
                                    <p:anim from="(-#ppt_h/2)" to="(#ppt_y)" calcmode="lin" valueType="num">
                                      <p:cBhvr>
                                        <p:cTn id="82" dur="1000" fill="hold">
                                          <p:stCondLst>
                                            <p:cond delay="0"/>
                                          </p:stCondLst>
                                        </p:cTn>
                                        <p:tgtEl>
                                          <p:spTgt spid="201"/>
                                        </p:tgtEl>
                                        <p:attrNameLst>
                                          <p:attrName>ppt_y</p:attrName>
                                        </p:attrNameLst>
                                      </p:cBhvr>
                                    </p:anim>
                                    <p:animRot by="21600000">
                                      <p:cBhvr>
                                        <p:cTn id="83" dur="1000" fill="hold">
                                          <p:stCondLst>
                                            <p:cond delay="0"/>
                                          </p:stCondLst>
                                        </p:cTn>
                                        <p:tgtEl>
                                          <p:spTgt spid="2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98" grpId="0" animBg="1"/>
      <p:bldP spid="100" grpId="0"/>
      <p:bldP spid="101" grpId="0"/>
      <p:bldP spid="102" grpId="0"/>
      <p:bldP spid="103" grpId="0"/>
      <p:bldP spid="7" grpId="0" animBg="1"/>
      <p:bldP spid="8" grpId="0" animBg="1"/>
      <p:bldP spid="109" grpId="0" animBg="1"/>
      <p:bldP spid="200" grpId="0"/>
      <p:bldP spid="201" grpId="0"/>
      <p:bldP spid="16" grpId="0" animBg="1"/>
      <p:bldP spid="17" grpId="0"/>
      <p:bldP spid="18" grpId="0"/>
      <p:bldP spid="1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3"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4"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8" name="组合 7"/>
          <p:cNvGrpSpPr/>
          <p:nvPr/>
        </p:nvGrpSpPr>
        <p:grpSpPr>
          <a:xfrm>
            <a:off x="3707889" y="1438149"/>
            <a:ext cx="1728225" cy="1728000"/>
            <a:chOff x="1827622" y="1343919"/>
            <a:chExt cx="2304000" cy="2304000"/>
          </a:xfrm>
        </p:grpSpPr>
        <p:sp>
          <p:nvSpPr>
            <p:cNvPr id="9" name="椭圆 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0" name="椭圆 9"/>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6C407D"/>
                  </a:solidFill>
                  <a:latin typeface="微软雅黑" panose="020B0503020204020204" charset="-122"/>
                  <a:ea typeface="微软雅黑" panose="020B0503020204020204" charset="-122"/>
                </a:rPr>
                <a:t>创建套接字</a:t>
              </a:r>
            </a:p>
          </p:txBody>
        </p:sp>
      </p:grpSp>
      <p:sp>
        <p:nvSpPr>
          <p:cNvPr id="11"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rPr>
              <a:t>√ </a:t>
            </a:r>
            <a:r>
              <a:rPr lang="zh-CN" altLang="en-US" sz="1000" b="1" kern="0" dirty="0">
                <a:solidFill>
                  <a:srgbClr val="6C407D"/>
                </a:solidFill>
                <a:latin typeface="微软雅黑" panose="020B0503020204020204" charset="-122"/>
                <a:ea typeface="微软雅黑" panose="020B0503020204020204" charset="-122"/>
              </a:rPr>
              <a:t>服务端创建</a:t>
            </a:r>
            <a:endPar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endParaRPr>
          </a:p>
        </p:txBody>
      </p:sp>
      <p:sp>
        <p:nvSpPr>
          <p:cNvPr id="12"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rPr>
              <a:t>√</a:t>
            </a:r>
            <a:r>
              <a:rPr lang="zh-CN" altLang="en-US" sz="1000" b="1" kern="0" dirty="0">
                <a:solidFill>
                  <a:srgbClr val="6C407D"/>
                </a:solidFill>
                <a:latin typeface="微软雅黑" panose="020B0503020204020204" charset="-122"/>
                <a:ea typeface="微软雅黑" panose="020B0503020204020204" charset="-122"/>
              </a:rPr>
              <a:t> 客户端创建</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500" fill="hold"/>
                                        <p:tgtEl>
                                          <p:spTgt spid="7"/>
                                        </p:tgtEl>
                                        <p:attrNameLst>
                                          <p:attrName>ppt_w</p:attrName>
                                        </p:attrNameLst>
                                      </p:cBhvr>
                                      <p:tavLst>
                                        <p:tav tm="0">
                                          <p:val>
                                            <p:fltVal val="0"/>
                                          </p:val>
                                        </p:tav>
                                        <p:tav tm="100000">
                                          <p:val>
                                            <p:strVal val="#ppt_w"/>
                                          </p:val>
                                        </p:tav>
                                      </p:tavLst>
                                    </p:anim>
                                    <p:anim calcmode="lin" valueType="num">
                                      <p:cBhvr>
                                        <p:cTn id="12" dur="1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p:cTn id="15" dur="1500" fill="hold"/>
                                        <p:tgtEl>
                                          <p:spTgt spid="6"/>
                                        </p:tgtEl>
                                        <p:attrNameLst>
                                          <p:attrName>ppt_w</p:attrName>
                                        </p:attrNameLst>
                                      </p:cBhvr>
                                      <p:tavLst>
                                        <p:tav tm="0">
                                          <p:val>
                                            <p:fltVal val="0"/>
                                          </p:val>
                                        </p:tav>
                                        <p:tav tm="100000">
                                          <p:val>
                                            <p:strVal val="#ppt_w"/>
                                          </p:val>
                                        </p:tav>
                                      </p:tavLst>
                                    </p:anim>
                                    <p:anim calcmode="lin" valueType="num">
                                      <p:cBhvr>
                                        <p:cTn id="16" dur="1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500" fill="hold"/>
                                        <p:tgtEl>
                                          <p:spTgt spid="5"/>
                                        </p:tgtEl>
                                        <p:attrNameLst>
                                          <p:attrName>ppt_w</p:attrName>
                                        </p:attrNameLst>
                                      </p:cBhvr>
                                      <p:tavLst>
                                        <p:tav tm="0">
                                          <p:val>
                                            <p:fltVal val="0"/>
                                          </p:val>
                                        </p:tav>
                                        <p:tav tm="100000">
                                          <p:val>
                                            <p:strVal val="#ppt_w"/>
                                          </p:val>
                                        </p:tav>
                                      </p:tavLst>
                                    </p:anim>
                                    <p:anim calcmode="lin" valueType="num">
                                      <p:cBhvr>
                                        <p:cTn id="20" dur="1500" fill="hold"/>
                                        <p:tgtEl>
                                          <p:spTgt spid="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4"/>
                                        </p:tgtEl>
                                        <p:attrNameLst>
                                          <p:attrName>style.visibility</p:attrName>
                                        </p:attrNameLst>
                                      </p:cBhvr>
                                      <p:to>
                                        <p:strVal val="visible"/>
                                      </p:to>
                                    </p:set>
                                    <p:anim calcmode="lin" valueType="num">
                                      <p:cBhvr>
                                        <p:cTn id="23" dur="1500" fill="hold"/>
                                        <p:tgtEl>
                                          <p:spTgt spid="4"/>
                                        </p:tgtEl>
                                        <p:attrNameLst>
                                          <p:attrName>ppt_w</p:attrName>
                                        </p:attrNameLst>
                                      </p:cBhvr>
                                      <p:tavLst>
                                        <p:tav tm="0">
                                          <p:val>
                                            <p:fltVal val="0"/>
                                          </p:val>
                                        </p:tav>
                                        <p:tav tm="100000">
                                          <p:val>
                                            <p:strVal val="#ppt_w"/>
                                          </p:val>
                                        </p:tav>
                                      </p:tavLst>
                                    </p:anim>
                                    <p:anim calcmode="lin" valueType="num">
                                      <p:cBhvr>
                                        <p:cTn id="24" dur="1500" fill="hold"/>
                                        <p:tgtEl>
                                          <p:spTgt spid="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3"/>
                                        </p:tgtEl>
                                        <p:attrNameLst>
                                          <p:attrName>style.visibility</p:attrName>
                                        </p:attrNameLst>
                                      </p:cBhvr>
                                      <p:to>
                                        <p:strVal val="visible"/>
                                      </p:to>
                                    </p:set>
                                    <p:anim calcmode="lin" valueType="num">
                                      <p:cBhvr>
                                        <p:cTn id="27" dur="1500" fill="hold"/>
                                        <p:tgtEl>
                                          <p:spTgt spid="3"/>
                                        </p:tgtEl>
                                        <p:attrNameLst>
                                          <p:attrName>ppt_w</p:attrName>
                                        </p:attrNameLst>
                                      </p:cBhvr>
                                      <p:tavLst>
                                        <p:tav tm="0">
                                          <p:val>
                                            <p:fltVal val="0"/>
                                          </p:val>
                                        </p:tav>
                                        <p:tav tm="100000">
                                          <p:val>
                                            <p:strVal val="#ppt_w"/>
                                          </p:val>
                                        </p:tav>
                                      </p:tavLst>
                                    </p:anim>
                                    <p:anim calcmode="lin" valueType="num">
                                      <p:cBhvr>
                                        <p:cTn id="28" dur="1500" fill="hold"/>
                                        <p:tgtEl>
                                          <p:spTgt spid="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 calcmode="lin" valueType="num">
                                      <p:cBhvr>
                                        <p:cTn id="31" dur="1500" fill="hold"/>
                                        <p:tgtEl>
                                          <p:spTgt spid="2"/>
                                        </p:tgtEl>
                                        <p:attrNameLst>
                                          <p:attrName>ppt_w</p:attrName>
                                        </p:attrNameLst>
                                      </p:cBhvr>
                                      <p:tavLst>
                                        <p:tav tm="0">
                                          <p:val>
                                            <p:fltVal val="0"/>
                                          </p:val>
                                        </p:tav>
                                        <p:tav tm="100000">
                                          <p:val>
                                            <p:strVal val="#ppt_w"/>
                                          </p:val>
                                        </p:tav>
                                      </p:tavLst>
                                    </p:anim>
                                    <p:anim calcmode="lin" valueType="num">
                                      <p:cBhvr>
                                        <p:cTn id="32" dur="1500" fill="hold"/>
                                        <p:tgtEl>
                                          <p:spTgt spid="2"/>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服务端</a:t>
            </a:r>
          </a:p>
        </p:txBody>
      </p:sp>
      <p:pic>
        <p:nvPicPr>
          <p:cNvPr id="3" name="图片 2"/>
          <p:cNvPicPr>
            <a:picLocks noChangeAspect="1"/>
          </p:cNvPicPr>
          <p:nvPr/>
        </p:nvPicPr>
        <p:blipFill>
          <a:blip r:embed="rId2"/>
          <a:stretch>
            <a:fillRect/>
          </a:stretch>
        </p:blipFill>
        <p:spPr>
          <a:xfrm>
            <a:off x="895350" y="1042602"/>
            <a:ext cx="7353300" cy="3289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客户端</a:t>
            </a:r>
          </a:p>
        </p:txBody>
      </p:sp>
      <p:pic>
        <p:nvPicPr>
          <p:cNvPr id="2" name="图片 1"/>
          <p:cNvPicPr>
            <a:picLocks noChangeAspect="1"/>
          </p:cNvPicPr>
          <p:nvPr/>
        </p:nvPicPr>
        <p:blipFill>
          <a:blip r:embed="rId2"/>
          <a:stretch>
            <a:fillRect/>
          </a:stretch>
        </p:blipFill>
        <p:spPr>
          <a:xfrm>
            <a:off x="1942298" y="1272005"/>
            <a:ext cx="5105400" cy="1155700"/>
          </a:xfrm>
          <a:prstGeom prst="rect">
            <a:avLst/>
          </a:prstGeom>
        </p:spPr>
      </p:pic>
      <p:sp>
        <p:nvSpPr>
          <p:cNvPr id="6" name="文本框 5"/>
          <p:cNvSpPr txBox="1"/>
          <p:nvPr/>
        </p:nvSpPr>
        <p:spPr>
          <a:xfrm>
            <a:off x="2521198" y="3251952"/>
            <a:ext cx="1198995" cy="276999"/>
          </a:xfrm>
          <a:prstGeom prst="rect">
            <a:avLst/>
          </a:prstGeom>
          <a:noFill/>
        </p:spPr>
        <p:txBody>
          <a:bodyPr wrap="square" rtlCol="0">
            <a:spAutoFit/>
          </a:bodyPr>
          <a:lstStyle/>
          <a:p>
            <a:r>
              <a:rPr lang="zh-CN" altLang="en-US" sz="1200" b="1" dirty="0">
                <a:solidFill>
                  <a:srgbClr val="FFB850"/>
                </a:solidFill>
                <a:latin typeface="时尚中黑简体" panose="01010104010101010101" pitchFamily="2" charset="-122"/>
                <a:ea typeface="时尚中黑简体" panose="01010104010101010101" pitchFamily="2" charset="-122"/>
              </a:rPr>
              <a:t>客户端连接</a:t>
            </a:r>
          </a:p>
        </p:txBody>
      </p:sp>
      <p:sp>
        <p:nvSpPr>
          <p:cNvPr id="7" name="文本框 6"/>
          <p:cNvSpPr txBox="1"/>
          <p:nvPr/>
        </p:nvSpPr>
        <p:spPr>
          <a:xfrm>
            <a:off x="2521198" y="3609885"/>
            <a:ext cx="4765126" cy="261610"/>
          </a:xfrm>
          <a:prstGeom prst="rect">
            <a:avLst/>
          </a:prstGeom>
          <a:noFill/>
        </p:spPr>
        <p:txBody>
          <a:bodyPr wrap="square" rtlCol="0">
            <a:spAutoFit/>
          </a:bodyPr>
          <a:lstStyle/>
          <a:p>
            <a:pPr algn="just"/>
            <a:r>
              <a:rPr lang="zh-CN" altLang="en-US" sz="1100" b="1" dirty="0">
                <a:latin typeface="微软雅黑" panose="020B0503020204020204" charset="-122"/>
                <a:ea typeface="微软雅黑" panose="020B0503020204020204" charset="-122"/>
              </a:rPr>
              <a:t>客户端主要做连接和发送消息，测试用，主要学习重点还是在服务端</a:t>
            </a: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上节课重点回顾</a:t>
            </a:r>
          </a:p>
        </p:txBody>
      </p:sp>
      <p:sp>
        <p:nvSpPr>
          <p:cNvPr id="5" name="任意多边形 4"/>
          <p:cNvSpPr/>
          <p:nvPr/>
        </p:nvSpPr>
        <p:spPr>
          <a:xfrm>
            <a:off x="3314703" y="1553024"/>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6" name="任意多边形 5"/>
          <p:cNvSpPr/>
          <p:nvPr/>
        </p:nvSpPr>
        <p:spPr>
          <a:xfrm>
            <a:off x="4738065" y="1553024"/>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7" name="任意多边形 6"/>
          <p:cNvSpPr/>
          <p:nvPr/>
        </p:nvSpPr>
        <p:spPr>
          <a:xfrm>
            <a:off x="3314703" y="2899290"/>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8" name="任意多边形 7"/>
          <p:cNvSpPr/>
          <p:nvPr/>
        </p:nvSpPr>
        <p:spPr>
          <a:xfrm>
            <a:off x="4738065" y="2899290"/>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grpSp>
        <p:nvGrpSpPr>
          <p:cNvPr id="9" name="组合 8"/>
          <p:cNvGrpSpPr/>
          <p:nvPr/>
        </p:nvGrpSpPr>
        <p:grpSpPr>
          <a:xfrm>
            <a:off x="1137465" y="1731691"/>
            <a:ext cx="2112848" cy="546242"/>
            <a:chOff x="1258030" y="3593783"/>
            <a:chExt cx="2139699" cy="728323"/>
          </a:xfrm>
        </p:grpSpPr>
        <p:sp>
          <p:nvSpPr>
            <p:cNvPr id="10" name="文本框 9"/>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FFB850"/>
                  </a:solidFill>
                  <a:latin typeface="Impact" panose="020B0806030902050204" pitchFamily="34" charset="0"/>
                </a:rPr>
                <a:t>01</a:t>
              </a:r>
              <a:endParaRPr lang="zh-CN" altLang="en-US" sz="2400" b="1" dirty="0">
                <a:solidFill>
                  <a:srgbClr val="FFB850"/>
                </a:solidFill>
                <a:latin typeface="Impact" panose="020B0806030902050204" pitchFamily="34" charset="0"/>
              </a:endParaRPr>
            </a:p>
          </p:txBody>
        </p:sp>
        <p:sp>
          <p:nvSpPr>
            <p:cNvPr id="11" name="文本框 10"/>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FFB850"/>
                  </a:solidFill>
                  <a:latin typeface="时尚中黑简体" panose="01010104010101010101" pitchFamily="2" charset="-122"/>
                  <a:ea typeface="时尚中黑简体" panose="01010104010101010101" pitchFamily="2" charset="-122"/>
                </a:rPr>
                <a:t>MongoDB</a:t>
              </a:r>
              <a:r>
                <a:rPr lang="zh-CN" altLang="en-US" sz="1050" b="1" dirty="0">
                  <a:solidFill>
                    <a:srgbClr val="FFB850"/>
                  </a:solidFill>
                  <a:latin typeface="时尚中黑简体" panose="01010104010101010101" pitchFamily="2" charset="-122"/>
                  <a:ea typeface="时尚中黑简体" panose="01010104010101010101" pitchFamily="2" charset="-122"/>
                </a:rPr>
                <a:t>介绍</a:t>
              </a:r>
            </a:p>
          </p:txBody>
        </p:sp>
        <p:sp>
          <p:nvSpPr>
            <p:cNvPr id="12" name="文本框 11"/>
            <p:cNvSpPr txBox="1"/>
            <p:nvPr/>
          </p:nvSpPr>
          <p:spPr>
            <a:xfrm>
              <a:off x="1438395" y="3993811"/>
              <a:ext cx="1915200" cy="328295"/>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理解集合与文档的概念</a:t>
              </a:r>
            </a:p>
          </p:txBody>
        </p:sp>
      </p:grpSp>
      <p:grpSp>
        <p:nvGrpSpPr>
          <p:cNvPr id="13" name="组合 12"/>
          <p:cNvGrpSpPr/>
          <p:nvPr/>
        </p:nvGrpSpPr>
        <p:grpSpPr>
          <a:xfrm>
            <a:off x="5832728" y="1731688"/>
            <a:ext cx="2219589" cy="753157"/>
            <a:chOff x="1258030" y="3593783"/>
            <a:chExt cx="2139699" cy="1004211"/>
          </a:xfrm>
        </p:grpSpPr>
        <p:sp>
          <p:nvSpPr>
            <p:cNvPr id="14" name="文本框 13"/>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E87071"/>
                  </a:solidFill>
                  <a:latin typeface="Impact" panose="020B0806030902050204" pitchFamily="34" charset="0"/>
                </a:rPr>
                <a:t>02</a:t>
              </a:r>
              <a:endParaRPr lang="zh-CN" altLang="en-US" sz="2400" b="1" dirty="0">
                <a:solidFill>
                  <a:srgbClr val="E87071"/>
                </a:solidFill>
                <a:latin typeface="Impact" panose="020B0806030902050204" pitchFamily="34" charset="0"/>
              </a:endParaRPr>
            </a:p>
          </p:txBody>
        </p:sp>
        <p:sp>
          <p:nvSpPr>
            <p:cNvPr id="15" name="文本框 14"/>
            <p:cNvSpPr txBox="1"/>
            <p:nvPr/>
          </p:nvSpPr>
          <p:spPr>
            <a:xfrm>
              <a:off x="1799069" y="3696239"/>
              <a:ext cx="1598660" cy="338555"/>
            </a:xfrm>
            <a:prstGeom prst="rect">
              <a:avLst/>
            </a:prstGeom>
            <a:noFill/>
          </p:spPr>
          <p:txBody>
            <a:bodyPr wrap="square" rtlCol="0">
              <a:spAutoFit/>
            </a:bodyPr>
            <a:lstStyle/>
            <a:p>
              <a:r>
                <a:rPr lang="zh-CN" altLang="en-US" sz="1050" b="1" dirty="0">
                  <a:solidFill>
                    <a:srgbClr val="E87071"/>
                  </a:solidFill>
                  <a:latin typeface="时尚中黑简体" panose="01010104010101010101" pitchFamily="2" charset="-122"/>
                  <a:ea typeface="时尚中黑简体" panose="01010104010101010101" pitchFamily="2" charset="-122"/>
                </a:rPr>
                <a:t>库和集合操作</a:t>
              </a:r>
            </a:p>
          </p:txBody>
        </p:sp>
        <p:sp>
          <p:nvSpPr>
            <p:cNvPr id="16" name="文本框 15"/>
            <p:cNvSpPr txBox="1"/>
            <p:nvPr/>
          </p:nvSpPr>
          <p:spPr>
            <a:xfrm>
              <a:off x="1438395" y="4064513"/>
              <a:ext cx="1915200" cy="533481"/>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创建与删除数据库</a:t>
              </a:r>
              <a:endParaRPr lang="en-US" altLang="zh-CN" sz="1000" b="1" dirty="0">
                <a:latin typeface="微软雅黑" panose="020B0503020204020204" charset="-122"/>
                <a:ea typeface="微软雅黑" panose="020B0503020204020204" charset="-122"/>
              </a:endParaRPr>
            </a:p>
            <a:p>
              <a:pPr algn="just"/>
              <a:r>
                <a:rPr lang="zh-CN" altLang="en-US" sz="1000" b="1" dirty="0">
                  <a:latin typeface="微软雅黑" panose="020B0503020204020204" charset="-122"/>
                  <a:ea typeface="微软雅黑" panose="020B0503020204020204" charset="-122"/>
                </a:rPr>
                <a:t>创建与删除集合</a:t>
              </a:r>
            </a:p>
          </p:txBody>
        </p:sp>
      </p:grpSp>
      <p:grpSp>
        <p:nvGrpSpPr>
          <p:cNvPr id="17" name="组合 16"/>
          <p:cNvGrpSpPr/>
          <p:nvPr/>
        </p:nvGrpSpPr>
        <p:grpSpPr>
          <a:xfrm>
            <a:off x="1137465" y="3065190"/>
            <a:ext cx="2112848" cy="546242"/>
            <a:chOff x="1258030" y="3593783"/>
            <a:chExt cx="2139699" cy="728323"/>
          </a:xfrm>
        </p:grpSpPr>
        <p:sp>
          <p:nvSpPr>
            <p:cNvPr id="18" name="文本框 17"/>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01ACBE"/>
                  </a:solidFill>
                  <a:latin typeface="Impact" panose="020B0806030902050204" pitchFamily="34" charset="0"/>
                </a:rPr>
                <a:t>04</a:t>
              </a:r>
              <a:endParaRPr lang="zh-CN" altLang="en-US" sz="2400" b="1" dirty="0">
                <a:solidFill>
                  <a:srgbClr val="01ACBE"/>
                </a:solidFill>
                <a:latin typeface="Impact" panose="020B0806030902050204" pitchFamily="34" charset="0"/>
              </a:endParaRPr>
            </a:p>
          </p:txBody>
        </p:sp>
        <p:sp>
          <p:nvSpPr>
            <p:cNvPr id="19" name="文本框 18"/>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01ACBE"/>
                  </a:solidFill>
                  <a:latin typeface="时尚中黑简体" panose="01010104010101010101" pitchFamily="2" charset="-122"/>
                  <a:ea typeface="时尚中黑简体" panose="01010104010101010101" pitchFamily="2" charset="-122"/>
                </a:rPr>
                <a:t>Python</a:t>
              </a:r>
              <a:r>
                <a:rPr lang="zh-CN" altLang="en-US" sz="1050" b="1" dirty="0">
                  <a:solidFill>
                    <a:srgbClr val="01ACBE"/>
                  </a:solidFill>
                  <a:latin typeface="时尚中黑简体" panose="01010104010101010101" pitchFamily="2" charset="-122"/>
                  <a:ea typeface="时尚中黑简体" panose="01010104010101010101" pitchFamily="2" charset="-122"/>
                </a:rPr>
                <a:t>交互</a:t>
              </a:r>
            </a:p>
          </p:txBody>
        </p:sp>
        <p:sp>
          <p:nvSpPr>
            <p:cNvPr id="20" name="文本框 19"/>
            <p:cNvSpPr txBox="1"/>
            <p:nvPr/>
          </p:nvSpPr>
          <p:spPr>
            <a:xfrm>
              <a:off x="1438395" y="3993811"/>
              <a:ext cx="1915200" cy="328295"/>
            </a:xfrm>
            <a:prstGeom prst="rect">
              <a:avLst/>
            </a:prstGeom>
            <a:noFill/>
          </p:spPr>
          <p:txBody>
            <a:bodyPr wrap="square" rtlCol="0">
              <a:spAutoFit/>
            </a:bodyPr>
            <a:lstStyle/>
            <a:p>
              <a:pPr algn="just"/>
              <a:r>
                <a:rPr lang="en-US" altLang="zh-CN" sz="1000" b="1" dirty="0">
                  <a:latin typeface="微软雅黑" panose="020B0503020204020204" charset="-122"/>
                  <a:ea typeface="微软雅黑" panose="020B0503020204020204" charset="-122"/>
                </a:rPr>
                <a:t>Python</a:t>
              </a:r>
              <a:r>
                <a:rPr lang="zh-CN" altLang="en-US" sz="1000" b="1" dirty="0">
                  <a:latin typeface="微软雅黑" panose="020B0503020204020204" charset="-122"/>
                  <a:ea typeface="微软雅黑" panose="020B0503020204020204" charset="-122"/>
                </a:rPr>
                <a:t>与</a:t>
              </a:r>
              <a:r>
                <a:rPr lang="en-US" altLang="zh-CN" sz="1000" b="1" dirty="0">
                  <a:latin typeface="微软雅黑" panose="020B0503020204020204" charset="-122"/>
                  <a:ea typeface="微软雅黑" panose="020B0503020204020204" charset="-122"/>
                </a:rPr>
                <a:t>MongoDB</a:t>
              </a:r>
              <a:r>
                <a:rPr lang="zh-CN" altLang="en-US" sz="1000" b="1" dirty="0">
                  <a:latin typeface="微软雅黑" panose="020B0503020204020204" charset="-122"/>
                  <a:ea typeface="微软雅黑" panose="020B0503020204020204" charset="-122"/>
                </a:rPr>
                <a:t>的交互</a:t>
              </a:r>
            </a:p>
          </p:txBody>
        </p:sp>
      </p:grpSp>
      <p:grpSp>
        <p:nvGrpSpPr>
          <p:cNvPr id="21" name="组合 20"/>
          <p:cNvGrpSpPr/>
          <p:nvPr/>
        </p:nvGrpSpPr>
        <p:grpSpPr>
          <a:xfrm>
            <a:off x="5832728" y="3065190"/>
            <a:ext cx="2219589" cy="546242"/>
            <a:chOff x="1258030" y="3593783"/>
            <a:chExt cx="2139699" cy="728323"/>
          </a:xfrm>
        </p:grpSpPr>
        <p:sp>
          <p:nvSpPr>
            <p:cNvPr id="22" name="文本框 21"/>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663A77"/>
                  </a:solidFill>
                  <a:latin typeface="Impact" panose="020B0806030902050204" pitchFamily="34" charset="0"/>
                </a:rPr>
                <a:t>03</a:t>
              </a:r>
              <a:endParaRPr lang="zh-CN" altLang="en-US" sz="2400" b="1" dirty="0">
                <a:solidFill>
                  <a:srgbClr val="663A77"/>
                </a:solidFill>
                <a:latin typeface="Impact" panose="020B0806030902050204" pitchFamily="34" charset="0"/>
              </a:endParaRPr>
            </a:p>
          </p:txBody>
        </p:sp>
        <p:sp>
          <p:nvSpPr>
            <p:cNvPr id="23" name="文本框 22"/>
            <p:cNvSpPr txBox="1"/>
            <p:nvPr/>
          </p:nvSpPr>
          <p:spPr>
            <a:xfrm>
              <a:off x="1799069" y="3696239"/>
              <a:ext cx="1598660" cy="338555"/>
            </a:xfrm>
            <a:prstGeom prst="rect">
              <a:avLst/>
            </a:prstGeom>
            <a:noFill/>
          </p:spPr>
          <p:txBody>
            <a:bodyPr wrap="square" rtlCol="0">
              <a:spAutoFit/>
            </a:bodyPr>
            <a:lstStyle/>
            <a:p>
              <a:r>
                <a:rPr lang="zh-CN" altLang="en-US" sz="1050" b="1" dirty="0">
                  <a:solidFill>
                    <a:srgbClr val="663A77"/>
                  </a:solidFill>
                  <a:latin typeface="时尚中黑简体" panose="01010104010101010101" pitchFamily="2" charset="-122"/>
                  <a:ea typeface="时尚中黑简体" panose="01010104010101010101" pitchFamily="2" charset="-122"/>
                </a:rPr>
                <a:t>文档操作</a:t>
              </a:r>
            </a:p>
          </p:txBody>
        </p:sp>
        <p:sp>
          <p:nvSpPr>
            <p:cNvPr id="24" name="文本框 23"/>
            <p:cNvSpPr txBox="1"/>
            <p:nvPr/>
          </p:nvSpPr>
          <p:spPr>
            <a:xfrm>
              <a:off x="1438395" y="3993811"/>
              <a:ext cx="1915200" cy="328295"/>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文档的增删改查</a:t>
              </a:r>
            </a:p>
          </p:txBody>
        </p:sp>
      </p:grpSp>
      <p:grpSp>
        <p:nvGrpSpPr>
          <p:cNvPr id="25" name="组合 24"/>
          <p:cNvGrpSpPr/>
          <p:nvPr/>
        </p:nvGrpSpPr>
        <p:grpSpPr>
          <a:xfrm>
            <a:off x="3712943" y="3268546"/>
            <a:ext cx="295264" cy="359899"/>
            <a:chOff x="3683997" y="856343"/>
            <a:chExt cx="576394" cy="702571"/>
          </a:xfrm>
          <a:solidFill>
            <a:srgbClr val="01ACBE"/>
          </a:solidFill>
        </p:grpSpPr>
        <p:sp>
          <p:nvSpPr>
            <p:cNvPr id="26" name="Freeform 34"/>
            <p:cNvSpPr>
              <a:spLocks noEditPoints="1"/>
            </p:cNvSpPr>
            <p:nvPr/>
          </p:nvSpPr>
          <p:spPr bwMode="auto">
            <a:xfrm>
              <a:off x="3683997" y="856343"/>
              <a:ext cx="576394" cy="702571"/>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27" name="Freeform 35"/>
            <p:cNvSpPr>
              <a:spLocks noEditPoints="1"/>
            </p:cNvSpPr>
            <p:nvPr/>
          </p:nvSpPr>
          <p:spPr bwMode="auto">
            <a:xfrm>
              <a:off x="3765921" y="1015436"/>
              <a:ext cx="412546" cy="433758"/>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grpSp>
        <p:nvGrpSpPr>
          <p:cNvPr id="28" name="组合 27"/>
          <p:cNvGrpSpPr/>
          <p:nvPr/>
        </p:nvGrpSpPr>
        <p:grpSpPr>
          <a:xfrm>
            <a:off x="5118094" y="1938120"/>
            <a:ext cx="345848" cy="320930"/>
            <a:chOff x="7903081" y="894379"/>
            <a:chExt cx="675141" cy="626498"/>
          </a:xfrm>
          <a:solidFill>
            <a:srgbClr val="E87071"/>
          </a:solidFill>
        </p:grpSpPr>
        <p:sp>
          <p:nvSpPr>
            <p:cNvPr id="29" name="Freeform 36"/>
            <p:cNvSpPr>
              <a:spLocks noEditPoints="1"/>
            </p:cNvSpPr>
            <p:nvPr/>
          </p:nvSpPr>
          <p:spPr bwMode="auto">
            <a:xfrm>
              <a:off x="7990491" y="894379"/>
              <a:ext cx="321479" cy="213587"/>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0" name="Freeform 37"/>
            <p:cNvSpPr>
              <a:spLocks noEditPoints="1"/>
            </p:cNvSpPr>
            <p:nvPr/>
          </p:nvSpPr>
          <p:spPr bwMode="auto">
            <a:xfrm>
              <a:off x="8242846" y="1021288"/>
              <a:ext cx="335376" cy="351103"/>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1" name="Freeform 38"/>
            <p:cNvSpPr>
              <a:spLocks noEditPoints="1"/>
            </p:cNvSpPr>
            <p:nvPr/>
          </p:nvSpPr>
          <p:spPr bwMode="auto">
            <a:xfrm>
              <a:off x="7903081" y="1114915"/>
              <a:ext cx="406328" cy="405962"/>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grpSp>
        <p:nvGrpSpPr>
          <p:cNvPr id="32" name="组合 31"/>
          <p:cNvGrpSpPr/>
          <p:nvPr/>
        </p:nvGrpSpPr>
        <p:grpSpPr>
          <a:xfrm>
            <a:off x="3686112" y="1913170"/>
            <a:ext cx="366269" cy="359899"/>
            <a:chOff x="5037571" y="856343"/>
            <a:chExt cx="715006" cy="702571"/>
          </a:xfrm>
          <a:solidFill>
            <a:srgbClr val="FFB850"/>
          </a:solidFill>
        </p:grpSpPr>
        <p:sp>
          <p:nvSpPr>
            <p:cNvPr id="33" name="Freeform 39"/>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4" name="Freeform 40"/>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5" name="Freeform 41"/>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grpSp>
        <p:nvGrpSpPr>
          <p:cNvPr id="36" name="组合 35"/>
          <p:cNvGrpSpPr/>
          <p:nvPr/>
        </p:nvGrpSpPr>
        <p:grpSpPr>
          <a:xfrm>
            <a:off x="5118094" y="3273390"/>
            <a:ext cx="363271" cy="343038"/>
            <a:chOff x="6460269" y="872801"/>
            <a:chExt cx="709154" cy="669655"/>
          </a:xfrm>
          <a:solidFill>
            <a:srgbClr val="7D4793"/>
          </a:solidFill>
        </p:grpSpPr>
        <p:sp>
          <p:nvSpPr>
            <p:cNvPr id="37" name="Freeform 42"/>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8" name="Freeform 43"/>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 fill="hold"/>
                                        <p:tgtEl>
                                          <p:spTgt spid="5"/>
                                        </p:tgtEl>
                                        <p:attrNameLst>
                                          <p:attrName>ppt_w</p:attrName>
                                        </p:attrNameLst>
                                      </p:cBhvr>
                                      <p:tavLst>
                                        <p:tav tm="0">
                                          <p:val>
                                            <p:fltVal val="0"/>
                                          </p:val>
                                        </p:tav>
                                        <p:tav tm="100000">
                                          <p:val>
                                            <p:strVal val="#ppt_w"/>
                                          </p:val>
                                        </p:tav>
                                      </p:tavLst>
                                    </p:anim>
                                    <p:anim calcmode="lin" valueType="num">
                                      <p:cBhvr>
                                        <p:cTn id="12" dur="100" fill="hold"/>
                                        <p:tgtEl>
                                          <p:spTgt spid="5"/>
                                        </p:tgtEl>
                                        <p:attrNameLst>
                                          <p:attrName>ppt_h</p:attrName>
                                        </p:attrNameLst>
                                      </p:cBhvr>
                                      <p:tavLst>
                                        <p:tav tm="0">
                                          <p:val>
                                            <p:fltVal val="0"/>
                                          </p:val>
                                        </p:tav>
                                        <p:tav tm="100000">
                                          <p:val>
                                            <p:strVal val="#ppt_h"/>
                                          </p:val>
                                        </p:tav>
                                      </p:tavLst>
                                    </p:anim>
                                    <p:animEffect transition="in" filter="fade">
                                      <p:cBhvr>
                                        <p:cTn id="13" dur="100"/>
                                        <p:tgtEl>
                                          <p:spTgt spid="5"/>
                                        </p:tgtEl>
                                      </p:cBhvr>
                                    </p:animEffect>
                                  </p:childTnLst>
                                </p:cTn>
                              </p:par>
                              <p:par>
                                <p:cTn id="14" presetID="6" presetClass="emph" presetSubtype="0" fill="hold" grpId="1" nodeType="withEffect">
                                  <p:stCondLst>
                                    <p:cond delay="100"/>
                                  </p:stCondLst>
                                  <p:childTnLst>
                                    <p:animScale>
                                      <p:cBhvr>
                                        <p:cTn id="15" dur="100" fill="hold"/>
                                        <p:tgtEl>
                                          <p:spTgt spid="5"/>
                                        </p:tgtEl>
                                      </p:cBhvr>
                                      <p:by x="110000" y="110000"/>
                                    </p:animScale>
                                  </p:childTnLst>
                                </p:cTn>
                              </p:par>
                              <p:par>
                                <p:cTn id="16" presetID="6" presetClass="emph" presetSubtype="0" fill="hold" grpId="2" nodeType="withEffect">
                                  <p:stCondLst>
                                    <p:cond delay="200"/>
                                  </p:stCondLst>
                                  <p:childTnLst>
                                    <p:animScale>
                                      <p:cBhvr>
                                        <p:cTn id="17" dur="200" fill="hold"/>
                                        <p:tgtEl>
                                          <p:spTgt spid="5"/>
                                        </p:tgtEl>
                                      </p:cBhvr>
                                      <p:by x="90000" y="90000"/>
                                    </p:animScale>
                                  </p:childTnLst>
                                </p:cTn>
                              </p:par>
                              <p:par>
                                <p:cTn id="18" presetID="6" presetClass="emph" presetSubtype="0" fill="hold" grpId="3" nodeType="withEffect">
                                  <p:stCondLst>
                                    <p:cond delay="400"/>
                                  </p:stCondLst>
                                  <p:childTnLst>
                                    <p:animScale>
                                      <p:cBhvr>
                                        <p:cTn id="19" dur="100" fill="hold"/>
                                        <p:tgtEl>
                                          <p:spTgt spid="5"/>
                                        </p:tgtEl>
                                      </p:cBhvr>
                                      <p:by x="105000" y="105000"/>
                                    </p:animScale>
                                  </p:childTnLst>
                                </p:cTn>
                              </p:par>
                              <p:par>
                                <p:cTn id="20" presetID="6" presetClass="emph" presetSubtype="0" fill="hold" grpId="4" nodeType="withEffect">
                                  <p:stCondLst>
                                    <p:cond delay="500"/>
                                  </p:stCondLst>
                                  <p:childTnLst>
                                    <p:animScale>
                                      <p:cBhvr>
                                        <p:cTn id="21" dur="200" fill="hold"/>
                                        <p:tgtEl>
                                          <p:spTgt spid="5"/>
                                        </p:tgtEl>
                                      </p:cBhvr>
                                      <p:by x="95000" y="95000"/>
                                    </p:animScale>
                                  </p:childTnLst>
                                </p:cTn>
                              </p:par>
                            </p:childTnLst>
                          </p:cTn>
                        </p:par>
                        <p:par>
                          <p:cTn id="22" fill="hold">
                            <p:stCondLst>
                              <p:cond delay="14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 fill="hold"/>
                                        <p:tgtEl>
                                          <p:spTgt spid="6"/>
                                        </p:tgtEl>
                                        <p:attrNameLst>
                                          <p:attrName>ppt_w</p:attrName>
                                        </p:attrNameLst>
                                      </p:cBhvr>
                                      <p:tavLst>
                                        <p:tav tm="0">
                                          <p:val>
                                            <p:fltVal val="0"/>
                                          </p:val>
                                        </p:tav>
                                        <p:tav tm="100000">
                                          <p:val>
                                            <p:strVal val="#ppt_w"/>
                                          </p:val>
                                        </p:tav>
                                      </p:tavLst>
                                    </p:anim>
                                    <p:anim calcmode="lin" valueType="num">
                                      <p:cBhvr>
                                        <p:cTn id="26" dur="100" fill="hold"/>
                                        <p:tgtEl>
                                          <p:spTgt spid="6"/>
                                        </p:tgtEl>
                                        <p:attrNameLst>
                                          <p:attrName>ppt_h</p:attrName>
                                        </p:attrNameLst>
                                      </p:cBhvr>
                                      <p:tavLst>
                                        <p:tav tm="0">
                                          <p:val>
                                            <p:fltVal val="0"/>
                                          </p:val>
                                        </p:tav>
                                        <p:tav tm="100000">
                                          <p:val>
                                            <p:strVal val="#ppt_h"/>
                                          </p:val>
                                        </p:tav>
                                      </p:tavLst>
                                    </p:anim>
                                    <p:animEffect transition="in" filter="fade">
                                      <p:cBhvr>
                                        <p:cTn id="27" dur="100"/>
                                        <p:tgtEl>
                                          <p:spTgt spid="6"/>
                                        </p:tgtEl>
                                      </p:cBhvr>
                                    </p:animEffect>
                                  </p:childTnLst>
                                </p:cTn>
                              </p:par>
                              <p:par>
                                <p:cTn id="28" presetID="6" presetClass="emph" presetSubtype="0" fill="hold" grpId="1" nodeType="withEffect">
                                  <p:stCondLst>
                                    <p:cond delay="100"/>
                                  </p:stCondLst>
                                  <p:childTnLst>
                                    <p:animScale>
                                      <p:cBhvr>
                                        <p:cTn id="29" dur="100" fill="hold"/>
                                        <p:tgtEl>
                                          <p:spTgt spid="6"/>
                                        </p:tgtEl>
                                      </p:cBhvr>
                                      <p:by x="110000" y="110000"/>
                                    </p:animScale>
                                  </p:childTnLst>
                                </p:cTn>
                              </p:par>
                              <p:par>
                                <p:cTn id="30" presetID="6" presetClass="emph" presetSubtype="0" fill="hold" grpId="2" nodeType="withEffect">
                                  <p:stCondLst>
                                    <p:cond delay="200"/>
                                  </p:stCondLst>
                                  <p:childTnLst>
                                    <p:animScale>
                                      <p:cBhvr>
                                        <p:cTn id="31" dur="200" fill="hold"/>
                                        <p:tgtEl>
                                          <p:spTgt spid="6"/>
                                        </p:tgtEl>
                                      </p:cBhvr>
                                      <p:by x="90000" y="90000"/>
                                    </p:animScale>
                                  </p:childTnLst>
                                </p:cTn>
                              </p:par>
                              <p:par>
                                <p:cTn id="32" presetID="6" presetClass="emph" presetSubtype="0" fill="hold" grpId="3" nodeType="withEffect">
                                  <p:stCondLst>
                                    <p:cond delay="400"/>
                                  </p:stCondLst>
                                  <p:childTnLst>
                                    <p:animScale>
                                      <p:cBhvr>
                                        <p:cTn id="33" dur="100" fill="hold"/>
                                        <p:tgtEl>
                                          <p:spTgt spid="6"/>
                                        </p:tgtEl>
                                      </p:cBhvr>
                                      <p:by x="105000" y="105000"/>
                                    </p:animScale>
                                  </p:childTnLst>
                                </p:cTn>
                              </p:par>
                              <p:par>
                                <p:cTn id="34" presetID="6" presetClass="emph" presetSubtype="0" fill="hold" grpId="4" nodeType="withEffect">
                                  <p:stCondLst>
                                    <p:cond delay="500"/>
                                  </p:stCondLst>
                                  <p:childTnLst>
                                    <p:animScale>
                                      <p:cBhvr>
                                        <p:cTn id="35" dur="200" fill="hold"/>
                                        <p:tgtEl>
                                          <p:spTgt spid="6"/>
                                        </p:tgtEl>
                                      </p:cBhvr>
                                      <p:by x="95000" y="95000"/>
                                    </p:animScale>
                                  </p:childTnLst>
                                </p:cTn>
                              </p:par>
                            </p:childTnLst>
                          </p:cTn>
                        </p:par>
                        <p:par>
                          <p:cTn id="36" fill="hold">
                            <p:stCondLst>
                              <p:cond delay="1900"/>
                            </p:stCondLst>
                            <p:childTnLst>
                              <p:par>
                                <p:cTn id="37" presetID="53" presetClass="entr" presetSubtype="16"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 fill="hold"/>
                                        <p:tgtEl>
                                          <p:spTgt spid="7"/>
                                        </p:tgtEl>
                                        <p:attrNameLst>
                                          <p:attrName>ppt_w</p:attrName>
                                        </p:attrNameLst>
                                      </p:cBhvr>
                                      <p:tavLst>
                                        <p:tav tm="0">
                                          <p:val>
                                            <p:fltVal val="0"/>
                                          </p:val>
                                        </p:tav>
                                        <p:tav tm="100000">
                                          <p:val>
                                            <p:strVal val="#ppt_w"/>
                                          </p:val>
                                        </p:tav>
                                      </p:tavLst>
                                    </p:anim>
                                    <p:anim calcmode="lin" valueType="num">
                                      <p:cBhvr>
                                        <p:cTn id="40" dur="100" fill="hold"/>
                                        <p:tgtEl>
                                          <p:spTgt spid="7"/>
                                        </p:tgtEl>
                                        <p:attrNameLst>
                                          <p:attrName>ppt_h</p:attrName>
                                        </p:attrNameLst>
                                      </p:cBhvr>
                                      <p:tavLst>
                                        <p:tav tm="0">
                                          <p:val>
                                            <p:fltVal val="0"/>
                                          </p:val>
                                        </p:tav>
                                        <p:tav tm="100000">
                                          <p:val>
                                            <p:strVal val="#ppt_h"/>
                                          </p:val>
                                        </p:tav>
                                      </p:tavLst>
                                    </p:anim>
                                    <p:animEffect transition="in" filter="fade">
                                      <p:cBhvr>
                                        <p:cTn id="41" dur="100"/>
                                        <p:tgtEl>
                                          <p:spTgt spid="7"/>
                                        </p:tgtEl>
                                      </p:cBhvr>
                                    </p:animEffect>
                                  </p:childTnLst>
                                </p:cTn>
                              </p:par>
                              <p:par>
                                <p:cTn id="42" presetID="6" presetClass="emph" presetSubtype="0" fill="hold" grpId="1" nodeType="withEffect">
                                  <p:stCondLst>
                                    <p:cond delay="100"/>
                                  </p:stCondLst>
                                  <p:childTnLst>
                                    <p:animScale>
                                      <p:cBhvr>
                                        <p:cTn id="43" dur="100" fill="hold"/>
                                        <p:tgtEl>
                                          <p:spTgt spid="7"/>
                                        </p:tgtEl>
                                      </p:cBhvr>
                                      <p:by x="110000" y="110000"/>
                                    </p:animScale>
                                  </p:childTnLst>
                                </p:cTn>
                              </p:par>
                              <p:par>
                                <p:cTn id="44" presetID="6" presetClass="emph" presetSubtype="0" fill="hold" grpId="2" nodeType="withEffect">
                                  <p:stCondLst>
                                    <p:cond delay="200"/>
                                  </p:stCondLst>
                                  <p:childTnLst>
                                    <p:animScale>
                                      <p:cBhvr>
                                        <p:cTn id="45" dur="200" fill="hold"/>
                                        <p:tgtEl>
                                          <p:spTgt spid="7"/>
                                        </p:tgtEl>
                                      </p:cBhvr>
                                      <p:by x="90000" y="90000"/>
                                    </p:animScale>
                                  </p:childTnLst>
                                </p:cTn>
                              </p:par>
                              <p:par>
                                <p:cTn id="46" presetID="6" presetClass="emph" presetSubtype="0" fill="hold" grpId="3" nodeType="withEffect">
                                  <p:stCondLst>
                                    <p:cond delay="400"/>
                                  </p:stCondLst>
                                  <p:childTnLst>
                                    <p:animScale>
                                      <p:cBhvr>
                                        <p:cTn id="47" dur="100" fill="hold"/>
                                        <p:tgtEl>
                                          <p:spTgt spid="7"/>
                                        </p:tgtEl>
                                      </p:cBhvr>
                                      <p:by x="105000" y="105000"/>
                                    </p:animScale>
                                  </p:childTnLst>
                                </p:cTn>
                              </p:par>
                              <p:par>
                                <p:cTn id="48" presetID="6" presetClass="emph" presetSubtype="0" fill="hold" grpId="4" nodeType="withEffect">
                                  <p:stCondLst>
                                    <p:cond delay="500"/>
                                  </p:stCondLst>
                                  <p:childTnLst>
                                    <p:animScale>
                                      <p:cBhvr>
                                        <p:cTn id="49" dur="200" fill="hold"/>
                                        <p:tgtEl>
                                          <p:spTgt spid="7"/>
                                        </p:tgtEl>
                                      </p:cBhvr>
                                      <p:by x="95000" y="95000"/>
                                    </p:animScale>
                                  </p:childTnLst>
                                </p:cTn>
                              </p:par>
                            </p:childTnLst>
                          </p:cTn>
                        </p:par>
                        <p:par>
                          <p:cTn id="50" fill="hold">
                            <p:stCondLst>
                              <p:cond delay="2400"/>
                            </p:stCondLst>
                            <p:childTnLst>
                              <p:par>
                                <p:cTn id="51" presetID="53" presetClass="entr" presetSubtype="16"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 fill="hold"/>
                                        <p:tgtEl>
                                          <p:spTgt spid="8"/>
                                        </p:tgtEl>
                                        <p:attrNameLst>
                                          <p:attrName>ppt_w</p:attrName>
                                        </p:attrNameLst>
                                      </p:cBhvr>
                                      <p:tavLst>
                                        <p:tav tm="0">
                                          <p:val>
                                            <p:fltVal val="0"/>
                                          </p:val>
                                        </p:tav>
                                        <p:tav tm="100000">
                                          <p:val>
                                            <p:strVal val="#ppt_w"/>
                                          </p:val>
                                        </p:tav>
                                      </p:tavLst>
                                    </p:anim>
                                    <p:anim calcmode="lin" valueType="num">
                                      <p:cBhvr>
                                        <p:cTn id="54" dur="100" fill="hold"/>
                                        <p:tgtEl>
                                          <p:spTgt spid="8"/>
                                        </p:tgtEl>
                                        <p:attrNameLst>
                                          <p:attrName>ppt_h</p:attrName>
                                        </p:attrNameLst>
                                      </p:cBhvr>
                                      <p:tavLst>
                                        <p:tav tm="0">
                                          <p:val>
                                            <p:fltVal val="0"/>
                                          </p:val>
                                        </p:tav>
                                        <p:tav tm="100000">
                                          <p:val>
                                            <p:strVal val="#ppt_h"/>
                                          </p:val>
                                        </p:tav>
                                      </p:tavLst>
                                    </p:anim>
                                    <p:animEffect transition="in" filter="fade">
                                      <p:cBhvr>
                                        <p:cTn id="55" dur="100"/>
                                        <p:tgtEl>
                                          <p:spTgt spid="8"/>
                                        </p:tgtEl>
                                      </p:cBhvr>
                                    </p:animEffect>
                                  </p:childTnLst>
                                </p:cTn>
                              </p:par>
                              <p:par>
                                <p:cTn id="56" presetID="6" presetClass="emph" presetSubtype="0" fill="hold" grpId="1" nodeType="withEffect">
                                  <p:stCondLst>
                                    <p:cond delay="100"/>
                                  </p:stCondLst>
                                  <p:childTnLst>
                                    <p:animScale>
                                      <p:cBhvr>
                                        <p:cTn id="57" dur="100" fill="hold"/>
                                        <p:tgtEl>
                                          <p:spTgt spid="8"/>
                                        </p:tgtEl>
                                      </p:cBhvr>
                                      <p:by x="110000" y="110000"/>
                                    </p:animScale>
                                  </p:childTnLst>
                                </p:cTn>
                              </p:par>
                              <p:par>
                                <p:cTn id="58" presetID="6" presetClass="emph" presetSubtype="0" fill="hold" grpId="2" nodeType="withEffect">
                                  <p:stCondLst>
                                    <p:cond delay="200"/>
                                  </p:stCondLst>
                                  <p:childTnLst>
                                    <p:animScale>
                                      <p:cBhvr>
                                        <p:cTn id="59" dur="200" fill="hold"/>
                                        <p:tgtEl>
                                          <p:spTgt spid="8"/>
                                        </p:tgtEl>
                                      </p:cBhvr>
                                      <p:by x="90000" y="90000"/>
                                    </p:animScale>
                                  </p:childTnLst>
                                </p:cTn>
                              </p:par>
                              <p:par>
                                <p:cTn id="60" presetID="6" presetClass="emph" presetSubtype="0" fill="hold" grpId="3" nodeType="withEffect">
                                  <p:stCondLst>
                                    <p:cond delay="400"/>
                                  </p:stCondLst>
                                  <p:childTnLst>
                                    <p:animScale>
                                      <p:cBhvr>
                                        <p:cTn id="61" dur="100" fill="hold"/>
                                        <p:tgtEl>
                                          <p:spTgt spid="8"/>
                                        </p:tgtEl>
                                      </p:cBhvr>
                                      <p:by x="105000" y="105000"/>
                                    </p:animScale>
                                  </p:childTnLst>
                                </p:cTn>
                              </p:par>
                              <p:par>
                                <p:cTn id="62" presetID="6" presetClass="emph" presetSubtype="0" fill="hold" grpId="4" nodeType="withEffect">
                                  <p:stCondLst>
                                    <p:cond delay="500"/>
                                  </p:stCondLst>
                                  <p:childTnLst>
                                    <p:animScale>
                                      <p:cBhvr>
                                        <p:cTn id="63" dur="200" fill="hold"/>
                                        <p:tgtEl>
                                          <p:spTgt spid="8"/>
                                        </p:tgtEl>
                                      </p:cBhvr>
                                      <p:by x="95000" y="95000"/>
                                    </p:animScale>
                                  </p:childTnLst>
                                </p:cTn>
                              </p:par>
                            </p:childTnLst>
                          </p:cTn>
                        </p:par>
                        <p:par>
                          <p:cTn id="64" fill="hold">
                            <p:stCondLst>
                              <p:cond delay="2900"/>
                            </p:stCondLst>
                            <p:childTnLst>
                              <p:par>
                                <p:cTn id="65" presetID="21" presetClass="entr" presetSubtype="1"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heel(1)">
                                      <p:cBhvr>
                                        <p:cTn id="67" dur="750"/>
                                        <p:tgtEl>
                                          <p:spTgt spid="32"/>
                                        </p:tgtEl>
                                      </p:cBhvr>
                                    </p:animEffect>
                                  </p:childTnLst>
                                </p:cTn>
                              </p:par>
                              <p:par>
                                <p:cTn id="68" presetID="21" presetClass="entr" presetSubtype="1" fill="hold" nodeType="withEffect">
                                  <p:stCondLst>
                                    <p:cond delay="250"/>
                                  </p:stCondLst>
                                  <p:childTnLst>
                                    <p:set>
                                      <p:cBhvr>
                                        <p:cTn id="69" dur="1" fill="hold">
                                          <p:stCondLst>
                                            <p:cond delay="0"/>
                                          </p:stCondLst>
                                        </p:cTn>
                                        <p:tgtEl>
                                          <p:spTgt spid="28"/>
                                        </p:tgtEl>
                                        <p:attrNameLst>
                                          <p:attrName>style.visibility</p:attrName>
                                        </p:attrNameLst>
                                      </p:cBhvr>
                                      <p:to>
                                        <p:strVal val="visible"/>
                                      </p:to>
                                    </p:set>
                                    <p:animEffect transition="in" filter="wheel(1)">
                                      <p:cBhvr>
                                        <p:cTn id="70" dur="750"/>
                                        <p:tgtEl>
                                          <p:spTgt spid="28"/>
                                        </p:tgtEl>
                                      </p:cBhvr>
                                    </p:animEffect>
                                  </p:childTnLst>
                                </p:cTn>
                              </p:par>
                              <p:par>
                                <p:cTn id="71" presetID="21" presetClass="entr" presetSubtype="1" fill="hold" nodeType="withEffect">
                                  <p:stCondLst>
                                    <p:cond delay="500"/>
                                  </p:stCondLst>
                                  <p:childTnLst>
                                    <p:set>
                                      <p:cBhvr>
                                        <p:cTn id="72" dur="1" fill="hold">
                                          <p:stCondLst>
                                            <p:cond delay="0"/>
                                          </p:stCondLst>
                                        </p:cTn>
                                        <p:tgtEl>
                                          <p:spTgt spid="25"/>
                                        </p:tgtEl>
                                        <p:attrNameLst>
                                          <p:attrName>style.visibility</p:attrName>
                                        </p:attrNameLst>
                                      </p:cBhvr>
                                      <p:to>
                                        <p:strVal val="visible"/>
                                      </p:to>
                                    </p:set>
                                    <p:animEffect transition="in" filter="wheel(1)">
                                      <p:cBhvr>
                                        <p:cTn id="73" dur="750"/>
                                        <p:tgtEl>
                                          <p:spTgt spid="25"/>
                                        </p:tgtEl>
                                      </p:cBhvr>
                                    </p:animEffect>
                                  </p:childTnLst>
                                </p:cTn>
                              </p:par>
                              <p:par>
                                <p:cTn id="74" presetID="21" presetClass="entr" presetSubtype="1" fill="hold" nodeType="withEffect">
                                  <p:stCondLst>
                                    <p:cond delay="750"/>
                                  </p:stCondLst>
                                  <p:childTnLst>
                                    <p:set>
                                      <p:cBhvr>
                                        <p:cTn id="75" dur="1" fill="hold">
                                          <p:stCondLst>
                                            <p:cond delay="0"/>
                                          </p:stCondLst>
                                        </p:cTn>
                                        <p:tgtEl>
                                          <p:spTgt spid="36"/>
                                        </p:tgtEl>
                                        <p:attrNameLst>
                                          <p:attrName>style.visibility</p:attrName>
                                        </p:attrNameLst>
                                      </p:cBhvr>
                                      <p:to>
                                        <p:strVal val="visible"/>
                                      </p:to>
                                    </p:set>
                                    <p:animEffect transition="in" filter="wheel(1)">
                                      <p:cBhvr>
                                        <p:cTn id="76" dur="750"/>
                                        <p:tgtEl>
                                          <p:spTgt spid="36"/>
                                        </p:tgtEl>
                                      </p:cBhvr>
                                    </p:animEffect>
                                  </p:childTnLst>
                                </p:cTn>
                              </p:par>
                            </p:childTnLst>
                          </p:cTn>
                        </p:par>
                        <p:par>
                          <p:cTn id="77" fill="hold">
                            <p:stCondLst>
                              <p:cond delay="3900"/>
                            </p:stCondLst>
                            <p:childTnLst>
                              <p:par>
                                <p:cTn id="78" presetID="37" presetClass="entr" presetSubtype="0" fill="hold"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1000"/>
                                        <p:tgtEl>
                                          <p:spTgt spid="9"/>
                                        </p:tgtEl>
                                      </p:cBhvr>
                                    </p:animEffect>
                                    <p:anim calcmode="lin" valueType="num">
                                      <p:cBhvr>
                                        <p:cTn id="81" dur="1000" fill="hold"/>
                                        <p:tgtEl>
                                          <p:spTgt spid="9"/>
                                        </p:tgtEl>
                                        <p:attrNameLst>
                                          <p:attrName>ppt_x</p:attrName>
                                        </p:attrNameLst>
                                      </p:cBhvr>
                                      <p:tavLst>
                                        <p:tav tm="0">
                                          <p:val>
                                            <p:strVal val="#ppt_x"/>
                                          </p:val>
                                        </p:tav>
                                        <p:tav tm="100000">
                                          <p:val>
                                            <p:strVal val="#ppt_x"/>
                                          </p:val>
                                        </p:tav>
                                      </p:tavLst>
                                    </p:anim>
                                    <p:anim calcmode="lin" valueType="num">
                                      <p:cBhvr>
                                        <p:cTn id="82" dur="900" decel="100000" fill="hold"/>
                                        <p:tgtEl>
                                          <p:spTgt spid="9"/>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84" presetID="37" presetClass="entr" presetSubtype="0" fill="hold" nodeType="withEffect">
                                  <p:stCondLst>
                                    <p:cond delay="25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1000"/>
                                        <p:tgtEl>
                                          <p:spTgt spid="13"/>
                                        </p:tgtEl>
                                      </p:cBhvr>
                                    </p:animEffect>
                                    <p:anim calcmode="lin" valueType="num">
                                      <p:cBhvr>
                                        <p:cTn id="87" dur="1000" fill="hold"/>
                                        <p:tgtEl>
                                          <p:spTgt spid="13"/>
                                        </p:tgtEl>
                                        <p:attrNameLst>
                                          <p:attrName>ppt_x</p:attrName>
                                        </p:attrNameLst>
                                      </p:cBhvr>
                                      <p:tavLst>
                                        <p:tav tm="0">
                                          <p:val>
                                            <p:strVal val="#ppt_x"/>
                                          </p:val>
                                        </p:tav>
                                        <p:tav tm="100000">
                                          <p:val>
                                            <p:strVal val="#ppt_x"/>
                                          </p:val>
                                        </p:tav>
                                      </p:tavLst>
                                    </p:anim>
                                    <p:anim calcmode="lin" valueType="num">
                                      <p:cBhvr>
                                        <p:cTn id="88" dur="900" decel="100000" fill="hold"/>
                                        <p:tgtEl>
                                          <p:spTgt spid="13"/>
                                        </p:tgtEl>
                                        <p:attrNameLst>
                                          <p:attrName>ppt_y</p:attrName>
                                        </p:attrNameLst>
                                      </p:cBhvr>
                                      <p:tavLst>
                                        <p:tav tm="0">
                                          <p:val>
                                            <p:strVal val="#ppt_y+1"/>
                                          </p:val>
                                        </p:tav>
                                        <p:tav tm="100000">
                                          <p:val>
                                            <p:strVal val="#ppt_y-.03"/>
                                          </p:val>
                                        </p:tav>
                                      </p:tavLst>
                                    </p:anim>
                                    <p:anim calcmode="lin" valueType="num">
                                      <p:cBhvr>
                                        <p:cTn id="89"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90" presetID="37" presetClass="entr" presetSubtype="0" fill="hold" nodeType="withEffect">
                                  <p:stCondLst>
                                    <p:cond delay="50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1000"/>
                                        <p:tgtEl>
                                          <p:spTgt spid="17"/>
                                        </p:tgtEl>
                                      </p:cBhvr>
                                    </p:animEffect>
                                    <p:anim calcmode="lin" valueType="num">
                                      <p:cBhvr>
                                        <p:cTn id="93" dur="1000" fill="hold"/>
                                        <p:tgtEl>
                                          <p:spTgt spid="17"/>
                                        </p:tgtEl>
                                        <p:attrNameLst>
                                          <p:attrName>ppt_x</p:attrName>
                                        </p:attrNameLst>
                                      </p:cBhvr>
                                      <p:tavLst>
                                        <p:tav tm="0">
                                          <p:val>
                                            <p:strVal val="#ppt_x"/>
                                          </p:val>
                                        </p:tav>
                                        <p:tav tm="100000">
                                          <p:val>
                                            <p:strVal val="#ppt_x"/>
                                          </p:val>
                                        </p:tav>
                                      </p:tavLst>
                                    </p:anim>
                                    <p:anim calcmode="lin" valueType="num">
                                      <p:cBhvr>
                                        <p:cTn id="94" dur="900" decel="100000" fill="hold"/>
                                        <p:tgtEl>
                                          <p:spTgt spid="17"/>
                                        </p:tgtEl>
                                        <p:attrNameLst>
                                          <p:attrName>ppt_y</p:attrName>
                                        </p:attrNameLst>
                                      </p:cBhvr>
                                      <p:tavLst>
                                        <p:tav tm="0">
                                          <p:val>
                                            <p:strVal val="#ppt_y+1"/>
                                          </p:val>
                                        </p:tav>
                                        <p:tav tm="100000">
                                          <p:val>
                                            <p:strVal val="#ppt_y-.03"/>
                                          </p:val>
                                        </p:tav>
                                      </p:tavLst>
                                    </p:anim>
                                    <p:anim calcmode="lin" valueType="num">
                                      <p:cBhvr>
                                        <p:cTn id="95"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96" presetID="37" presetClass="entr" presetSubtype="0" fill="hold" nodeType="withEffect">
                                  <p:stCondLst>
                                    <p:cond delay="75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anim calcmode="lin" valueType="num">
                                      <p:cBhvr>
                                        <p:cTn id="99" dur="1000" fill="hold"/>
                                        <p:tgtEl>
                                          <p:spTgt spid="21"/>
                                        </p:tgtEl>
                                        <p:attrNameLst>
                                          <p:attrName>ppt_x</p:attrName>
                                        </p:attrNameLst>
                                      </p:cBhvr>
                                      <p:tavLst>
                                        <p:tav tm="0">
                                          <p:val>
                                            <p:strVal val="#ppt_x"/>
                                          </p:val>
                                        </p:tav>
                                        <p:tav tm="100000">
                                          <p:val>
                                            <p:strVal val="#ppt_x"/>
                                          </p:val>
                                        </p:tav>
                                      </p:tavLst>
                                    </p:anim>
                                    <p:anim calcmode="lin" valueType="num">
                                      <p:cBhvr>
                                        <p:cTn id="100" dur="900" decel="100000" fill="hold"/>
                                        <p:tgtEl>
                                          <p:spTgt spid="21"/>
                                        </p:tgtEl>
                                        <p:attrNameLst>
                                          <p:attrName>ppt_y</p:attrName>
                                        </p:attrNameLst>
                                      </p:cBhvr>
                                      <p:tavLst>
                                        <p:tav tm="0">
                                          <p:val>
                                            <p:strVal val="#ppt_y+1"/>
                                          </p:val>
                                        </p:tav>
                                        <p:tav tm="100000">
                                          <p:val>
                                            <p:strVal val="#ppt_y-.03"/>
                                          </p:val>
                                        </p:tav>
                                      </p:tavLst>
                                    </p:anim>
                                    <p:anim calcmode="lin" valueType="num">
                                      <p:cBhvr>
                                        <p:cTn id="101"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5" grpId="2" animBg="1"/>
      <p:bldP spid="5" grpId="3" animBg="1"/>
      <p:bldP spid="5" grpId="4" animBg="1"/>
      <p:bldP spid="6" grpId="0" animBg="1"/>
      <p:bldP spid="6" grpId="1" animBg="1"/>
      <p:bldP spid="6" grpId="2" animBg="1"/>
      <p:bldP spid="6" grpId="3" animBg="1"/>
      <p:bldP spid="6" grpId="4" animBg="1"/>
      <p:bldP spid="7" grpId="0" animBg="1"/>
      <p:bldP spid="7" grpId="1" animBg="1"/>
      <p:bldP spid="7" grpId="2" animBg="1"/>
      <p:bldP spid="7" grpId="3" animBg="1"/>
      <p:bldP spid="7" grpId="4" animBg="1"/>
      <p:bldP spid="8" grpId="0" animBg="1"/>
      <p:bldP spid="8" grpId="1" animBg="1"/>
      <p:bldP spid="8" grpId="2" animBg="1"/>
      <p:bldP spid="8" grpId="3" animBg="1"/>
      <p:bldP spid="8" grpId="4"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对等连接套接字</a:t>
            </a:r>
          </a:p>
        </p:txBody>
      </p:sp>
      <p:sp>
        <p:nvSpPr>
          <p:cNvPr id="6" name="文本框 5"/>
          <p:cNvSpPr txBox="1"/>
          <p:nvPr/>
        </p:nvSpPr>
        <p:spPr>
          <a:xfrm>
            <a:off x="2386444" y="3850950"/>
            <a:ext cx="1473287" cy="276999"/>
          </a:xfrm>
          <a:prstGeom prst="rect">
            <a:avLst/>
          </a:prstGeom>
          <a:noFill/>
        </p:spPr>
        <p:txBody>
          <a:bodyPr wrap="square" rtlCol="0">
            <a:spAutoFit/>
          </a:bodyPr>
          <a:lstStyle/>
          <a:p>
            <a:r>
              <a:rPr lang="zh-CN" altLang="en-US" sz="1200" b="1" dirty="0">
                <a:solidFill>
                  <a:srgbClr val="FFB850"/>
                </a:solidFill>
                <a:latin typeface="时尚中黑简体" panose="01010104010101010101" pitchFamily="2" charset="-122"/>
                <a:ea typeface="时尚中黑简体" panose="01010104010101010101" pitchFamily="2" charset="-122"/>
              </a:rPr>
              <a:t>对等连接套接字</a:t>
            </a:r>
          </a:p>
        </p:txBody>
      </p:sp>
      <p:sp>
        <p:nvSpPr>
          <p:cNvPr id="7" name="文本框 6"/>
          <p:cNvSpPr txBox="1"/>
          <p:nvPr/>
        </p:nvSpPr>
        <p:spPr>
          <a:xfrm>
            <a:off x="2386444" y="4208883"/>
            <a:ext cx="4765126" cy="261610"/>
          </a:xfrm>
          <a:prstGeom prst="rect">
            <a:avLst/>
          </a:prstGeom>
          <a:noFill/>
        </p:spPr>
        <p:txBody>
          <a:bodyPr wrap="square" rtlCol="0">
            <a:spAutoFit/>
          </a:bodyPr>
          <a:lstStyle/>
          <a:p>
            <a:pPr algn="just"/>
            <a:r>
              <a:rPr lang="zh-CN" altLang="en-US" sz="1100" b="1" dirty="0">
                <a:latin typeface="微软雅黑" panose="020B0503020204020204" charset="-122"/>
                <a:ea typeface="微软雅黑" panose="020B0503020204020204" charset="-122"/>
              </a:rPr>
              <a:t>要想发送数据，还需要使用对等连接套接字</a:t>
            </a:r>
          </a:p>
        </p:txBody>
      </p:sp>
      <p:pic>
        <p:nvPicPr>
          <p:cNvPr id="3" name="图片 2"/>
          <p:cNvPicPr>
            <a:picLocks noChangeAspect="1"/>
          </p:cNvPicPr>
          <p:nvPr/>
        </p:nvPicPr>
        <p:blipFill>
          <a:blip r:embed="rId2"/>
          <a:stretch>
            <a:fillRect/>
          </a:stretch>
        </p:blipFill>
        <p:spPr>
          <a:xfrm>
            <a:off x="177800" y="1154883"/>
            <a:ext cx="8788400" cy="2374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3"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4"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8" name="组合 7"/>
          <p:cNvGrpSpPr/>
          <p:nvPr/>
        </p:nvGrpSpPr>
        <p:grpSpPr>
          <a:xfrm>
            <a:off x="3707889" y="1438149"/>
            <a:ext cx="1728225" cy="1728000"/>
            <a:chOff x="1827622" y="1343919"/>
            <a:chExt cx="2304000" cy="2304000"/>
          </a:xfrm>
        </p:grpSpPr>
        <p:sp>
          <p:nvSpPr>
            <p:cNvPr id="9" name="椭圆 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0" name="椭圆 9"/>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00A7B7"/>
                  </a:solidFill>
                  <a:latin typeface="微软雅黑" panose="020B0503020204020204" charset="-122"/>
                  <a:ea typeface="微软雅黑" panose="020B0503020204020204" charset="-122"/>
                </a:rPr>
                <a:t>发送数据</a:t>
              </a:r>
            </a:p>
          </p:txBody>
        </p:sp>
      </p:grpSp>
      <p:sp>
        <p:nvSpPr>
          <p:cNvPr id="11" name="TextBox 26"/>
          <p:cNvSpPr txBox="1"/>
          <p:nvPr/>
        </p:nvSpPr>
        <p:spPr>
          <a:xfrm>
            <a:off x="3588551" y="3547419"/>
            <a:ext cx="1156703"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rPr>
              <a:t>√ </a:t>
            </a:r>
            <a:r>
              <a:rPr lang="zh-CN" altLang="en-US" sz="1000" b="1" kern="0" dirty="0">
                <a:solidFill>
                  <a:srgbClr val="00A7B7"/>
                </a:solidFill>
                <a:latin typeface="微软雅黑" panose="020B0503020204020204" charset="-122"/>
                <a:ea typeface="微软雅黑" panose="020B0503020204020204" charset="-122"/>
              </a:rPr>
              <a:t>客户端发送数据</a:t>
            </a:r>
            <a:endPar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endParaRPr>
          </a:p>
        </p:txBody>
      </p:sp>
      <p:sp>
        <p:nvSpPr>
          <p:cNvPr id="12" name="TextBox 27"/>
          <p:cNvSpPr txBox="1"/>
          <p:nvPr/>
        </p:nvSpPr>
        <p:spPr>
          <a:xfrm>
            <a:off x="4666884" y="3547419"/>
            <a:ext cx="136815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rPr>
              <a:t>√</a:t>
            </a:r>
            <a:r>
              <a:rPr kumimoji="0" lang="zh-CN" altLang="en-US" sz="1000" b="1" i="0" u="none" strike="noStrike" kern="0" cap="none" spc="0" normalizeH="0" noProof="0" dirty="0">
                <a:ln>
                  <a:noFill/>
                </a:ln>
                <a:solidFill>
                  <a:srgbClr val="00A7B7"/>
                </a:solidFill>
                <a:effectLst/>
                <a:uLnTx/>
                <a:uFillTx/>
                <a:latin typeface="微软雅黑" panose="020B0503020204020204" charset="-122"/>
                <a:ea typeface="微软雅黑" panose="020B0503020204020204" charset="-122"/>
              </a:rPr>
              <a:t> 服务端发送数据</a:t>
            </a:r>
            <a:endParaRPr lang="zh-CN" altLang="en-US" sz="1000" b="1" kern="0" dirty="0">
              <a:solidFill>
                <a:srgbClr val="00A7B7"/>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500" fill="hold"/>
                                        <p:tgtEl>
                                          <p:spTgt spid="7"/>
                                        </p:tgtEl>
                                        <p:attrNameLst>
                                          <p:attrName>ppt_w</p:attrName>
                                        </p:attrNameLst>
                                      </p:cBhvr>
                                      <p:tavLst>
                                        <p:tav tm="0">
                                          <p:val>
                                            <p:fltVal val="0"/>
                                          </p:val>
                                        </p:tav>
                                        <p:tav tm="100000">
                                          <p:val>
                                            <p:strVal val="#ppt_w"/>
                                          </p:val>
                                        </p:tav>
                                      </p:tavLst>
                                    </p:anim>
                                    <p:anim calcmode="lin" valueType="num">
                                      <p:cBhvr>
                                        <p:cTn id="12" dur="1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p:cTn id="15" dur="1500" fill="hold"/>
                                        <p:tgtEl>
                                          <p:spTgt spid="6"/>
                                        </p:tgtEl>
                                        <p:attrNameLst>
                                          <p:attrName>ppt_w</p:attrName>
                                        </p:attrNameLst>
                                      </p:cBhvr>
                                      <p:tavLst>
                                        <p:tav tm="0">
                                          <p:val>
                                            <p:fltVal val="0"/>
                                          </p:val>
                                        </p:tav>
                                        <p:tav tm="100000">
                                          <p:val>
                                            <p:strVal val="#ppt_w"/>
                                          </p:val>
                                        </p:tav>
                                      </p:tavLst>
                                    </p:anim>
                                    <p:anim calcmode="lin" valueType="num">
                                      <p:cBhvr>
                                        <p:cTn id="16" dur="1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500" fill="hold"/>
                                        <p:tgtEl>
                                          <p:spTgt spid="5"/>
                                        </p:tgtEl>
                                        <p:attrNameLst>
                                          <p:attrName>ppt_w</p:attrName>
                                        </p:attrNameLst>
                                      </p:cBhvr>
                                      <p:tavLst>
                                        <p:tav tm="0">
                                          <p:val>
                                            <p:fltVal val="0"/>
                                          </p:val>
                                        </p:tav>
                                        <p:tav tm="100000">
                                          <p:val>
                                            <p:strVal val="#ppt_w"/>
                                          </p:val>
                                        </p:tav>
                                      </p:tavLst>
                                    </p:anim>
                                    <p:anim calcmode="lin" valueType="num">
                                      <p:cBhvr>
                                        <p:cTn id="20" dur="1500" fill="hold"/>
                                        <p:tgtEl>
                                          <p:spTgt spid="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4"/>
                                        </p:tgtEl>
                                        <p:attrNameLst>
                                          <p:attrName>style.visibility</p:attrName>
                                        </p:attrNameLst>
                                      </p:cBhvr>
                                      <p:to>
                                        <p:strVal val="visible"/>
                                      </p:to>
                                    </p:set>
                                    <p:anim calcmode="lin" valueType="num">
                                      <p:cBhvr>
                                        <p:cTn id="23" dur="1500" fill="hold"/>
                                        <p:tgtEl>
                                          <p:spTgt spid="4"/>
                                        </p:tgtEl>
                                        <p:attrNameLst>
                                          <p:attrName>ppt_w</p:attrName>
                                        </p:attrNameLst>
                                      </p:cBhvr>
                                      <p:tavLst>
                                        <p:tav tm="0">
                                          <p:val>
                                            <p:fltVal val="0"/>
                                          </p:val>
                                        </p:tav>
                                        <p:tav tm="100000">
                                          <p:val>
                                            <p:strVal val="#ppt_w"/>
                                          </p:val>
                                        </p:tav>
                                      </p:tavLst>
                                    </p:anim>
                                    <p:anim calcmode="lin" valueType="num">
                                      <p:cBhvr>
                                        <p:cTn id="24" dur="1500" fill="hold"/>
                                        <p:tgtEl>
                                          <p:spTgt spid="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3"/>
                                        </p:tgtEl>
                                        <p:attrNameLst>
                                          <p:attrName>style.visibility</p:attrName>
                                        </p:attrNameLst>
                                      </p:cBhvr>
                                      <p:to>
                                        <p:strVal val="visible"/>
                                      </p:to>
                                    </p:set>
                                    <p:anim calcmode="lin" valueType="num">
                                      <p:cBhvr>
                                        <p:cTn id="27" dur="1500" fill="hold"/>
                                        <p:tgtEl>
                                          <p:spTgt spid="3"/>
                                        </p:tgtEl>
                                        <p:attrNameLst>
                                          <p:attrName>ppt_w</p:attrName>
                                        </p:attrNameLst>
                                      </p:cBhvr>
                                      <p:tavLst>
                                        <p:tav tm="0">
                                          <p:val>
                                            <p:fltVal val="0"/>
                                          </p:val>
                                        </p:tav>
                                        <p:tav tm="100000">
                                          <p:val>
                                            <p:strVal val="#ppt_w"/>
                                          </p:val>
                                        </p:tav>
                                      </p:tavLst>
                                    </p:anim>
                                    <p:anim calcmode="lin" valueType="num">
                                      <p:cBhvr>
                                        <p:cTn id="28" dur="1500" fill="hold"/>
                                        <p:tgtEl>
                                          <p:spTgt spid="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 calcmode="lin" valueType="num">
                                      <p:cBhvr>
                                        <p:cTn id="31" dur="1500" fill="hold"/>
                                        <p:tgtEl>
                                          <p:spTgt spid="2"/>
                                        </p:tgtEl>
                                        <p:attrNameLst>
                                          <p:attrName>ppt_w</p:attrName>
                                        </p:attrNameLst>
                                      </p:cBhvr>
                                      <p:tavLst>
                                        <p:tav tm="0">
                                          <p:val>
                                            <p:fltVal val="0"/>
                                          </p:val>
                                        </p:tav>
                                        <p:tav tm="100000">
                                          <p:val>
                                            <p:strVal val="#ppt_w"/>
                                          </p:val>
                                        </p:tav>
                                      </p:tavLst>
                                    </p:anim>
                                    <p:anim calcmode="lin" valueType="num">
                                      <p:cBhvr>
                                        <p:cTn id="32" dur="1500" fill="hold"/>
                                        <p:tgtEl>
                                          <p:spTgt spid="2"/>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发送与接收数据</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43" y="1299741"/>
            <a:ext cx="3886200" cy="685800"/>
          </a:xfrm>
          <a:prstGeom prst="rect">
            <a:avLst/>
          </a:prstGeom>
        </p:spPr>
      </p:pic>
      <p:pic>
        <p:nvPicPr>
          <p:cNvPr id="150" name="图片 1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241550"/>
            <a:ext cx="3149600" cy="660400"/>
          </a:xfrm>
          <a:prstGeom prst="rect">
            <a:avLst/>
          </a:prstGeom>
        </p:spPr>
      </p:pic>
      <p:pic>
        <p:nvPicPr>
          <p:cNvPr id="152" name="图片 1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843" y="3385153"/>
            <a:ext cx="3124200" cy="647700"/>
          </a:xfrm>
          <a:prstGeom prst="rect">
            <a:avLst/>
          </a:prstGeom>
        </p:spPr>
      </p:pic>
      <p:pic>
        <p:nvPicPr>
          <p:cNvPr id="154" name="图片 1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4309784"/>
            <a:ext cx="3251200" cy="635000"/>
          </a:xfrm>
          <a:prstGeom prst="rect">
            <a:avLst/>
          </a:prstGeom>
        </p:spPr>
      </p:pic>
      <p:sp>
        <p:nvSpPr>
          <p:cNvPr id="155" name="文本框 154"/>
          <p:cNvSpPr txBox="1"/>
          <p:nvPr/>
        </p:nvSpPr>
        <p:spPr>
          <a:xfrm>
            <a:off x="5142021" y="1392559"/>
            <a:ext cx="2832609" cy="461665"/>
          </a:xfrm>
          <a:prstGeom prst="rect">
            <a:avLst/>
          </a:prstGeom>
          <a:noFill/>
        </p:spPr>
        <p:txBody>
          <a:bodyPr wrap="square" rtlCol="0">
            <a:spAutoFit/>
          </a:bodyPr>
          <a:lstStyle/>
          <a:p>
            <a:r>
              <a:rPr lang="zh-CN" altLang="en-US" sz="1200" b="1" dirty="0">
                <a:solidFill>
                  <a:srgbClr val="01ACBE"/>
                </a:solidFill>
                <a:latin typeface="时尚中黑简体" panose="01010104010101010101" pitchFamily="2" charset="-122"/>
                <a:ea typeface="时尚中黑简体" panose="01010104010101010101" pitchFamily="2" charset="-122"/>
              </a:rPr>
              <a:t>客户端发送数据</a:t>
            </a:r>
            <a:endParaRPr lang="en-US" altLang="zh-CN" sz="1200" b="1" dirty="0">
              <a:solidFill>
                <a:srgbClr val="01ACBE"/>
              </a:solidFill>
              <a:latin typeface="时尚中黑简体" panose="01010104010101010101" pitchFamily="2" charset="-122"/>
              <a:ea typeface="时尚中黑简体" panose="01010104010101010101" pitchFamily="2" charset="-122"/>
            </a:endParaRPr>
          </a:p>
          <a:p>
            <a:r>
              <a:rPr lang="zh-CN" altLang="en-US" sz="1200" b="1" dirty="0">
                <a:solidFill>
                  <a:srgbClr val="01ACBE"/>
                </a:solidFill>
                <a:latin typeface="时尚中黑简体" panose="01010104010101010101" pitchFamily="2" charset="-122"/>
                <a:ea typeface="时尚中黑简体" panose="01010104010101010101" pitchFamily="2" charset="-122"/>
              </a:rPr>
              <a:t>注意：数据必须是字节类型</a:t>
            </a:r>
          </a:p>
        </p:txBody>
      </p:sp>
      <p:sp>
        <p:nvSpPr>
          <p:cNvPr id="156" name="文本框 155"/>
          <p:cNvSpPr txBox="1"/>
          <p:nvPr/>
        </p:nvSpPr>
        <p:spPr>
          <a:xfrm>
            <a:off x="1320800" y="2479398"/>
            <a:ext cx="2353243" cy="461665"/>
          </a:xfrm>
          <a:prstGeom prst="rect">
            <a:avLst/>
          </a:prstGeom>
          <a:noFill/>
        </p:spPr>
        <p:txBody>
          <a:bodyPr wrap="square" rtlCol="0">
            <a:spAutoFit/>
          </a:bodyPr>
          <a:lstStyle/>
          <a:p>
            <a:r>
              <a:rPr lang="zh-CN" altLang="en-US" sz="1200" b="1" dirty="0">
                <a:solidFill>
                  <a:srgbClr val="FFB850"/>
                </a:solidFill>
                <a:latin typeface="时尚中黑简体" panose="01010104010101010101" pitchFamily="2" charset="-122"/>
                <a:ea typeface="时尚中黑简体" panose="01010104010101010101" pitchFamily="2" charset="-122"/>
              </a:rPr>
              <a:t>服务端接收数据</a:t>
            </a:r>
            <a:endParaRPr lang="en-US" altLang="zh-CN" sz="1200" b="1" dirty="0">
              <a:solidFill>
                <a:srgbClr val="FFB850"/>
              </a:solidFill>
              <a:latin typeface="时尚中黑简体" panose="01010104010101010101" pitchFamily="2" charset="-122"/>
              <a:ea typeface="时尚中黑简体" panose="01010104010101010101" pitchFamily="2" charset="-122"/>
            </a:endParaRPr>
          </a:p>
          <a:p>
            <a:r>
              <a:rPr lang="en-US" altLang="zh-CN" sz="1200" b="1" dirty="0" err="1">
                <a:solidFill>
                  <a:srgbClr val="FFB850"/>
                </a:solidFill>
                <a:latin typeface="时尚中黑简体" panose="01010104010101010101" pitchFamily="2" charset="-122"/>
                <a:ea typeface="时尚中黑简体" panose="01010104010101010101" pitchFamily="2" charset="-122"/>
              </a:rPr>
              <a:t>recv</a:t>
            </a:r>
            <a:r>
              <a:rPr lang="zh-CN" altLang="en-US" sz="1200" b="1" dirty="0">
                <a:solidFill>
                  <a:srgbClr val="FFB850"/>
                </a:solidFill>
                <a:latin typeface="时尚中黑简体" panose="01010104010101010101" pitchFamily="2" charset="-122"/>
                <a:ea typeface="时尚中黑简体" panose="01010104010101010101" pitchFamily="2" charset="-122"/>
              </a:rPr>
              <a:t>指定接收的最大的长度</a:t>
            </a:r>
          </a:p>
        </p:txBody>
      </p:sp>
      <p:sp>
        <p:nvSpPr>
          <p:cNvPr id="157" name="文本框 156"/>
          <p:cNvSpPr txBox="1"/>
          <p:nvPr/>
        </p:nvSpPr>
        <p:spPr>
          <a:xfrm>
            <a:off x="4921501" y="3584898"/>
            <a:ext cx="1699367" cy="276999"/>
          </a:xfrm>
          <a:prstGeom prst="rect">
            <a:avLst/>
          </a:prstGeom>
          <a:noFill/>
        </p:spPr>
        <p:txBody>
          <a:bodyPr wrap="square" rtlCol="0">
            <a:spAutoFit/>
          </a:bodyPr>
          <a:lstStyle/>
          <a:p>
            <a:r>
              <a:rPr lang="zh-CN" altLang="en-US" sz="1200" b="1" dirty="0">
                <a:solidFill>
                  <a:srgbClr val="E87071"/>
                </a:solidFill>
                <a:latin typeface="时尚中黑简体" panose="01010104010101010101" pitchFamily="2" charset="-122"/>
                <a:ea typeface="时尚中黑简体" panose="01010104010101010101" pitchFamily="2" charset="-122"/>
              </a:rPr>
              <a:t>服务端发送数据</a:t>
            </a:r>
          </a:p>
        </p:txBody>
      </p:sp>
      <p:sp>
        <p:nvSpPr>
          <p:cNvPr id="158" name="文本框 157"/>
          <p:cNvSpPr txBox="1"/>
          <p:nvPr/>
        </p:nvSpPr>
        <p:spPr>
          <a:xfrm>
            <a:off x="1320799" y="4534523"/>
            <a:ext cx="1699367" cy="276999"/>
          </a:xfrm>
          <a:prstGeom prst="rect">
            <a:avLst/>
          </a:prstGeom>
          <a:noFill/>
        </p:spPr>
        <p:txBody>
          <a:bodyPr wrap="square" rtlCol="0">
            <a:spAutoFit/>
          </a:bodyPr>
          <a:lstStyle/>
          <a:p>
            <a:r>
              <a:rPr lang="zh-CN" altLang="en-US" sz="1200" b="1" dirty="0">
                <a:solidFill>
                  <a:srgbClr val="663A77"/>
                </a:solidFill>
                <a:latin typeface="时尚中黑简体" panose="01010104010101010101" pitchFamily="2" charset="-122"/>
                <a:ea typeface="时尚中黑简体" panose="01010104010101010101" pitchFamily="2" charset="-122"/>
              </a:rPr>
              <a:t>客户端接收数据</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animEffect transition="in" filter="blinds(horizontal)">
                                      <p:cBhvr>
                                        <p:cTn id="15" dur="500"/>
                                        <p:tgtEl>
                                          <p:spTgt spid="15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50"/>
                                        </p:tgtEl>
                                        <p:attrNameLst>
                                          <p:attrName>style.visibility</p:attrName>
                                        </p:attrNameLst>
                                      </p:cBhvr>
                                      <p:to>
                                        <p:strVal val="visible"/>
                                      </p:to>
                                    </p:set>
                                    <p:animEffect transition="in" filter="checkerboard(across)">
                                      <p:cBhvr>
                                        <p:cTn id="20" dur="500"/>
                                        <p:tgtEl>
                                          <p:spTgt spid="150"/>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56"/>
                                        </p:tgtEl>
                                        <p:attrNameLst>
                                          <p:attrName>style.visibility</p:attrName>
                                        </p:attrNameLst>
                                      </p:cBhvr>
                                      <p:to>
                                        <p:strVal val="visible"/>
                                      </p:to>
                                    </p:set>
                                    <p:animEffect transition="in" filter="checkerboard(across)">
                                      <p:cBhvr>
                                        <p:cTn id="23" dur="500"/>
                                        <p:tgtEl>
                                          <p:spTgt spid="15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52"/>
                                        </p:tgtEl>
                                        <p:attrNameLst>
                                          <p:attrName>style.visibility</p:attrName>
                                        </p:attrNameLst>
                                      </p:cBhvr>
                                      <p:to>
                                        <p:strVal val="visible"/>
                                      </p:to>
                                    </p:set>
                                    <p:anim calcmode="lin" valueType="num">
                                      <p:cBhvr>
                                        <p:cTn id="28" dur="500" fill="hold"/>
                                        <p:tgtEl>
                                          <p:spTgt spid="152"/>
                                        </p:tgtEl>
                                        <p:attrNameLst>
                                          <p:attrName>ppt_w</p:attrName>
                                        </p:attrNameLst>
                                      </p:cBhvr>
                                      <p:tavLst>
                                        <p:tav tm="0">
                                          <p:val>
                                            <p:fltVal val="0"/>
                                          </p:val>
                                        </p:tav>
                                        <p:tav tm="100000">
                                          <p:val>
                                            <p:strVal val="#ppt_w"/>
                                          </p:val>
                                        </p:tav>
                                      </p:tavLst>
                                    </p:anim>
                                    <p:anim calcmode="lin" valueType="num">
                                      <p:cBhvr>
                                        <p:cTn id="29" dur="500" fill="hold"/>
                                        <p:tgtEl>
                                          <p:spTgt spid="152"/>
                                        </p:tgtEl>
                                        <p:attrNameLst>
                                          <p:attrName>ppt_h</p:attrName>
                                        </p:attrNameLst>
                                      </p:cBhvr>
                                      <p:tavLst>
                                        <p:tav tm="0">
                                          <p:val>
                                            <p:fltVal val="0"/>
                                          </p:val>
                                        </p:tav>
                                        <p:tav tm="100000">
                                          <p:val>
                                            <p:strVal val="#ppt_h"/>
                                          </p:val>
                                        </p:tav>
                                      </p:tavLst>
                                    </p:anim>
                                    <p:animEffect transition="in" filter="fade">
                                      <p:cBhvr>
                                        <p:cTn id="30" dur="500"/>
                                        <p:tgtEl>
                                          <p:spTgt spid="15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7"/>
                                        </p:tgtEl>
                                        <p:attrNameLst>
                                          <p:attrName>style.visibility</p:attrName>
                                        </p:attrNameLst>
                                      </p:cBhvr>
                                      <p:to>
                                        <p:strVal val="visible"/>
                                      </p:to>
                                    </p:set>
                                    <p:anim calcmode="lin" valueType="num">
                                      <p:cBhvr>
                                        <p:cTn id="33" dur="500" fill="hold"/>
                                        <p:tgtEl>
                                          <p:spTgt spid="157"/>
                                        </p:tgtEl>
                                        <p:attrNameLst>
                                          <p:attrName>ppt_w</p:attrName>
                                        </p:attrNameLst>
                                      </p:cBhvr>
                                      <p:tavLst>
                                        <p:tav tm="0">
                                          <p:val>
                                            <p:fltVal val="0"/>
                                          </p:val>
                                        </p:tav>
                                        <p:tav tm="100000">
                                          <p:val>
                                            <p:strVal val="#ppt_w"/>
                                          </p:val>
                                        </p:tav>
                                      </p:tavLst>
                                    </p:anim>
                                    <p:anim calcmode="lin" valueType="num">
                                      <p:cBhvr>
                                        <p:cTn id="34" dur="500" fill="hold"/>
                                        <p:tgtEl>
                                          <p:spTgt spid="157"/>
                                        </p:tgtEl>
                                        <p:attrNameLst>
                                          <p:attrName>ppt_h</p:attrName>
                                        </p:attrNameLst>
                                      </p:cBhvr>
                                      <p:tavLst>
                                        <p:tav tm="0">
                                          <p:val>
                                            <p:fltVal val="0"/>
                                          </p:val>
                                        </p:tav>
                                        <p:tav tm="100000">
                                          <p:val>
                                            <p:strVal val="#ppt_h"/>
                                          </p:val>
                                        </p:tav>
                                      </p:tavLst>
                                    </p:anim>
                                    <p:animEffect transition="in" filter="fade">
                                      <p:cBhvr>
                                        <p:cTn id="35" dur="500"/>
                                        <p:tgtEl>
                                          <p:spTgt spid="157"/>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58"/>
                                        </p:tgtEl>
                                        <p:attrNameLst>
                                          <p:attrName>style.visibility</p:attrName>
                                        </p:attrNameLst>
                                      </p:cBhvr>
                                      <p:to>
                                        <p:strVal val="visible"/>
                                      </p:to>
                                    </p:set>
                                    <p:animEffect transition="in" filter="randombar(horizontal)">
                                      <p:cBhvr>
                                        <p:cTn id="40" dur="500"/>
                                        <p:tgtEl>
                                          <p:spTgt spid="158"/>
                                        </p:tgtEl>
                                      </p:cBhvr>
                                    </p:animEffect>
                                  </p:childTnLst>
                                </p:cTn>
                              </p:par>
                              <p:par>
                                <p:cTn id="41" presetID="14" presetClass="entr" presetSubtype="10" fill="hold" nodeType="withEffect">
                                  <p:stCondLst>
                                    <p:cond delay="0"/>
                                  </p:stCondLst>
                                  <p:childTnLst>
                                    <p:set>
                                      <p:cBhvr>
                                        <p:cTn id="42" dur="1" fill="hold">
                                          <p:stCondLst>
                                            <p:cond delay="0"/>
                                          </p:stCondLst>
                                        </p:cTn>
                                        <p:tgtEl>
                                          <p:spTgt spid="154"/>
                                        </p:tgtEl>
                                        <p:attrNameLst>
                                          <p:attrName>style.visibility</p:attrName>
                                        </p:attrNameLst>
                                      </p:cBhvr>
                                      <p:to>
                                        <p:strVal val="visible"/>
                                      </p:to>
                                    </p:set>
                                    <p:animEffect transition="in" filter="randombar(horizontal)">
                                      <p:cBhvr>
                                        <p:cTn id="43"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5" grpId="0"/>
      <p:bldP spid="156" grpId="0"/>
      <p:bldP spid="157" grpId="0"/>
      <p:bldP spid="1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关闭</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49843" y="1426741"/>
            <a:ext cx="3886200" cy="431800"/>
          </a:xfrm>
          <a:prstGeom prst="rect">
            <a:avLst/>
          </a:prstGeom>
        </p:spPr>
      </p:pic>
      <p:pic>
        <p:nvPicPr>
          <p:cNvPr id="150" name="图片 1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625561" y="2427664"/>
            <a:ext cx="5337069" cy="431799"/>
          </a:xfrm>
          <a:prstGeom prst="rect">
            <a:avLst/>
          </a:prstGeom>
        </p:spPr>
      </p:pic>
      <p:pic>
        <p:nvPicPr>
          <p:cNvPr id="152" name="图片 15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625560" y="3211864"/>
            <a:ext cx="5337069" cy="431799"/>
          </a:xfrm>
          <a:prstGeom prst="rect">
            <a:avLst/>
          </a:prstGeom>
        </p:spPr>
      </p:pic>
      <p:sp>
        <p:nvSpPr>
          <p:cNvPr id="155" name="文本框 154"/>
          <p:cNvSpPr txBox="1"/>
          <p:nvPr/>
        </p:nvSpPr>
        <p:spPr>
          <a:xfrm>
            <a:off x="5142021" y="1392559"/>
            <a:ext cx="2832609" cy="276999"/>
          </a:xfrm>
          <a:prstGeom prst="rect">
            <a:avLst/>
          </a:prstGeom>
          <a:noFill/>
        </p:spPr>
        <p:txBody>
          <a:bodyPr wrap="square" rtlCol="0">
            <a:spAutoFit/>
          </a:bodyPr>
          <a:lstStyle/>
          <a:p>
            <a:r>
              <a:rPr lang="zh-CN" altLang="en-US" sz="1200" b="1" dirty="0">
                <a:solidFill>
                  <a:srgbClr val="01ACBE"/>
                </a:solidFill>
                <a:latin typeface="时尚中黑简体" panose="01010104010101010101" pitchFamily="2" charset="-122"/>
                <a:ea typeface="时尚中黑简体" panose="01010104010101010101" pitchFamily="2" charset="-122"/>
              </a:rPr>
              <a:t>关闭客户端</a:t>
            </a:r>
          </a:p>
        </p:txBody>
      </p:sp>
      <p:sp>
        <p:nvSpPr>
          <p:cNvPr id="156" name="文本框 155"/>
          <p:cNvSpPr txBox="1"/>
          <p:nvPr/>
        </p:nvSpPr>
        <p:spPr>
          <a:xfrm>
            <a:off x="549843" y="2750199"/>
            <a:ext cx="2353243" cy="461665"/>
          </a:xfrm>
          <a:prstGeom prst="rect">
            <a:avLst/>
          </a:prstGeom>
          <a:noFill/>
        </p:spPr>
        <p:txBody>
          <a:bodyPr wrap="square" rtlCol="0">
            <a:spAutoFit/>
          </a:bodyPr>
          <a:lstStyle/>
          <a:p>
            <a:r>
              <a:rPr lang="zh-CN" altLang="en-US" sz="1200" b="1" dirty="0">
                <a:solidFill>
                  <a:srgbClr val="FFB850"/>
                </a:solidFill>
                <a:latin typeface="时尚中黑简体" panose="01010104010101010101" pitchFamily="2" charset="-122"/>
                <a:ea typeface="时尚中黑简体" panose="01010104010101010101" pitchFamily="2" charset="-122"/>
              </a:rPr>
              <a:t>先关闭对等连接套接字</a:t>
            </a:r>
            <a:endParaRPr lang="en-US" altLang="zh-CN" sz="1200" b="1" dirty="0">
              <a:solidFill>
                <a:srgbClr val="FFB850"/>
              </a:solidFill>
              <a:latin typeface="时尚中黑简体" panose="01010104010101010101" pitchFamily="2" charset="-122"/>
              <a:ea typeface="时尚中黑简体" panose="01010104010101010101" pitchFamily="2" charset="-122"/>
            </a:endParaRPr>
          </a:p>
          <a:p>
            <a:r>
              <a:rPr lang="zh-CN" altLang="en-US" sz="1200" b="1" dirty="0">
                <a:solidFill>
                  <a:srgbClr val="FFB850"/>
                </a:solidFill>
                <a:latin typeface="时尚中黑简体" panose="01010104010101010101" pitchFamily="2" charset="-122"/>
                <a:ea typeface="时尚中黑简体" panose="01010104010101010101" pitchFamily="2" charset="-122"/>
              </a:rPr>
              <a:t>再关闭服务端</a:t>
            </a:r>
          </a:p>
        </p:txBody>
      </p:sp>
      <p:sp>
        <p:nvSpPr>
          <p:cNvPr id="157" name="文本框 156"/>
          <p:cNvSpPr txBox="1"/>
          <p:nvPr/>
        </p:nvSpPr>
        <p:spPr>
          <a:xfrm>
            <a:off x="2492943" y="4314911"/>
            <a:ext cx="3466797" cy="276999"/>
          </a:xfrm>
          <a:prstGeom prst="rect">
            <a:avLst/>
          </a:prstGeom>
          <a:noFill/>
        </p:spPr>
        <p:txBody>
          <a:bodyPr wrap="square" rtlCol="0">
            <a:spAutoFit/>
          </a:bodyPr>
          <a:lstStyle/>
          <a:p>
            <a:r>
              <a:rPr lang="zh-CN" altLang="en-US" sz="1200" b="1" dirty="0">
                <a:solidFill>
                  <a:srgbClr val="E87071"/>
                </a:solidFill>
                <a:latin typeface="时尚中黑简体" panose="01010104010101010101" pitchFamily="2" charset="-122"/>
                <a:ea typeface="时尚中黑简体" panose="01010104010101010101" pitchFamily="2" charset="-122"/>
              </a:rPr>
              <a:t>套接字和文件类似，也是需要关闭的</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animEffect transition="in" filter="blinds(horizontal)">
                                      <p:cBhvr>
                                        <p:cTn id="15" dur="500"/>
                                        <p:tgtEl>
                                          <p:spTgt spid="15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50"/>
                                        </p:tgtEl>
                                        <p:attrNameLst>
                                          <p:attrName>style.visibility</p:attrName>
                                        </p:attrNameLst>
                                      </p:cBhvr>
                                      <p:to>
                                        <p:strVal val="visible"/>
                                      </p:to>
                                    </p:set>
                                    <p:animEffect transition="in" filter="checkerboard(across)">
                                      <p:cBhvr>
                                        <p:cTn id="20" dur="500"/>
                                        <p:tgtEl>
                                          <p:spTgt spid="150"/>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56"/>
                                        </p:tgtEl>
                                        <p:attrNameLst>
                                          <p:attrName>style.visibility</p:attrName>
                                        </p:attrNameLst>
                                      </p:cBhvr>
                                      <p:to>
                                        <p:strVal val="visible"/>
                                      </p:to>
                                    </p:set>
                                    <p:animEffect transition="in" filter="checkerboard(across)">
                                      <p:cBhvr>
                                        <p:cTn id="23" dur="500"/>
                                        <p:tgtEl>
                                          <p:spTgt spid="156"/>
                                        </p:tgtEl>
                                      </p:cBhvr>
                                    </p:animEffect>
                                  </p:childTnLst>
                                </p:cTn>
                              </p:par>
                            </p:childTnLst>
                          </p:cTn>
                        </p:par>
                        <p:par>
                          <p:cTn id="24" fill="hold">
                            <p:stCondLst>
                              <p:cond delay="500"/>
                            </p:stCondLst>
                            <p:childTnLst>
                              <p:par>
                                <p:cTn id="25" presetID="53" presetClass="entr" presetSubtype="16" fill="hold" nodeType="afterEffect">
                                  <p:stCondLst>
                                    <p:cond delay="0"/>
                                  </p:stCondLst>
                                  <p:childTnLst>
                                    <p:set>
                                      <p:cBhvr>
                                        <p:cTn id="26" dur="1" fill="hold">
                                          <p:stCondLst>
                                            <p:cond delay="0"/>
                                          </p:stCondLst>
                                        </p:cTn>
                                        <p:tgtEl>
                                          <p:spTgt spid="152"/>
                                        </p:tgtEl>
                                        <p:attrNameLst>
                                          <p:attrName>style.visibility</p:attrName>
                                        </p:attrNameLst>
                                      </p:cBhvr>
                                      <p:to>
                                        <p:strVal val="visible"/>
                                      </p:to>
                                    </p:set>
                                    <p:anim calcmode="lin" valueType="num">
                                      <p:cBhvr>
                                        <p:cTn id="27" dur="500" fill="hold"/>
                                        <p:tgtEl>
                                          <p:spTgt spid="152"/>
                                        </p:tgtEl>
                                        <p:attrNameLst>
                                          <p:attrName>ppt_w</p:attrName>
                                        </p:attrNameLst>
                                      </p:cBhvr>
                                      <p:tavLst>
                                        <p:tav tm="0">
                                          <p:val>
                                            <p:fltVal val="0"/>
                                          </p:val>
                                        </p:tav>
                                        <p:tav tm="100000">
                                          <p:val>
                                            <p:strVal val="#ppt_w"/>
                                          </p:val>
                                        </p:tav>
                                      </p:tavLst>
                                    </p:anim>
                                    <p:anim calcmode="lin" valueType="num">
                                      <p:cBhvr>
                                        <p:cTn id="28" dur="500" fill="hold"/>
                                        <p:tgtEl>
                                          <p:spTgt spid="152"/>
                                        </p:tgtEl>
                                        <p:attrNameLst>
                                          <p:attrName>ppt_h</p:attrName>
                                        </p:attrNameLst>
                                      </p:cBhvr>
                                      <p:tavLst>
                                        <p:tav tm="0">
                                          <p:val>
                                            <p:fltVal val="0"/>
                                          </p:val>
                                        </p:tav>
                                        <p:tav tm="100000">
                                          <p:val>
                                            <p:strVal val="#ppt_h"/>
                                          </p:val>
                                        </p:tav>
                                      </p:tavLst>
                                    </p:anim>
                                    <p:animEffect transition="in" filter="fade">
                                      <p:cBhvr>
                                        <p:cTn id="29" dur="500"/>
                                        <p:tgtEl>
                                          <p:spTgt spid="15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57"/>
                                        </p:tgtEl>
                                        <p:attrNameLst>
                                          <p:attrName>style.visibility</p:attrName>
                                        </p:attrNameLst>
                                      </p:cBhvr>
                                      <p:to>
                                        <p:strVal val="visible"/>
                                      </p:to>
                                    </p:set>
                                    <p:anim calcmode="lin" valueType="num">
                                      <p:cBhvr>
                                        <p:cTn id="32" dur="500" fill="hold"/>
                                        <p:tgtEl>
                                          <p:spTgt spid="157"/>
                                        </p:tgtEl>
                                        <p:attrNameLst>
                                          <p:attrName>ppt_w</p:attrName>
                                        </p:attrNameLst>
                                      </p:cBhvr>
                                      <p:tavLst>
                                        <p:tav tm="0">
                                          <p:val>
                                            <p:fltVal val="0"/>
                                          </p:val>
                                        </p:tav>
                                        <p:tav tm="100000">
                                          <p:val>
                                            <p:strVal val="#ppt_w"/>
                                          </p:val>
                                        </p:tav>
                                      </p:tavLst>
                                    </p:anim>
                                    <p:anim calcmode="lin" valueType="num">
                                      <p:cBhvr>
                                        <p:cTn id="33" dur="500" fill="hold"/>
                                        <p:tgtEl>
                                          <p:spTgt spid="157"/>
                                        </p:tgtEl>
                                        <p:attrNameLst>
                                          <p:attrName>ppt_h</p:attrName>
                                        </p:attrNameLst>
                                      </p:cBhvr>
                                      <p:tavLst>
                                        <p:tav tm="0">
                                          <p:val>
                                            <p:fltVal val="0"/>
                                          </p:val>
                                        </p:tav>
                                        <p:tav tm="100000">
                                          <p:val>
                                            <p:strVal val="#ppt_h"/>
                                          </p:val>
                                        </p:tav>
                                      </p:tavLst>
                                    </p:anim>
                                    <p:animEffect transition="in" filter="fade">
                                      <p:cBhvr>
                                        <p:cTn id="34"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5" grpId="0"/>
      <p:bldP spid="156" grpId="0"/>
      <p:bldP spid="1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阻塞</a:t>
            </a:r>
          </a:p>
        </p:txBody>
      </p:sp>
      <p:sp>
        <p:nvSpPr>
          <p:cNvPr id="155" name="文本框 154"/>
          <p:cNvSpPr txBox="1"/>
          <p:nvPr/>
        </p:nvSpPr>
        <p:spPr>
          <a:xfrm>
            <a:off x="1586336" y="1818042"/>
            <a:ext cx="5971328" cy="276999"/>
          </a:xfrm>
          <a:prstGeom prst="rect">
            <a:avLst/>
          </a:prstGeom>
          <a:noFill/>
        </p:spPr>
        <p:txBody>
          <a:bodyPr wrap="square" rtlCol="0">
            <a:spAutoFit/>
          </a:bodyPr>
          <a:lstStyle/>
          <a:p>
            <a:r>
              <a:rPr lang="zh-CN" altLang="en-US" sz="1200" b="1" dirty="0">
                <a:solidFill>
                  <a:srgbClr val="01ACBE"/>
                </a:solidFill>
                <a:latin typeface="时尚中黑简体" panose="01010104010101010101" pitchFamily="2" charset="-122"/>
                <a:ea typeface="时尚中黑简体" panose="01010104010101010101" pitchFamily="2" charset="-122"/>
              </a:rPr>
              <a:t>当客户端没有连接，或者发送数据的时候，服务端执行 </a:t>
            </a:r>
            <a:r>
              <a:rPr lang="en-GB" altLang="zh-CN" sz="1200" b="1" dirty="0">
                <a:solidFill>
                  <a:srgbClr val="01ACBE"/>
                </a:solidFill>
                <a:latin typeface="时尚中黑简体" panose="01010104010101010101" pitchFamily="2" charset="-122"/>
                <a:ea typeface="时尚中黑简体" panose="01010104010101010101" pitchFamily="2" charset="-122"/>
              </a:rPr>
              <a:t>accept </a:t>
            </a:r>
            <a:r>
              <a:rPr lang="zh-CN" altLang="en-US" sz="1200" b="1" dirty="0">
                <a:solidFill>
                  <a:srgbClr val="01ACBE"/>
                </a:solidFill>
                <a:latin typeface="时尚中黑简体" panose="01010104010101010101" pitchFamily="2" charset="-122"/>
                <a:ea typeface="时尚中黑简体" panose="01010104010101010101" pitchFamily="2" charset="-122"/>
              </a:rPr>
              <a:t>和 </a:t>
            </a:r>
            <a:r>
              <a:rPr lang="en-GB" altLang="zh-CN" sz="1200" b="1" dirty="0" err="1">
                <a:solidFill>
                  <a:srgbClr val="01ACBE"/>
                </a:solidFill>
                <a:latin typeface="时尚中黑简体" panose="01010104010101010101" pitchFamily="2" charset="-122"/>
                <a:ea typeface="时尚中黑简体" panose="01010104010101010101" pitchFamily="2" charset="-122"/>
              </a:rPr>
              <a:t>recv</a:t>
            </a:r>
            <a:r>
              <a:rPr lang="en-GB" altLang="zh-CN" sz="1200" b="1" dirty="0">
                <a:solidFill>
                  <a:srgbClr val="01ACBE"/>
                </a:solidFill>
                <a:latin typeface="时尚中黑简体" panose="01010104010101010101" pitchFamily="2" charset="-122"/>
                <a:ea typeface="时尚中黑简体" panose="01010104010101010101" pitchFamily="2" charset="-122"/>
              </a:rPr>
              <a:t> </a:t>
            </a:r>
            <a:r>
              <a:rPr lang="zh-CN" altLang="en-US" sz="1200" b="1" dirty="0">
                <a:solidFill>
                  <a:srgbClr val="01ACBE"/>
                </a:solidFill>
                <a:latin typeface="时尚中黑简体" panose="01010104010101010101" pitchFamily="2" charset="-122"/>
                <a:ea typeface="时尚中黑简体" panose="01010104010101010101" pitchFamily="2" charset="-122"/>
              </a:rPr>
              <a:t>都会产生阻塞</a:t>
            </a:r>
          </a:p>
        </p:txBody>
      </p:sp>
      <p:sp>
        <p:nvSpPr>
          <p:cNvPr id="11" name="文本框 10"/>
          <p:cNvSpPr txBox="1"/>
          <p:nvPr/>
        </p:nvSpPr>
        <p:spPr>
          <a:xfrm>
            <a:off x="2780157" y="2882468"/>
            <a:ext cx="3519745" cy="646331"/>
          </a:xfrm>
          <a:prstGeom prst="rect">
            <a:avLst/>
          </a:prstGeom>
          <a:noFill/>
        </p:spPr>
        <p:txBody>
          <a:bodyPr wrap="square" rtlCol="0">
            <a:spAutoFit/>
          </a:bodyPr>
          <a:lstStyle/>
          <a:p>
            <a:r>
              <a:rPr lang="zh-CN" altLang="en-US" sz="1200" b="1" dirty="0">
                <a:solidFill>
                  <a:srgbClr val="E87071"/>
                </a:solidFill>
                <a:latin typeface="时尚中黑简体" panose="01010104010101010101" pitchFamily="2" charset="-122"/>
                <a:ea typeface="时尚中黑简体" panose="01010104010101010101" pitchFamily="2" charset="-122"/>
              </a:rPr>
              <a:t>单工： 广播，只收对方的信息，只发不收</a:t>
            </a:r>
          </a:p>
          <a:p>
            <a:r>
              <a:rPr lang="zh-CN" altLang="en-US" sz="1200" b="1" dirty="0">
                <a:solidFill>
                  <a:srgbClr val="E87071"/>
                </a:solidFill>
                <a:latin typeface="时尚中黑简体" panose="01010104010101010101" pitchFamily="2" charset="-122"/>
                <a:ea typeface="时尚中黑简体" panose="01010104010101010101" pitchFamily="2" charset="-122"/>
              </a:rPr>
              <a:t>半双工： 同一时刻只能有一个人讲</a:t>
            </a:r>
          </a:p>
          <a:p>
            <a:r>
              <a:rPr lang="zh-CN" altLang="en-US" sz="1200" b="1" dirty="0">
                <a:solidFill>
                  <a:srgbClr val="E87071"/>
                </a:solidFill>
                <a:latin typeface="时尚中黑简体" panose="01010104010101010101" pitchFamily="2" charset="-122"/>
                <a:ea typeface="时尚中黑简体" panose="01010104010101010101" pitchFamily="2" charset="-122"/>
              </a:rPr>
              <a:t>全双工：可以同时讲和收</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5"/>
                                        </p:tgtEl>
                                        <p:attrNameLst>
                                          <p:attrName>style.visibility</p:attrName>
                                        </p:attrNameLst>
                                      </p:cBhvr>
                                      <p:to>
                                        <p:strVal val="visible"/>
                                      </p:to>
                                    </p:set>
                                    <p:animEffect transition="in" filter="blinds(horizontal)">
                                      <p:cBhvr>
                                        <p:cTn id="10" dur="500"/>
                                        <p:tgtEl>
                                          <p:spTgt spid="155"/>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5"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总结</a:t>
            </a:r>
          </a:p>
        </p:txBody>
      </p:sp>
      <p:sp>
        <p:nvSpPr>
          <p:cNvPr id="3" name="Freeform 48"/>
          <p:cNvSpPr>
            <a:spLocks noEditPoints="1"/>
          </p:cNvSpPr>
          <p:nvPr/>
        </p:nvSpPr>
        <p:spPr bwMode="auto">
          <a:xfrm>
            <a:off x="4306503" y="1799629"/>
            <a:ext cx="505292" cy="549557"/>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ffectLst>
            <a:innerShdw blurRad="12700" dist="1143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latin typeface="Arial" panose="020B0604020202020204" pitchFamily="34" charset="0"/>
              <a:ea typeface="微软雅黑" panose="020B0503020204020204" charset="-122"/>
              <a:sym typeface="Arial" panose="020B0604020202020204" pitchFamily="34" charset="0"/>
            </a:endParaRPr>
          </a:p>
        </p:txBody>
      </p:sp>
      <p:grpSp>
        <p:nvGrpSpPr>
          <p:cNvPr id="4" name="组合 3"/>
          <p:cNvGrpSpPr/>
          <p:nvPr/>
        </p:nvGrpSpPr>
        <p:grpSpPr>
          <a:xfrm>
            <a:off x="546098" y="1913752"/>
            <a:ext cx="1911852" cy="738692"/>
            <a:chOff x="3607851" y="1182687"/>
            <a:chExt cx="2196889" cy="984922"/>
          </a:xfrm>
        </p:grpSpPr>
        <p:sp>
          <p:nvSpPr>
            <p:cNvPr id="5" name="圆角矩形 4"/>
            <p:cNvSpPr/>
            <p:nvPr/>
          </p:nvSpPr>
          <p:spPr>
            <a:xfrm>
              <a:off x="3607851" y="1182687"/>
              <a:ext cx="2086801" cy="984922"/>
            </a:xfrm>
            <a:prstGeom prst="roundRect">
              <a:avLst/>
            </a:prstGeom>
            <a:noFill/>
            <a:ln w="1905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grpSp>
          <p:nvGrpSpPr>
            <p:cNvPr id="6" name="组合 5"/>
            <p:cNvGrpSpPr/>
            <p:nvPr/>
          </p:nvGrpSpPr>
          <p:grpSpPr>
            <a:xfrm>
              <a:off x="3881617" y="1251115"/>
              <a:ext cx="1923123" cy="562379"/>
              <a:chOff x="3776606" y="2004244"/>
              <a:chExt cx="1923123" cy="562379"/>
            </a:xfrm>
          </p:grpSpPr>
          <p:sp>
            <p:nvSpPr>
              <p:cNvPr id="7" name="文本框 6"/>
              <p:cNvSpPr txBox="1"/>
              <p:nvPr/>
            </p:nvSpPr>
            <p:spPr>
              <a:xfrm>
                <a:off x="3776606" y="2004244"/>
                <a:ext cx="1923123" cy="330945"/>
              </a:xfrm>
              <a:prstGeom prst="rect">
                <a:avLst/>
              </a:prstGeom>
              <a:noFill/>
            </p:spPr>
            <p:txBody>
              <a:bodyPr wrap="square" rtlCol="0">
                <a:spAutoFit/>
              </a:bodyPr>
              <a:lstStyle/>
              <a:p>
                <a:r>
                  <a:rPr lang="zh-CN" altLang="en-US" sz="1015" b="1" dirty="0">
                    <a:solidFill>
                      <a:srgbClr val="01ACBE"/>
                    </a:solidFill>
                    <a:latin typeface="时尚中黑简体" panose="01010104010101010101" pitchFamily="2" charset="-122"/>
                    <a:ea typeface="时尚中黑简体" panose="01010104010101010101" pitchFamily="2" charset="-122"/>
                  </a:rPr>
                  <a:t>服务端连接</a:t>
                </a:r>
              </a:p>
            </p:txBody>
          </p:sp>
          <p:sp>
            <p:nvSpPr>
              <p:cNvPr id="8" name="文本框 7"/>
              <p:cNvSpPr txBox="1"/>
              <p:nvPr/>
            </p:nvSpPr>
            <p:spPr>
              <a:xfrm>
                <a:off x="3782527" y="2289624"/>
                <a:ext cx="1559316" cy="276999"/>
              </a:xfrm>
              <a:prstGeom prst="rect">
                <a:avLst/>
              </a:prstGeom>
              <a:noFill/>
            </p:spPr>
            <p:txBody>
              <a:bodyPr wrap="square" rtlCol="0">
                <a:spAutoFit/>
              </a:bodyPr>
              <a:lstStyle/>
              <a:p>
                <a:pPr algn="just"/>
                <a:r>
                  <a:rPr lang="en-US" altLang="zh-CN" sz="750" b="1" dirty="0">
                    <a:solidFill>
                      <a:prstClr val="black">
                        <a:lumMod val="50000"/>
                        <a:lumOff val="50000"/>
                      </a:prstClr>
                    </a:solidFill>
                    <a:latin typeface="微软雅黑" panose="020B0503020204020204" charset="-122"/>
                    <a:ea typeface="微软雅黑" panose="020B0503020204020204" charset="-122"/>
                  </a:rPr>
                  <a:t>bind</a:t>
                </a:r>
                <a:r>
                  <a:rPr lang="zh-CN" altLang="en-US" sz="750" b="1" dirty="0">
                    <a:solidFill>
                      <a:prstClr val="black">
                        <a:lumMod val="50000"/>
                        <a:lumOff val="50000"/>
                      </a:prstClr>
                    </a:solidFill>
                    <a:latin typeface="微软雅黑" panose="020B0503020204020204" charset="-122"/>
                    <a:ea typeface="微软雅黑" panose="020B0503020204020204" charset="-122"/>
                  </a:rPr>
                  <a:t>、</a:t>
                </a:r>
                <a:r>
                  <a:rPr lang="en-US" altLang="zh-CN" sz="750" b="1" dirty="0">
                    <a:solidFill>
                      <a:prstClr val="black">
                        <a:lumMod val="50000"/>
                        <a:lumOff val="50000"/>
                      </a:prstClr>
                    </a:solidFill>
                    <a:latin typeface="微软雅黑" panose="020B0503020204020204" charset="-122"/>
                    <a:ea typeface="微软雅黑" panose="020B0503020204020204" charset="-122"/>
                  </a:rPr>
                  <a:t>listen</a:t>
                </a:r>
                <a:endParaRPr lang="zh-CN" altLang="en-US" sz="750" b="1" dirty="0">
                  <a:solidFill>
                    <a:prstClr val="black">
                      <a:lumMod val="50000"/>
                      <a:lumOff val="50000"/>
                    </a:prstClr>
                  </a:solidFill>
                  <a:latin typeface="微软雅黑" panose="020B0503020204020204" charset="-122"/>
                  <a:ea typeface="微软雅黑" panose="020B0503020204020204" charset="-122"/>
                </a:endParaRPr>
              </a:p>
            </p:txBody>
          </p:sp>
        </p:grpSp>
      </p:grpSp>
      <p:grpSp>
        <p:nvGrpSpPr>
          <p:cNvPr id="9" name="组合 8"/>
          <p:cNvGrpSpPr/>
          <p:nvPr/>
        </p:nvGrpSpPr>
        <p:grpSpPr>
          <a:xfrm>
            <a:off x="6735908" y="3639754"/>
            <a:ext cx="1960223" cy="738692"/>
            <a:chOff x="6568385" y="1182687"/>
            <a:chExt cx="2196889" cy="984922"/>
          </a:xfrm>
        </p:grpSpPr>
        <p:sp>
          <p:nvSpPr>
            <p:cNvPr id="10" name="圆角矩形 9"/>
            <p:cNvSpPr/>
            <p:nvPr/>
          </p:nvSpPr>
          <p:spPr>
            <a:xfrm>
              <a:off x="6568385" y="1182687"/>
              <a:ext cx="2086801" cy="984922"/>
            </a:xfrm>
            <a:prstGeom prst="roundRect">
              <a:avLst/>
            </a:prstGeom>
            <a:noFill/>
            <a:ln w="1905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grpSp>
          <p:nvGrpSpPr>
            <p:cNvPr id="11" name="组合 10"/>
            <p:cNvGrpSpPr/>
            <p:nvPr/>
          </p:nvGrpSpPr>
          <p:grpSpPr>
            <a:xfrm>
              <a:off x="6842151" y="1251115"/>
              <a:ext cx="1923123" cy="562378"/>
              <a:chOff x="3776606" y="2004244"/>
              <a:chExt cx="1923123" cy="562378"/>
            </a:xfrm>
          </p:grpSpPr>
          <p:sp>
            <p:nvSpPr>
              <p:cNvPr id="12" name="文本框 11"/>
              <p:cNvSpPr txBox="1"/>
              <p:nvPr/>
            </p:nvSpPr>
            <p:spPr>
              <a:xfrm>
                <a:off x="3776606" y="2004244"/>
                <a:ext cx="1923123" cy="330945"/>
              </a:xfrm>
              <a:prstGeom prst="rect">
                <a:avLst/>
              </a:prstGeom>
              <a:noFill/>
            </p:spPr>
            <p:txBody>
              <a:bodyPr wrap="square" rtlCol="0">
                <a:spAutoFit/>
              </a:bodyPr>
              <a:lstStyle/>
              <a:p>
                <a:r>
                  <a:rPr lang="zh-CN" altLang="en-US" sz="1015" b="1" dirty="0">
                    <a:solidFill>
                      <a:srgbClr val="663A77"/>
                    </a:solidFill>
                    <a:latin typeface="时尚中黑简体" panose="01010104010101010101" pitchFamily="2" charset="-122"/>
                    <a:ea typeface="时尚中黑简体" panose="01010104010101010101" pitchFamily="2" charset="-122"/>
                  </a:rPr>
                  <a:t>关闭</a:t>
                </a:r>
              </a:p>
            </p:txBody>
          </p:sp>
          <p:sp>
            <p:nvSpPr>
              <p:cNvPr id="13" name="文本框 12"/>
              <p:cNvSpPr txBox="1"/>
              <p:nvPr/>
            </p:nvSpPr>
            <p:spPr>
              <a:xfrm>
                <a:off x="3782527" y="2289624"/>
                <a:ext cx="1559316" cy="276998"/>
              </a:xfrm>
              <a:prstGeom prst="rect">
                <a:avLst/>
              </a:prstGeom>
              <a:noFill/>
            </p:spPr>
            <p:txBody>
              <a:bodyPr wrap="square" rtlCol="0">
                <a:spAutoFit/>
              </a:bodyPr>
              <a:lstStyle/>
              <a:p>
                <a:pPr algn="just"/>
                <a:r>
                  <a:rPr lang="en-US" altLang="zh-CN" sz="750" b="1" dirty="0">
                    <a:solidFill>
                      <a:prstClr val="black">
                        <a:lumMod val="50000"/>
                        <a:lumOff val="50000"/>
                      </a:prstClr>
                    </a:solidFill>
                    <a:latin typeface="微软雅黑" panose="020B0503020204020204" charset="-122"/>
                    <a:ea typeface="微软雅黑" panose="020B0503020204020204" charset="-122"/>
                  </a:rPr>
                  <a:t>close</a:t>
                </a:r>
                <a:endParaRPr lang="zh-CN" altLang="en-US" sz="750" b="1" dirty="0">
                  <a:solidFill>
                    <a:prstClr val="black">
                      <a:lumMod val="50000"/>
                      <a:lumOff val="50000"/>
                    </a:prstClr>
                  </a:solidFill>
                  <a:latin typeface="微软雅黑" panose="020B0503020204020204" charset="-122"/>
                  <a:ea typeface="微软雅黑" panose="020B0503020204020204" charset="-122"/>
                </a:endParaRPr>
              </a:p>
            </p:txBody>
          </p:sp>
        </p:grpSp>
      </p:grpSp>
      <p:grpSp>
        <p:nvGrpSpPr>
          <p:cNvPr id="14" name="组合 13"/>
          <p:cNvGrpSpPr/>
          <p:nvPr/>
        </p:nvGrpSpPr>
        <p:grpSpPr>
          <a:xfrm>
            <a:off x="546098" y="3639754"/>
            <a:ext cx="1911852" cy="738692"/>
            <a:chOff x="3607851" y="1182687"/>
            <a:chExt cx="2196889" cy="984922"/>
          </a:xfrm>
        </p:grpSpPr>
        <p:sp>
          <p:nvSpPr>
            <p:cNvPr id="15" name="圆角矩形 14"/>
            <p:cNvSpPr/>
            <p:nvPr/>
          </p:nvSpPr>
          <p:spPr>
            <a:xfrm>
              <a:off x="3607851" y="1182687"/>
              <a:ext cx="2086801" cy="984922"/>
            </a:xfrm>
            <a:prstGeom prst="roundRect">
              <a:avLst/>
            </a:prstGeom>
            <a:noFill/>
            <a:ln w="1905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grpSp>
          <p:nvGrpSpPr>
            <p:cNvPr id="16" name="组合 15"/>
            <p:cNvGrpSpPr/>
            <p:nvPr/>
          </p:nvGrpSpPr>
          <p:grpSpPr>
            <a:xfrm>
              <a:off x="3881617" y="1251115"/>
              <a:ext cx="1923123" cy="562379"/>
              <a:chOff x="3776606" y="2004244"/>
              <a:chExt cx="1923123" cy="562379"/>
            </a:xfrm>
          </p:grpSpPr>
          <p:sp>
            <p:nvSpPr>
              <p:cNvPr id="17" name="文本框 16"/>
              <p:cNvSpPr txBox="1"/>
              <p:nvPr/>
            </p:nvSpPr>
            <p:spPr>
              <a:xfrm>
                <a:off x="3776606" y="2004244"/>
                <a:ext cx="1923123" cy="330945"/>
              </a:xfrm>
              <a:prstGeom prst="rect">
                <a:avLst/>
              </a:prstGeom>
              <a:noFill/>
            </p:spPr>
            <p:txBody>
              <a:bodyPr wrap="square" rtlCol="0">
                <a:spAutoFit/>
              </a:bodyPr>
              <a:lstStyle/>
              <a:p>
                <a:r>
                  <a:rPr lang="zh-CN" altLang="en-US" sz="1015" b="1" dirty="0">
                    <a:solidFill>
                      <a:srgbClr val="FFB850"/>
                    </a:solidFill>
                    <a:latin typeface="时尚中黑简体" panose="01010104010101010101" pitchFamily="2" charset="-122"/>
                    <a:ea typeface="时尚中黑简体" panose="01010104010101010101" pitchFamily="2" charset="-122"/>
                  </a:rPr>
                  <a:t>发送与接收</a:t>
                </a:r>
              </a:p>
            </p:txBody>
          </p:sp>
          <p:sp>
            <p:nvSpPr>
              <p:cNvPr id="18" name="文本框 17"/>
              <p:cNvSpPr txBox="1"/>
              <p:nvPr/>
            </p:nvSpPr>
            <p:spPr>
              <a:xfrm>
                <a:off x="3782527" y="2289624"/>
                <a:ext cx="1559316" cy="276999"/>
              </a:xfrm>
              <a:prstGeom prst="rect">
                <a:avLst/>
              </a:prstGeom>
              <a:noFill/>
            </p:spPr>
            <p:txBody>
              <a:bodyPr wrap="square" rtlCol="0">
                <a:spAutoFit/>
              </a:bodyPr>
              <a:lstStyle/>
              <a:p>
                <a:pPr algn="just"/>
                <a:r>
                  <a:rPr lang="en-US" altLang="zh-CN" sz="750" b="1" dirty="0">
                    <a:solidFill>
                      <a:prstClr val="black">
                        <a:lumMod val="50000"/>
                        <a:lumOff val="50000"/>
                      </a:prstClr>
                    </a:solidFill>
                    <a:latin typeface="微软雅黑" panose="020B0503020204020204" charset="-122"/>
                    <a:ea typeface="微软雅黑" panose="020B0503020204020204" charset="-122"/>
                  </a:rPr>
                  <a:t>send</a:t>
                </a:r>
                <a:r>
                  <a:rPr lang="zh-CN" altLang="en-US" sz="750" b="1" dirty="0">
                    <a:solidFill>
                      <a:prstClr val="black">
                        <a:lumMod val="50000"/>
                        <a:lumOff val="50000"/>
                      </a:prstClr>
                    </a:solidFill>
                    <a:latin typeface="微软雅黑" panose="020B0503020204020204" charset="-122"/>
                    <a:ea typeface="微软雅黑" panose="020B0503020204020204" charset="-122"/>
                  </a:rPr>
                  <a:t>、</a:t>
                </a:r>
                <a:r>
                  <a:rPr lang="en-US" altLang="zh-CN" sz="750" b="1" dirty="0" err="1">
                    <a:solidFill>
                      <a:prstClr val="black">
                        <a:lumMod val="50000"/>
                        <a:lumOff val="50000"/>
                      </a:prstClr>
                    </a:solidFill>
                    <a:latin typeface="微软雅黑" panose="020B0503020204020204" charset="-122"/>
                    <a:ea typeface="微软雅黑" panose="020B0503020204020204" charset="-122"/>
                  </a:rPr>
                  <a:t>recv</a:t>
                </a:r>
                <a:endParaRPr lang="zh-CN" altLang="en-US" sz="750" b="1" dirty="0">
                  <a:solidFill>
                    <a:prstClr val="black">
                      <a:lumMod val="50000"/>
                      <a:lumOff val="50000"/>
                    </a:prstClr>
                  </a:solidFill>
                  <a:latin typeface="微软雅黑" panose="020B0503020204020204" charset="-122"/>
                  <a:ea typeface="微软雅黑" panose="020B0503020204020204" charset="-122"/>
                </a:endParaRPr>
              </a:p>
            </p:txBody>
          </p:sp>
        </p:grpSp>
      </p:grpSp>
      <p:grpSp>
        <p:nvGrpSpPr>
          <p:cNvPr id="19" name="组合 18"/>
          <p:cNvGrpSpPr/>
          <p:nvPr/>
        </p:nvGrpSpPr>
        <p:grpSpPr>
          <a:xfrm>
            <a:off x="6735908" y="1913752"/>
            <a:ext cx="1960223" cy="738692"/>
            <a:chOff x="6568385" y="1182687"/>
            <a:chExt cx="2196889" cy="984922"/>
          </a:xfrm>
        </p:grpSpPr>
        <p:sp>
          <p:nvSpPr>
            <p:cNvPr id="20" name="圆角矩形 19"/>
            <p:cNvSpPr/>
            <p:nvPr/>
          </p:nvSpPr>
          <p:spPr>
            <a:xfrm>
              <a:off x="6568385" y="1182687"/>
              <a:ext cx="2086801" cy="984922"/>
            </a:xfrm>
            <a:prstGeom prst="roundRect">
              <a:avLst/>
            </a:prstGeom>
            <a:noFill/>
            <a:ln w="1905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grpSp>
          <p:nvGrpSpPr>
            <p:cNvPr id="21" name="组合 20"/>
            <p:cNvGrpSpPr/>
            <p:nvPr/>
          </p:nvGrpSpPr>
          <p:grpSpPr>
            <a:xfrm>
              <a:off x="6842151" y="1251115"/>
              <a:ext cx="1923123" cy="562379"/>
              <a:chOff x="3776606" y="2004244"/>
              <a:chExt cx="1923123" cy="562379"/>
            </a:xfrm>
          </p:grpSpPr>
          <p:sp>
            <p:nvSpPr>
              <p:cNvPr id="22" name="文本框 21"/>
              <p:cNvSpPr txBox="1"/>
              <p:nvPr/>
            </p:nvSpPr>
            <p:spPr>
              <a:xfrm>
                <a:off x="3776606" y="2004244"/>
                <a:ext cx="1923123" cy="330945"/>
              </a:xfrm>
              <a:prstGeom prst="rect">
                <a:avLst/>
              </a:prstGeom>
              <a:noFill/>
            </p:spPr>
            <p:txBody>
              <a:bodyPr wrap="square" rtlCol="0">
                <a:spAutoFit/>
              </a:bodyPr>
              <a:lstStyle/>
              <a:p>
                <a:r>
                  <a:rPr lang="zh-CN" altLang="en-US" sz="1015" b="1" dirty="0">
                    <a:solidFill>
                      <a:srgbClr val="E87071"/>
                    </a:solidFill>
                    <a:latin typeface="时尚中黑简体" panose="01010104010101010101" pitchFamily="2" charset="-122"/>
                    <a:ea typeface="时尚中黑简体" panose="01010104010101010101" pitchFamily="2" charset="-122"/>
                  </a:rPr>
                  <a:t>客户端连接</a:t>
                </a:r>
              </a:p>
            </p:txBody>
          </p:sp>
          <p:sp>
            <p:nvSpPr>
              <p:cNvPr id="23" name="文本框 22"/>
              <p:cNvSpPr txBox="1"/>
              <p:nvPr/>
            </p:nvSpPr>
            <p:spPr>
              <a:xfrm>
                <a:off x="3782527" y="2289624"/>
                <a:ext cx="1559316" cy="276999"/>
              </a:xfrm>
              <a:prstGeom prst="rect">
                <a:avLst/>
              </a:prstGeom>
              <a:noFill/>
            </p:spPr>
            <p:txBody>
              <a:bodyPr wrap="square" rtlCol="0">
                <a:spAutoFit/>
              </a:bodyPr>
              <a:lstStyle/>
              <a:p>
                <a:pPr algn="just"/>
                <a:r>
                  <a:rPr lang="en-US" altLang="zh-CN" sz="750" b="1" dirty="0">
                    <a:solidFill>
                      <a:prstClr val="black">
                        <a:lumMod val="50000"/>
                        <a:lumOff val="50000"/>
                      </a:prstClr>
                    </a:solidFill>
                    <a:latin typeface="微软雅黑" panose="020B0503020204020204" charset="-122"/>
                    <a:ea typeface="微软雅黑" panose="020B0503020204020204" charset="-122"/>
                  </a:rPr>
                  <a:t>connect</a:t>
                </a:r>
                <a:endParaRPr lang="zh-CN" altLang="en-US" sz="750" b="1" dirty="0">
                  <a:solidFill>
                    <a:prstClr val="black">
                      <a:lumMod val="50000"/>
                      <a:lumOff val="50000"/>
                    </a:prstClr>
                  </a:solidFill>
                  <a:latin typeface="微软雅黑" panose="020B0503020204020204" charset="-122"/>
                  <a:ea typeface="微软雅黑" panose="020B0503020204020204" charset="-122"/>
                </a:endParaRPr>
              </a:p>
            </p:txBody>
          </p:sp>
        </p:grpSp>
      </p:grpSp>
      <p:grpSp>
        <p:nvGrpSpPr>
          <p:cNvPr id="24" name="组合 23"/>
          <p:cNvGrpSpPr/>
          <p:nvPr/>
        </p:nvGrpSpPr>
        <p:grpSpPr>
          <a:xfrm>
            <a:off x="2564511" y="2230963"/>
            <a:ext cx="3976617" cy="1860509"/>
            <a:chOff x="2791188" y="1879600"/>
            <a:chExt cx="6623314" cy="3098800"/>
          </a:xfrm>
          <a:solidFill>
            <a:schemeClr val="bg1">
              <a:lumMod val="75000"/>
            </a:schemeClr>
          </a:solidFill>
        </p:grpSpPr>
        <p:sp>
          <p:nvSpPr>
            <p:cNvPr id="25" name="任意多边形 24"/>
            <p:cNvSpPr/>
            <p:nvPr/>
          </p:nvSpPr>
          <p:spPr>
            <a:xfrm flipH="1">
              <a:off x="7324759" y="1879600"/>
              <a:ext cx="2089743" cy="3098800"/>
            </a:xfrm>
            <a:custGeom>
              <a:avLst/>
              <a:gdLst>
                <a:gd name="connsiteX0" fmla="*/ 0 w 2089743"/>
                <a:gd name="connsiteY0" fmla="*/ 0 h 3098800"/>
                <a:gd name="connsiteX1" fmla="*/ 896251 w 2089743"/>
                <a:gd name="connsiteY1" fmla="*/ 0 h 3098800"/>
                <a:gd name="connsiteX2" fmla="*/ 1499804 w 2089743"/>
                <a:gd name="connsiteY2" fmla="*/ 603553 h 3098800"/>
                <a:gd name="connsiteX3" fmla="*/ 1499804 w 2089743"/>
                <a:gd name="connsiteY3" fmla="*/ 1424821 h 3098800"/>
                <a:gd name="connsiteX4" fmla="*/ 2089743 w 2089743"/>
                <a:gd name="connsiteY4" fmla="*/ 1424821 h 3098800"/>
                <a:gd name="connsiteX5" fmla="*/ 2089743 w 2089743"/>
                <a:gd name="connsiteY5" fmla="*/ 1667767 h 3098800"/>
                <a:gd name="connsiteX6" fmla="*/ 1499804 w 2089743"/>
                <a:gd name="connsiteY6" fmla="*/ 1667767 h 3098800"/>
                <a:gd name="connsiteX7" fmla="*/ 1499804 w 2089743"/>
                <a:gd name="connsiteY7" fmla="*/ 2495247 h 3098800"/>
                <a:gd name="connsiteX8" fmla="*/ 896251 w 2089743"/>
                <a:gd name="connsiteY8" fmla="*/ 3098800 h 3098800"/>
                <a:gd name="connsiteX9" fmla="*/ 0 w 2089743"/>
                <a:gd name="connsiteY9" fmla="*/ 3098800 h 3098800"/>
                <a:gd name="connsiteX10" fmla="*/ 0 w 2089743"/>
                <a:gd name="connsiteY10" fmla="*/ 2897517 h 3098800"/>
                <a:gd name="connsiteX11" fmla="*/ 779876 w 2089743"/>
                <a:gd name="connsiteY11" fmla="*/ 2897517 h 3098800"/>
                <a:gd name="connsiteX12" fmla="*/ 1287900 w 2089743"/>
                <a:gd name="connsiteY12" fmla="*/ 2389493 h 3098800"/>
                <a:gd name="connsiteX13" fmla="*/ 1287900 w 2089743"/>
                <a:gd name="connsiteY13" fmla="*/ 709307 h 3098800"/>
                <a:gd name="connsiteX14" fmla="*/ 779876 w 2089743"/>
                <a:gd name="connsiteY14" fmla="*/ 201283 h 3098800"/>
                <a:gd name="connsiteX15" fmla="*/ 0 w 2089743"/>
                <a:gd name="connsiteY15" fmla="*/ 201283 h 30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89743" h="3098800">
                  <a:moveTo>
                    <a:pt x="0" y="0"/>
                  </a:moveTo>
                  <a:lnTo>
                    <a:pt x="896251" y="0"/>
                  </a:lnTo>
                  <a:cubicBezTo>
                    <a:pt x="1229584" y="0"/>
                    <a:pt x="1499804" y="270220"/>
                    <a:pt x="1499804" y="603553"/>
                  </a:cubicBezTo>
                  <a:lnTo>
                    <a:pt x="1499804" y="1424821"/>
                  </a:lnTo>
                  <a:lnTo>
                    <a:pt x="2089743" y="1424821"/>
                  </a:lnTo>
                  <a:lnTo>
                    <a:pt x="2089743" y="1667767"/>
                  </a:lnTo>
                  <a:lnTo>
                    <a:pt x="1499804" y="1667767"/>
                  </a:lnTo>
                  <a:lnTo>
                    <a:pt x="1499804" y="2495247"/>
                  </a:lnTo>
                  <a:cubicBezTo>
                    <a:pt x="1499804" y="2828580"/>
                    <a:pt x="1229584" y="3098800"/>
                    <a:pt x="896251" y="3098800"/>
                  </a:cubicBezTo>
                  <a:lnTo>
                    <a:pt x="0" y="3098800"/>
                  </a:lnTo>
                  <a:lnTo>
                    <a:pt x="0" y="2897517"/>
                  </a:lnTo>
                  <a:lnTo>
                    <a:pt x="779876" y="2897517"/>
                  </a:lnTo>
                  <a:cubicBezTo>
                    <a:pt x="1060450" y="2897517"/>
                    <a:pt x="1287900" y="2670067"/>
                    <a:pt x="1287900" y="2389493"/>
                  </a:cubicBezTo>
                  <a:lnTo>
                    <a:pt x="1287900" y="709307"/>
                  </a:lnTo>
                  <a:cubicBezTo>
                    <a:pt x="1287900" y="428733"/>
                    <a:pt x="1060450" y="201283"/>
                    <a:pt x="779876" y="201283"/>
                  </a:cubicBezTo>
                  <a:lnTo>
                    <a:pt x="0" y="2012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6" name="任意多边形 25"/>
            <p:cNvSpPr/>
            <p:nvPr/>
          </p:nvSpPr>
          <p:spPr>
            <a:xfrm>
              <a:off x="2791188" y="1879600"/>
              <a:ext cx="2089743" cy="3098800"/>
            </a:xfrm>
            <a:custGeom>
              <a:avLst/>
              <a:gdLst>
                <a:gd name="connsiteX0" fmla="*/ 0 w 2089743"/>
                <a:gd name="connsiteY0" fmla="*/ 0 h 3098800"/>
                <a:gd name="connsiteX1" fmla="*/ 896251 w 2089743"/>
                <a:gd name="connsiteY1" fmla="*/ 0 h 3098800"/>
                <a:gd name="connsiteX2" fmla="*/ 1499804 w 2089743"/>
                <a:gd name="connsiteY2" fmla="*/ 603553 h 3098800"/>
                <a:gd name="connsiteX3" fmla="*/ 1499804 w 2089743"/>
                <a:gd name="connsiteY3" fmla="*/ 1424821 h 3098800"/>
                <a:gd name="connsiteX4" fmla="*/ 2089743 w 2089743"/>
                <a:gd name="connsiteY4" fmla="*/ 1424821 h 3098800"/>
                <a:gd name="connsiteX5" fmla="*/ 2089743 w 2089743"/>
                <a:gd name="connsiteY5" fmla="*/ 1667767 h 3098800"/>
                <a:gd name="connsiteX6" fmla="*/ 1499804 w 2089743"/>
                <a:gd name="connsiteY6" fmla="*/ 1667767 h 3098800"/>
                <a:gd name="connsiteX7" fmla="*/ 1499804 w 2089743"/>
                <a:gd name="connsiteY7" fmla="*/ 2495247 h 3098800"/>
                <a:gd name="connsiteX8" fmla="*/ 896251 w 2089743"/>
                <a:gd name="connsiteY8" fmla="*/ 3098800 h 3098800"/>
                <a:gd name="connsiteX9" fmla="*/ 0 w 2089743"/>
                <a:gd name="connsiteY9" fmla="*/ 3098800 h 3098800"/>
                <a:gd name="connsiteX10" fmla="*/ 0 w 2089743"/>
                <a:gd name="connsiteY10" fmla="*/ 2897517 h 3098800"/>
                <a:gd name="connsiteX11" fmla="*/ 779876 w 2089743"/>
                <a:gd name="connsiteY11" fmla="*/ 2897517 h 3098800"/>
                <a:gd name="connsiteX12" fmla="*/ 1287900 w 2089743"/>
                <a:gd name="connsiteY12" fmla="*/ 2389493 h 3098800"/>
                <a:gd name="connsiteX13" fmla="*/ 1287900 w 2089743"/>
                <a:gd name="connsiteY13" fmla="*/ 709307 h 3098800"/>
                <a:gd name="connsiteX14" fmla="*/ 779876 w 2089743"/>
                <a:gd name="connsiteY14" fmla="*/ 201283 h 3098800"/>
                <a:gd name="connsiteX15" fmla="*/ 0 w 2089743"/>
                <a:gd name="connsiteY15" fmla="*/ 201283 h 30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89743" h="3098800">
                  <a:moveTo>
                    <a:pt x="0" y="0"/>
                  </a:moveTo>
                  <a:lnTo>
                    <a:pt x="896251" y="0"/>
                  </a:lnTo>
                  <a:cubicBezTo>
                    <a:pt x="1229584" y="0"/>
                    <a:pt x="1499804" y="270220"/>
                    <a:pt x="1499804" y="603553"/>
                  </a:cubicBezTo>
                  <a:lnTo>
                    <a:pt x="1499804" y="1424821"/>
                  </a:lnTo>
                  <a:lnTo>
                    <a:pt x="2089743" y="1424821"/>
                  </a:lnTo>
                  <a:lnTo>
                    <a:pt x="2089743" y="1667767"/>
                  </a:lnTo>
                  <a:lnTo>
                    <a:pt x="1499804" y="1667767"/>
                  </a:lnTo>
                  <a:lnTo>
                    <a:pt x="1499804" y="2495247"/>
                  </a:lnTo>
                  <a:cubicBezTo>
                    <a:pt x="1499804" y="2828580"/>
                    <a:pt x="1229584" y="3098800"/>
                    <a:pt x="896251" y="3098800"/>
                  </a:cubicBezTo>
                  <a:lnTo>
                    <a:pt x="0" y="3098800"/>
                  </a:lnTo>
                  <a:lnTo>
                    <a:pt x="0" y="2897517"/>
                  </a:lnTo>
                  <a:lnTo>
                    <a:pt x="779876" y="2897517"/>
                  </a:lnTo>
                  <a:cubicBezTo>
                    <a:pt x="1060450" y="2897517"/>
                    <a:pt x="1287900" y="2670067"/>
                    <a:pt x="1287900" y="2389493"/>
                  </a:cubicBezTo>
                  <a:lnTo>
                    <a:pt x="1287900" y="709307"/>
                  </a:lnTo>
                  <a:cubicBezTo>
                    <a:pt x="1287900" y="428733"/>
                    <a:pt x="1060450" y="201283"/>
                    <a:pt x="779876" y="201283"/>
                  </a:cubicBezTo>
                  <a:lnTo>
                    <a:pt x="0" y="2012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27" name="组合 26"/>
          <p:cNvGrpSpPr/>
          <p:nvPr/>
        </p:nvGrpSpPr>
        <p:grpSpPr>
          <a:xfrm>
            <a:off x="3687439" y="2295838"/>
            <a:ext cx="1730756" cy="1730756"/>
            <a:chOff x="4942163" y="2314437"/>
            <a:chExt cx="2307674" cy="2307674"/>
          </a:xfrm>
        </p:grpSpPr>
        <p:grpSp>
          <p:nvGrpSpPr>
            <p:cNvPr id="28" name="组合 27"/>
            <p:cNvGrpSpPr/>
            <p:nvPr/>
          </p:nvGrpSpPr>
          <p:grpSpPr>
            <a:xfrm>
              <a:off x="4942163" y="2314437"/>
              <a:ext cx="2307674" cy="2307674"/>
              <a:chOff x="4942163" y="2314437"/>
              <a:chExt cx="2307674" cy="2307674"/>
            </a:xfrm>
          </p:grpSpPr>
          <p:sp>
            <p:nvSpPr>
              <p:cNvPr id="39" name="椭圆 38"/>
              <p:cNvSpPr/>
              <p:nvPr/>
            </p:nvSpPr>
            <p:spPr>
              <a:xfrm>
                <a:off x="4942163" y="2314437"/>
                <a:ext cx="2307674" cy="2307674"/>
              </a:xfrm>
              <a:prstGeom prst="ellipse">
                <a:avLst/>
              </a:prstGeom>
              <a:gradFill flip="none" rotWithShape="1">
                <a:gsLst>
                  <a:gs pos="0">
                    <a:schemeClr val="bg1">
                      <a:lumMod val="85000"/>
                    </a:schemeClr>
                  </a:gs>
                  <a:gs pos="100000">
                    <a:schemeClr val="bg1"/>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368300" dist="1905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0" name="椭圆 39"/>
              <p:cNvSpPr/>
              <p:nvPr/>
            </p:nvSpPr>
            <p:spPr>
              <a:xfrm>
                <a:off x="5121441" y="2493714"/>
                <a:ext cx="1949119" cy="1949119"/>
              </a:xfrm>
              <a:prstGeom prst="ellipse">
                <a:avLst/>
              </a:prstGeom>
              <a:gradFill>
                <a:gsLst>
                  <a:gs pos="0">
                    <a:schemeClr val="bg1"/>
                  </a:gs>
                  <a:gs pos="100000">
                    <a:schemeClr val="bg1">
                      <a:lumMod val="75000"/>
                    </a:schemeClr>
                  </a:gs>
                </a:gsLst>
                <a:lin ang="2700000" scaled="1"/>
              </a:gradFill>
              <a:ln>
                <a:noFill/>
              </a:ln>
              <a:effectLst>
                <a:outerShdw blurRad="304800" dist="1270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29" name="Group 35"/>
            <p:cNvGrpSpPr>
              <a:grpSpLocks noChangeAspect="1"/>
            </p:cNvGrpSpPr>
            <p:nvPr/>
          </p:nvGrpSpPr>
          <p:grpSpPr bwMode="auto">
            <a:xfrm>
              <a:off x="5224341" y="2507866"/>
              <a:ext cx="1792121" cy="1737814"/>
              <a:chOff x="3477" y="1809"/>
              <a:chExt cx="726" cy="704"/>
            </a:xfrm>
            <a:solidFill>
              <a:schemeClr val="bg1">
                <a:lumMod val="65000"/>
                <a:alpha val="50000"/>
              </a:schemeClr>
            </a:solidFill>
          </p:grpSpPr>
          <p:sp>
            <p:nvSpPr>
              <p:cNvPr id="30" name="Freeform 36"/>
              <p:cNvSpPr/>
              <p:nvPr/>
            </p:nvSpPr>
            <p:spPr bwMode="auto">
              <a:xfrm>
                <a:off x="3928" y="1833"/>
                <a:ext cx="15" cy="12"/>
              </a:xfrm>
              <a:custGeom>
                <a:avLst/>
                <a:gdLst>
                  <a:gd name="T0" fmla="*/ 5 w 6"/>
                  <a:gd name="T1" fmla="*/ 0 h 5"/>
                  <a:gd name="T2" fmla="*/ 0 w 6"/>
                  <a:gd name="T3" fmla="*/ 0 h 5"/>
                  <a:gd name="T4" fmla="*/ 0 w 6"/>
                  <a:gd name="T5" fmla="*/ 3 h 5"/>
                  <a:gd name="T6" fmla="*/ 0 w 6"/>
                  <a:gd name="T7" fmla="*/ 4 h 5"/>
                  <a:gd name="T8" fmla="*/ 0 w 6"/>
                  <a:gd name="T9" fmla="*/ 5 h 5"/>
                  <a:gd name="T10" fmla="*/ 1 w 6"/>
                  <a:gd name="T11" fmla="*/ 5 h 5"/>
                  <a:gd name="T12" fmla="*/ 5 w 6"/>
                  <a:gd name="T13" fmla="*/ 5 h 5"/>
                  <a:gd name="T14" fmla="*/ 6 w 6"/>
                  <a:gd name="T15" fmla="*/ 5 h 5"/>
                  <a:gd name="T16" fmla="*/ 6 w 6"/>
                  <a:gd name="T17" fmla="*/ 5 h 5"/>
                  <a:gd name="T18" fmla="*/ 6 w 6"/>
                  <a:gd name="T19" fmla="*/ 5 h 5"/>
                  <a:gd name="T20" fmla="*/ 6 w 6"/>
                  <a:gd name="T21" fmla="*/ 4 h 5"/>
                  <a:gd name="T22" fmla="*/ 6 w 6"/>
                  <a:gd name="T23" fmla="*/ 3 h 5"/>
                  <a:gd name="T24" fmla="*/ 6 w 6"/>
                  <a:gd name="T25" fmla="*/ 3 h 5"/>
                  <a:gd name="T26" fmla="*/ 5 w 6"/>
                  <a:gd name="T27" fmla="*/ 2 h 5"/>
                  <a:gd name="T28" fmla="*/ 5 w 6"/>
                  <a:gd name="T29" fmla="*/ 2 h 5"/>
                  <a:gd name="T30" fmla="*/ 5 w 6"/>
                  <a:gd name="T31" fmla="*/ 1 h 5"/>
                  <a:gd name="T32" fmla="*/ 5 w 6"/>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5">
                    <a:moveTo>
                      <a:pt x="5" y="0"/>
                    </a:moveTo>
                    <a:cubicBezTo>
                      <a:pt x="0" y="0"/>
                      <a:pt x="0" y="0"/>
                      <a:pt x="0" y="0"/>
                    </a:cubicBezTo>
                    <a:cubicBezTo>
                      <a:pt x="0" y="3"/>
                      <a:pt x="0" y="3"/>
                      <a:pt x="0" y="3"/>
                    </a:cubicBezTo>
                    <a:cubicBezTo>
                      <a:pt x="0" y="4"/>
                      <a:pt x="0" y="4"/>
                      <a:pt x="0" y="4"/>
                    </a:cubicBezTo>
                    <a:cubicBezTo>
                      <a:pt x="0" y="4"/>
                      <a:pt x="0" y="4"/>
                      <a:pt x="0" y="5"/>
                    </a:cubicBezTo>
                    <a:cubicBezTo>
                      <a:pt x="1" y="5"/>
                      <a:pt x="1" y="5"/>
                      <a:pt x="1" y="5"/>
                    </a:cubicBezTo>
                    <a:cubicBezTo>
                      <a:pt x="5" y="5"/>
                      <a:pt x="5" y="5"/>
                      <a:pt x="5" y="5"/>
                    </a:cubicBezTo>
                    <a:cubicBezTo>
                      <a:pt x="6" y="5"/>
                      <a:pt x="6" y="5"/>
                      <a:pt x="6" y="5"/>
                    </a:cubicBezTo>
                    <a:cubicBezTo>
                      <a:pt x="6" y="5"/>
                      <a:pt x="6" y="5"/>
                      <a:pt x="6" y="5"/>
                    </a:cubicBezTo>
                    <a:cubicBezTo>
                      <a:pt x="6" y="5"/>
                      <a:pt x="6" y="5"/>
                      <a:pt x="6" y="5"/>
                    </a:cubicBezTo>
                    <a:cubicBezTo>
                      <a:pt x="6" y="4"/>
                      <a:pt x="6" y="4"/>
                      <a:pt x="6" y="4"/>
                    </a:cubicBezTo>
                    <a:cubicBezTo>
                      <a:pt x="6" y="4"/>
                      <a:pt x="6" y="4"/>
                      <a:pt x="6" y="3"/>
                    </a:cubicBezTo>
                    <a:cubicBezTo>
                      <a:pt x="6" y="3"/>
                      <a:pt x="6" y="3"/>
                      <a:pt x="6" y="3"/>
                    </a:cubicBezTo>
                    <a:cubicBezTo>
                      <a:pt x="6" y="3"/>
                      <a:pt x="6" y="3"/>
                      <a:pt x="5" y="2"/>
                    </a:cubicBezTo>
                    <a:cubicBezTo>
                      <a:pt x="5" y="2"/>
                      <a:pt x="5" y="2"/>
                      <a:pt x="5" y="2"/>
                    </a:cubicBezTo>
                    <a:cubicBezTo>
                      <a:pt x="5" y="1"/>
                      <a:pt x="5" y="1"/>
                      <a:pt x="5"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1" name="Freeform 37"/>
              <p:cNvSpPr/>
              <p:nvPr/>
            </p:nvSpPr>
            <p:spPr bwMode="auto">
              <a:xfrm>
                <a:off x="3928" y="1840"/>
                <a:ext cx="34" cy="33"/>
              </a:xfrm>
              <a:custGeom>
                <a:avLst/>
                <a:gdLst>
                  <a:gd name="T0" fmla="*/ 7 w 14"/>
                  <a:gd name="T1" fmla="*/ 0 h 14"/>
                  <a:gd name="T2" fmla="*/ 6 w 14"/>
                  <a:gd name="T3" fmla="*/ 0 h 14"/>
                  <a:gd name="T4" fmla="*/ 6 w 14"/>
                  <a:gd name="T5" fmla="*/ 1 h 14"/>
                  <a:gd name="T6" fmla="*/ 6 w 14"/>
                  <a:gd name="T7" fmla="*/ 2 h 14"/>
                  <a:gd name="T8" fmla="*/ 6 w 14"/>
                  <a:gd name="T9" fmla="*/ 2 h 14"/>
                  <a:gd name="T10" fmla="*/ 6 w 14"/>
                  <a:gd name="T11" fmla="*/ 2 h 14"/>
                  <a:gd name="T12" fmla="*/ 5 w 14"/>
                  <a:gd name="T13" fmla="*/ 3 h 14"/>
                  <a:gd name="T14" fmla="*/ 5 w 14"/>
                  <a:gd name="T15" fmla="*/ 3 h 14"/>
                  <a:gd name="T16" fmla="*/ 4 w 14"/>
                  <a:gd name="T17" fmla="*/ 3 h 14"/>
                  <a:gd name="T18" fmla="*/ 4 w 14"/>
                  <a:gd name="T19" fmla="*/ 3 h 14"/>
                  <a:gd name="T20" fmla="*/ 3 w 14"/>
                  <a:gd name="T21" fmla="*/ 3 h 14"/>
                  <a:gd name="T22" fmla="*/ 3 w 14"/>
                  <a:gd name="T23" fmla="*/ 4 h 14"/>
                  <a:gd name="T24" fmla="*/ 3 w 14"/>
                  <a:gd name="T25" fmla="*/ 4 h 14"/>
                  <a:gd name="T26" fmla="*/ 3 w 14"/>
                  <a:gd name="T27" fmla="*/ 4 h 14"/>
                  <a:gd name="T28" fmla="*/ 3 w 14"/>
                  <a:gd name="T29" fmla="*/ 4 h 14"/>
                  <a:gd name="T30" fmla="*/ 2 w 14"/>
                  <a:gd name="T31" fmla="*/ 4 h 14"/>
                  <a:gd name="T32" fmla="*/ 1 w 14"/>
                  <a:gd name="T33" fmla="*/ 4 h 14"/>
                  <a:gd name="T34" fmla="*/ 0 w 14"/>
                  <a:gd name="T35" fmla="*/ 5 h 14"/>
                  <a:gd name="T36" fmla="*/ 0 w 14"/>
                  <a:gd name="T37" fmla="*/ 6 h 14"/>
                  <a:gd name="T38" fmla="*/ 0 w 14"/>
                  <a:gd name="T39" fmla="*/ 6 h 14"/>
                  <a:gd name="T40" fmla="*/ 0 w 14"/>
                  <a:gd name="T41" fmla="*/ 9 h 14"/>
                  <a:gd name="T42" fmla="*/ 1 w 14"/>
                  <a:gd name="T43" fmla="*/ 9 h 14"/>
                  <a:gd name="T44" fmla="*/ 1 w 14"/>
                  <a:gd name="T45" fmla="*/ 9 h 14"/>
                  <a:gd name="T46" fmla="*/ 1 w 14"/>
                  <a:gd name="T47" fmla="*/ 9 h 14"/>
                  <a:gd name="T48" fmla="*/ 1 w 14"/>
                  <a:gd name="T49" fmla="*/ 9 h 14"/>
                  <a:gd name="T50" fmla="*/ 1 w 14"/>
                  <a:gd name="T51" fmla="*/ 11 h 14"/>
                  <a:gd name="T52" fmla="*/ 2 w 14"/>
                  <a:gd name="T53" fmla="*/ 11 h 14"/>
                  <a:gd name="T54" fmla="*/ 3 w 14"/>
                  <a:gd name="T55" fmla="*/ 11 h 14"/>
                  <a:gd name="T56" fmla="*/ 3 w 14"/>
                  <a:gd name="T57" fmla="*/ 11 h 14"/>
                  <a:gd name="T58" fmla="*/ 3 w 14"/>
                  <a:gd name="T59" fmla="*/ 11 h 14"/>
                  <a:gd name="T60" fmla="*/ 3 w 14"/>
                  <a:gd name="T61" fmla="*/ 13 h 14"/>
                  <a:gd name="T62" fmla="*/ 5 w 14"/>
                  <a:gd name="T63" fmla="*/ 13 h 14"/>
                  <a:gd name="T64" fmla="*/ 6 w 14"/>
                  <a:gd name="T65" fmla="*/ 14 h 14"/>
                  <a:gd name="T66" fmla="*/ 7 w 14"/>
                  <a:gd name="T67" fmla="*/ 14 h 14"/>
                  <a:gd name="T68" fmla="*/ 9 w 14"/>
                  <a:gd name="T69" fmla="*/ 13 h 14"/>
                  <a:gd name="T70" fmla="*/ 10 w 14"/>
                  <a:gd name="T71" fmla="*/ 13 h 14"/>
                  <a:gd name="T72" fmla="*/ 10 w 14"/>
                  <a:gd name="T73" fmla="*/ 12 h 14"/>
                  <a:gd name="T74" fmla="*/ 11 w 14"/>
                  <a:gd name="T75" fmla="*/ 12 h 14"/>
                  <a:gd name="T76" fmla="*/ 12 w 14"/>
                  <a:gd name="T77" fmla="*/ 12 h 14"/>
                  <a:gd name="T78" fmla="*/ 13 w 14"/>
                  <a:gd name="T79" fmla="*/ 8 h 14"/>
                  <a:gd name="T80" fmla="*/ 13 w 14"/>
                  <a:gd name="T81" fmla="*/ 7 h 14"/>
                  <a:gd name="T82" fmla="*/ 12 w 14"/>
                  <a:gd name="T83" fmla="*/ 5 h 14"/>
                  <a:gd name="T84" fmla="*/ 12 w 14"/>
                  <a:gd name="T85" fmla="*/ 5 h 14"/>
                  <a:gd name="T86" fmla="*/ 12 w 14"/>
                  <a:gd name="T87" fmla="*/ 5 h 14"/>
                  <a:gd name="T88" fmla="*/ 13 w 14"/>
                  <a:gd name="T89" fmla="*/ 4 h 14"/>
                  <a:gd name="T90" fmla="*/ 13 w 14"/>
                  <a:gd name="T91" fmla="*/ 2 h 14"/>
                  <a:gd name="T92" fmla="*/ 13 w 14"/>
                  <a:gd name="T93" fmla="*/ 2 h 14"/>
                  <a:gd name="T94" fmla="*/ 12 w 14"/>
                  <a:gd name="T95" fmla="*/ 2 h 14"/>
                  <a:gd name="T96" fmla="*/ 12 w 14"/>
                  <a:gd name="T97" fmla="*/ 1 h 14"/>
                  <a:gd name="T98" fmla="*/ 11 w 14"/>
                  <a:gd name="T99" fmla="*/ 1 h 14"/>
                  <a:gd name="T100" fmla="*/ 8 w 14"/>
                  <a:gd name="T101" fmla="*/ 0 h 14"/>
                  <a:gd name="T102" fmla="*/ 8 w 14"/>
                  <a:gd name="T103" fmla="*/ 0 h 14"/>
                  <a:gd name="T104" fmla="*/ 7 w 14"/>
                  <a:gd name="T105" fmla="*/ 0 h 14"/>
                  <a:gd name="T106" fmla="*/ 7 w 14"/>
                  <a:gd name="T107" fmla="*/ 0 h 14"/>
                  <a:gd name="T108" fmla="*/ 7 w 14"/>
                  <a:gd name="T10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 h="14">
                    <a:moveTo>
                      <a:pt x="7" y="0"/>
                    </a:moveTo>
                    <a:cubicBezTo>
                      <a:pt x="7" y="0"/>
                      <a:pt x="6" y="0"/>
                      <a:pt x="6" y="0"/>
                    </a:cubicBezTo>
                    <a:cubicBezTo>
                      <a:pt x="6" y="1"/>
                      <a:pt x="6" y="1"/>
                      <a:pt x="6" y="1"/>
                    </a:cubicBezTo>
                    <a:cubicBezTo>
                      <a:pt x="6" y="2"/>
                      <a:pt x="6" y="2"/>
                      <a:pt x="6" y="2"/>
                    </a:cubicBezTo>
                    <a:cubicBezTo>
                      <a:pt x="6" y="2"/>
                      <a:pt x="6" y="2"/>
                      <a:pt x="6" y="2"/>
                    </a:cubicBezTo>
                    <a:cubicBezTo>
                      <a:pt x="6" y="2"/>
                      <a:pt x="6" y="2"/>
                      <a:pt x="6" y="2"/>
                    </a:cubicBezTo>
                    <a:cubicBezTo>
                      <a:pt x="5" y="3"/>
                      <a:pt x="5" y="3"/>
                      <a:pt x="5" y="3"/>
                    </a:cubicBezTo>
                    <a:cubicBezTo>
                      <a:pt x="5" y="3"/>
                      <a:pt x="5" y="3"/>
                      <a:pt x="5" y="3"/>
                    </a:cubicBezTo>
                    <a:cubicBezTo>
                      <a:pt x="4" y="3"/>
                      <a:pt x="4" y="3"/>
                      <a:pt x="4" y="3"/>
                    </a:cubicBezTo>
                    <a:cubicBezTo>
                      <a:pt x="4" y="3"/>
                      <a:pt x="4" y="3"/>
                      <a:pt x="4" y="3"/>
                    </a:cubicBezTo>
                    <a:cubicBezTo>
                      <a:pt x="3" y="3"/>
                      <a:pt x="3" y="3"/>
                      <a:pt x="3" y="3"/>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1" y="4"/>
                      <a:pt x="1" y="4"/>
                      <a:pt x="1" y="4"/>
                    </a:cubicBezTo>
                    <a:cubicBezTo>
                      <a:pt x="1" y="4"/>
                      <a:pt x="1" y="4"/>
                      <a:pt x="0" y="5"/>
                    </a:cubicBezTo>
                    <a:cubicBezTo>
                      <a:pt x="0" y="5"/>
                      <a:pt x="0" y="6"/>
                      <a:pt x="0" y="6"/>
                    </a:cubicBezTo>
                    <a:cubicBezTo>
                      <a:pt x="0" y="6"/>
                      <a:pt x="0" y="6"/>
                      <a:pt x="0" y="6"/>
                    </a:cubicBezTo>
                    <a:cubicBezTo>
                      <a:pt x="0" y="9"/>
                      <a:pt x="0" y="9"/>
                      <a:pt x="0" y="9"/>
                    </a:cubicBezTo>
                    <a:cubicBezTo>
                      <a:pt x="1" y="9"/>
                      <a:pt x="1" y="9"/>
                      <a:pt x="1" y="9"/>
                    </a:cubicBezTo>
                    <a:cubicBezTo>
                      <a:pt x="1" y="9"/>
                      <a:pt x="1" y="9"/>
                      <a:pt x="1" y="9"/>
                    </a:cubicBezTo>
                    <a:cubicBezTo>
                      <a:pt x="1" y="9"/>
                      <a:pt x="1" y="9"/>
                      <a:pt x="1" y="9"/>
                    </a:cubicBezTo>
                    <a:cubicBezTo>
                      <a:pt x="1" y="9"/>
                      <a:pt x="1" y="9"/>
                      <a:pt x="1" y="9"/>
                    </a:cubicBezTo>
                    <a:cubicBezTo>
                      <a:pt x="1" y="11"/>
                      <a:pt x="1" y="11"/>
                      <a:pt x="1" y="11"/>
                    </a:cubicBezTo>
                    <a:cubicBezTo>
                      <a:pt x="2" y="11"/>
                      <a:pt x="2" y="11"/>
                      <a:pt x="2" y="11"/>
                    </a:cubicBezTo>
                    <a:cubicBezTo>
                      <a:pt x="3" y="11"/>
                      <a:pt x="3" y="11"/>
                      <a:pt x="3" y="11"/>
                    </a:cubicBezTo>
                    <a:cubicBezTo>
                      <a:pt x="3" y="11"/>
                      <a:pt x="3" y="11"/>
                      <a:pt x="3" y="11"/>
                    </a:cubicBezTo>
                    <a:cubicBezTo>
                      <a:pt x="3" y="11"/>
                      <a:pt x="3" y="11"/>
                      <a:pt x="3" y="11"/>
                    </a:cubicBezTo>
                    <a:cubicBezTo>
                      <a:pt x="3" y="12"/>
                      <a:pt x="3" y="12"/>
                      <a:pt x="3" y="13"/>
                    </a:cubicBezTo>
                    <a:cubicBezTo>
                      <a:pt x="4" y="13"/>
                      <a:pt x="5" y="13"/>
                      <a:pt x="5" y="13"/>
                    </a:cubicBezTo>
                    <a:cubicBezTo>
                      <a:pt x="6" y="14"/>
                      <a:pt x="6" y="14"/>
                      <a:pt x="6" y="14"/>
                    </a:cubicBezTo>
                    <a:cubicBezTo>
                      <a:pt x="7" y="14"/>
                      <a:pt x="7" y="14"/>
                      <a:pt x="7" y="14"/>
                    </a:cubicBezTo>
                    <a:cubicBezTo>
                      <a:pt x="8" y="14"/>
                      <a:pt x="9" y="13"/>
                      <a:pt x="9" y="13"/>
                    </a:cubicBezTo>
                    <a:cubicBezTo>
                      <a:pt x="10" y="13"/>
                      <a:pt x="10" y="13"/>
                      <a:pt x="10" y="13"/>
                    </a:cubicBezTo>
                    <a:cubicBezTo>
                      <a:pt x="10" y="12"/>
                      <a:pt x="10" y="12"/>
                      <a:pt x="10" y="12"/>
                    </a:cubicBezTo>
                    <a:cubicBezTo>
                      <a:pt x="11" y="12"/>
                      <a:pt x="11" y="12"/>
                      <a:pt x="11" y="12"/>
                    </a:cubicBezTo>
                    <a:cubicBezTo>
                      <a:pt x="12" y="12"/>
                      <a:pt x="12" y="12"/>
                      <a:pt x="12" y="12"/>
                    </a:cubicBezTo>
                    <a:cubicBezTo>
                      <a:pt x="13" y="11"/>
                      <a:pt x="14" y="9"/>
                      <a:pt x="13" y="8"/>
                    </a:cubicBezTo>
                    <a:cubicBezTo>
                      <a:pt x="13" y="7"/>
                      <a:pt x="13" y="7"/>
                      <a:pt x="13" y="7"/>
                    </a:cubicBezTo>
                    <a:cubicBezTo>
                      <a:pt x="12" y="6"/>
                      <a:pt x="12" y="6"/>
                      <a:pt x="12" y="5"/>
                    </a:cubicBezTo>
                    <a:cubicBezTo>
                      <a:pt x="12" y="5"/>
                      <a:pt x="12" y="5"/>
                      <a:pt x="12" y="5"/>
                    </a:cubicBezTo>
                    <a:cubicBezTo>
                      <a:pt x="12" y="5"/>
                      <a:pt x="12" y="5"/>
                      <a:pt x="12" y="5"/>
                    </a:cubicBezTo>
                    <a:cubicBezTo>
                      <a:pt x="13" y="5"/>
                      <a:pt x="13" y="5"/>
                      <a:pt x="13" y="4"/>
                    </a:cubicBezTo>
                    <a:cubicBezTo>
                      <a:pt x="13" y="2"/>
                      <a:pt x="13" y="2"/>
                      <a:pt x="13" y="2"/>
                    </a:cubicBezTo>
                    <a:cubicBezTo>
                      <a:pt x="13" y="2"/>
                      <a:pt x="13" y="2"/>
                      <a:pt x="13" y="2"/>
                    </a:cubicBezTo>
                    <a:cubicBezTo>
                      <a:pt x="12" y="2"/>
                      <a:pt x="12" y="2"/>
                      <a:pt x="12" y="2"/>
                    </a:cubicBezTo>
                    <a:cubicBezTo>
                      <a:pt x="12" y="1"/>
                      <a:pt x="12" y="1"/>
                      <a:pt x="12" y="1"/>
                    </a:cubicBezTo>
                    <a:cubicBezTo>
                      <a:pt x="11" y="1"/>
                      <a:pt x="11" y="1"/>
                      <a:pt x="11" y="1"/>
                    </a:cubicBezTo>
                    <a:cubicBezTo>
                      <a:pt x="10" y="0"/>
                      <a:pt x="9" y="0"/>
                      <a:pt x="8" y="0"/>
                    </a:cubicBezTo>
                    <a:cubicBezTo>
                      <a:pt x="8" y="0"/>
                      <a:pt x="8" y="0"/>
                      <a:pt x="8" y="0"/>
                    </a:cubicBezTo>
                    <a:cubicBezTo>
                      <a:pt x="7" y="0"/>
                      <a:pt x="7" y="0"/>
                      <a:pt x="7" y="0"/>
                    </a:cubicBezTo>
                    <a:cubicBezTo>
                      <a:pt x="7"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2" name="Freeform 38"/>
              <p:cNvSpPr/>
              <p:nvPr/>
            </p:nvSpPr>
            <p:spPr bwMode="auto">
              <a:xfrm>
                <a:off x="3959" y="1847"/>
                <a:ext cx="22" cy="19"/>
              </a:xfrm>
              <a:custGeom>
                <a:avLst/>
                <a:gdLst>
                  <a:gd name="T0" fmla="*/ 4 w 9"/>
                  <a:gd name="T1" fmla="*/ 0 h 8"/>
                  <a:gd name="T2" fmla="*/ 0 w 9"/>
                  <a:gd name="T3" fmla="*/ 1 h 8"/>
                  <a:gd name="T4" fmla="*/ 0 w 9"/>
                  <a:gd name="T5" fmla="*/ 2 h 8"/>
                  <a:gd name="T6" fmla="*/ 1 w 9"/>
                  <a:gd name="T7" fmla="*/ 3 h 8"/>
                  <a:gd name="T8" fmla="*/ 2 w 9"/>
                  <a:gd name="T9" fmla="*/ 4 h 8"/>
                  <a:gd name="T10" fmla="*/ 3 w 9"/>
                  <a:gd name="T11" fmla="*/ 5 h 8"/>
                  <a:gd name="T12" fmla="*/ 3 w 9"/>
                  <a:gd name="T13" fmla="*/ 6 h 8"/>
                  <a:gd name="T14" fmla="*/ 4 w 9"/>
                  <a:gd name="T15" fmla="*/ 6 h 8"/>
                  <a:gd name="T16" fmla="*/ 4 w 9"/>
                  <a:gd name="T17" fmla="*/ 6 h 8"/>
                  <a:gd name="T18" fmla="*/ 4 w 9"/>
                  <a:gd name="T19" fmla="*/ 7 h 8"/>
                  <a:gd name="T20" fmla="*/ 4 w 9"/>
                  <a:gd name="T21" fmla="*/ 7 h 8"/>
                  <a:gd name="T22" fmla="*/ 6 w 9"/>
                  <a:gd name="T23" fmla="*/ 7 h 8"/>
                  <a:gd name="T24" fmla="*/ 6 w 9"/>
                  <a:gd name="T25" fmla="*/ 8 h 8"/>
                  <a:gd name="T26" fmla="*/ 9 w 9"/>
                  <a:gd name="T27" fmla="*/ 6 h 8"/>
                  <a:gd name="T28" fmla="*/ 9 w 9"/>
                  <a:gd name="T29" fmla="*/ 3 h 8"/>
                  <a:gd name="T30" fmla="*/ 9 w 9"/>
                  <a:gd name="T31" fmla="*/ 2 h 8"/>
                  <a:gd name="T32" fmla="*/ 9 w 9"/>
                  <a:gd name="T33" fmla="*/ 1 h 8"/>
                  <a:gd name="T34" fmla="*/ 8 w 9"/>
                  <a:gd name="T35" fmla="*/ 1 h 8"/>
                  <a:gd name="T36" fmla="*/ 7 w 9"/>
                  <a:gd name="T37" fmla="*/ 1 h 8"/>
                  <a:gd name="T38" fmla="*/ 7 w 9"/>
                  <a:gd name="T39" fmla="*/ 1 h 8"/>
                  <a:gd name="T40" fmla="*/ 7 w 9"/>
                  <a:gd name="T41" fmla="*/ 1 h 8"/>
                  <a:gd name="T42" fmla="*/ 8 w 9"/>
                  <a:gd name="T43" fmla="*/ 0 h 8"/>
                  <a:gd name="T44" fmla="*/ 7 w 9"/>
                  <a:gd name="T45" fmla="*/ 0 h 8"/>
                  <a:gd name="T46" fmla="*/ 5 w 9"/>
                  <a:gd name="T47" fmla="*/ 0 h 8"/>
                  <a:gd name="T48" fmla="*/ 4 w 9"/>
                  <a:gd name="T4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 h="8">
                    <a:moveTo>
                      <a:pt x="4" y="0"/>
                    </a:moveTo>
                    <a:cubicBezTo>
                      <a:pt x="3" y="0"/>
                      <a:pt x="1" y="0"/>
                      <a:pt x="0" y="1"/>
                    </a:cubicBezTo>
                    <a:cubicBezTo>
                      <a:pt x="0" y="1"/>
                      <a:pt x="0" y="2"/>
                      <a:pt x="0" y="2"/>
                    </a:cubicBezTo>
                    <a:cubicBezTo>
                      <a:pt x="0" y="3"/>
                      <a:pt x="0" y="3"/>
                      <a:pt x="1" y="3"/>
                    </a:cubicBezTo>
                    <a:cubicBezTo>
                      <a:pt x="2" y="4"/>
                      <a:pt x="2" y="4"/>
                      <a:pt x="2" y="4"/>
                    </a:cubicBezTo>
                    <a:cubicBezTo>
                      <a:pt x="2" y="4"/>
                      <a:pt x="3" y="5"/>
                      <a:pt x="3" y="5"/>
                    </a:cubicBezTo>
                    <a:cubicBezTo>
                      <a:pt x="3" y="6"/>
                      <a:pt x="3" y="6"/>
                      <a:pt x="3" y="6"/>
                    </a:cubicBezTo>
                    <a:cubicBezTo>
                      <a:pt x="4" y="6"/>
                      <a:pt x="4" y="6"/>
                      <a:pt x="4" y="6"/>
                    </a:cubicBezTo>
                    <a:cubicBezTo>
                      <a:pt x="4" y="6"/>
                      <a:pt x="4" y="6"/>
                      <a:pt x="4" y="6"/>
                    </a:cubicBezTo>
                    <a:cubicBezTo>
                      <a:pt x="4" y="6"/>
                      <a:pt x="4" y="6"/>
                      <a:pt x="4" y="7"/>
                    </a:cubicBezTo>
                    <a:cubicBezTo>
                      <a:pt x="4" y="7"/>
                      <a:pt x="4" y="7"/>
                      <a:pt x="4" y="7"/>
                    </a:cubicBezTo>
                    <a:cubicBezTo>
                      <a:pt x="6" y="7"/>
                      <a:pt x="6" y="7"/>
                      <a:pt x="6" y="7"/>
                    </a:cubicBezTo>
                    <a:cubicBezTo>
                      <a:pt x="6" y="8"/>
                      <a:pt x="6" y="8"/>
                      <a:pt x="6" y="8"/>
                    </a:cubicBezTo>
                    <a:cubicBezTo>
                      <a:pt x="7" y="8"/>
                      <a:pt x="8" y="7"/>
                      <a:pt x="9" y="6"/>
                    </a:cubicBezTo>
                    <a:cubicBezTo>
                      <a:pt x="9" y="5"/>
                      <a:pt x="9" y="4"/>
                      <a:pt x="9" y="3"/>
                    </a:cubicBezTo>
                    <a:cubicBezTo>
                      <a:pt x="9" y="2"/>
                      <a:pt x="9" y="2"/>
                      <a:pt x="9" y="2"/>
                    </a:cubicBezTo>
                    <a:cubicBezTo>
                      <a:pt x="9" y="1"/>
                      <a:pt x="9" y="1"/>
                      <a:pt x="9" y="1"/>
                    </a:cubicBezTo>
                    <a:cubicBezTo>
                      <a:pt x="8" y="1"/>
                      <a:pt x="8" y="1"/>
                      <a:pt x="8" y="1"/>
                    </a:cubicBezTo>
                    <a:cubicBezTo>
                      <a:pt x="8" y="1"/>
                      <a:pt x="8" y="1"/>
                      <a:pt x="7" y="1"/>
                    </a:cubicBezTo>
                    <a:cubicBezTo>
                      <a:pt x="7" y="1"/>
                      <a:pt x="7" y="1"/>
                      <a:pt x="7" y="1"/>
                    </a:cubicBezTo>
                    <a:cubicBezTo>
                      <a:pt x="7" y="1"/>
                      <a:pt x="7" y="1"/>
                      <a:pt x="7" y="1"/>
                    </a:cubicBezTo>
                    <a:cubicBezTo>
                      <a:pt x="8" y="0"/>
                      <a:pt x="8" y="0"/>
                      <a:pt x="8" y="0"/>
                    </a:cubicBezTo>
                    <a:cubicBezTo>
                      <a:pt x="7" y="0"/>
                      <a:pt x="7" y="0"/>
                      <a:pt x="7" y="0"/>
                    </a:cubicBezTo>
                    <a:cubicBezTo>
                      <a:pt x="6" y="0"/>
                      <a:pt x="6" y="0"/>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3" name="Freeform 39"/>
              <p:cNvSpPr/>
              <p:nvPr/>
            </p:nvSpPr>
            <p:spPr bwMode="auto">
              <a:xfrm>
                <a:off x="3959" y="1864"/>
                <a:ext cx="22" cy="14"/>
              </a:xfrm>
              <a:custGeom>
                <a:avLst/>
                <a:gdLst>
                  <a:gd name="T0" fmla="*/ 6 w 9"/>
                  <a:gd name="T1" fmla="*/ 0 h 6"/>
                  <a:gd name="T2" fmla="*/ 4 w 9"/>
                  <a:gd name="T3" fmla="*/ 0 h 6"/>
                  <a:gd name="T4" fmla="*/ 1 w 9"/>
                  <a:gd name="T5" fmla="*/ 0 h 6"/>
                  <a:gd name="T6" fmla="*/ 0 w 9"/>
                  <a:gd name="T7" fmla="*/ 1 h 6"/>
                  <a:gd name="T8" fmla="*/ 0 w 9"/>
                  <a:gd name="T9" fmla="*/ 2 h 6"/>
                  <a:gd name="T10" fmla="*/ 0 w 9"/>
                  <a:gd name="T11" fmla="*/ 2 h 6"/>
                  <a:gd name="T12" fmla="*/ 0 w 9"/>
                  <a:gd name="T13" fmla="*/ 5 h 6"/>
                  <a:gd name="T14" fmla="*/ 3 w 9"/>
                  <a:gd name="T15" fmla="*/ 5 h 6"/>
                  <a:gd name="T16" fmla="*/ 3 w 9"/>
                  <a:gd name="T17" fmla="*/ 6 h 6"/>
                  <a:gd name="T18" fmla="*/ 8 w 9"/>
                  <a:gd name="T19" fmla="*/ 6 h 6"/>
                  <a:gd name="T20" fmla="*/ 8 w 9"/>
                  <a:gd name="T21" fmla="*/ 6 h 6"/>
                  <a:gd name="T22" fmla="*/ 9 w 9"/>
                  <a:gd name="T23" fmla="*/ 6 h 6"/>
                  <a:gd name="T24" fmla="*/ 9 w 9"/>
                  <a:gd name="T25" fmla="*/ 5 h 6"/>
                  <a:gd name="T26" fmla="*/ 9 w 9"/>
                  <a:gd name="T27" fmla="*/ 5 h 6"/>
                  <a:gd name="T28" fmla="*/ 9 w 9"/>
                  <a:gd name="T29" fmla="*/ 3 h 6"/>
                  <a:gd name="T30" fmla="*/ 7 w 9"/>
                  <a:gd name="T31" fmla="*/ 2 h 6"/>
                  <a:gd name="T32" fmla="*/ 7 w 9"/>
                  <a:gd name="T33" fmla="*/ 2 h 6"/>
                  <a:gd name="T34" fmla="*/ 7 w 9"/>
                  <a:gd name="T35" fmla="*/ 2 h 6"/>
                  <a:gd name="T36" fmla="*/ 6 w 9"/>
                  <a:gd name="T37" fmla="*/ 2 h 6"/>
                  <a:gd name="T38" fmla="*/ 6 w 9"/>
                  <a:gd name="T39" fmla="*/ 1 h 6"/>
                  <a:gd name="T40" fmla="*/ 6 w 9"/>
                  <a:gd name="T41" fmla="*/ 1 h 6"/>
                  <a:gd name="T42" fmla="*/ 6 w 9"/>
                  <a:gd name="T4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6">
                    <a:moveTo>
                      <a:pt x="6" y="0"/>
                    </a:moveTo>
                    <a:cubicBezTo>
                      <a:pt x="4" y="0"/>
                      <a:pt x="4" y="0"/>
                      <a:pt x="4" y="0"/>
                    </a:cubicBezTo>
                    <a:cubicBezTo>
                      <a:pt x="1" y="0"/>
                      <a:pt x="1" y="0"/>
                      <a:pt x="1" y="0"/>
                    </a:cubicBezTo>
                    <a:cubicBezTo>
                      <a:pt x="1" y="0"/>
                      <a:pt x="0" y="0"/>
                      <a:pt x="0" y="1"/>
                    </a:cubicBezTo>
                    <a:cubicBezTo>
                      <a:pt x="0" y="1"/>
                      <a:pt x="0" y="1"/>
                      <a:pt x="0" y="2"/>
                    </a:cubicBezTo>
                    <a:cubicBezTo>
                      <a:pt x="0" y="2"/>
                      <a:pt x="0" y="2"/>
                      <a:pt x="0" y="2"/>
                    </a:cubicBezTo>
                    <a:cubicBezTo>
                      <a:pt x="0" y="5"/>
                      <a:pt x="0" y="5"/>
                      <a:pt x="0" y="5"/>
                    </a:cubicBezTo>
                    <a:cubicBezTo>
                      <a:pt x="3" y="5"/>
                      <a:pt x="3" y="5"/>
                      <a:pt x="3" y="5"/>
                    </a:cubicBezTo>
                    <a:cubicBezTo>
                      <a:pt x="3" y="6"/>
                      <a:pt x="3" y="6"/>
                      <a:pt x="3" y="6"/>
                    </a:cubicBezTo>
                    <a:cubicBezTo>
                      <a:pt x="8" y="6"/>
                      <a:pt x="8" y="6"/>
                      <a:pt x="8" y="6"/>
                    </a:cubicBezTo>
                    <a:cubicBezTo>
                      <a:pt x="8" y="6"/>
                      <a:pt x="8" y="6"/>
                      <a:pt x="8" y="6"/>
                    </a:cubicBezTo>
                    <a:cubicBezTo>
                      <a:pt x="8" y="6"/>
                      <a:pt x="9" y="6"/>
                      <a:pt x="9" y="6"/>
                    </a:cubicBezTo>
                    <a:cubicBezTo>
                      <a:pt x="9" y="6"/>
                      <a:pt x="9" y="5"/>
                      <a:pt x="9" y="5"/>
                    </a:cubicBezTo>
                    <a:cubicBezTo>
                      <a:pt x="9" y="5"/>
                      <a:pt x="9" y="5"/>
                      <a:pt x="9" y="5"/>
                    </a:cubicBezTo>
                    <a:cubicBezTo>
                      <a:pt x="9" y="4"/>
                      <a:pt x="9" y="4"/>
                      <a:pt x="9" y="3"/>
                    </a:cubicBezTo>
                    <a:cubicBezTo>
                      <a:pt x="9" y="2"/>
                      <a:pt x="8" y="2"/>
                      <a:pt x="7" y="2"/>
                    </a:cubicBezTo>
                    <a:cubicBezTo>
                      <a:pt x="7" y="2"/>
                      <a:pt x="7" y="2"/>
                      <a:pt x="7" y="2"/>
                    </a:cubicBezTo>
                    <a:cubicBezTo>
                      <a:pt x="7" y="2"/>
                      <a:pt x="7" y="2"/>
                      <a:pt x="7" y="2"/>
                    </a:cubicBezTo>
                    <a:cubicBezTo>
                      <a:pt x="6" y="2"/>
                      <a:pt x="6" y="2"/>
                      <a:pt x="6" y="2"/>
                    </a:cubicBezTo>
                    <a:cubicBezTo>
                      <a:pt x="6" y="1"/>
                      <a:pt x="6" y="1"/>
                      <a:pt x="6" y="1"/>
                    </a:cubicBezTo>
                    <a:cubicBezTo>
                      <a:pt x="6" y="1"/>
                      <a:pt x="6" y="1"/>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4" name="Freeform 40"/>
              <p:cNvSpPr/>
              <p:nvPr/>
            </p:nvSpPr>
            <p:spPr bwMode="auto">
              <a:xfrm>
                <a:off x="3764" y="1809"/>
                <a:ext cx="81" cy="57"/>
              </a:xfrm>
              <a:custGeom>
                <a:avLst/>
                <a:gdLst>
                  <a:gd name="T0" fmla="*/ 14 w 34"/>
                  <a:gd name="T1" fmla="*/ 1 h 24"/>
                  <a:gd name="T2" fmla="*/ 2 w 34"/>
                  <a:gd name="T3" fmla="*/ 2 h 24"/>
                  <a:gd name="T4" fmla="*/ 2 w 34"/>
                  <a:gd name="T5" fmla="*/ 5 h 24"/>
                  <a:gd name="T6" fmla="*/ 4 w 34"/>
                  <a:gd name="T7" fmla="*/ 6 h 24"/>
                  <a:gd name="T8" fmla="*/ 4 w 34"/>
                  <a:gd name="T9" fmla="*/ 9 h 24"/>
                  <a:gd name="T10" fmla="*/ 4 w 34"/>
                  <a:gd name="T11" fmla="*/ 12 h 24"/>
                  <a:gd name="T12" fmla="*/ 3 w 34"/>
                  <a:gd name="T13" fmla="*/ 13 h 24"/>
                  <a:gd name="T14" fmla="*/ 0 w 34"/>
                  <a:gd name="T15" fmla="*/ 15 h 24"/>
                  <a:gd name="T16" fmla="*/ 0 w 34"/>
                  <a:gd name="T17" fmla="*/ 18 h 24"/>
                  <a:gd name="T18" fmla="*/ 2 w 34"/>
                  <a:gd name="T19" fmla="*/ 20 h 24"/>
                  <a:gd name="T20" fmla="*/ 5 w 34"/>
                  <a:gd name="T21" fmla="*/ 24 h 24"/>
                  <a:gd name="T22" fmla="*/ 11 w 34"/>
                  <a:gd name="T23" fmla="*/ 24 h 24"/>
                  <a:gd name="T24" fmla="*/ 13 w 34"/>
                  <a:gd name="T25" fmla="*/ 22 h 24"/>
                  <a:gd name="T26" fmla="*/ 14 w 34"/>
                  <a:gd name="T27" fmla="*/ 19 h 24"/>
                  <a:gd name="T28" fmla="*/ 15 w 34"/>
                  <a:gd name="T29" fmla="*/ 18 h 24"/>
                  <a:gd name="T30" fmla="*/ 16 w 34"/>
                  <a:gd name="T31" fmla="*/ 18 h 24"/>
                  <a:gd name="T32" fmla="*/ 17 w 34"/>
                  <a:gd name="T33" fmla="*/ 18 h 24"/>
                  <a:gd name="T34" fmla="*/ 21 w 34"/>
                  <a:gd name="T35" fmla="*/ 17 h 24"/>
                  <a:gd name="T36" fmla="*/ 21 w 34"/>
                  <a:gd name="T37" fmla="*/ 16 h 24"/>
                  <a:gd name="T38" fmla="*/ 22 w 34"/>
                  <a:gd name="T39" fmla="*/ 16 h 24"/>
                  <a:gd name="T40" fmla="*/ 25 w 34"/>
                  <a:gd name="T41" fmla="*/ 14 h 24"/>
                  <a:gd name="T42" fmla="*/ 28 w 34"/>
                  <a:gd name="T43" fmla="*/ 14 h 24"/>
                  <a:gd name="T44" fmla="*/ 29 w 34"/>
                  <a:gd name="T45" fmla="*/ 12 h 24"/>
                  <a:gd name="T46" fmla="*/ 29 w 34"/>
                  <a:gd name="T47" fmla="*/ 12 h 24"/>
                  <a:gd name="T48" fmla="*/ 31 w 34"/>
                  <a:gd name="T49" fmla="*/ 11 h 24"/>
                  <a:gd name="T50" fmla="*/ 31 w 34"/>
                  <a:gd name="T51" fmla="*/ 9 h 24"/>
                  <a:gd name="T52" fmla="*/ 31 w 34"/>
                  <a:gd name="T53" fmla="*/ 7 h 24"/>
                  <a:gd name="T54" fmla="*/ 33 w 34"/>
                  <a:gd name="T55" fmla="*/ 5 h 24"/>
                  <a:gd name="T56" fmla="*/ 34 w 34"/>
                  <a:gd name="T57" fmla="*/ 3 h 24"/>
                  <a:gd name="T58" fmla="*/ 34 w 34"/>
                  <a:gd name="T59" fmla="*/ 2 h 24"/>
                  <a:gd name="T60" fmla="*/ 32 w 34"/>
                  <a:gd name="T61" fmla="*/ 0 h 24"/>
                  <a:gd name="T62" fmla="*/ 27 w 34"/>
                  <a:gd name="T6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24">
                    <a:moveTo>
                      <a:pt x="27" y="0"/>
                    </a:moveTo>
                    <a:cubicBezTo>
                      <a:pt x="23" y="0"/>
                      <a:pt x="18" y="0"/>
                      <a:pt x="14" y="1"/>
                    </a:cubicBezTo>
                    <a:cubicBezTo>
                      <a:pt x="10" y="1"/>
                      <a:pt x="6" y="2"/>
                      <a:pt x="3" y="2"/>
                    </a:cubicBezTo>
                    <a:cubicBezTo>
                      <a:pt x="2" y="2"/>
                      <a:pt x="2" y="2"/>
                      <a:pt x="2" y="2"/>
                    </a:cubicBezTo>
                    <a:cubicBezTo>
                      <a:pt x="2" y="4"/>
                      <a:pt x="2" y="4"/>
                      <a:pt x="2" y="4"/>
                    </a:cubicBezTo>
                    <a:cubicBezTo>
                      <a:pt x="2" y="4"/>
                      <a:pt x="2" y="5"/>
                      <a:pt x="2" y="5"/>
                    </a:cubicBezTo>
                    <a:cubicBezTo>
                      <a:pt x="3" y="5"/>
                      <a:pt x="3" y="5"/>
                      <a:pt x="3" y="5"/>
                    </a:cubicBezTo>
                    <a:cubicBezTo>
                      <a:pt x="3" y="5"/>
                      <a:pt x="3" y="5"/>
                      <a:pt x="4" y="6"/>
                    </a:cubicBezTo>
                    <a:cubicBezTo>
                      <a:pt x="4" y="6"/>
                      <a:pt x="4" y="7"/>
                      <a:pt x="4" y="8"/>
                    </a:cubicBezTo>
                    <a:cubicBezTo>
                      <a:pt x="4" y="9"/>
                      <a:pt x="4" y="9"/>
                      <a:pt x="4" y="9"/>
                    </a:cubicBezTo>
                    <a:cubicBezTo>
                      <a:pt x="5" y="10"/>
                      <a:pt x="5" y="11"/>
                      <a:pt x="4" y="12"/>
                    </a:cubicBezTo>
                    <a:cubicBezTo>
                      <a:pt x="4" y="12"/>
                      <a:pt x="4" y="12"/>
                      <a:pt x="4" y="12"/>
                    </a:cubicBezTo>
                    <a:cubicBezTo>
                      <a:pt x="4" y="12"/>
                      <a:pt x="3" y="12"/>
                      <a:pt x="3" y="12"/>
                    </a:cubicBezTo>
                    <a:cubicBezTo>
                      <a:pt x="3" y="13"/>
                      <a:pt x="3" y="13"/>
                      <a:pt x="3" y="13"/>
                    </a:cubicBezTo>
                    <a:cubicBezTo>
                      <a:pt x="2" y="14"/>
                      <a:pt x="2" y="14"/>
                      <a:pt x="1" y="15"/>
                    </a:cubicBezTo>
                    <a:cubicBezTo>
                      <a:pt x="0" y="15"/>
                      <a:pt x="0" y="15"/>
                      <a:pt x="0" y="15"/>
                    </a:cubicBezTo>
                    <a:cubicBezTo>
                      <a:pt x="0" y="18"/>
                      <a:pt x="0" y="18"/>
                      <a:pt x="0" y="18"/>
                    </a:cubicBezTo>
                    <a:cubicBezTo>
                      <a:pt x="0" y="18"/>
                      <a:pt x="0" y="18"/>
                      <a:pt x="0" y="18"/>
                    </a:cubicBezTo>
                    <a:cubicBezTo>
                      <a:pt x="0" y="18"/>
                      <a:pt x="0" y="19"/>
                      <a:pt x="1" y="19"/>
                    </a:cubicBezTo>
                    <a:cubicBezTo>
                      <a:pt x="2" y="20"/>
                      <a:pt x="2" y="20"/>
                      <a:pt x="2" y="20"/>
                    </a:cubicBezTo>
                    <a:cubicBezTo>
                      <a:pt x="3" y="21"/>
                      <a:pt x="4" y="22"/>
                      <a:pt x="5" y="23"/>
                    </a:cubicBezTo>
                    <a:cubicBezTo>
                      <a:pt x="5" y="24"/>
                      <a:pt x="5" y="24"/>
                      <a:pt x="5" y="24"/>
                    </a:cubicBezTo>
                    <a:cubicBezTo>
                      <a:pt x="10" y="24"/>
                      <a:pt x="10" y="24"/>
                      <a:pt x="10" y="24"/>
                    </a:cubicBezTo>
                    <a:cubicBezTo>
                      <a:pt x="11" y="24"/>
                      <a:pt x="11" y="24"/>
                      <a:pt x="11" y="24"/>
                    </a:cubicBezTo>
                    <a:cubicBezTo>
                      <a:pt x="11" y="24"/>
                      <a:pt x="11" y="24"/>
                      <a:pt x="11" y="24"/>
                    </a:cubicBezTo>
                    <a:cubicBezTo>
                      <a:pt x="13" y="24"/>
                      <a:pt x="13" y="23"/>
                      <a:pt x="13" y="22"/>
                    </a:cubicBezTo>
                    <a:cubicBezTo>
                      <a:pt x="13" y="22"/>
                      <a:pt x="14" y="21"/>
                      <a:pt x="14" y="21"/>
                    </a:cubicBezTo>
                    <a:cubicBezTo>
                      <a:pt x="14" y="20"/>
                      <a:pt x="14" y="20"/>
                      <a:pt x="14" y="19"/>
                    </a:cubicBezTo>
                    <a:cubicBezTo>
                      <a:pt x="14" y="19"/>
                      <a:pt x="14" y="19"/>
                      <a:pt x="14" y="19"/>
                    </a:cubicBezTo>
                    <a:cubicBezTo>
                      <a:pt x="15" y="19"/>
                      <a:pt x="15" y="19"/>
                      <a:pt x="15" y="18"/>
                    </a:cubicBezTo>
                    <a:cubicBezTo>
                      <a:pt x="15" y="18"/>
                      <a:pt x="15" y="18"/>
                      <a:pt x="15" y="18"/>
                    </a:cubicBezTo>
                    <a:cubicBezTo>
                      <a:pt x="15" y="18"/>
                      <a:pt x="15" y="18"/>
                      <a:pt x="16" y="18"/>
                    </a:cubicBezTo>
                    <a:cubicBezTo>
                      <a:pt x="16" y="18"/>
                      <a:pt x="16" y="18"/>
                      <a:pt x="16" y="18"/>
                    </a:cubicBezTo>
                    <a:cubicBezTo>
                      <a:pt x="17" y="18"/>
                      <a:pt x="17" y="18"/>
                      <a:pt x="17" y="18"/>
                    </a:cubicBezTo>
                    <a:cubicBezTo>
                      <a:pt x="19" y="18"/>
                      <a:pt x="19" y="18"/>
                      <a:pt x="19" y="18"/>
                    </a:cubicBezTo>
                    <a:cubicBezTo>
                      <a:pt x="20" y="18"/>
                      <a:pt x="21" y="18"/>
                      <a:pt x="21" y="17"/>
                    </a:cubicBezTo>
                    <a:cubicBezTo>
                      <a:pt x="21" y="16"/>
                      <a:pt x="21" y="16"/>
                      <a:pt x="21" y="16"/>
                    </a:cubicBezTo>
                    <a:cubicBezTo>
                      <a:pt x="21" y="16"/>
                      <a:pt x="21" y="16"/>
                      <a:pt x="21" y="16"/>
                    </a:cubicBezTo>
                    <a:cubicBezTo>
                      <a:pt x="21" y="16"/>
                      <a:pt x="22" y="16"/>
                      <a:pt x="22" y="16"/>
                    </a:cubicBezTo>
                    <a:cubicBezTo>
                      <a:pt x="22" y="16"/>
                      <a:pt x="22" y="16"/>
                      <a:pt x="22" y="16"/>
                    </a:cubicBezTo>
                    <a:cubicBezTo>
                      <a:pt x="23" y="16"/>
                      <a:pt x="23" y="16"/>
                      <a:pt x="24" y="15"/>
                    </a:cubicBezTo>
                    <a:cubicBezTo>
                      <a:pt x="24" y="15"/>
                      <a:pt x="25" y="14"/>
                      <a:pt x="25" y="14"/>
                    </a:cubicBezTo>
                    <a:cubicBezTo>
                      <a:pt x="25" y="14"/>
                      <a:pt x="26" y="14"/>
                      <a:pt x="26" y="14"/>
                    </a:cubicBezTo>
                    <a:cubicBezTo>
                      <a:pt x="28" y="14"/>
                      <a:pt x="28" y="14"/>
                      <a:pt x="28" y="14"/>
                    </a:cubicBezTo>
                    <a:cubicBezTo>
                      <a:pt x="28" y="14"/>
                      <a:pt x="28" y="14"/>
                      <a:pt x="28" y="14"/>
                    </a:cubicBezTo>
                    <a:cubicBezTo>
                      <a:pt x="29" y="14"/>
                      <a:pt x="29" y="13"/>
                      <a:pt x="29" y="12"/>
                    </a:cubicBezTo>
                    <a:cubicBezTo>
                      <a:pt x="29" y="12"/>
                      <a:pt x="29" y="12"/>
                      <a:pt x="29" y="12"/>
                    </a:cubicBezTo>
                    <a:cubicBezTo>
                      <a:pt x="29" y="12"/>
                      <a:pt x="29" y="12"/>
                      <a:pt x="29" y="12"/>
                    </a:cubicBezTo>
                    <a:cubicBezTo>
                      <a:pt x="30" y="12"/>
                      <a:pt x="30" y="12"/>
                      <a:pt x="30" y="12"/>
                    </a:cubicBezTo>
                    <a:cubicBezTo>
                      <a:pt x="30" y="12"/>
                      <a:pt x="31" y="12"/>
                      <a:pt x="31" y="11"/>
                    </a:cubicBezTo>
                    <a:cubicBezTo>
                      <a:pt x="32" y="11"/>
                      <a:pt x="32" y="10"/>
                      <a:pt x="31" y="10"/>
                    </a:cubicBezTo>
                    <a:cubicBezTo>
                      <a:pt x="31" y="9"/>
                      <a:pt x="31" y="9"/>
                      <a:pt x="31" y="9"/>
                    </a:cubicBezTo>
                    <a:cubicBezTo>
                      <a:pt x="31" y="9"/>
                      <a:pt x="31" y="9"/>
                      <a:pt x="31" y="9"/>
                    </a:cubicBezTo>
                    <a:cubicBezTo>
                      <a:pt x="31" y="8"/>
                      <a:pt x="31" y="7"/>
                      <a:pt x="31" y="7"/>
                    </a:cubicBezTo>
                    <a:cubicBezTo>
                      <a:pt x="31" y="6"/>
                      <a:pt x="31" y="6"/>
                      <a:pt x="32" y="5"/>
                    </a:cubicBezTo>
                    <a:cubicBezTo>
                      <a:pt x="33" y="5"/>
                      <a:pt x="33" y="5"/>
                      <a:pt x="33" y="5"/>
                    </a:cubicBezTo>
                    <a:cubicBezTo>
                      <a:pt x="34" y="5"/>
                      <a:pt x="34" y="3"/>
                      <a:pt x="34" y="3"/>
                    </a:cubicBezTo>
                    <a:cubicBezTo>
                      <a:pt x="34" y="3"/>
                      <a:pt x="34" y="3"/>
                      <a:pt x="34" y="3"/>
                    </a:cubicBezTo>
                    <a:cubicBezTo>
                      <a:pt x="34" y="2"/>
                      <a:pt x="34" y="2"/>
                      <a:pt x="34" y="2"/>
                    </a:cubicBezTo>
                    <a:cubicBezTo>
                      <a:pt x="34" y="2"/>
                      <a:pt x="34" y="2"/>
                      <a:pt x="34" y="2"/>
                    </a:cubicBezTo>
                    <a:cubicBezTo>
                      <a:pt x="34" y="1"/>
                      <a:pt x="34" y="1"/>
                      <a:pt x="33" y="1"/>
                    </a:cubicBezTo>
                    <a:cubicBezTo>
                      <a:pt x="33" y="0"/>
                      <a:pt x="33" y="0"/>
                      <a:pt x="32" y="0"/>
                    </a:cubicBezTo>
                    <a:cubicBezTo>
                      <a:pt x="32" y="0"/>
                      <a:pt x="31" y="0"/>
                      <a:pt x="31" y="0"/>
                    </a:cubicBezTo>
                    <a:cubicBezTo>
                      <a:pt x="29" y="0"/>
                      <a:pt x="28"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5" name="Freeform 41"/>
              <p:cNvSpPr>
                <a:spLocks noEditPoints="1"/>
              </p:cNvSpPr>
              <p:nvPr/>
            </p:nvSpPr>
            <p:spPr bwMode="auto">
              <a:xfrm>
                <a:off x="3902" y="1838"/>
                <a:ext cx="301" cy="585"/>
              </a:xfrm>
              <a:custGeom>
                <a:avLst/>
                <a:gdLst>
                  <a:gd name="T0" fmla="*/ 51 w 126"/>
                  <a:gd name="T1" fmla="*/ 38 h 245"/>
                  <a:gd name="T2" fmla="*/ 34 w 126"/>
                  <a:gd name="T3" fmla="*/ 3 h 245"/>
                  <a:gd name="T4" fmla="*/ 35 w 126"/>
                  <a:gd name="T5" fmla="*/ 9 h 245"/>
                  <a:gd name="T6" fmla="*/ 34 w 126"/>
                  <a:gd name="T7" fmla="*/ 18 h 245"/>
                  <a:gd name="T8" fmla="*/ 22 w 126"/>
                  <a:gd name="T9" fmla="*/ 26 h 245"/>
                  <a:gd name="T10" fmla="*/ 39 w 126"/>
                  <a:gd name="T11" fmla="*/ 42 h 245"/>
                  <a:gd name="T12" fmla="*/ 48 w 126"/>
                  <a:gd name="T13" fmla="*/ 45 h 245"/>
                  <a:gd name="T14" fmla="*/ 59 w 126"/>
                  <a:gd name="T15" fmla="*/ 54 h 245"/>
                  <a:gd name="T16" fmla="*/ 58 w 126"/>
                  <a:gd name="T17" fmla="*/ 43 h 245"/>
                  <a:gd name="T18" fmla="*/ 65 w 126"/>
                  <a:gd name="T19" fmla="*/ 49 h 245"/>
                  <a:gd name="T20" fmla="*/ 67 w 126"/>
                  <a:gd name="T21" fmla="*/ 34 h 245"/>
                  <a:gd name="T22" fmla="*/ 74 w 126"/>
                  <a:gd name="T23" fmla="*/ 44 h 245"/>
                  <a:gd name="T24" fmla="*/ 78 w 126"/>
                  <a:gd name="T25" fmla="*/ 55 h 245"/>
                  <a:gd name="T26" fmla="*/ 85 w 126"/>
                  <a:gd name="T27" fmla="*/ 56 h 245"/>
                  <a:gd name="T28" fmla="*/ 90 w 126"/>
                  <a:gd name="T29" fmla="*/ 63 h 245"/>
                  <a:gd name="T30" fmla="*/ 80 w 126"/>
                  <a:gd name="T31" fmla="*/ 65 h 245"/>
                  <a:gd name="T32" fmla="*/ 71 w 126"/>
                  <a:gd name="T33" fmla="*/ 66 h 245"/>
                  <a:gd name="T34" fmla="*/ 64 w 126"/>
                  <a:gd name="T35" fmla="*/ 63 h 245"/>
                  <a:gd name="T36" fmla="*/ 56 w 126"/>
                  <a:gd name="T37" fmla="*/ 58 h 245"/>
                  <a:gd name="T38" fmla="*/ 48 w 126"/>
                  <a:gd name="T39" fmla="*/ 53 h 245"/>
                  <a:gd name="T40" fmla="*/ 32 w 126"/>
                  <a:gd name="T41" fmla="*/ 54 h 245"/>
                  <a:gd name="T42" fmla="*/ 24 w 126"/>
                  <a:gd name="T43" fmla="*/ 58 h 245"/>
                  <a:gd name="T44" fmla="*/ 14 w 126"/>
                  <a:gd name="T45" fmla="*/ 72 h 245"/>
                  <a:gd name="T46" fmla="*/ 6 w 126"/>
                  <a:gd name="T47" fmla="*/ 80 h 245"/>
                  <a:gd name="T48" fmla="*/ 1 w 126"/>
                  <a:gd name="T49" fmla="*/ 96 h 245"/>
                  <a:gd name="T50" fmla="*/ 1 w 126"/>
                  <a:gd name="T51" fmla="*/ 109 h 245"/>
                  <a:gd name="T52" fmla="*/ 9 w 126"/>
                  <a:gd name="T53" fmla="*/ 120 h 245"/>
                  <a:gd name="T54" fmla="*/ 21 w 126"/>
                  <a:gd name="T55" fmla="*/ 132 h 245"/>
                  <a:gd name="T56" fmla="*/ 33 w 126"/>
                  <a:gd name="T57" fmla="*/ 138 h 245"/>
                  <a:gd name="T58" fmla="*/ 43 w 126"/>
                  <a:gd name="T59" fmla="*/ 139 h 245"/>
                  <a:gd name="T60" fmla="*/ 57 w 126"/>
                  <a:gd name="T61" fmla="*/ 135 h 245"/>
                  <a:gd name="T62" fmla="*/ 67 w 126"/>
                  <a:gd name="T63" fmla="*/ 140 h 245"/>
                  <a:gd name="T64" fmla="*/ 68 w 126"/>
                  <a:gd name="T65" fmla="*/ 153 h 245"/>
                  <a:gd name="T66" fmla="*/ 76 w 126"/>
                  <a:gd name="T67" fmla="*/ 168 h 245"/>
                  <a:gd name="T68" fmla="*/ 77 w 126"/>
                  <a:gd name="T69" fmla="*/ 181 h 245"/>
                  <a:gd name="T70" fmla="*/ 71 w 126"/>
                  <a:gd name="T71" fmla="*/ 194 h 245"/>
                  <a:gd name="T72" fmla="*/ 71 w 126"/>
                  <a:gd name="T73" fmla="*/ 214 h 245"/>
                  <a:gd name="T74" fmla="*/ 72 w 126"/>
                  <a:gd name="T75" fmla="*/ 234 h 245"/>
                  <a:gd name="T76" fmla="*/ 81 w 126"/>
                  <a:gd name="T77" fmla="*/ 242 h 245"/>
                  <a:gd name="T78" fmla="*/ 97 w 126"/>
                  <a:gd name="T79" fmla="*/ 232 h 245"/>
                  <a:gd name="T80" fmla="*/ 100 w 126"/>
                  <a:gd name="T81" fmla="*/ 221 h 245"/>
                  <a:gd name="T82" fmla="*/ 108 w 126"/>
                  <a:gd name="T83" fmla="*/ 206 h 245"/>
                  <a:gd name="T84" fmla="*/ 119 w 126"/>
                  <a:gd name="T85" fmla="*/ 181 h 245"/>
                  <a:gd name="T86" fmla="*/ 122 w 126"/>
                  <a:gd name="T87" fmla="*/ 158 h 245"/>
                  <a:gd name="T88" fmla="*/ 124 w 126"/>
                  <a:gd name="T89" fmla="*/ 142 h 245"/>
                  <a:gd name="T90" fmla="*/ 122 w 126"/>
                  <a:gd name="T91" fmla="*/ 116 h 245"/>
                  <a:gd name="T92" fmla="*/ 116 w 126"/>
                  <a:gd name="T93" fmla="*/ 107 h 245"/>
                  <a:gd name="T94" fmla="*/ 106 w 126"/>
                  <a:gd name="T95" fmla="*/ 90 h 245"/>
                  <a:gd name="T96" fmla="*/ 99 w 126"/>
                  <a:gd name="T97" fmla="*/ 76 h 245"/>
                  <a:gd name="T98" fmla="*/ 103 w 126"/>
                  <a:gd name="T99" fmla="*/ 82 h 245"/>
                  <a:gd name="T100" fmla="*/ 111 w 126"/>
                  <a:gd name="T101" fmla="*/ 95 h 245"/>
                  <a:gd name="T102" fmla="*/ 116 w 126"/>
                  <a:gd name="T103" fmla="*/ 105 h 245"/>
                  <a:gd name="T104" fmla="*/ 118 w 126"/>
                  <a:gd name="T105" fmla="*/ 84 h 245"/>
                  <a:gd name="T106" fmla="*/ 115 w 126"/>
                  <a:gd name="T107" fmla="*/ 77 h 245"/>
                  <a:gd name="T108" fmla="*/ 110 w 126"/>
                  <a:gd name="T109" fmla="*/ 69 h 245"/>
                  <a:gd name="T110" fmla="*/ 106 w 126"/>
                  <a:gd name="T111" fmla="*/ 62 h 245"/>
                  <a:gd name="T112" fmla="*/ 99 w 126"/>
                  <a:gd name="T113" fmla="*/ 52 h 245"/>
                  <a:gd name="T114" fmla="*/ 80 w 126"/>
                  <a:gd name="T115" fmla="*/ 31 h 245"/>
                  <a:gd name="T116" fmla="*/ 62 w 126"/>
                  <a:gd name="T117" fmla="*/ 1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 h="245">
                    <a:moveTo>
                      <a:pt x="49" y="38"/>
                    </a:moveTo>
                    <a:cubicBezTo>
                      <a:pt x="49" y="38"/>
                      <a:pt x="49" y="38"/>
                      <a:pt x="49" y="38"/>
                    </a:cubicBezTo>
                    <a:cubicBezTo>
                      <a:pt x="49" y="37"/>
                      <a:pt x="49" y="37"/>
                      <a:pt x="49" y="37"/>
                    </a:cubicBezTo>
                    <a:cubicBezTo>
                      <a:pt x="48" y="37"/>
                      <a:pt x="48" y="37"/>
                      <a:pt x="48" y="37"/>
                    </a:cubicBezTo>
                    <a:cubicBezTo>
                      <a:pt x="47" y="37"/>
                      <a:pt x="46" y="36"/>
                      <a:pt x="46" y="35"/>
                    </a:cubicBezTo>
                    <a:cubicBezTo>
                      <a:pt x="46" y="34"/>
                      <a:pt x="46" y="34"/>
                      <a:pt x="46" y="34"/>
                    </a:cubicBezTo>
                    <a:cubicBezTo>
                      <a:pt x="46" y="34"/>
                      <a:pt x="46" y="34"/>
                      <a:pt x="46" y="34"/>
                    </a:cubicBezTo>
                    <a:cubicBezTo>
                      <a:pt x="47" y="34"/>
                      <a:pt x="47" y="35"/>
                      <a:pt x="47" y="35"/>
                    </a:cubicBezTo>
                    <a:cubicBezTo>
                      <a:pt x="47" y="35"/>
                      <a:pt x="47" y="35"/>
                      <a:pt x="47" y="35"/>
                    </a:cubicBezTo>
                    <a:cubicBezTo>
                      <a:pt x="47" y="36"/>
                      <a:pt x="47" y="36"/>
                      <a:pt x="47" y="36"/>
                    </a:cubicBezTo>
                    <a:cubicBezTo>
                      <a:pt x="48" y="36"/>
                      <a:pt x="48" y="36"/>
                      <a:pt x="48" y="36"/>
                    </a:cubicBezTo>
                    <a:cubicBezTo>
                      <a:pt x="48" y="36"/>
                      <a:pt x="48" y="36"/>
                      <a:pt x="49" y="37"/>
                    </a:cubicBezTo>
                    <a:cubicBezTo>
                      <a:pt x="50" y="37"/>
                      <a:pt x="50" y="37"/>
                      <a:pt x="50" y="37"/>
                    </a:cubicBezTo>
                    <a:cubicBezTo>
                      <a:pt x="50" y="37"/>
                      <a:pt x="50" y="37"/>
                      <a:pt x="51" y="38"/>
                    </a:cubicBezTo>
                    <a:cubicBezTo>
                      <a:pt x="51" y="38"/>
                      <a:pt x="52" y="38"/>
                      <a:pt x="52" y="38"/>
                    </a:cubicBezTo>
                    <a:cubicBezTo>
                      <a:pt x="52" y="39"/>
                      <a:pt x="52" y="39"/>
                      <a:pt x="52" y="39"/>
                    </a:cubicBezTo>
                    <a:cubicBezTo>
                      <a:pt x="53" y="39"/>
                      <a:pt x="53" y="39"/>
                      <a:pt x="53" y="39"/>
                    </a:cubicBezTo>
                    <a:cubicBezTo>
                      <a:pt x="53" y="40"/>
                      <a:pt x="53" y="40"/>
                      <a:pt x="53" y="40"/>
                    </a:cubicBezTo>
                    <a:cubicBezTo>
                      <a:pt x="52" y="40"/>
                      <a:pt x="52" y="40"/>
                      <a:pt x="52" y="40"/>
                    </a:cubicBezTo>
                    <a:cubicBezTo>
                      <a:pt x="52" y="40"/>
                      <a:pt x="52" y="40"/>
                      <a:pt x="52" y="40"/>
                    </a:cubicBezTo>
                    <a:cubicBezTo>
                      <a:pt x="52" y="38"/>
                      <a:pt x="52" y="38"/>
                      <a:pt x="52" y="38"/>
                    </a:cubicBezTo>
                    <a:cubicBezTo>
                      <a:pt x="51" y="38"/>
                      <a:pt x="51" y="38"/>
                      <a:pt x="51" y="38"/>
                    </a:cubicBezTo>
                    <a:cubicBezTo>
                      <a:pt x="50" y="38"/>
                      <a:pt x="50" y="38"/>
                      <a:pt x="50" y="38"/>
                    </a:cubicBezTo>
                    <a:cubicBezTo>
                      <a:pt x="50" y="38"/>
                      <a:pt x="50" y="38"/>
                      <a:pt x="50" y="38"/>
                    </a:cubicBezTo>
                    <a:cubicBezTo>
                      <a:pt x="49" y="38"/>
                      <a:pt x="49" y="38"/>
                      <a:pt x="49" y="38"/>
                    </a:cubicBezTo>
                    <a:cubicBezTo>
                      <a:pt x="49" y="38"/>
                      <a:pt x="49" y="38"/>
                      <a:pt x="49" y="38"/>
                    </a:cubicBezTo>
                    <a:moveTo>
                      <a:pt x="34" y="0"/>
                    </a:moveTo>
                    <a:cubicBezTo>
                      <a:pt x="34" y="3"/>
                      <a:pt x="34" y="3"/>
                      <a:pt x="34" y="3"/>
                    </a:cubicBezTo>
                    <a:cubicBezTo>
                      <a:pt x="34" y="4"/>
                      <a:pt x="34" y="4"/>
                      <a:pt x="35" y="4"/>
                    </a:cubicBezTo>
                    <a:cubicBezTo>
                      <a:pt x="35" y="4"/>
                      <a:pt x="35" y="4"/>
                      <a:pt x="35" y="4"/>
                    </a:cubicBezTo>
                    <a:cubicBezTo>
                      <a:pt x="35" y="5"/>
                      <a:pt x="35" y="5"/>
                      <a:pt x="35" y="5"/>
                    </a:cubicBezTo>
                    <a:cubicBezTo>
                      <a:pt x="35" y="5"/>
                      <a:pt x="35" y="5"/>
                      <a:pt x="35" y="5"/>
                    </a:cubicBezTo>
                    <a:cubicBezTo>
                      <a:pt x="35" y="6"/>
                      <a:pt x="35" y="6"/>
                      <a:pt x="35" y="6"/>
                    </a:cubicBezTo>
                    <a:cubicBezTo>
                      <a:pt x="35" y="6"/>
                      <a:pt x="35" y="6"/>
                      <a:pt x="35" y="6"/>
                    </a:cubicBezTo>
                    <a:cubicBezTo>
                      <a:pt x="35" y="6"/>
                      <a:pt x="35" y="6"/>
                      <a:pt x="36" y="7"/>
                    </a:cubicBezTo>
                    <a:cubicBezTo>
                      <a:pt x="36" y="7"/>
                      <a:pt x="36" y="7"/>
                      <a:pt x="36" y="7"/>
                    </a:cubicBezTo>
                    <a:cubicBezTo>
                      <a:pt x="37" y="7"/>
                      <a:pt x="37" y="7"/>
                      <a:pt x="37" y="7"/>
                    </a:cubicBezTo>
                    <a:cubicBezTo>
                      <a:pt x="37" y="9"/>
                      <a:pt x="37" y="9"/>
                      <a:pt x="37" y="9"/>
                    </a:cubicBezTo>
                    <a:cubicBezTo>
                      <a:pt x="37" y="9"/>
                      <a:pt x="37" y="9"/>
                      <a:pt x="37" y="9"/>
                    </a:cubicBezTo>
                    <a:cubicBezTo>
                      <a:pt x="37" y="10"/>
                      <a:pt x="37" y="10"/>
                      <a:pt x="37" y="10"/>
                    </a:cubicBezTo>
                    <a:cubicBezTo>
                      <a:pt x="37" y="10"/>
                      <a:pt x="37" y="10"/>
                      <a:pt x="37" y="10"/>
                    </a:cubicBezTo>
                    <a:cubicBezTo>
                      <a:pt x="35" y="9"/>
                      <a:pt x="35" y="9"/>
                      <a:pt x="35" y="9"/>
                    </a:cubicBezTo>
                    <a:cubicBezTo>
                      <a:pt x="35" y="12"/>
                      <a:pt x="35" y="12"/>
                      <a:pt x="35" y="12"/>
                    </a:cubicBezTo>
                    <a:cubicBezTo>
                      <a:pt x="35" y="12"/>
                      <a:pt x="35" y="12"/>
                      <a:pt x="35" y="12"/>
                    </a:cubicBezTo>
                    <a:cubicBezTo>
                      <a:pt x="35" y="13"/>
                      <a:pt x="35" y="14"/>
                      <a:pt x="36" y="14"/>
                    </a:cubicBezTo>
                    <a:cubicBezTo>
                      <a:pt x="37" y="15"/>
                      <a:pt x="37" y="15"/>
                      <a:pt x="38" y="15"/>
                    </a:cubicBezTo>
                    <a:cubicBezTo>
                      <a:pt x="38" y="16"/>
                      <a:pt x="38" y="16"/>
                      <a:pt x="38" y="16"/>
                    </a:cubicBezTo>
                    <a:cubicBezTo>
                      <a:pt x="38" y="16"/>
                      <a:pt x="38" y="17"/>
                      <a:pt x="39" y="17"/>
                    </a:cubicBezTo>
                    <a:cubicBezTo>
                      <a:pt x="40" y="18"/>
                      <a:pt x="40" y="18"/>
                      <a:pt x="40" y="18"/>
                    </a:cubicBezTo>
                    <a:cubicBezTo>
                      <a:pt x="40" y="18"/>
                      <a:pt x="40" y="18"/>
                      <a:pt x="40" y="18"/>
                    </a:cubicBezTo>
                    <a:cubicBezTo>
                      <a:pt x="39" y="18"/>
                      <a:pt x="39" y="18"/>
                      <a:pt x="39" y="18"/>
                    </a:cubicBezTo>
                    <a:cubicBezTo>
                      <a:pt x="39" y="19"/>
                      <a:pt x="39" y="19"/>
                      <a:pt x="39" y="19"/>
                    </a:cubicBezTo>
                    <a:cubicBezTo>
                      <a:pt x="38" y="18"/>
                      <a:pt x="38" y="18"/>
                      <a:pt x="38" y="18"/>
                    </a:cubicBezTo>
                    <a:cubicBezTo>
                      <a:pt x="35" y="18"/>
                      <a:pt x="35" y="18"/>
                      <a:pt x="35" y="18"/>
                    </a:cubicBezTo>
                    <a:cubicBezTo>
                      <a:pt x="34" y="18"/>
                      <a:pt x="34" y="18"/>
                      <a:pt x="34" y="18"/>
                    </a:cubicBezTo>
                    <a:cubicBezTo>
                      <a:pt x="34" y="18"/>
                      <a:pt x="34" y="18"/>
                      <a:pt x="34" y="18"/>
                    </a:cubicBezTo>
                    <a:cubicBezTo>
                      <a:pt x="33" y="18"/>
                      <a:pt x="33" y="19"/>
                      <a:pt x="32" y="19"/>
                    </a:cubicBezTo>
                    <a:cubicBezTo>
                      <a:pt x="32" y="20"/>
                      <a:pt x="32" y="20"/>
                      <a:pt x="32" y="20"/>
                    </a:cubicBezTo>
                    <a:cubicBezTo>
                      <a:pt x="32" y="20"/>
                      <a:pt x="32" y="20"/>
                      <a:pt x="32" y="20"/>
                    </a:cubicBezTo>
                    <a:cubicBezTo>
                      <a:pt x="32" y="20"/>
                      <a:pt x="32" y="20"/>
                      <a:pt x="32" y="20"/>
                    </a:cubicBezTo>
                    <a:cubicBezTo>
                      <a:pt x="31" y="20"/>
                      <a:pt x="31" y="20"/>
                      <a:pt x="31" y="20"/>
                    </a:cubicBezTo>
                    <a:cubicBezTo>
                      <a:pt x="29" y="20"/>
                      <a:pt x="29" y="20"/>
                      <a:pt x="29" y="20"/>
                    </a:cubicBezTo>
                    <a:cubicBezTo>
                      <a:pt x="28" y="20"/>
                      <a:pt x="28" y="20"/>
                      <a:pt x="28" y="21"/>
                    </a:cubicBezTo>
                    <a:cubicBezTo>
                      <a:pt x="28" y="21"/>
                      <a:pt x="28" y="21"/>
                      <a:pt x="28" y="21"/>
                    </a:cubicBezTo>
                    <a:cubicBezTo>
                      <a:pt x="27" y="21"/>
                      <a:pt x="27" y="21"/>
                      <a:pt x="27" y="21"/>
                    </a:cubicBezTo>
                    <a:cubicBezTo>
                      <a:pt x="27" y="21"/>
                      <a:pt x="27" y="21"/>
                      <a:pt x="27" y="21"/>
                    </a:cubicBezTo>
                    <a:cubicBezTo>
                      <a:pt x="26" y="21"/>
                      <a:pt x="25" y="21"/>
                      <a:pt x="24" y="22"/>
                    </a:cubicBezTo>
                    <a:cubicBezTo>
                      <a:pt x="24" y="23"/>
                      <a:pt x="23" y="23"/>
                      <a:pt x="23" y="24"/>
                    </a:cubicBezTo>
                    <a:cubicBezTo>
                      <a:pt x="22" y="25"/>
                      <a:pt x="22" y="25"/>
                      <a:pt x="22" y="25"/>
                    </a:cubicBezTo>
                    <a:cubicBezTo>
                      <a:pt x="22" y="25"/>
                      <a:pt x="22" y="26"/>
                      <a:pt x="22" y="26"/>
                    </a:cubicBezTo>
                    <a:cubicBezTo>
                      <a:pt x="21" y="26"/>
                      <a:pt x="21" y="27"/>
                      <a:pt x="20" y="27"/>
                    </a:cubicBezTo>
                    <a:cubicBezTo>
                      <a:pt x="19" y="27"/>
                      <a:pt x="19" y="27"/>
                      <a:pt x="19" y="27"/>
                    </a:cubicBezTo>
                    <a:cubicBezTo>
                      <a:pt x="20" y="28"/>
                      <a:pt x="20" y="28"/>
                      <a:pt x="20" y="28"/>
                    </a:cubicBezTo>
                    <a:cubicBezTo>
                      <a:pt x="21" y="31"/>
                      <a:pt x="23" y="33"/>
                      <a:pt x="25" y="34"/>
                    </a:cubicBezTo>
                    <a:cubicBezTo>
                      <a:pt x="25" y="35"/>
                      <a:pt x="26" y="36"/>
                      <a:pt x="27" y="36"/>
                    </a:cubicBezTo>
                    <a:cubicBezTo>
                      <a:pt x="29" y="39"/>
                      <a:pt x="31" y="42"/>
                      <a:pt x="31" y="45"/>
                    </a:cubicBezTo>
                    <a:cubicBezTo>
                      <a:pt x="31" y="46"/>
                      <a:pt x="31" y="46"/>
                      <a:pt x="31" y="46"/>
                    </a:cubicBezTo>
                    <a:cubicBezTo>
                      <a:pt x="32" y="46"/>
                      <a:pt x="32" y="46"/>
                      <a:pt x="32" y="46"/>
                    </a:cubicBezTo>
                    <a:cubicBezTo>
                      <a:pt x="34" y="46"/>
                      <a:pt x="34" y="44"/>
                      <a:pt x="34" y="43"/>
                    </a:cubicBezTo>
                    <a:cubicBezTo>
                      <a:pt x="34" y="42"/>
                      <a:pt x="34" y="42"/>
                      <a:pt x="34" y="42"/>
                    </a:cubicBezTo>
                    <a:cubicBezTo>
                      <a:pt x="35" y="42"/>
                      <a:pt x="35" y="42"/>
                      <a:pt x="35" y="42"/>
                    </a:cubicBezTo>
                    <a:cubicBezTo>
                      <a:pt x="35" y="42"/>
                      <a:pt x="35" y="42"/>
                      <a:pt x="35" y="42"/>
                    </a:cubicBezTo>
                    <a:cubicBezTo>
                      <a:pt x="38" y="42"/>
                      <a:pt x="38" y="42"/>
                      <a:pt x="38" y="42"/>
                    </a:cubicBezTo>
                    <a:cubicBezTo>
                      <a:pt x="39" y="42"/>
                      <a:pt x="39" y="42"/>
                      <a:pt x="39" y="42"/>
                    </a:cubicBezTo>
                    <a:cubicBezTo>
                      <a:pt x="39" y="42"/>
                      <a:pt x="39" y="42"/>
                      <a:pt x="39" y="42"/>
                    </a:cubicBezTo>
                    <a:cubicBezTo>
                      <a:pt x="39" y="42"/>
                      <a:pt x="40" y="42"/>
                      <a:pt x="40" y="41"/>
                    </a:cubicBezTo>
                    <a:cubicBezTo>
                      <a:pt x="40" y="41"/>
                      <a:pt x="41" y="40"/>
                      <a:pt x="41" y="40"/>
                    </a:cubicBezTo>
                    <a:cubicBezTo>
                      <a:pt x="41" y="40"/>
                      <a:pt x="41" y="40"/>
                      <a:pt x="41" y="40"/>
                    </a:cubicBezTo>
                    <a:cubicBezTo>
                      <a:pt x="42" y="40"/>
                      <a:pt x="42" y="40"/>
                      <a:pt x="42" y="41"/>
                    </a:cubicBezTo>
                    <a:cubicBezTo>
                      <a:pt x="43" y="41"/>
                      <a:pt x="43" y="41"/>
                      <a:pt x="43" y="41"/>
                    </a:cubicBezTo>
                    <a:cubicBezTo>
                      <a:pt x="43" y="41"/>
                      <a:pt x="43" y="42"/>
                      <a:pt x="44" y="42"/>
                    </a:cubicBezTo>
                    <a:cubicBezTo>
                      <a:pt x="44" y="42"/>
                      <a:pt x="44" y="42"/>
                      <a:pt x="44" y="42"/>
                    </a:cubicBezTo>
                    <a:cubicBezTo>
                      <a:pt x="44" y="42"/>
                      <a:pt x="44" y="42"/>
                      <a:pt x="44" y="42"/>
                    </a:cubicBezTo>
                    <a:cubicBezTo>
                      <a:pt x="45" y="42"/>
                      <a:pt x="45" y="42"/>
                      <a:pt x="46" y="42"/>
                    </a:cubicBezTo>
                    <a:cubicBezTo>
                      <a:pt x="46" y="42"/>
                      <a:pt x="46" y="43"/>
                      <a:pt x="46" y="43"/>
                    </a:cubicBezTo>
                    <a:cubicBezTo>
                      <a:pt x="47" y="44"/>
                      <a:pt x="47" y="44"/>
                      <a:pt x="47" y="44"/>
                    </a:cubicBezTo>
                    <a:cubicBezTo>
                      <a:pt x="47" y="44"/>
                      <a:pt x="47" y="45"/>
                      <a:pt x="48" y="45"/>
                    </a:cubicBezTo>
                    <a:cubicBezTo>
                      <a:pt x="48" y="45"/>
                      <a:pt x="48" y="45"/>
                      <a:pt x="48" y="45"/>
                    </a:cubicBezTo>
                    <a:cubicBezTo>
                      <a:pt x="50" y="45"/>
                      <a:pt x="50" y="45"/>
                      <a:pt x="50" y="45"/>
                    </a:cubicBezTo>
                    <a:cubicBezTo>
                      <a:pt x="50" y="45"/>
                      <a:pt x="50" y="45"/>
                      <a:pt x="50" y="45"/>
                    </a:cubicBezTo>
                    <a:cubicBezTo>
                      <a:pt x="49" y="46"/>
                      <a:pt x="49" y="46"/>
                      <a:pt x="49" y="46"/>
                    </a:cubicBezTo>
                    <a:cubicBezTo>
                      <a:pt x="51" y="46"/>
                      <a:pt x="51" y="46"/>
                      <a:pt x="51" y="46"/>
                    </a:cubicBezTo>
                    <a:cubicBezTo>
                      <a:pt x="52" y="46"/>
                      <a:pt x="52" y="46"/>
                      <a:pt x="53" y="47"/>
                    </a:cubicBezTo>
                    <a:cubicBezTo>
                      <a:pt x="54" y="47"/>
                      <a:pt x="54" y="48"/>
                      <a:pt x="54" y="48"/>
                    </a:cubicBezTo>
                    <a:cubicBezTo>
                      <a:pt x="54" y="53"/>
                      <a:pt x="54" y="53"/>
                      <a:pt x="54" y="53"/>
                    </a:cubicBezTo>
                    <a:cubicBezTo>
                      <a:pt x="55" y="53"/>
                      <a:pt x="55" y="53"/>
                      <a:pt x="55" y="53"/>
                    </a:cubicBezTo>
                    <a:cubicBezTo>
                      <a:pt x="55" y="53"/>
                      <a:pt x="55" y="53"/>
                      <a:pt x="55" y="53"/>
                    </a:cubicBezTo>
                    <a:cubicBezTo>
                      <a:pt x="55" y="53"/>
                      <a:pt x="55" y="53"/>
                      <a:pt x="55" y="53"/>
                    </a:cubicBezTo>
                    <a:cubicBezTo>
                      <a:pt x="55" y="53"/>
                      <a:pt x="55" y="53"/>
                      <a:pt x="55" y="53"/>
                    </a:cubicBezTo>
                    <a:cubicBezTo>
                      <a:pt x="55" y="55"/>
                      <a:pt x="55" y="55"/>
                      <a:pt x="55" y="55"/>
                    </a:cubicBezTo>
                    <a:cubicBezTo>
                      <a:pt x="59" y="55"/>
                      <a:pt x="59" y="55"/>
                      <a:pt x="59" y="55"/>
                    </a:cubicBezTo>
                    <a:cubicBezTo>
                      <a:pt x="59" y="54"/>
                      <a:pt x="59" y="54"/>
                      <a:pt x="59" y="54"/>
                    </a:cubicBezTo>
                    <a:cubicBezTo>
                      <a:pt x="59" y="53"/>
                      <a:pt x="59" y="53"/>
                      <a:pt x="59" y="53"/>
                    </a:cubicBezTo>
                    <a:cubicBezTo>
                      <a:pt x="59" y="53"/>
                      <a:pt x="59" y="53"/>
                      <a:pt x="59" y="53"/>
                    </a:cubicBezTo>
                    <a:cubicBezTo>
                      <a:pt x="60" y="52"/>
                      <a:pt x="60" y="52"/>
                      <a:pt x="60" y="51"/>
                    </a:cubicBezTo>
                    <a:cubicBezTo>
                      <a:pt x="60" y="51"/>
                      <a:pt x="60" y="51"/>
                      <a:pt x="60" y="51"/>
                    </a:cubicBezTo>
                    <a:cubicBezTo>
                      <a:pt x="60" y="45"/>
                      <a:pt x="60" y="45"/>
                      <a:pt x="60" y="45"/>
                    </a:cubicBezTo>
                    <a:cubicBezTo>
                      <a:pt x="60" y="44"/>
                      <a:pt x="59" y="44"/>
                      <a:pt x="59" y="44"/>
                    </a:cubicBezTo>
                    <a:cubicBezTo>
                      <a:pt x="59" y="44"/>
                      <a:pt x="59" y="44"/>
                      <a:pt x="59" y="44"/>
                    </a:cubicBezTo>
                    <a:cubicBezTo>
                      <a:pt x="58" y="43"/>
                      <a:pt x="57" y="43"/>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2"/>
                      <a:pt x="58" y="42"/>
                      <a:pt x="58" y="42"/>
                    </a:cubicBezTo>
                    <a:cubicBezTo>
                      <a:pt x="58" y="43"/>
                      <a:pt x="58" y="43"/>
                      <a:pt x="58" y="43"/>
                    </a:cubicBezTo>
                    <a:cubicBezTo>
                      <a:pt x="59" y="43"/>
                      <a:pt x="59" y="43"/>
                      <a:pt x="59" y="43"/>
                    </a:cubicBezTo>
                    <a:cubicBezTo>
                      <a:pt x="60" y="43"/>
                      <a:pt x="60" y="43"/>
                      <a:pt x="60" y="43"/>
                    </a:cubicBezTo>
                    <a:cubicBezTo>
                      <a:pt x="60" y="43"/>
                      <a:pt x="60" y="43"/>
                      <a:pt x="60" y="43"/>
                    </a:cubicBezTo>
                    <a:cubicBezTo>
                      <a:pt x="61" y="43"/>
                      <a:pt x="61" y="43"/>
                      <a:pt x="61" y="43"/>
                    </a:cubicBezTo>
                    <a:cubicBezTo>
                      <a:pt x="61" y="43"/>
                      <a:pt x="61" y="43"/>
                      <a:pt x="61" y="43"/>
                    </a:cubicBezTo>
                    <a:cubicBezTo>
                      <a:pt x="61" y="43"/>
                      <a:pt x="61" y="43"/>
                      <a:pt x="61" y="43"/>
                    </a:cubicBezTo>
                    <a:cubicBezTo>
                      <a:pt x="61" y="44"/>
                      <a:pt x="61" y="44"/>
                      <a:pt x="61" y="44"/>
                    </a:cubicBezTo>
                    <a:cubicBezTo>
                      <a:pt x="61" y="45"/>
                      <a:pt x="62" y="46"/>
                      <a:pt x="62" y="46"/>
                    </a:cubicBezTo>
                    <a:cubicBezTo>
                      <a:pt x="63" y="47"/>
                      <a:pt x="63" y="47"/>
                      <a:pt x="63" y="47"/>
                    </a:cubicBezTo>
                    <a:cubicBezTo>
                      <a:pt x="63" y="47"/>
                      <a:pt x="63" y="47"/>
                      <a:pt x="63" y="47"/>
                    </a:cubicBezTo>
                    <a:cubicBezTo>
                      <a:pt x="63" y="47"/>
                      <a:pt x="63" y="47"/>
                      <a:pt x="63" y="47"/>
                    </a:cubicBezTo>
                    <a:cubicBezTo>
                      <a:pt x="64" y="48"/>
                      <a:pt x="64" y="48"/>
                      <a:pt x="64" y="48"/>
                    </a:cubicBezTo>
                    <a:cubicBezTo>
                      <a:pt x="65" y="48"/>
                      <a:pt x="65" y="48"/>
                      <a:pt x="65" y="49"/>
                    </a:cubicBezTo>
                    <a:cubicBezTo>
                      <a:pt x="65" y="49"/>
                      <a:pt x="65" y="49"/>
                      <a:pt x="65" y="49"/>
                    </a:cubicBezTo>
                    <a:cubicBezTo>
                      <a:pt x="65" y="49"/>
                      <a:pt x="65" y="49"/>
                      <a:pt x="65" y="49"/>
                    </a:cubicBezTo>
                    <a:cubicBezTo>
                      <a:pt x="66" y="50"/>
                      <a:pt x="66" y="50"/>
                      <a:pt x="67" y="50"/>
                    </a:cubicBezTo>
                    <a:cubicBezTo>
                      <a:pt x="67" y="50"/>
                      <a:pt x="67" y="50"/>
                      <a:pt x="67" y="50"/>
                    </a:cubicBezTo>
                    <a:cubicBezTo>
                      <a:pt x="67" y="50"/>
                      <a:pt x="68" y="50"/>
                      <a:pt x="69" y="49"/>
                    </a:cubicBezTo>
                    <a:cubicBezTo>
                      <a:pt x="69" y="49"/>
                      <a:pt x="69" y="49"/>
                      <a:pt x="69" y="48"/>
                    </a:cubicBezTo>
                    <a:cubicBezTo>
                      <a:pt x="69" y="48"/>
                      <a:pt x="69" y="48"/>
                      <a:pt x="69" y="48"/>
                    </a:cubicBezTo>
                    <a:cubicBezTo>
                      <a:pt x="70" y="47"/>
                      <a:pt x="70" y="46"/>
                      <a:pt x="70" y="44"/>
                    </a:cubicBezTo>
                    <a:cubicBezTo>
                      <a:pt x="70" y="42"/>
                      <a:pt x="69" y="40"/>
                      <a:pt x="67" y="38"/>
                    </a:cubicBezTo>
                    <a:cubicBezTo>
                      <a:pt x="67" y="38"/>
                      <a:pt x="67" y="38"/>
                      <a:pt x="67" y="38"/>
                    </a:cubicBezTo>
                    <a:cubicBezTo>
                      <a:pt x="67" y="37"/>
                      <a:pt x="66" y="37"/>
                      <a:pt x="66" y="36"/>
                    </a:cubicBezTo>
                    <a:cubicBezTo>
                      <a:pt x="66" y="36"/>
                      <a:pt x="66" y="36"/>
                      <a:pt x="66" y="36"/>
                    </a:cubicBezTo>
                    <a:cubicBezTo>
                      <a:pt x="66" y="36"/>
                      <a:pt x="66" y="35"/>
                      <a:pt x="66" y="35"/>
                    </a:cubicBezTo>
                    <a:cubicBezTo>
                      <a:pt x="67" y="34"/>
                      <a:pt x="67" y="34"/>
                      <a:pt x="67" y="34"/>
                    </a:cubicBezTo>
                    <a:cubicBezTo>
                      <a:pt x="67" y="34"/>
                      <a:pt x="67" y="34"/>
                      <a:pt x="67" y="34"/>
                    </a:cubicBezTo>
                    <a:cubicBezTo>
                      <a:pt x="68" y="34"/>
                      <a:pt x="69" y="35"/>
                      <a:pt x="70" y="35"/>
                    </a:cubicBezTo>
                    <a:cubicBezTo>
                      <a:pt x="71" y="36"/>
                      <a:pt x="71" y="36"/>
                      <a:pt x="72" y="36"/>
                    </a:cubicBezTo>
                    <a:cubicBezTo>
                      <a:pt x="73" y="37"/>
                      <a:pt x="73" y="37"/>
                      <a:pt x="73" y="37"/>
                    </a:cubicBezTo>
                    <a:cubicBezTo>
                      <a:pt x="73" y="37"/>
                      <a:pt x="74" y="37"/>
                      <a:pt x="74" y="37"/>
                    </a:cubicBezTo>
                    <a:cubicBezTo>
                      <a:pt x="74" y="37"/>
                      <a:pt x="74" y="37"/>
                      <a:pt x="74" y="37"/>
                    </a:cubicBezTo>
                    <a:cubicBezTo>
                      <a:pt x="74" y="38"/>
                      <a:pt x="74" y="39"/>
                      <a:pt x="75" y="39"/>
                    </a:cubicBezTo>
                    <a:cubicBezTo>
                      <a:pt x="76" y="39"/>
                      <a:pt x="76" y="39"/>
                      <a:pt x="76" y="39"/>
                    </a:cubicBezTo>
                    <a:cubicBezTo>
                      <a:pt x="76" y="40"/>
                      <a:pt x="77" y="40"/>
                      <a:pt x="78" y="41"/>
                    </a:cubicBezTo>
                    <a:cubicBezTo>
                      <a:pt x="78" y="42"/>
                      <a:pt x="78" y="42"/>
                      <a:pt x="78" y="42"/>
                    </a:cubicBezTo>
                    <a:cubicBezTo>
                      <a:pt x="78" y="42"/>
                      <a:pt x="78" y="42"/>
                      <a:pt x="79" y="43"/>
                    </a:cubicBezTo>
                    <a:cubicBezTo>
                      <a:pt x="76" y="43"/>
                      <a:pt x="76" y="43"/>
                      <a:pt x="76" y="43"/>
                    </a:cubicBezTo>
                    <a:cubicBezTo>
                      <a:pt x="75" y="43"/>
                      <a:pt x="74" y="43"/>
                      <a:pt x="74" y="44"/>
                    </a:cubicBezTo>
                    <a:cubicBezTo>
                      <a:pt x="74" y="44"/>
                      <a:pt x="74" y="44"/>
                      <a:pt x="74" y="44"/>
                    </a:cubicBezTo>
                    <a:cubicBezTo>
                      <a:pt x="74" y="44"/>
                      <a:pt x="74" y="44"/>
                      <a:pt x="74" y="44"/>
                    </a:cubicBezTo>
                    <a:cubicBezTo>
                      <a:pt x="74" y="44"/>
                      <a:pt x="74" y="44"/>
                      <a:pt x="74" y="44"/>
                    </a:cubicBezTo>
                    <a:cubicBezTo>
                      <a:pt x="74" y="44"/>
                      <a:pt x="74" y="44"/>
                      <a:pt x="74" y="44"/>
                    </a:cubicBezTo>
                    <a:cubicBezTo>
                      <a:pt x="73" y="44"/>
                      <a:pt x="73" y="44"/>
                      <a:pt x="73" y="44"/>
                    </a:cubicBezTo>
                    <a:cubicBezTo>
                      <a:pt x="73" y="45"/>
                      <a:pt x="73" y="45"/>
                      <a:pt x="73" y="45"/>
                    </a:cubicBezTo>
                    <a:cubicBezTo>
                      <a:pt x="73" y="46"/>
                      <a:pt x="73" y="48"/>
                      <a:pt x="74" y="49"/>
                    </a:cubicBezTo>
                    <a:cubicBezTo>
                      <a:pt x="74" y="49"/>
                      <a:pt x="74" y="49"/>
                      <a:pt x="74" y="49"/>
                    </a:cubicBezTo>
                    <a:cubicBezTo>
                      <a:pt x="74" y="50"/>
                      <a:pt x="74" y="50"/>
                      <a:pt x="75" y="50"/>
                    </a:cubicBezTo>
                    <a:cubicBezTo>
                      <a:pt x="76" y="50"/>
                      <a:pt x="76" y="50"/>
                      <a:pt x="76" y="50"/>
                    </a:cubicBezTo>
                    <a:cubicBezTo>
                      <a:pt x="76" y="51"/>
                      <a:pt x="76" y="51"/>
                      <a:pt x="76" y="51"/>
                    </a:cubicBezTo>
                    <a:cubicBezTo>
                      <a:pt x="76" y="51"/>
                      <a:pt x="76" y="53"/>
                      <a:pt x="77" y="53"/>
                    </a:cubicBezTo>
                    <a:cubicBezTo>
                      <a:pt x="78" y="53"/>
                      <a:pt x="78" y="53"/>
                      <a:pt x="78" y="53"/>
                    </a:cubicBezTo>
                    <a:cubicBezTo>
                      <a:pt x="78" y="53"/>
                      <a:pt x="78" y="53"/>
                      <a:pt x="78" y="53"/>
                    </a:cubicBezTo>
                    <a:cubicBezTo>
                      <a:pt x="78" y="53"/>
                      <a:pt x="78" y="53"/>
                      <a:pt x="78" y="53"/>
                    </a:cubicBezTo>
                    <a:cubicBezTo>
                      <a:pt x="78" y="55"/>
                      <a:pt x="78" y="55"/>
                      <a:pt x="78" y="55"/>
                    </a:cubicBezTo>
                    <a:cubicBezTo>
                      <a:pt x="79" y="55"/>
                      <a:pt x="79" y="55"/>
                      <a:pt x="79" y="55"/>
                    </a:cubicBezTo>
                    <a:cubicBezTo>
                      <a:pt x="80" y="55"/>
                      <a:pt x="80" y="55"/>
                      <a:pt x="81" y="55"/>
                    </a:cubicBezTo>
                    <a:cubicBezTo>
                      <a:pt x="81" y="56"/>
                      <a:pt x="82" y="56"/>
                      <a:pt x="83" y="56"/>
                    </a:cubicBezTo>
                    <a:cubicBezTo>
                      <a:pt x="84" y="56"/>
                      <a:pt x="84" y="56"/>
                      <a:pt x="84" y="56"/>
                    </a:cubicBezTo>
                    <a:cubicBezTo>
                      <a:pt x="85" y="56"/>
                      <a:pt x="85" y="56"/>
                      <a:pt x="85" y="56"/>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6" y="55"/>
                      <a:pt x="86" y="55"/>
                    </a:cubicBezTo>
                    <a:cubicBezTo>
                      <a:pt x="86" y="55"/>
                      <a:pt x="86" y="55"/>
                      <a:pt x="86" y="55"/>
                    </a:cubicBezTo>
                    <a:cubicBezTo>
                      <a:pt x="85" y="56"/>
                      <a:pt x="85" y="56"/>
                      <a:pt x="85" y="56"/>
                    </a:cubicBezTo>
                    <a:cubicBezTo>
                      <a:pt x="86" y="56"/>
                      <a:pt x="86" y="56"/>
                      <a:pt x="86" y="56"/>
                    </a:cubicBezTo>
                    <a:cubicBezTo>
                      <a:pt x="87" y="56"/>
                      <a:pt x="87" y="56"/>
                      <a:pt x="87" y="56"/>
                    </a:cubicBezTo>
                    <a:cubicBezTo>
                      <a:pt x="87" y="56"/>
                      <a:pt x="87" y="56"/>
                      <a:pt x="87" y="56"/>
                    </a:cubicBezTo>
                    <a:cubicBezTo>
                      <a:pt x="87" y="57"/>
                      <a:pt x="87" y="57"/>
                      <a:pt x="87" y="57"/>
                    </a:cubicBezTo>
                    <a:cubicBezTo>
                      <a:pt x="87" y="59"/>
                      <a:pt x="87" y="59"/>
                      <a:pt x="87" y="59"/>
                    </a:cubicBezTo>
                    <a:cubicBezTo>
                      <a:pt x="87" y="59"/>
                      <a:pt x="87" y="59"/>
                      <a:pt x="87" y="59"/>
                    </a:cubicBezTo>
                    <a:cubicBezTo>
                      <a:pt x="87" y="59"/>
                      <a:pt x="87" y="60"/>
                      <a:pt x="88" y="60"/>
                    </a:cubicBezTo>
                    <a:cubicBezTo>
                      <a:pt x="88" y="60"/>
                      <a:pt x="88" y="60"/>
                      <a:pt x="88" y="60"/>
                    </a:cubicBezTo>
                    <a:cubicBezTo>
                      <a:pt x="88" y="60"/>
                      <a:pt x="88" y="60"/>
                      <a:pt x="88" y="60"/>
                    </a:cubicBezTo>
                    <a:cubicBezTo>
                      <a:pt x="88" y="62"/>
                      <a:pt x="88" y="62"/>
                      <a:pt x="88" y="62"/>
                    </a:cubicBezTo>
                    <a:cubicBezTo>
                      <a:pt x="88" y="62"/>
                      <a:pt x="88" y="62"/>
                      <a:pt x="88" y="62"/>
                    </a:cubicBezTo>
                    <a:cubicBezTo>
                      <a:pt x="88" y="63"/>
                      <a:pt x="88" y="63"/>
                      <a:pt x="88" y="63"/>
                    </a:cubicBezTo>
                    <a:cubicBezTo>
                      <a:pt x="89" y="63"/>
                      <a:pt x="89" y="63"/>
                      <a:pt x="89" y="63"/>
                    </a:cubicBezTo>
                    <a:cubicBezTo>
                      <a:pt x="90" y="63"/>
                      <a:pt x="90" y="63"/>
                      <a:pt x="90" y="63"/>
                    </a:cubicBezTo>
                    <a:cubicBezTo>
                      <a:pt x="90" y="65"/>
                      <a:pt x="90" y="65"/>
                      <a:pt x="90" y="65"/>
                    </a:cubicBezTo>
                    <a:cubicBezTo>
                      <a:pt x="90" y="65"/>
                      <a:pt x="90" y="65"/>
                      <a:pt x="90" y="65"/>
                    </a:cubicBezTo>
                    <a:cubicBezTo>
                      <a:pt x="90" y="66"/>
                      <a:pt x="89" y="66"/>
                      <a:pt x="89" y="66"/>
                    </a:cubicBezTo>
                    <a:cubicBezTo>
                      <a:pt x="88" y="66"/>
                      <a:pt x="88" y="66"/>
                      <a:pt x="88" y="66"/>
                    </a:cubicBezTo>
                    <a:cubicBezTo>
                      <a:pt x="87" y="65"/>
                      <a:pt x="87" y="65"/>
                      <a:pt x="87" y="65"/>
                    </a:cubicBezTo>
                    <a:cubicBezTo>
                      <a:pt x="87" y="67"/>
                      <a:pt x="87" y="67"/>
                      <a:pt x="87" y="67"/>
                    </a:cubicBezTo>
                    <a:cubicBezTo>
                      <a:pt x="87" y="67"/>
                      <a:pt x="86" y="67"/>
                      <a:pt x="86" y="67"/>
                    </a:cubicBezTo>
                    <a:cubicBezTo>
                      <a:pt x="85" y="67"/>
                      <a:pt x="85" y="67"/>
                      <a:pt x="85" y="67"/>
                    </a:cubicBezTo>
                    <a:cubicBezTo>
                      <a:pt x="85" y="66"/>
                      <a:pt x="85" y="66"/>
                      <a:pt x="85" y="66"/>
                    </a:cubicBezTo>
                    <a:cubicBezTo>
                      <a:pt x="84" y="66"/>
                      <a:pt x="83" y="66"/>
                      <a:pt x="83" y="66"/>
                    </a:cubicBezTo>
                    <a:cubicBezTo>
                      <a:pt x="82" y="66"/>
                      <a:pt x="82" y="66"/>
                      <a:pt x="82" y="66"/>
                    </a:cubicBezTo>
                    <a:cubicBezTo>
                      <a:pt x="81" y="66"/>
                      <a:pt x="81" y="66"/>
                      <a:pt x="81" y="66"/>
                    </a:cubicBezTo>
                    <a:cubicBezTo>
                      <a:pt x="80" y="66"/>
                      <a:pt x="80" y="66"/>
                      <a:pt x="80" y="66"/>
                    </a:cubicBezTo>
                    <a:cubicBezTo>
                      <a:pt x="80" y="65"/>
                      <a:pt x="80" y="65"/>
                      <a:pt x="80" y="65"/>
                    </a:cubicBezTo>
                    <a:cubicBezTo>
                      <a:pt x="80" y="64"/>
                      <a:pt x="80" y="64"/>
                      <a:pt x="80" y="64"/>
                    </a:cubicBezTo>
                    <a:cubicBezTo>
                      <a:pt x="79" y="64"/>
                      <a:pt x="79" y="64"/>
                      <a:pt x="79" y="64"/>
                    </a:cubicBezTo>
                    <a:cubicBezTo>
                      <a:pt x="79" y="64"/>
                      <a:pt x="79" y="64"/>
                      <a:pt x="78" y="64"/>
                    </a:cubicBezTo>
                    <a:cubicBezTo>
                      <a:pt x="78" y="63"/>
                      <a:pt x="77" y="63"/>
                      <a:pt x="77" y="63"/>
                    </a:cubicBezTo>
                    <a:cubicBezTo>
                      <a:pt x="76" y="63"/>
                      <a:pt x="76" y="63"/>
                      <a:pt x="76" y="63"/>
                    </a:cubicBezTo>
                    <a:cubicBezTo>
                      <a:pt x="76" y="64"/>
                      <a:pt x="76" y="64"/>
                      <a:pt x="76" y="64"/>
                    </a:cubicBezTo>
                    <a:cubicBezTo>
                      <a:pt x="76" y="65"/>
                      <a:pt x="76" y="66"/>
                      <a:pt x="75" y="67"/>
                    </a:cubicBezTo>
                    <a:cubicBezTo>
                      <a:pt x="75" y="67"/>
                      <a:pt x="75" y="67"/>
                      <a:pt x="74" y="67"/>
                    </a:cubicBezTo>
                    <a:cubicBezTo>
                      <a:pt x="74" y="67"/>
                      <a:pt x="74" y="67"/>
                      <a:pt x="74" y="67"/>
                    </a:cubicBezTo>
                    <a:cubicBezTo>
                      <a:pt x="73" y="67"/>
                      <a:pt x="73" y="67"/>
                      <a:pt x="73" y="67"/>
                    </a:cubicBezTo>
                    <a:cubicBezTo>
                      <a:pt x="73" y="67"/>
                      <a:pt x="73" y="67"/>
                      <a:pt x="73" y="67"/>
                    </a:cubicBezTo>
                    <a:cubicBezTo>
                      <a:pt x="72" y="67"/>
                      <a:pt x="72" y="67"/>
                      <a:pt x="72" y="67"/>
                    </a:cubicBezTo>
                    <a:cubicBezTo>
                      <a:pt x="72" y="66"/>
                      <a:pt x="72" y="66"/>
                      <a:pt x="72" y="66"/>
                    </a:cubicBezTo>
                    <a:cubicBezTo>
                      <a:pt x="71" y="66"/>
                      <a:pt x="71" y="66"/>
                      <a:pt x="71" y="66"/>
                    </a:cubicBezTo>
                    <a:cubicBezTo>
                      <a:pt x="70" y="66"/>
                      <a:pt x="70" y="66"/>
                      <a:pt x="70" y="66"/>
                    </a:cubicBezTo>
                    <a:cubicBezTo>
                      <a:pt x="70" y="66"/>
                      <a:pt x="70" y="66"/>
                      <a:pt x="70" y="66"/>
                    </a:cubicBezTo>
                    <a:cubicBezTo>
                      <a:pt x="69" y="66"/>
                      <a:pt x="69" y="66"/>
                      <a:pt x="69" y="66"/>
                    </a:cubicBezTo>
                    <a:cubicBezTo>
                      <a:pt x="69" y="66"/>
                      <a:pt x="69" y="66"/>
                      <a:pt x="69" y="66"/>
                    </a:cubicBezTo>
                    <a:cubicBezTo>
                      <a:pt x="69" y="65"/>
                      <a:pt x="69" y="65"/>
                      <a:pt x="69" y="65"/>
                    </a:cubicBezTo>
                    <a:cubicBezTo>
                      <a:pt x="69" y="64"/>
                      <a:pt x="69" y="64"/>
                      <a:pt x="69" y="64"/>
                    </a:cubicBezTo>
                    <a:cubicBezTo>
                      <a:pt x="68" y="64"/>
                      <a:pt x="68" y="64"/>
                      <a:pt x="68" y="64"/>
                    </a:cubicBezTo>
                    <a:cubicBezTo>
                      <a:pt x="68" y="64"/>
                      <a:pt x="67" y="64"/>
                      <a:pt x="67" y="64"/>
                    </a:cubicBezTo>
                    <a:cubicBezTo>
                      <a:pt x="67" y="64"/>
                      <a:pt x="67" y="64"/>
                      <a:pt x="67" y="64"/>
                    </a:cubicBezTo>
                    <a:cubicBezTo>
                      <a:pt x="67" y="64"/>
                      <a:pt x="67" y="64"/>
                      <a:pt x="67" y="64"/>
                    </a:cubicBezTo>
                    <a:cubicBezTo>
                      <a:pt x="68" y="63"/>
                      <a:pt x="68" y="63"/>
                      <a:pt x="68" y="63"/>
                    </a:cubicBezTo>
                    <a:cubicBezTo>
                      <a:pt x="66" y="63"/>
                      <a:pt x="66" y="63"/>
                      <a:pt x="66" y="63"/>
                    </a:cubicBezTo>
                    <a:cubicBezTo>
                      <a:pt x="66" y="63"/>
                      <a:pt x="66" y="63"/>
                      <a:pt x="66" y="63"/>
                    </a:cubicBezTo>
                    <a:cubicBezTo>
                      <a:pt x="65" y="63"/>
                      <a:pt x="65" y="63"/>
                      <a:pt x="64" y="63"/>
                    </a:cubicBezTo>
                    <a:cubicBezTo>
                      <a:pt x="63" y="63"/>
                      <a:pt x="63" y="63"/>
                      <a:pt x="63" y="63"/>
                    </a:cubicBezTo>
                    <a:cubicBezTo>
                      <a:pt x="63" y="63"/>
                      <a:pt x="63" y="63"/>
                      <a:pt x="63" y="63"/>
                    </a:cubicBezTo>
                    <a:cubicBezTo>
                      <a:pt x="63" y="62"/>
                      <a:pt x="63" y="62"/>
                      <a:pt x="63" y="62"/>
                    </a:cubicBezTo>
                    <a:cubicBezTo>
                      <a:pt x="63" y="61"/>
                      <a:pt x="63" y="61"/>
                      <a:pt x="63" y="61"/>
                    </a:cubicBezTo>
                    <a:cubicBezTo>
                      <a:pt x="62" y="61"/>
                      <a:pt x="62" y="61"/>
                      <a:pt x="62" y="61"/>
                    </a:cubicBezTo>
                    <a:cubicBezTo>
                      <a:pt x="61" y="61"/>
                      <a:pt x="61" y="61"/>
                      <a:pt x="61" y="61"/>
                    </a:cubicBezTo>
                    <a:cubicBezTo>
                      <a:pt x="61" y="61"/>
                      <a:pt x="60" y="61"/>
                      <a:pt x="60" y="61"/>
                    </a:cubicBezTo>
                    <a:cubicBezTo>
                      <a:pt x="59" y="61"/>
                      <a:pt x="59" y="61"/>
                      <a:pt x="58" y="61"/>
                    </a:cubicBezTo>
                    <a:cubicBezTo>
                      <a:pt x="58" y="61"/>
                      <a:pt x="58" y="61"/>
                      <a:pt x="58" y="61"/>
                    </a:cubicBezTo>
                    <a:cubicBezTo>
                      <a:pt x="57" y="61"/>
                      <a:pt x="57" y="61"/>
                      <a:pt x="57" y="61"/>
                    </a:cubicBezTo>
                    <a:cubicBezTo>
                      <a:pt x="57" y="61"/>
                      <a:pt x="57" y="60"/>
                      <a:pt x="57" y="60"/>
                    </a:cubicBezTo>
                    <a:cubicBezTo>
                      <a:pt x="58" y="59"/>
                      <a:pt x="58" y="59"/>
                      <a:pt x="58" y="59"/>
                    </a:cubicBezTo>
                    <a:cubicBezTo>
                      <a:pt x="56" y="58"/>
                      <a:pt x="56" y="58"/>
                      <a:pt x="56" y="58"/>
                    </a:cubicBezTo>
                    <a:cubicBezTo>
                      <a:pt x="56" y="58"/>
                      <a:pt x="56" y="58"/>
                      <a:pt x="56" y="58"/>
                    </a:cubicBezTo>
                    <a:cubicBezTo>
                      <a:pt x="56" y="58"/>
                      <a:pt x="56" y="58"/>
                      <a:pt x="56" y="58"/>
                    </a:cubicBezTo>
                    <a:cubicBezTo>
                      <a:pt x="56" y="58"/>
                      <a:pt x="56" y="58"/>
                      <a:pt x="56" y="58"/>
                    </a:cubicBezTo>
                    <a:cubicBezTo>
                      <a:pt x="56" y="56"/>
                      <a:pt x="56" y="56"/>
                      <a:pt x="56" y="56"/>
                    </a:cubicBezTo>
                    <a:cubicBezTo>
                      <a:pt x="55" y="56"/>
                      <a:pt x="55" y="56"/>
                      <a:pt x="55" y="56"/>
                    </a:cubicBezTo>
                    <a:cubicBezTo>
                      <a:pt x="55" y="56"/>
                      <a:pt x="55" y="56"/>
                      <a:pt x="55" y="56"/>
                    </a:cubicBezTo>
                    <a:cubicBezTo>
                      <a:pt x="54" y="56"/>
                      <a:pt x="54" y="56"/>
                      <a:pt x="54" y="56"/>
                    </a:cubicBezTo>
                    <a:cubicBezTo>
                      <a:pt x="54" y="55"/>
                      <a:pt x="54" y="55"/>
                      <a:pt x="54" y="55"/>
                    </a:cubicBezTo>
                    <a:cubicBezTo>
                      <a:pt x="55" y="55"/>
                      <a:pt x="55" y="54"/>
                      <a:pt x="54" y="54"/>
                    </a:cubicBezTo>
                    <a:cubicBezTo>
                      <a:pt x="54" y="53"/>
                      <a:pt x="53" y="53"/>
                      <a:pt x="52" y="53"/>
                    </a:cubicBezTo>
                    <a:cubicBezTo>
                      <a:pt x="52" y="53"/>
                      <a:pt x="52" y="53"/>
                      <a:pt x="52" y="53"/>
                    </a:cubicBezTo>
                    <a:cubicBezTo>
                      <a:pt x="52" y="52"/>
                      <a:pt x="52" y="52"/>
                      <a:pt x="52" y="52"/>
                    </a:cubicBezTo>
                    <a:cubicBezTo>
                      <a:pt x="52" y="51"/>
                      <a:pt x="52" y="51"/>
                      <a:pt x="52" y="51"/>
                    </a:cubicBezTo>
                    <a:cubicBezTo>
                      <a:pt x="51" y="51"/>
                      <a:pt x="51" y="51"/>
                      <a:pt x="51" y="51"/>
                    </a:cubicBezTo>
                    <a:cubicBezTo>
                      <a:pt x="49" y="51"/>
                      <a:pt x="48" y="52"/>
                      <a:pt x="48" y="53"/>
                    </a:cubicBezTo>
                    <a:cubicBezTo>
                      <a:pt x="47" y="54"/>
                      <a:pt x="47" y="54"/>
                      <a:pt x="46" y="54"/>
                    </a:cubicBezTo>
                    <a:cubicBezTo>
                      <a:pt x="46" y="54"/>
                      <a:pt x="46" y="54"/>
                      <a:pt x="46" y="54"/>
                    </a:cubicBezTo>
                    <a:cubicBezTo>
                      <a:pt x="46" y="54"/>
                      <a:pt x="45" y="54"/>
                      <a:pt x="44" y="54"/>
                    </a:cubicBezTo>
                    <a:cubicBezTo>
                      <a:pt x="44" y="53"/>
                      <a:pt x="43" y="53"/>
                      <a:pt x="43" y="53"/>
                    </a:cubicBezTo>
                    <a:cubicBezTo>
                      <a:pt x="41" y="53"/>
                      <a:pt x="40" y="53"/>
                      <a:pt x="39" y="53"/>
                    </a:cubicBezTo>
                    <a:cubicBezTo>
                      <a:pt x="39" y="53"/>
                      <a:pt x="38" y="53"/>
                      <a:pt x="38" y="53"/>
                    </a:cubicBezTo>
                    <a:cubicBezTo>
                      <a:pt x="37" y="53"/>
                      <a:pt x="37" y="53"/>
                      <a:pt x="36" y="53"/>
                    </a:cubicBezTo>
                    <a:cubicBezTo>
                      <a:pt x="35" y="53"/>
                      <a:pt x="35" y="53"/>
                      <a:pt x="35" y="53"/>
                    </a:cubicBezTo>
                    <a:cubicBezTo>
                      <a:pt x="35" y="54"/>
                      <a:pt x="35" y="54"/>
                      <a:pt x="35" y="54"/>
                    </a:cubicBezTo>
                    <a:cubicBezTo>
                      <a:pt x="35" y="54"/>
                      <a:pt x="35" y="54"/>
                      <a:pt x="35" y="54"/>
                    </a:cubicBezTo>
                    <a:cubicBezTo>
                      <a:pt x="35" y="54"/>
                      <a:pt x="35" y="54"/>
                      <a:pt x="34" y="54"/>
                    </a:cubicBezTo>
                    <a:cubicBezTo>
                      <a:pt x="34" y="54"/>
                      <a:pt x="34" y="54"/>
                      <a:pt x="34" y="54"/>
                    </a:cubicBezTo>
                    <a:cubicBezTo>
                      <a:pt x="33" y="54"/>
                      <a:pt x="33" y="54"/>
                      <a:pt x="33" y="54"/>
                    </a:cubicBezTo>
                    <a:cubicBezTo>
                      <a:pt x="32" y="54"/>
                      <a:pt x="32" y="54"/>
                      <a:pt x="32" y="54"/>
                    </a:cubicBezTo>
                    <a:cubicBezTo>
                      <a:pt x="32" y="55"/>
                      <a:pt x="32" y="55"/>
                      <a:pt x="32" y="55"/>
                    </a:cubicBezTo>
                    <a:cubicBezTo>
                      <a:pt x="32" y="56"/>
                      <a:pt x="32" y="56"/>
                      <a:pt x="32" y="56"/>
                    </a:cubicBezTo>
                    <a:cubicBezTo>
                      <a:pt x="32" y="56"/>
                      <a:pt x="32" y="56"/>
                      <a:pt x="31" y="56"/>
                    </a:cubicBezTo>
                    <a:cubicBezTo>
                      <a:pt x="31" y="56"/>
                      <a:pt x="30" y="56"/>
                      <a:pt x="30" y="56"/>
                    </a:cubicBezTo>
                    <a:cubicBezTo>
                      <a:pt x="29" y="56"/>
                      <a:pt x="29" y="56"/>
                      <a:pt x="29" y="56"/>
                    </a:cubicBezTo>
                    <a:cubicBezTo>
                      <a:pt x="29" y="55"/>
                      <a:pt x="28" y="55"/>
                      <a:pt x="27" y="55"/>
                    </a:cubicBezTo>
                    <a:cubicBezTo>
                      <a:pt x="27" y="55"/>
                      <a:pt x="27" y="55"/>
                      <a:pt x="26" y="56"/>
                    </a:cubicBezTo>
                    <a:cubicBezTo>
                      <a:pt x="26" y="56"/>
                      <a:pt x="26" y="56"/>
                      <a:pt x="26" y="56"/>
                    </a:cubicBezTo>
                    <a:cubicBezTo>
                      <a:pt x="26" y="57"/>
                      <a:pt x="26" y="57"/>
                      <a:pt x="26" y="57"/>
                    </a:cubicBezTo>
                    <a:cubicBezTo>
                      <a:pt x="26" y="56"/>
                      <a:pt x="26" y="56"/>
                      <a:pt x="26" y="56"/>
                    </a:cubicBezTo>
                    <a:cubicBezTo>
                      <a:pt x="26" y="56"/>
                      <a:pt x="25" y="56"/>
                      <a:pt x="24" y="57"/>
                    </a:cubicBezTo>
                    <a:cubicBezTo>
                      <a:pt x="24" y="57"/>
                      <a:pt x="24" y="57"/>
                      <a:pt x="24" y="58"/>
                    </a:cubicBezTo>
                    <a:cubicBezTo>
                      <a:pt x="24" y="58"/>
                      <a:pt x="24" y="58"/>
                      <a:pt x="24" y="58"/>
                    </a:cubicBezTo>
                    <a:cubicBezTo>
                      <a:pt x="24" y="58"/>
                      <a:pt x="24" y="58"/>
                      <a:pt x="24" y="58"/>
                    </a:cubicBezTo>
                    <a:cubicBezTo>
                      <a:pt x="23" y="60"/>
                      <a:pt x="22" y="60"/>
                      <a:pt x="21" y="60"/>
                    </a:cubicBezTo>
                    <a:cubicBezTo>
                      <a:pt x="20" y="60"/>
                      <a:pt x="20" y="60"/>
                      <a:pt x="20" y="61"/>
                    </a:cubicBezTo>
                    <a:cubicBezTo>
                      <a:pt x="20" y="61"/>
                      <a:pt x="20" y="61"/>
                      <a:pt x="20" y="61"/>
                    </a:cubicBezTo>
                    <a:cubicBezTo>
                      <a:pt x="19" y="61"/>
                      <a:pt x="19" y="61"/>
                      <a:pt x="19" y="61"/>
                    </a:cubicBezTo>
                    <a:cubicBezTo>
                      <a:pt x="19" y="61"/>
                      <a:pt x="19" y="61"/>
                      <a:pt x="19" y="61"/>
                    </a:cubicBezTo>
                    <a:cubicBezTo>
                      <a:pt x="19" y="61"/>
                      <a:pt x="19" y="61"/>
                      <a:pt x="19" y="61"/>
                    </a:cubicBezTo>
                    <a:cubicBezTo>
                      <a:pt x="18" y="61"/>
                      <a:pt x="18" y="61"/>
                      <a:pt x="18" y="61"/>
                    </a:cubicBezTo>
                    <a:cubicBezTo>
                      <a:pt x="17" y="62"/>
                      <a:pt x="17" y="64"/>
                      <a:pt x="17" y="65"/>
                    </a:cubicBezTo>
                    <a:cubicBezTo>
                      <a:pt x="17" y="65"/>
                      <a:pt x="17" y="65"/>
                      <a:pt x="17" y="65"/>
                    </a:cubicBezTo>
                    <a:cubicBezTo>
                      <a:pt x="17" y="66"/>
                      <a:pt x="16" y="67"/>
                      <a:pt x="16" y="67"/>
                    </a:cubicBezTo>
                    <a:cubicBezTo>
                      <a:pt x="15" y="67"/>
                      <a:pt x="15" y="67"/>
                      <a:pt x="15" y="67"/>
                    </a:cubicBezTo>
                    <a:cubicBezTo>
                      <a:pt x="15" y="68"/>
                      <a:pt x="15" y="68"/>
                      <a:pt x="15" y="68"/>
                    </a:cubicBezTo>
                    <a:cubicBezTo>
                      <a:pt x="16" y="70"/>
                      <a:pt x="16" y="71"/>
                      <a:pt x="15" y="71"/>
                    </a:cubicBezTo>
                    <a:cubicBezTo>
                      <a:pt x="15" y="72"/>
                      <a:pt x="14" y="72"/>
                      <a:pt x="14" y="72"/>
                    </a:cubicBezTo>
                    <a:cubicBezTo>
                      <a:pt x="13" y="72"/>
                      <a:pt x="13" y="72"/>
                      <a:pt x="13" y="72"/>
                    </a:cubicBezTo>
                    <a:cubicBezTo>
                      <a:pt x="13" y="72"/>
                      <a:pt x="13" y="72"/>
                      <a:pt x="13" y="72"/>
                    </a:cubicBezTo>
                    <a:cubicBezTo>
                      <a:pt x="12" y="71"/>
                      <a:pt x="12" y="71"/>
                      <a:pt x="12" y="71"/>
                    </a:cubicBezTo>
                    <a:cubicBezTo>
                      <a:pt x="11" y="71"/>
                      <a:pt x="11" y="72"/>
                      <a:pt x="11" y="72"/>
                    </a:cubicBezTo>
                    <a:cubicBezTo>
                      <a:pt x="11" y="73"/>
                      <a:pt x="11" y="73"/>
                      <a:pt x="11" y="73"/>
                    </a:cubicBezTo>
                    <a:cubicBezTo>
                      <a:pt x="10" y="73"/>
                      <a:pt x="10" y="73"/>
                      <a:pt x="10" y="73"/>
                    </a:cubicBezTo>
                    <a:cubicBezTo>
                      <a:pt x="10" y="73"/>
                      <a:pt x="10" y="73"/>
                      <a:pt x="10" y="73"/>
                    </a:cubicBezTo>
                    <a:cubicBezTo>
                      <a:pt x="10" y="73"/>
                      <a:pt x="10" y="73"/>
                      <a:pt x="10" y="73"/>
                    </a:cubicBezTo>
                    <a:cubicBezTo>
                      <a:pt x="9" y="73"/>
                      <a:pt x="9" y="73"/>
                      <a:pt x="9" y="73"/>
                    </a:cubicBezTo>
                    <a:cubicBezTo>
                      <a:pt x="9" y="73"/>
                      <a:pt x="8" y="73"/>
                      <a:pt x="8" y="73"/>
                    </a:cubicBezTo>
                    <a:cubicBezTo>
                      <a:pt x="8" y="74"/>
                      <a:pt x="8" y="74"/>
                      <a:pt x="8" y="74"/>
                    </a:cubicBezTo>
                    <a:cubicBezTo>
                      <a:pt x="7" y="75"/>
                      <a:pt x="7" y="77"/>
                      <a:pt x="7" y="78"/>
                    </a:cubicBezTo>
                    <a:cubicBezTo>
                      <a:pt x="7" y="79"/>
                      <a:pt x="7" y="79"/>
                      <a:pt x="7" y="79"/>
                    </a:cubicBezTo>
                    <a:cubicBezTo>
                      <a:pt x="6" y="79"/>
                      <a:pt x="6" y="80"/>
                      <a:pt x="6" y="80"/>
                    </a:cubicBezTo>
                    <a:cubicBezTo>
                      <a:pt x="6" y="80"/>
                      <a:pt x="6" y="80"/>
                      <a:pt x="6" y="80"/>
                    </a:cubicBezTo>
                    <a:cubicBezTo>
                      <a:pt x="5" y="80"/>
                      <a:pt x="5" y="80"/>
                      <a:pt x="5" y="80"/>
                    </a:cubicBezTo>
                    <a:cubicBezTo>
                      <a:pt x="5" y="83"/>
                      <a:pt x="5" y="83"/>
                      <a:pt x="5" y="83"/>
                    </a:cubicBezTo>
                    <a:cubicBezTo>
                      <a:pt x="5" y="84"/>
                      <a:pt x="5" y="85"/>
                      <a:pt x="4" y="85"/>
                    </a:cubicBezTo>
                    <a:cubicBezTo>
                      <a:pt x="3" y="86"/>
                      <a:pt x="3" y="86"/>
                      <a:pt x="3" y="86"/>
                    </a:cubicBezTo>
                    <a:cubicBezTo>
                      <a:pt x="2" y="86"/>
                      <a:pt x="2" y="86"/>
                      <a:pt x="2" y="86"/>
                    </a:cubicBezTo>
                    <a:cubicBezTo>
                      <a:pt x="2" y="87"/>
                      <a:pt x="2" y="87"/>
                      <a:pt x="2" y="87"/>
                    </a:cubicBezTo>
                    <a:cubicBezTo>
                      <a:pt x="2" y="87"/>
                      <a:pt x="2" y="88"/>
                      <a:pt x="2" y="88"/>
                    </a:cubicBezTo>
                    <a:cubicBezTo>
                      <a:pt x="2" y="89"/>
                      <a:pt x="2" y="89"/>
                      <a:pt x="1" y="90"/>
                    </a:cubicBezTo>
                    <a:cubicBezTo>
                      <a:pt x="1" y="90"/>
                      <a:pt x="1" y="90"/>
                      <a:pt x="0" y="90"/>
                    </a:cubicBezTo>
                    <a:cubicBezTo>
                      <a:pt x="0" y="90"/>
                      <a:pt x="0" y="90"/>
                      <a:pt x="0" y="90"/>
                    </a:cubicBezTo>
                    <a:cubicBezTo>
                      <a:pt x="0" y="93"/>
                      <a:pt x="0" y="93"/>
                      <a:pt x="0" y="93"/>
                    </a:cubicBezTo>
                    <a:cubicBezTo>
                      <a:pt x="0" y="94"/>
                      <a:pt x="0" y="95"/>
                      <a:pt x="0" y="96"/>
                    </a:cubicBezTo>
                    <a:cubicBezTo>
                      <a:pt x="1" y="96"/>
                      <a:pt x="1" y="96"/>
                      <a:pt x="1" y="96"/>
                    </a:cubicBezTo>
                    <a:cubicBezTo>
                      <a:pt x="1" y="97"/>
                      <a:pt x="1" y="97"/>
                      <a:pt x="1" y="97"/>
                    </a:cubicBezTo>
                    <a:cubicBezTo>
                      <a:pt x="1" y="97"/>
                      <a:pt x="1" y="98"/>
                      <a:pt x="2" y="98"/>
                    </a:cubicBezTo>
                    <a:cubicBezTo>
                      <a:pt x="2" y="98"/>
                      <a:pt x="2" y="98"/>
                      <a:pt x="2" y="98"/>
                    </a:cubicBezTo>
                    <a:cubicBezTo>
                      <a:pt x="2" y="98"/>
                      <a:pt x="2" y="98"/>
                      <a:pt x="2" y="98"/>
                    </a:cubicBezTo>
                    <a:cubicBezTo>
                      <a:pt x="2" y="99"/>
                      <a:pt x="2" y="99"/>
                      <a:pt x="2" y="99"/>
                    </a:cubicBezTo>
                    <a:cubicBezTo>
                      <a:pt x="2" y="99"/>
                      <a:pt x="2" y="99"/>
                      <a:pt x="2" y="99"/>
                    </a:cubicBezTo>
                    <a:cubicBezTo>
                      <a:pt x="2" y="100"/>
                      <a:pt x="3" y="100"/>
                      <a:pt x="4" y="101"/>
                    </a:cubicBezTo>
                    <a:cubicBezTo>
                      <a:pt x="4" y="101"/>
                      <a:pt x="4" y="101"/>
                      <a:pt x="4" y="101"/>
                    </a:cubicBezTo>
                    <a:cubicBezTo>
                      <a:pt x="4" y="101"/>
                      <a:pt x="4" y="101"/>
                      <a:pt x="4" y="101"/>
                    </a:cubicBezTo>
                    <a:cubicBezTo>
                      <a:pt x="4" y="101"/>
                      <a:pt x="4" y="102"/>
                      <a:pt x="4" y="102"/>
                    </a:cubicBezTo>
                    <a:cubicBezTo>
                      <a:pt x="4" y="103"/>
                      <a:pt x="4" y="103"/>
                      <a:pt x="4" y="103"/>
                    </a:cubicBezTo>
                    <a:cubicBezTo>
                      <a:pt x="4" y="104"/>
                      <a:pt x="4" y="105"/>
                      <a:pt x="3" y="106"/>
                    </a:cubicBezTo>
                    <a:cubicBezTo>
                      <a:pt x="3" y="106"/>
                      <a:pt x="3" y="107"/>
                      <a:pt x="2" y="107"/>
                    </a:cubicBezTo>
                    <a:cubicBezTo>
                      <a:pt x="2" y="108"/>
                      <a:pt x="1" y="108"/>
                      <a:pt x="1" y="109"/>
                    </a:cubicBezTo>
                    <a:cubicBezTo>
                      <a:pt x="0" y="110"/>
                      <a:pt x="0" y="110"/>
                      <a:pt x="0" y="110"/>
                    </a:cubicBezTo>
                    <a:cubicBezTo>
                      <a:pt x="2" y="111"/>
                      <a:pt x="2" y="111"/>
                      <a:pt x="2" y="111"/>
                    </a:cubicBezTo>
                    <a:cubicBezTo>
                      <a:pt x="2" y="111"/>
                      <a:pt x="2" y="111"/>
                      <a:pt x="2" y="111"/>
                    </a:cubicBezTo>
                    <a:cubicBezTo>
                      <a:pt x="2" y="111"/>
                      <a:pt x="2" y="111"/>
                      <a:pt x="2" y="111"/>
                    </a:cubicBezTo>
                    <a:cubicBezTo>
                      <a:pt x="2" y="112"/>
                      <a:pt x="2" y="112"/>
                      <a:pt x="2" y="112"/>
                    </a:cubicBezTo>
                    <a:cubicBezTo>
                      <a:pt x="2" y="112"/>
                      <a:pt x="2" y="112"/>
                      <a:pt x="2" y="112"/>
                    </a:cubicBezTo>
                    <a:cubicBezTo>
                      <a:pt x="2" y="112"/>
                      <a:pt x="2" y="113"/>
                      <a:pt x="3" y="113"/>
                    </a:cubicBezTo>
                    <a:cubicBezTo>
                      <a:pt x="4" y="114"/>
                      <a:pt x="4" y="114"/>
                      <a:pt x="4" y="114"/>
                    </a:cubicBezTo>
                    <a:cubicBezTo>
                      <a:pt x="4" y="114"/>
                      <a:pt x="4" y="115"/>
                      <a:pt x="5" y="116"/>
                    </a:cubicBezTo>
                    <a:cubicBezTo>
                      <a:pt x="5" y="116"/>
                      <a:pt x="5" y="116"/>
                      <a:pt x="5" y="116"/>
                    </a:cubicBezTo>
                    <a:cubicBezTo>
                      <a:pt x="5" y="117"/>
                      <a:pt x="5" y="117"/>
                      <a:pt x="6" y="118"/>
                    </a:cubicBezTo>
                    <a:cubicBezTo>
                      <a:pt x="6" y="118"/>
                      <a:pt x="7" y="118"/>
                      <a:pt x="7" y="118"/>
                    </a:cubicBezTo>
                    <a:cubicBezTo>
                      <a:pt x="7" y="119"/>
                      <a:pt x="7" y="119"/>
                      <a:pt x="7" y="119"/>
                    </a:cubicBezTo>
                    <a:cubicBezTo>
                      <a:pt x="8" y="119"/>
                      <a:pt x="9" y="120"/>
                      <a:pt x="9" y="120"/>
                    </a:cubicBezTo>
                    <a:cubicBezTo>
                      <a:pt x="11" y="121"/>
                      <a:pt x="11" y="123"/>
                      <a:pt x="11" y="125"/>
                    </a:cubicBezTo>
                    <a:cubicBezTo>
                      <a:pt x="11" y="125"/>
                      <a:pt x="11" y="125"/>
                      <a:pt x="11" y="125"/>
                    </a:cubicBezTo>
                    <a:cubicBezTo>
                      <a:pt x="11" y="126"/>
                      <a:pt x="11" y="129"/>
                      <a:pt x="13" y="129"/>
                    </a:cubicBezTo>
                    <a:cubicBezTo>
                      <a:pt x="13" y="129"/>
                      <a:pt x="13" y="129"/>
                      <a:pt x="13" y="129"/>
                    </a:cubicBezTo>
                    <a:cubicBezTo>
                      <a:pt x="14" y="129"/>
                      <a:pt x="14" y="129"/>
                      <a:pt x="14" y="129"/>
                    </a:cubicBezTo>
                    <a:cubicBezTo>
                      <a:pt x="14" y="129"/>
                      <a:pt x="14" y="129"/>
                      <a:pt x="14" y="129"/>
                    </a:cubicBezTo>
                    <a:cubicBezTo>
                      <a:pt x="14" y="131"/>
                      <a:pt x="14" y="131"/>
                      <a:pt x="14" y="131"/>
                    </a:cubicBezTo>
                    <a:cubicBezTo>
                      <a:pt x="15" y="131"/>
                      <a:pt x="15" y="131"/>
                      <a:pt x="15" y="131"/>
                    </a:cubicBezTo>
                    <a:cubicBezTo>
                      <a:pt x="16" y="131"/>
                      <a:pt x="16" y="131"/>
                      <a:pt x="16" y="131"/>
                    </a:cubicBezTo>
                    <a:cubicBezTo>
                      <a:pt x="18" y="131"/>
                      <a:pt x="18" y="131"/>
                      <a:pt x="18" y="131"/>
                    </a:cubicBezTo>
                    <a:cubicBezTo>
                      <a:pt x="18" y="131"/>
                      <a:pt x="18" y="132"/>
                      <a:pt x="20" y="132"/>
                    </a:cubicBezTo>
                    <a:cubicBezTo>
                      <a:pt x="20" y="132"/>
                      <a:pt x="20" y="132"/>
                      <a:pt x="20" y="132"/>
                    </a:cubicBezTo>
                    <a:cubicBezTo>
                      <a:pt x="20" y="132"/>
                      <a:pt x="20" y="132"/>
                      <a:pt x="20" y="132"/>
                    </a:cubicBezTo>
                    <a:cubicBezTo>
                      <a:pt x="21" y="132"/>
                      <a:pt x="21" y="132"/>
                      <a:pt x="21" y="132"/>
                    </a:cubicBezTo>
                    <a:cubicBezTo>
                      <a:pt x="21" y="132"/>
                      <a:pt x="21" y="132"/>
                      <a:pt x="21" y="132"/>
                    </a:cubicBezTo>
                    <a:cubicBezTo>
                      <a:pt x="21" y="132"/>
                      <a:pt x="21" y="132"/>
                      <a:pt x="21" y="132"/>
                    </a:cubicBezTo>
                    <a:cubicBezTo>
                      <a:pt x="21" y="133"/>
                      <a:pt x="21" y="134"/>
                      <a:pt x="22" y="134"/>
                    </a:cubicBezTo>
                    <a:cubicBezTo>
                      <a:pt x="22" y="134"/>
                      <a:pt x="22" y="134"/>
                      <a:pt x="22" y="134"/>
                    </a:cubicBezTo>
                    <a:cubicBezTo>
                      <a:pt x="22" y="135"/>
                      <a:pt x="23" y="136"/>
                      <a:pt x="24" y="136"/>
                    </a:cubicBezTo>
                    <a:cubicBezTo>
                      <a:pt x="25" y="136"/>
                      <a:pt x="26" y="137"/>
                      <a:pt x="26" y="137"/>
                    </a:cubicBezTo>
                    <a:cubicBezTo>
                      <a:pt x="27" y="138"/>
                      <a:pt x="27" y="138"/>
                      <a:pt x="27" y="138"/>
                    </a:cubicBezTo>
                    <a:cubicBezTo>
                      <a:pt x="27" y="138"/>
                      <a:pt x="27" y="138"/>
                      <a:pt x="27" y="138"/>
                    </a:cubicBezTo>
                    <a:cubicBezTo>
                      <a:pt x="27" y="139"/>
                      <a:pt x="28" y="139"/>
                      <a:pt x="28" y="139"/>
                    </a:cubicBezTo>
                    <a:cubicBezTo>
                      <a:pt x="30" y="139"/>
                      <a:pt x="30" y="139"/>
                      <a:pt x="30" y="139"/>
                    </a:cubicBezTo>
                    <a:cubicBezTo>
                      <a:pt x="30" y="138"/>
                      <a:pt x="30" y="138"/>
                      <a:pt x="30" y="138"/>
                    </a:cubicBezTo>
                    <a:cubicBezTo>
                      <a:pt x="30" y="138"/>
                      <a:pt x="30" y="138"/>
                      <a:pt x="30" y="138"/>
                    </a:cubicBezTo>
                    <a:cubicBezTo>
                      <a:pt x="31" y="138"/>
                      <a:pt x="31" y="138"/>
                      <a:pt x="32" y="138"/>
                    </a:cubicBezTo>
                    <a:cubicBezTo>
                      <a:pt x="33" y="138"/>
                      <a:pt x="33" y="138"/>
                      <a:pt x="33" y="138"/>
                    </a:cubicBezTo>
                    <a:cubicBezTo>
                      <a:pt x="33" y="137"/>
                      <a:pt x="33" y="137"/>
                      <a:pt x="33" y="137"/>
                    </a:cubicBezTo>
                    <a:cubicBezTo>
                      <a:pt x="33" y="137"/>
                      <a:pt x="33" y="137"/>
                      <a:pt x="33" y="137"/>
                    </a:cubicBezTo>
                    <a:cubicBezTo>
                      <a:pt x="33" y="137"/>
                      <a:pt x="34" y="136"/>
                      <a:pt x="34" y="136"/>
                    </a:cubicBezTo>
                    <a:cubicBezTo>
                      <a:pt x="34" y="136"/>
                      <a:pt x="35" y="137"/>
                      <a:pt x="35" y="137"/>
                    </a:cubicBezTo>
                    <a:cubicBezTo>
                      <a:pt x="35" y="137"/>
                      <a:pt x="35" y="137"/>
                      <a:pt x="35" y="137"/>
                    </a:cubicBezTo>
                    <a:cubicBezTo>
                      <a:pt x="35" y="137"/>
                      <a:pt x="36" y="138"/>
                      <a:pt x="37" y="138"/>
                    </a:cubicBezTo>
                    <a:cubicBezTo>
                      <a:pt x="38" y="138"/>
                      <a:pt x="38" y="138"/>
                      <a:pt x="38" y="138"/>
                    </a:cubicBezTo>
                    <a:cubicBezTo>
                      <a:pt x="38" y="138"/>
                      <a:pt x="38" y="138"/>
                      <a:pt x="38" y="138"/>
                    </a:cubicBezTo>
                    <a:cubicBezTo>
                      <a:pt x="38" y="138"/>
                      <a:pt x="38" y="138"/>
                      <a:pt x="38" y="138"/>
                    </a:cubicBezTo>
                    <a:cubicBezTo>
                      <a:pt x="39" y="138"/>
                      <a:pt x="39" y="138"/>
                      <a:pt x="39" y="139"/>
                    </a:cubicBezTo>
                    <a:cubicBezTo>
                      <a:pt x="40" y="139"/>
                      <a:pt x="41" y="139"/>
                      <a:pt x="42" y="139"/>
                    </a:cubicBezTo>
                    <a:cubicBezTo>
                      <a:pt x="42" y="139"/>
                      <a:pt x="42" y="139"/>
                      <a:pt x="42" y="139"/>
                    </a:cubicBezTo>
                    <a:cubicBezTo>
                      <a:pt x="43" y="139"/>
                      <a:pt x="43" y="139"/>
                      <a:pt x="43" y="139"/>
                    </a:cubicBezTo>
                    <a:cubicBezTo>
                      <a:pt x="43" y="139"/>
                      <a:pt x="43" y="139"/>
                      <a:pt x="43" y="139"/>
                    </a:cubicBezTo>
                    <a:cubicBezTo>
                      <a:pt x="44" y="139"/>
                      <a:pt x="44" y="139"/>
                      <a:pt x="44" y="139"/>
                    </a:cubicBezTo>
                    <a:cubicBezTo>
                      <a:pt x="46" y="139"/>
                      <a:pt x="46" y="139"/>
                      <a:pt x="46" y="138"/>
                    </a:cubicBezTo>
                    <a:cubicBezTo>
                      <a:pt x="46" y="138"/>
                      <a:pt x="46" y="138"/>
                      <a:pt x="46" y="138"/>
                    </a:cubicBezTo>
                    <a:cubicBezTo>
                      <a:pt x="46" y="138"/>
                      <a:pt x="46" y="138"/>
                      <a:pt x="46" y="138"/>
                    </a:cubicBezTo>
                    <a:cubicBezTo>
                      <a:pt x="46" y="138"/>
                      <a:pt x="46" y="138"/>
                      <a:pt x="46" y="138"/>
                    </a:cubicBezTo>
                    <a:cubicBezTo>
                      <a:pt x="47" y="138"/>
                      <a:pt x="47" y="138"/>
                      <a:pt x="47" y="138"/>
                    </a:cubicBezTo>
                    <a:cubicBezTo>
                      <a:pt x="47" y="137"/>
                      <a:pt x="47" y="137"/>
                      <a:pt x="47" y="137"/>
                    </a:cubicBezTo>
                    <a:cubicBezTo>
                      <a:pt x="47" y="136"/>
                      <a:pt x="47" y="136"/>
                      <a:pt x="48" y="135"/>
                    </a:cubicBezTo>
                    <a:cubicBezTo>
                      <a:pt x="48" y="134"/>
                      <a:pt x="48" y="134"/>
                      <a:pt x="49" y="134"/>
                    </a:cubicBezTo>
                    <a:cubicBezTo>
                      <a:pt x="49" y="134"/>
                      <a:pt x="49" y="133"/>
                      <a:pt x="50" y="133"/>
                    </a:cubicBezTo>
                    <a:cubicBezTo>
                      <a:pt x="50" y="133"/>
                      <a:pt x="50" y="133"/>
                      <a:pt x="50" y="133"/>
                    </a:cubicBezTo>
                    <a:cubicBezTo>
                      <a:pt x="51" y="133"/>
                      <a:pt x="51" y="133"/>
                      <a:pt x="51" y="133"/>
                    </a:cubicBezTo>
                    <a:cubicBezTo>
                      <a:pt x="54" y="133"/>
                      <a:pt x="54" y="133"/>
                      <a:pt x="54" y="133"/>
                    </a:cubicBezTo>
                    <a:cubicBezTo>
                      <a:pt x="55" y="133"/>
                      <a:pt x="56" y="134"/>
                      <a:pt x="57" y="135"/>
                    </a:cubicBezTo>
                    <a:cubicBezTo>
                      <a:pt x="57" y="136"/>
                      <a:pt x="57" y="136"/>
                      <a:pt x="58" y="136"/>
                    </a:cubicBezTo>
                    <a:cubicBezTo>
                      <a:pt x="59" y="136"/>
                      <a:pt x="59" y="136"/>
                      <a:pt x="59" y="136"/>
                    </a:cubicBezTo>
                    <a:cubicBezTo>
                      <a:pt x="60" y="136"/>
                      <a:pt x="60" y="136"/>
                      <a:pt x="60" y="136"/>
                    </a:cubicBezTo>
                    <a:cubicBezTo>
                      <a:pt x="60" y="136"/>
                      <a:pt x="60" y="136"/>
                      <a:pt x="60" y="136"/>
                    </a:cubicBezTo>
                    <a:cubicBezTo>
                      <a:pt x="60" y="137"/>
                      <a:pt x="60" y="137"/>
                      <a:pt x="60" y="137"/>
                    </a:cubicBezTo>
                    <a:cubicBezTo>
                      <a:pt x="60" y="138"/>
                      <a:pt x="60" y="138"/>
                      <a:pt x="60" y="138"/>
                    </a:cubicBezTo>
                    <a:cubicBezTo>
                      <a:pt x="61" y="138"/>
                      <a:pt x="61" y="138"/>
                      <a:pt x="61" y="138"/>
                    </a:cubicBezTo>
                    <a:cubicBezTo>
                      <a:pt x="61" y="138"/>
                      <a:pt x="61" y="138"/>
                      <a:pt x="61" y="138"/>
                    </a:cubicBezTo>
                    <a:cubicBezTo>
                      <a:pt x="62" y="138"/>
                      <a:pt x="62" y="138"/>
                      <a:pt x="63" y="138"/>
                    </a:cubicBezTo>
                    <a:cubicBezTo>
                      <a:pt x="64" y="138"/>
                      <a:pt x="64" y="138"/>
                      <a:pt x="64" y="138"/>
                    </a:cubicBezTo>
                    <a:cubicBezTo>
                      <a:pt x="64" y="138"/>
                      <a:pt x="64" y="138"/>
                      <a:pt x="64" y="138"/>
                    </a:cubicBezTo>
                    <a:cubicBezTo>
                      <a:pt x="64" y="139"/>
                      <a:pt x="64" y="139"/>
                      <a:pt x="64" y="139"/>
                    </a:cubicBezTo>
                    <a:cubicBezTo>
                      <a:pt x="65" y="139"/>
                      <a:pt x="65" y="139"/>
                      <a:pt x="65" y="139"/>
                    </a:cubicBezTo>
                    <a:cubicBezTo>
                      <a:pt x="66" y="139"/>
                      <a:pt x="66" y="139"/>
                      <a:pt x="67" y="140"/>
                    </a:cubicBezTo>
                    <a:cubicBezTo>
                      <a:pt x="67" y="140"/>
                      <a:pt x="68" y="140"/>
                      <a:pt x="68" y="141"/>
                    </a:cubicBezTo>
                    <a:cubicBezTo>
                      <a:pt x="69" y="141"/>
                      <a:pt x="70" y="143"/>
                      <a:pt x="70" y="144"/>
                    </a:cubicBezTo>
                    <a:cubicBezTo>
                      <a:pt x="70" y="145"/>
                      <a:pt x="70" y="145"/>
                      <a:pt x="69" y="146"/>
                    </a:cubicBezTo>
                    <a:cubicBezTo>
                      <a:pt x="69" y="147"/>
                      <a:pt x="69" y="147"/>
                      <a:pt x="69" y="147"/>
                    </a:cubicBezTo>
                    <a:cubicBezTo>
                      <a:pt x="69" y="147"/>
                      <a:pt x="69" y="148"/>
                      <a:pt x="68" y="148"/>
                    </a:cubicBezTo>
                    <a:cubicBezTo>
                      <a:pt x="68" y="149"/>
                      <a:pt x="68" y="149"/>
                      <a:pt x="68" y="149"/>
                    </a:cubicBezTo>
                    <a:cubicBezTo>
                      <a:pt x="68" y="149"/>
                      <a:pt x="68" y="149"/>
                      <a:pt x="68" y="149"/>
                    </a:cubicBezTo>
                    <a:cubicBezTo>
                      <a:pt x="67" y="149"/>
                      <a:pt x="67" y="149"/>
                      <a:pt x="67" y="149"/>
                    </a:cubicBezTo>
                    <a:cubicBezTo>
                      <a:pt x="67" y="151"/>
                      <a:pt x="67" y="151"/>
                      <a:pt x="67" y="151"/>
                    </a:cubicBezTo>
                    <a:cubicBezTo>
                      <a:pt x="67" y="152"/>
                      <a:pt x="67" y="152"/>
                      <a:pt x="67" y="152"/>
                    </a:cubicBezTo>
                    <a:cubicBezTo>
                      <a:pt x="68" y="152"/>
                      <a:pt x="68" y="152"/>
                      <a:pt x="68" y="152"/>
                    </a:cubicBezTo>
                    <a:cubicBezTo>
                      <a:pt x="68" y="152"/>
                      <a:pt x="68" y="152"/>
                      <a:pt x="68" y="152"/>
                    </a:cubicBezTo>
                    <a:cubicBezTo>
                      <a:pt x="68" y="153"/>
                      <a:pt x="68" y="153"/>
                      <a:pt x="68" y="153"/>
                    </a:cubicBezTo>
                    <a:cubicBezTo>
                      <a:pt x="68" y="153"/>
                      <a:pt x="68" y="153"/>
                      <a:pt x="68" y="153"/>
                    </a:cubicBezTo>
                    <a:cubicBezTo>
                      <a:pt x="68" y="154"/>
                      <a:pt x="68" y="154"/>
                      <a:pt x="68" y="154"/>
                    </a:cubicBezTo>
                    <a:cubicBezTo>
                      <a:pt x="68" y="154"/>
                      <a:pt x="69" y="155"/>
                      <a:pt x="70" y="155"/>
                    </a:cubicBezTo>
                    <a:cubicBezTo>
                      <a:pt x="70" y="155"/>
                      <a:pt x="70" y="155"/>
                      <a:pt x="70" y="155"/>
                    </a:cubicBezTo>
                    <a:cubicBezTo>
                      <a:pt x="70" y="156"/>
                      <a:pt x="71" y="156"/>
                      <a:pt x="71" y="157"/>
                    </a:cubicBezTo>
                    <a:cubicBezTo>
                      <a:pt x="71" y="157"/>
                      <a:pt x="71" y="157"/>
                      <a:pt x="72" y="158"/>
                    </a:cubicBezTo>
                    <a:cubicBezTo>
                      <a:pt x="72" y="159"/>
                      <a:pt x="72" y="159"/>
                      <a:pt x="73" y="160"/>
                    </a:cubicBezTo>
                    <a:cubicBezTo>
                      <a:pt x="73" y="161"/>
                      <a:pt x="73" y="161"/>
                      <a:pt x="73" y="161"/>
                    </a:cubicBezTo>
                    <a:cubicBezTo>
                      <a:pt x="73" y="161"/>
                      <a:pt x="73" y="162"/>
                      <a:pt x="73" y="162"/>
                    </a:cubicBezTo>
                    <a:cubicBezTo>
                      <a:pt x="73" y="163"/>
                      <a:pt x="73" y="163"/>
                      <a:pt x="74" y="164"/>
                    </a:cubicBezTo>
                    <a:cubicBezTo>
                      <a:pt x="75" y="164"/>
                      <a:pt x="75" y="164"/>
                      <a:pt x="75" y="164"/>
                    </a:cubicBezTo>
                    <a:cubicBezTo>
                      <a:pt x="75" y="165"/>
                      <a:pt x="75" y="165"/>
                      <a:pt x="76" y="165"/>
                    </a:cubicBezTo>
                    <a:cubicBezTo>
                      <a:pt x="76" y="165"/>
                      <a:pt x="76" y="166"/>
                      <a:pt x="76" y="166"/>
                    </a:cubicBezTo>
                    <a:cubicBezTo>
                      <a:pt x="76" y="166"/>
                      <a:pt x="76" y="166"/>
                      <a:pt x="76" y="166"/>
                    </a:cubicBezTo>
                    <a:cubicBezTo>
                      <a:pt x="76" y="167"/>
                      <a:pt x="76" y="167"/>
                      <a:pt x="76" y="168"/>
                    </a:cubicBezTo>
                    <a:cubicBezTo>
                      <a:pt x="76" y="169"/>
                      <a:pt x="76" y="169"/>
                      <a:pt x="76" y="169"/>
                    </a:cubicBezTo>
                    <a:cubicBezTo>
                      <a:pt x="76" y="169"/>
                      <a:pt x="76" y="169"/>
                      <a:pt x="76" y="169"/>
                    </a:cubicBezTo>
                    <a:cubicBezTo>
                      <a:pt x="77" y="169"/>
                      <a:pt x="77" y="169"/>
                      <a:pt x="77" y="169"/>
                    </a:cubicBezTo>
                    <a:cubicBezTo>
                      <a:pt x="77" y="169"/>
                      <a:pt x="77" y="169"/>
                      <a:pt x="77" y="169"/>
                    </a:cubicBezTo>
                    <a:cubicBezTo>
                      <a:pt x="77" y="170"/>
                      <a:pt x="77" y="170"/>
                      <a:pt x="77" y="170"/>
                    </a:cubicBezTo>
                    <a:cubicBezTo>
                      <a:pt x="77" y="170"/>
                      <a:pt x="77" y="170"/>
                      <a:pt x="77" y="170"/>
                    </a:cubicBezTo>
                    <a:cubicBezTo>
                      <a:pt x="77" y="173"/>
                      <a:pt x="77" y="173"/>
                      <a:pt x="77" y="173"/>
                    </a:cubicBezTo>
                    <a:cubicBezTo>
                      <a:pt x="77" y="174"/>
                      <a:pt x="77" y="174"/>
                      <a:pt x="77" y="174"/>
                    </a:cubicBezTo>
                    <a:cubicBezTo>
                      <a:pt x="77" y="174"/>
                      <a:pt x="77" y="176"/>
                      <a:pt x="77" y="176"/>
                    </a:cubicBezTo>
                    <a:cubicBezTo>
                      <a:pt x="77" y="176"/>
                      <a:pt x="77" y="176"/>
                      <a:pt x="77" y="176"/>
                    </a:cubicBezTo>
                    <a:cubicBezTo>
                      <a:pt x="76" y="176"/>
                      <a:pt x="76" y="176"/>
                      <a:pt x="76" y="176"/>
                    </a:cubicBezTo>
                    <a:cubicBezTo>
                      <a:pt x="76" y="181"/>
                      <a:pt x="76" y="181"/>
                      <a:pt x="76" y="181"/>
                    </a:cubicBezTo>
                    <a:cubicBezTo>
                      <a:pt x="76" y="181"/>
                      <a:pt x="76" y="181"/>
                      <a:pt x="76" y="181"/>
                    </a:cubicBezTo>
                    <a:cubicBezTo>
                      <a:pt x="77" y="181"/>
                      <a:pt x="77" y="181"/>
                      <a:pt x="77" y="181"/>
                    </a:cubicBezTo>
                    <a:cubicBezTo>
                      <a:pt x="78" y="182"/>
                      <a:pt x="78" y="182"/>
                      <a:pt x="78" y="182"/>
                    </a:cubicBezTo>
                    <a:cubicBezTo>
                      <a:pt x="77" y="182"/>
                      <a:pt x="77" y="182"/>
                      <a:pt x="77" y="183"/>
                    </a:cubicBezTo>
                    <a:cubicBezTo>
                      <a:pt x="77" y="183"/>
                      <a:pt x="77" y="183"/>
                      <a:pt x="77" y="183"/>
                    </a:cubicBezTo>
                    <a:cubicBezTo>
                      <a:pt x="77" y="183"/>
                      <a:pt x="76" y="184"/>
                      <a:pt x="76" y="184"/>
                    </a:cubicBezTo>
                    <a:cubicBezTo>
                      <a:pt x="75" y="185"/>
                      <a:pt x="75" y="185"/>
                      <a:pt x="75" y="185"/>
                    </a:cubicBezTo>
                    <a:cubicBezTo>
                      <a:pt x="74" y="186"/>
                      <a:pt x="74" y="186"/>
                      <a:pt x="74" y="187"/>
                    </a:cubicBezTo>
                    <a:cubicBezTo>
                      <a:pt x="74" y="188"/>
                      <a:pt x="74" y="188"/>
                      <a:pt x="74" y="188"/>
                    </a:cubicBezTo>
                    <a:cubicBezTo>
                      <a:pt x="74" y="188"/>
                      <a:pt x="74" y="188"/>
                      <a:pt x="74" y="188"/>
                    </a:cubicBezTo>
                    <a:cubicBezTo>
                      <a:pt x="73" y="187"/>
                      <a:pt x="73" y="187"/>
                      <a:pt x="73" y="187"/>
                    </a:cubicBezTo>
                    <a:cubicBezTo>
                      <a:pt x="73" y="193"/>
                      <a:pt x="73" y="193"/>
                      <a:pt x="73" y="193"/>
                    </a:cubicBezTo>
                    <a:cubicBezTo>
                      <a:pt x="73" y="193"/>
                      <a:pt x="73" y="193"/>
                      <a:pt x="73" y="193"/>
                    </a:cubicBezTo>
                    <a:cubicBezTo>
                      <a:pt x="72" y="193"/>
                      <a:pt x="72" y="193"/>
                      <a:pt x="72" y="193"/>
                    </a:cubicBezTo>
                    <a:cubicBezTo>
                      <a:pt x="71" y="193"/>
                      <a:pt x="71" y="193"/>
                      <a:pt x="71" y="193"/>
                    </a:cubicBezTo>
                    <a:cubicBezTo>
                      <a:pt x="71" y="194"/>
                      <a:pt x="71" y="194"/>
                      <a:pt x="71" y="194"/>
                    </a:cubicBezTo>
                    <a:cubicBezTo>
                      <a:pt x="71" y="195"/>
                      <a:pt x="71" y="195"/>
                      <a:pt x="71" y="195"/>
                    </a:cubicBezTo>
                    <a:cubicBezTo>
                      <a:pt x="70" y="196"/>
                      <a:pt x="70" y="196"/>
                      <a:pt x="70" y="196"/>
                    </a:cubicBezTo>
                    <a:cubicBezTo>
                      <a:pt x="70" y="197"/>
                      <a:pt x="70" y="197"/>
                      <a:pt x="70" y="197"/>
                    </a:cubicBezTo>
                    <a:cubicBezTo>
                      <a:pt x="70" y="198"/>
                      <a:pt x="70" y="198"/>
                      <a:pt x="70" y="198"/>
                    </a:cubicBezTo>
                    <a:cubicBezTo>
                      <a:pt x="69" y="198"/>
                      <a:pt x="69" y="198"/>
                      <a:pt x="69" y="198"/>
                    </a:cubicBezTo>
                    <a:cubicBezTo>
                      <a:pt x="68" y="197"/>
                      <a:pt x="68" y="197"/>
                      <a:pt x="68" y="197"/>
                    </a:cubicBezTo>
                    <a:cubicBezTo>
                      <a:pt x="68" y="211"/>
                      <a:pt x="68" y="211"/>
                      <a:pt x="68" y="211"/>
                    </a:cubicBezTo>
                    <a:cubicBezTo>
                      <a:pt x="69" y="211"/>
                      <a:pt x="69" y="211"/>
                      <a:pt x="69" y="211"/>
                    </a:cubicBezTo>
                    <a:cubicBezTo>
                      <a:pt x="70" y="211"/>
                      <a:pt x="70" y="211"/>
                      <a:pt x="70" y="211"/>
                    </a:cubicBezTo>
                    <a:cubicBezTo>
                      <a:pt x="70" y="211"/>
                      <a:pt x="70" y="211"/>
                      <a:pt x="70" y="211"/>
                    </a:cubicBezTo>
                    <a:cubicBezTo>
                      <a:pt x="70" y="211"/>
                      <a:pt x="70" y="211"/>
                      <a:pt x="70" y="211"/>
                    </a:cubicBezTo>
                    <a:cubicBezTo>
                      <a:pt x="70" y="212"/>
                      <a:pt x="70" y="212"/>
                      <a:pt x="70" y="212"/>
                    </a:cubicBezTo>
                    <a:cubicBezTo>
                      <a:pt x="70" y="213"/>
                      <a:pt x="70" y="213"/>
                      <a:pt x="70" y="213"/>
                    </a:cubicBezTo>
                    <a:cubicBezTo>
                      <a:pt x="70" y="213"/>
                      <a:pt x="70"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5"/>
                      <a:pt x="71" y="215"/>
                      <a:pt x="71" y="215"/>
                    </a:cubicBezTo>
                    <a:cubicBezTo>
                      <a:pt x="71" y="217"/>
                      <a:pt x="71" y="217"/>
                      <a:pt x="71" y="218"/>
                    </a:cubicBezTo>
                    <a:cubicBezTo>
                      <a:pt x="71" y="218"/>
                      <a:pt x="71" y="218"/>
                      <a:pt x="71" y="218"/>
                    </a:cubicBezTo>
                    <a:cubicBezTo>
                      <a:pt x="70" y="217"/>
                      <a:pt x="70" y="217"/>
                      <a:pt x="70" y="217"/>
                    </a:cubicBezTo>
                    <a:cubicBezTo>
                      <a:pt x="70" y="231"/>
                      <a:pt x="70" y="231"/>
                      <a:pt x="70" y="231"/>
                    </a:cubicBezTo>
                    <a:cubicBezTo>
                      <a:pt x="70" y="231"/>
                      <a:pt x="70" y="231"/>
                      <a:pt x="70" y="231"/>
                    </a:cubicBezTo>
                    <a:cubicBezTo>
                      <a:pt x="71" y="232"/>
                      <a:pt x="71" y="232"/>
                      <a:pt x="71" y="232"/>
                    </a:cubicBezTo>
                    <a:cubicBezTo>
                      <a:pt x="72" y="232"/>
                      <a:pt x="72" y="233"/>
                      <a:pt x="72" y="234"/>
                    </a:cubicBezTo>
                    <a:cubicBezTo>
                      <a:pt x="73" y="235"/>
                      <a:pt x="73" y="236"/>
                      <a:pt x="72" y="236"/>
                    </a:cubicBezTo>
                    <a:cubicBezTo>
                      <a:pt x="72" y="237"/>
                      <a:pt x="72" y="237"/>
                      <a:pt x="71" y="238"/>
                    </a:cubicBezTo>
                    <a:cubicBezTo>
                      <a:pt x="71" y="238"/>
                      <a:pt x="70" y="238"/>
                      <a:pt x="70" y="238"/>
                    </a:cubicBezTo>
                    <a:cubicBezTo>
                      <a:pt x="69" y="239"/>
                      <a:pt x="69" y="239"/>
                      <a:pt x="69" y="239"/>
                    </a:cubicBezTo>
                    <a:cubicBezTo>
                      <a:pt x="68" y="239"/>
                      <a:pt x="68" y="239"/>
                      <a:pt x="67" y="239"/>
                    </a:cubicBezTo>
                    <a:cubicBezTo>
                      <a:pt x="67" y="240"/>
                      <a:pt x="67" y="241"/>
                      <a:pt x="67" y="242"/>
                    </a:cubicBezTo>
                    <a:cubicBezTo>
                      <a:pt x="67" y="243"/>
                      <a:pt x="67" y="243"/>
                      <a:pt x="67" y="243"/>
                    </a:cubicBezTo>
                    <a:cubicBezTo>
                      <a:pt x="67" y="243"/>
                      <a:pt x="67" y="244"/>
                      <a:pt x="68" y="245"/>
                    </a:cubicBezTo>
                    <a:cubicBezTo>
                      <a:pt x="68" y="245"/>
                      <a:pt x="69" y="245"/>
                      <a:pt x="69" y="245"/>
                    </a:cubicBezTo>
                    <a:cubicBezTo>
                      <a:pt x="70" y="245"/>
                      <a:pt x="70" y="245"/>
                      <a:pt x="71" y="245"/>
                    </a:cubicBezTo>
                    <a:cubicBezTo>
                      <a:pt x="71" y="244"/>
                      <a:pt x="71" y="244"/>
                      <a:pt x="71" y="244"/>
                    </a:cubicBezTo>
                    <a:cubicBezTo>
                      <a:pt x="72" y="244"/>
                      <a:pt x="74" y="244"/>
                      <a:pt x="75" y="244"/>
                    </a:cubicBezTo>
                    <a:cubicBezTo>
                      <a:pt x="76" y="244"/>
                      <a:pt x="76" y="244"/>
                      <a:pt x="76" y="244"/>
                    </a:cubicBezTo>
                    <a:cubicBezTo>
                      <a:pt x="78" y="244"/>
                      <a:pt x="80" y="243"/>
                      <a:pt x="81" y="242"/>
                    </a:cubicBezTo>
                    <a:cubicBezTo>
                      <a:pt x="83" y="242"/>
                      <a:pt x="83" y="242"/>
                      <a:pt x="83" y="242"/>
                    </a:cubicBezTo>
                    <a:cubicBezTo>
                      <a:pt x="83" y="242"/>
                      <a:pt x="83" y="242"/>
                      <a:pt x="83" y="242"/>
                    </a:cubicBezTo>
                    <a:cubicBezTo>
                      <a:pt x="83" y="243"/>
                      <a:pt x="83" y="243"/>
                      <a:pt x="83" y="243"/>
                    </a:cubicBezTo>
                    <a:cubicBezTo>
                      <a:pt x="84" y="243"/>
                      <a:pt x="84" y="242"/>
                      <a:pt x="85" y="242"/>
                    </a:cubicBezTo>
                    <a:cubicBezTo>
                      <a:pt x="85" y="241"/>
                      <a:pt x="85" y="241"/>
                      <a:pt x="85" y="241"/>
                    </a:cubicBezTo>
                    <a:cubicBezTo>
                      <a:pt x="85" y="240"/>
                      <a:pt x="86" y="240"/>
                      <a:pt x="87" y="240"/>
                    </a:cubicBezTo>
                    <a:cubicBezTo>
                      <a:pt x="87" y="239"/>
                      <a:pt x="87" y="239"/>
                      <a:pt x="87" y="239"/>
                    </a:cubicBezTo>
                    <a:cubicBezTo>
                      <a:pt x="87" y="239"/>
                      <a:pt x="87" y="239"/>
                      <a:pt x="87" y="239"/>
                    </a:cubicBezTo>
                    <a:cubicBezTo>
                      <a:pt x="87" y="236"/>
                      <a:pt x="88" y="234"/>
                      <a:pt x="90" y="233"/>
                    </a:cubicBezTo>
                    <a:cubicBezTo>
                      <a:pt x="90" y="233"/>
                      <a:pt x="91" y="232"/>
                      <a:pt x="93" y="232"/>
                    </a:cubicBezTo>
                    <a:cubicBezTo>
                      <a:pt x="93" y="232"/>
                      <a:pt x="93" y="232"/>
                      <a:pt x="93" y="232"/>
                    </a:cubicBezTo>
                    <a:cubicBezTo>
                      <a:pt x="94" y="232"/>
                      <a:pt x="94" y="232"/>
                      <a:pt x="95" y="232"/>
                    </a:cubicBezTo>
                    <a:cubicBezTo>
                      <a:pt x="95" y="232"/>
                      <a:pt x="95" y="232"/>
                      <a:pt x="96" y="232"/>
                    </a:cubicBezTo>
                    <a:cubicBezTo>
                      <a:pt x="96" y="232"/>
                      <a:pt x="97" y="232"/>
                      <a:pt x="97" y="232"/>
                    </a:cubicBezTo>
                    <a:cubicBezTo>
                      <a:pt x="99" y="232"/>
                      <a:pt x="99" y="231"/>
                      <a:pt x="99" y="231"/>
                    </a:cubicBezTo>
                    <a:cubicBezTo>
                      <a:pt x="99" y="230"/>
                      <a:pt x="99" y="229"/>
                      <a:pt x="99" y="229"/>
                    </a:cubicBezTo>
                    <a:cubicBezTo>
                      <a:pt x="99" y="228"/>
                      <a:pt x="99" y="228"/>
                      <a:pt x="99" y="228"/>
                    </a:cubicBezTo>
                    <a:cubicBezTo>
                      <a:pt x="99" y="226"/>
                      <a:pt x="99" y="226"/>
                      <a:pt x="99" y="226"/>
                    </a:cubicBezTo>
                    <a:cubicBezTo>
                      <a:pt x="99" y="225"/>
                      <a:pt x="99" y="225"/>
                      <a:pt x="98" y="225"/>
                    </a:cubicBezTo>
                    <a:cubicBezTo>
                      <a:pt x="98" y="224"/>
                      <a:pt x="98" y="224"/>
                      <a:pt x="98" y="224"/>
                    </a:cubicBezTo>
                    <a:cubicBezTo>
                      <a:pt x="97" y="224"/>
                      <a:pt x="98" y="223"/>
                      <a:pt x="98" y="223"/>
                    </a:cubicBezTo>
                    <a:cubicBezTo>
                      <a:pt x="98" y="222"/>
                      <a:pt x="98" y="222"/>
                      <a:pt x="98" y="222"/>
                    </a:cubicBezTo>
                    <a:cubicBezTo>
                      <a:pt x="99" y="222"/>
                      <a:pt x="99" y="222"/>
                      <a:pt x="99" y="221"/>
                    </a:cubicBezTo>
                    <a:cubicBezTo>
                      <a:pt x="99" y="221"/>
                      <a:pt x="99" y="221"/>
                      <a:pt x="99" y="221"/>
                    </a:cubicBezTo>
                    <a:cubicBezTo>
                      <a:pt x="99" y="221"/>
                      <a:pt x="99" y="221"/>
                      <a:pt x="99" y="221"/>
                    </a:cubicBezTo>
                    <a:cubicBezTo>
                      <a:pt x="99" y="221"/>
                      <a:pt x="99" y="221"/>
                      <a:pt x="99" y="221"/>
                    </a:cubicBezTo>
                    <a:cubicBezTo>
                      <a:pt x="99" y="221"/>
                      <a:pt x="99" y="221"/>
                      <a:pt x="99" y="221"/>
                    </a:cubicBezTo>
                    <a:cubicBezTo>
                      <a:pt x="100" y="221"/>
                      <a:pt x="100" y="221"/>
                      <a:pt x="100" y="221"/>
                    </a:cubicBezTo>
                    <a:cubicBezTo>
                      <a:pt x="100" y="220"/>
                      <a:pt x="100" y="220"/>
                      <a:pt x="100" y="220"/>
                    </a:cubicBezTo>
                    <a:cubicBezTo>
                      <a:pt x="100" y="219"/>
                      <a:pt x="100" y="219"/>
                      <a:pt x="100" y="219"/>
                    </a:cubicBezTo>
                    <a:cubicBezTo>
                      <a:pt x="101" y="219"/>
                      <a:pt x="101" y="219"/>
                      <a:pt x="101" y="219"/>
                    </a:cubicBezTo>
                    <a:cubicBezTo>
                      <a:pt x="101" y="219"/>
                      <a:pt x="101" y="219"/>
                      <a:pt x="101" y="219"/>
                    </a:cubicBezTo>
                    <a:cubicBezTo>
                      <a:pt x="101" y="219"/>
                      <a:pt x="102" y="219"/>
                      <a:pt x="102" y="219"/>
                    </a:cubicBezTo>
                    <a:cubicBezTo>
                      <a:pt x="103" y="219"/>
                      <a:pt x="104" y="218"/>
                      <a:pt x="105" y="216"/>
                    </a:cubicBezTo>
                    <a:cubicBezTo>
                      <a:pt x="105" y="215"/>
                      <a:pt x="105" y="213"/>
                      <a:pt x="105" y="212"/>
                    </a:cubicBezTo>
                    <a:cubicBezTo>
                      <a:pt x="105" y="211"/>
                      <a:pt x="105" y="211"/>
                      <a:pt x="105" y="211"/>
                    </a:cubicBezTo>
                    <a:cubicBezTo>
                      <a:pt x="105" y="211"/>
                      <a:pt x="105" y="210"/>
                      <a:pt x="105" y="209"/>
                    </a:cubicBezTo>
                    <a:cubicBezTo>
                      <a:pt x="105" y="209"/>
                      <a:pt x="105" y="209"/>
                      <a:pt x="105" y="209"/>
                    </a:cubicBezTo>
                    <a:cubicBezTo>
                      <a:pt x="106" y="210"/>
                      <a:pt x="106" y="210"/>
                      <a:pt x="106" y="210"/>
                    </a:cubicBezTo>
                    <a:cubicBezTo>
                      <a:pt x="106" y="208"/>
                      <a:pt x="106" y="208"/>
                      <a:pt x="106" y="208"/>
                    </a:cubicBezTo>
                    <a:cubicBezTo>
                      <a:pt x="106" y="208"/>
                      <a:pt x="106" y="207"/>
                      <a:pt x="106" y="207"/>
                    </a:cubicBezTo>
                    <a:cubicBezTo>
                      <a:pt x="107" y="206"/>
                      <a:pt x="107" y="206"/>
                      <a:pt x="108" y="206"/>
                    </a:cubicBezTo>
                    <a:cubicBezTo>
                      <a:pt x="108" y="205"/>
                      <a:pt x="108" y="205"/>
                      <a:pt x="108" y="205"/>
                    </a:cubicBezTo>
                    <a:cubicBezTo>
                      <a:pt x="109" y="205"/>
                      <a:pt x="109" y="205"/>
                      <a:pt x="110" y="204"/>
                    </a:cubicBezTo>
                    <a:cubicBezTo>
                      <a:pt x="110" y="204"/>
                      <a:pt x="110" y="203"/>
                      <a:pt x="110" y="202"/>
                    </a:cubicBezTo>
                    <a:cubicBezTo>
                      <a:pt x="110" y="201"/>
                      <a:pt x="110" y="201"/>
                      <a:pt x="110" y="201"/>
                    </a:cubicBezTo>
                    <a:cubicBezTo>
                      <a:pt x="110" y="200"/>
                      <a:pt x="110" y="200"/>
                      <a:pt x="110" y="200"/>
                    </a:cubicBezTo>
                    <a:cubicBezTo>
                      <a:pt x="111" y="199"/>
                      <a:pt x="111" y="199"/>
                      <a:pt x="112" y="198"/>
                    </a:cubicBezTo>
                    <a:cubicBezTo>
                      <a:pt x="113" y="197"/>
                      <a:pt x="114" y="196"/>
                      <a:pt x="116" y="195"/>
                    </a:cubicBezTo>
                    <a:cubicBezTo>
                      <a:pt x="116" y="194"/>
                      <a:pt x="116" y="194"/>
                      <a:pt x="117" y="194"/>
                    </a:cubicBezTo>
                    <a:cubicBezTo>
                      <a:pt x="117" y="193"/>
                      <a:pt x="118" y="193"/>
                      <a:pt x="118" y="192"/>
                    </a:cubicBezTo>
                    <a:cubicBezTo>
                      <a:pt x="118" y="191"/>
                      <a:pt x="118" y="191"/>
                      <a:pt x="118" y="190"/>
                    </a:cubicBezTo>
                    <a:cubicBezTo>
                      <a:pt x="118" y="189"/>
                      <a:pt x="118" y="189"/>
                      <a:pt x="118" y="188"/>
                    </a:cubicBezTo>
                    <a:cubicBezTo>
                      <a:pt x="117" y="187"/>
                      <a:pt x="117" y="186"/>
                      <a:pt x="118" y="185"/>
                    </a:cubicBezTo>
                    <a:cubicBezTo>
                      <a:pt x="118" y="184"/>
                      <a:pt x="118" y="182"/>
                      <a:pt x="118" y="181"/>
                    </a:cubicBezTo>
                    <a:cubicBezTo>
                      <a:pt x="119" y="181"/>
                      <a:pt x="119" y="181"/>
                      <a:pt x="119" y="181"/>
                    </a:cubicBezTo>
                    <a:cubicBezTo>
                      <a:pt x="119" y="180"/>
                      <a:pt x="119" y="180"/>
                      <a:pt x="119" y="180"/>
                    </a:cubicBezTo>
                    <a:cubicBezTo>
                      <a:pt x="119" y="179"/>
                      <a:pt x="119" y="179"/>
                      <a:pt x="119" y="179"/>
                    </a:cubicBezTo>
                    <a:cubicBezTo>
                      <a:pt x="119" y="179"/>
                      <a:pt x="119" y="179"/>
                      <a:pt x="119" y="179"/>
                    </a:cubicBezTo>
                    <a:cubicBezTo>
                      <a:pt x="119" y="179"/>
                      <a:pt x="119" y="179"/>
                      <a:pt x="119" y="179"/>
                    </a:cubicBezTo>
                    <a:cubicBezTo>
                      <a:pt x="119" y="179"/>
                      <a:pt x="119" y="179"/>
                      <a:pt x="119" y="179"/>
                    </a:cubicBezTo>
                    <a:cubicBezTo>
                      <a:pt x="120" y="180"/>
                      <a:pt x="120" y="180"/>
                      <a:pt x="120" y="180"/>
                    </a:cubicBezTo>
                    <a:cubicBezTo>
                      <a:pt x="120" y="179"/>
                      <a:pt x="120" y="179"/>
                      <a:pt x="120" y="179"/>
                    </a:cubicBezTo>
                    <a:cubicBezTo>
                      <a:pt x="121" y="176"/>
                      <a:pt x="121" y="173"/>
                      <a:pt x="120" y="171"/>
                    </a:cubicBezTo>
                    <a:cubicBezTo>
                      <a:pt x="120" y="169"/>
                      <a:pt x="120" y="168"/>
                      <a:pt x="120" y="166"/>
                    </a:cubicBezTo>
                    <a:cubicBezTo>
                      <a:pt x="120" y="164"/>
                      <a:pt x="120" y="162"/>
                      <a:pt x="121" y="161"/>
                    </a:cubicBezTo>
                    <a:cubicBezTo>
                      <a:pt x="121" y="160"/>
                      <a:pt x="121" y="159"/>
                      <a:pt x="122" y="159"/>
                    </a:cubicBezTo>
                    <a:cubicBezTo>
                      <a:pt x="122" y="159"/>
                      <a:pt x="122" y="159"/>
                      <a:pt x="122" y="159"/>
                    </a:cubicBezTo>
                    <a:cubicBezTo>
                      <a:pt x="122" y="158"/>
                      <a:pt x="122" y="158"/>
                      <a:pt x="122" y="158"/>
                    </a:cubicBezTo>
                    <a:cubicBezTo>
                      <a:pt x="122" y="158"/>
                      <a:pt x="122" y="158"/>
                      <a:pt x="122" y="158"/>
                    </a:cubicBezTo>
                    <a:cubicBezTo>
                      <a:pt x="122" y="158"/>
                      <a:pt x="122" y="158"/>
                      <a:pt x="122" y="158"/>
                    </a:cubicBezTo>
                    <a:cubicBezTo>
                      <a:pt x="123" y="158"/>
                      <a:pt x="123" y="158"/>
                      <a:pt x="123" y="158"/>
                    </a:cubicBezTo>
                    <a:cubicBezTo>
                      <a:pt x="123" y="157"/>
                      <a:pt x="123" y="157"/>
                      <a:pt x="123" y="157"/>
                    </a:cubicBezTo>
                    <a:cubicBezTo>
                      <a:pt x="123" y="156"/>
                      <a:pt x="123" y="156"/>
                      <a:pt x="123" y="156"/>
                    </a:cubicBezTo>
                    <a:cubicBezTo>
                      <a:pt x="123" y="156"/>
                      <a:pt x="123" y="155"/>
                      <a:pt x="123" y="155"/>
                    </a:cubicBezTo>
                    <a:cubicBezTo>
                      <a:pt x="124" y="155"/>
                      <a:pt x="124" y="155"/>
                      <a:pt x="124" y="155"/>
                    </a:cubicBezTo>
                    <a:cubicBezTo>
                      <a:pt x="125" y="155"/>
                      <a:pt x="125" y="155"/>
                      <a:pt x="125" y="155"/>
                    </a:cubicBezTo>
                    <a:cubicBezTo>
                      <a:pt x="125" y="150"/>
                      <a:pt x="125" y="150"/>
                      <a:pt x="125" y="150"/>
                    </a:cubicBezTo>
                    <a:cubicBezTo>
                      <a:pt x="125" y="149"/>
                      <a:pt x="124" y="149"/>
                      <a:pt x="124" y="149"/>
                    </a:cubicBezTo>
                    <a:cubicBezTo>
                      <a:pt x="124" y="149"/>
                      <a:pt x="124" y="149"/>
                      <a:pt x="124" y="149"/>
                    </a:cubicBezTo>
                    <a:cubicBezTo>
                      <a:pt x="123" y="148"/>
                      <a:pt x="123" y="148"/>
                      <a:pt x="123" y="147"/>
                    </a:cubicBezTo>
                    <a:cubicBezTo>
                      <a:pt x="123" y="146"/>
                      <a:pt x="123" y="146"/>
                      <a:pt x="123" y="146"/>
                    </a:cubicBezTo>
                    <a:cubicBezTo>
                      <a:pt x="123" y="145"/>
                      <a:pt x="123" y="145"/>
                      <a:pt x="123" y="145"/>
                    </a:cubicBezTo>
                    <a:cubicBezTo>
                      <a:pt x="123" y="144"/>
                      <a:pt x="123" y="143"/>
                      <a:pt x="124" y="142"/>
                    </a:cubicBezTo>
                    <a:cubicBezTo>
                      <a:pt x="124" y="142"/>
                      <a:pt x="124" y="142"/>
                      <a:pt x="124" y="142"/>
                    </a:cubicBezTo>
                    <a:cubicBezTo>
                      <a:pt x="124" y="142"/>
                      <a:pt x="125" y="142"/>
                      <a:pt x="125" y="141"/>
                    </a:cubicBezTo>
                    <a:cubicBezTo>
                      <a:pt x="125" y="140"/>
                      <a:pt x="125" y="140"/>
                      <a:pt x="125" y="140"/>
                    </a:cubicBezTo>
                    <a:cubicBezTo>
                      <a:pt x="125" y="139"/>
                      <a:pt x="125" y="139"/>
                      <a:pt x="125" y="138"/>
                    </a:cubicBezTo>
                    <a:cubicBezTo>
                      <a:pt x="125" y="138"/>
                      <a:pt x="125" y="137"/>
                      <a:pt x="125" y="137"/>
                    </a:cubicBezTo>
                    <a:cubicBezTo>
                      <a:pt x="125" y="136"/>
                      <a:pt x="125" y="136"/>
                      <a:pt x="125" y="135"/>
                    </a:cubicBezTo>
                    <a:cubicBezTo>
                      <a:pt x="125" y="135"/>
                      <a:pt x="125" y="135"/>
                      <a:pt x="125" y="135"/>
                    </a:cubicBezTo>
                    <a:cubicBezTo>
                      <a:pt x="126" y="135"/>
                      <a:pt x="126" y="135"/>
                      <a:pt x="126" y="135"/>
                    </a:cubicBezTo>
                    <a:cubicBezTo>
                      <a:pt x="126" y="128"/>
                      <a:pt x="126" y="128"/>
                      <a:pt x="126" y="128"/>
                    </a:cubicBezTo>
                    <a:cubicBezTo>
                      <a:pt x="126" y="127"/>
                      <a:pt x="126" y="127"/>
                      <a:pt x="126" y="127"/>
                    </a:cubicBezTo>
                    <a:cubicBezTo>
                      <a:pt x="126" y="126"/>
                      <a:pt x="126" y="125"/>
                      <a:pt x="126" y="124"/>
                    </a:cubicBezTo>
                    <a:cubicBezTo>
                      <a:pt x="125" y="123"/>
                      <a:pt x="124" y="122"/>
                      <a:pt x="122" y="121"/>
                    </a:cubicBezTo>
                    <a:cubicBezTo>
                      <a:pt x="122" y="121"/>
                      <a:pt x="122" y="120"/>
                      <a:pt x="122" y="120"/>
                    </a:cubicBezTo>
                    <a:cubicBezTo>
                      <a:pt x="122" y="116"/>
                      <a:pt x="122" y="116"/>
                      <a:pt x="122" y="116"/>
                    </a:cubicBezTo>
                    <a:cubicBezTo>
                      <a:pt x="120" y="116"/>
                      <a:pt x="120" y="116"/>
                      <a:pt x="120" y="116"/>
                    </a:cubicBezTo>
                    <a:cubicBezTo>
                      <a:pt x="120" y="116"/>
                      <a:pt x="120" y="116"/>
                      <a:pt x="120" y="116"/>
                    </a:cubicBezTo>
                    <a:cubicBezTo>
                      <a:pt x="120" y="115"/>
                      <a:pt x="120" y="115"/>
                      <a:pt x="120" y="115"/>
                    </a:cubicBezTo>
                    <a:cubicBezTo>
                      <a:pt x="120" y="115"/>
                      <a:pt x="120" y="115"/>
                      <a:pt x="120" y="115"/>
                    </a:cubicBezTo>
                    <a:cubicBezTo>
                      <a:pt x="120" y="114"/>
                      <a:pt x="120" y="114"/>
                      <a:pt x="120" y="113"/>
                    </a:cubicBezTo>
                    <a:cubicBezTo>
                      <a:pt x="119" y="113"/>
                      <a:pt x="119" y="113"/>
                      <a:pt x="119" y="113"/>
                    </a:cubicBezTo>
                    <a:cubicBezTo>
                      <a:pt x="119" y="112"/>
                      <a:pt x="119" y="112"/>
                      <a:pt x="118" y="112"/>
                    </a:cubicBezTo>
                    <a:cubicBezTo>
                      <a:pt x="118" y="111"/>
                      <a:pt x="118" y="111"/>
                      <a:pt x="118" y="111"/>
                    </a:cubicBezTo>
                    <a:cubicBezTo>
                      <a:pt x="118" y="111"/>
                      <a:pt x="118" y="111"/>
                      <a:pt x="118" y="111"/>
                    </a:cubicBezTo>
                    <a:cubicBezTo>
                      <a:pt x="118" y="110"/>
                      <a:pt x="118" y="109"/>
                      <a:pt x="117" y="109"/>
                    </a:cubicBezTo>
                    <a:cubicBezTo>
                      <a:pt x="116" y="109"/>
                      <a:pt x="116" y="109"/>
                      <a:pt x="116" y="109"/>
                    </a:cubicBezTo>
                    <a:cubicBezTo>
                      <a:pt x="116" y="109"/>
                      <a:pt x="116" y="109"/>
                      <a:pt x="116" y="109"/>
                    </a:cubicBezTo>
                    <a:cubicBezTo>
                      <a:pt x="116" y="108"/>
                      <a:pt x="116" y="108"/>
                      <a:pt x="116" y="108"/>
                    </a:cubicBezTo>
                    <a:cubicBezTo>
                      <a:pt x="116" y="107"/>
                      <a:pt x="116" y="107"/>
                      <a:pt x="116" y="107"/>
                    </a:cubicBezTo>
                    <a:cubicBezTo>
                      <a:pt x="115" y="106"/>
                      <a:pt x="115" y="106"/>
                      <a:pt x="115" y="106"/>
                    </a:cubicBezTo>
                    <a:cubicBezTo>
                      <a:pt x="114" y="105"/>
                      <a:pt x="114" y="105"/>
                      <a:pt x="114" y="105"/>
                    </a:cubicBezTo>
                    <a:cubicBezTo>
                      <a:pt x="113" y="104"/>
                      <a:pt x="113" y="104"/>
                      <a:pt x="113" y="104"/>
                    </a:cubicBezTo>
                    <a:cubicBezTo>
                      <a:pt x="112" y="102"/>
                      <a:pt x="111" y="101"/>
                      <a:pt x="112" y="98"/>
                    </a:cubicBezTo>
                    <a:cubicBezTo>
                      <a:pt x="112" y="97"/>
                      <a:pt x="112" y="97"/>
                      <a:pt x="112" y="97"/>
                    </a:cubicBezTo>
                    <a:cubicBezTo>
                      <a:pt x="111" y="97"/>
                      <a:pt x="111" y="97"/>
                      <a:pt x="111" y="97"/>
                    </a:cubicBezTo>
                    <a:cubicBezTo>
                      <a:pt x="110" y="97"/>
                      <a:pt x="110" y="97"/>
                      <a:pt x="110" y="97"/>
                    </a:cubicBezTo>
                    <a:cubicBezTo>
                      <a:pt x="110" y="96"/>
                      <a:pt x="110" y="95"/>
                      <a:pt x="109" y="94"/>
                    </a:cubicBezTo>
                    <a:cubicBezTo>
                      <a:pt x="109" y="94"/>
                      <a:pt x="109" y="94"/>
                      <a:pt x="109" y="94"/>
                    </a:cubicBezTo>
                    <a:cubicBezTo>
                      <a:pt x="108" y="93"/>
                      <a:pt x="108" y="93"/>
                      <a:pt x="108" y="92"/>
                    </a:cubicBezTo>
                    <a:cubicBezTo>
                      <a:pt x="107" y="92"/>
                      <a:pt x="107" y="91"/>
                      <a:pt x="106" y="91"/>
                    </a:cubicBezTo>
                    <a:cubicBezTo>
                      <a:pt x="106" y="91"/>
                      <a:pt x="106" y="91"/>
                      <a:pt x="106" y="91"/>
                    </a:cubicBezTo>
                    <a:cubicBezTo>
                      <a:pt x="106" y="91"/>
                      <a:pt x="106" y="90"/>
                      <a:pt x="106" y="90"/>
                    </a:cubicBezTo>
                    <a:cubicBezTo>
                      <a:pt x="106" y="90"/>
                      <a:pt x="106" y="90"/>
                      <a:pt x="106" y="90"/>
                    </a:cubicBezTo>
                    <a:cubicBezTo>
                      <a:pt x="106" y="89"/>
                      <a:pt x="106" y="89"/>
                      <a:pt x="106" y="89"/>
                    </a:cubicBezTo>
                    <a:cubicBezTo>
                      <a:pt x="105" y="89"/>
                      <a:pt x="105" y="89"/>
                      <a:pt x="105" y="89"/>
                    </a:cubicBezTo>
                    <a:cubicBezTo>
                      <a:pt x="105" y="88"/>
                      <a:pt x="105" y="88"/>
                      <a:pt x="105" y="88"/>
                    </a:cubicBezTo>
                    <a:cubicBezTo>
                      <a:pt x="105" y="88"/>
                      <a:pt x="105" y="88"/>
                      <a:pt x="105" y="88"/>
                    </a:cubicBezTo>
                    <a:cubicBezTo>
                      <a:pt x="105" y="88"/>
                      <a:pt x="105" y="88"/>
                      <a:pt x="105" y="88"/>
                    </a:cubicBezTo>
                    <a:cubicBezTo>
                      <a:pt x="104" y="88"/>
                      <a:pt x="104" y="88"/>
                      <a:pt x="104" y="88"/>
                    </a:cubicBezTo>
                    <a:cubicBezTo>
                      <a:pt x="104" y="87"/>
                      <a:pt x="104" y="87"/>
                      <a:pt x="103" y="86"/>
                    </a:cubicBezTo>
                    <a:cubicBezTo>
                      <a:pt x="102" y="84"/>
                      <a:pt x="101" y="83"/>
                      <a:pt x="100" y="81"/>
                    </a:cubicBezTo>
                    <a:cubicBezTo>
                      <a:pt x="99" y="80"/>
                      <a:pt x="99" y="80"/>
                      <a:pt x="99" y="80"/>
                    </a:cubicBezTo>
                    <a:cubicBezTo>
                      <a:pt x="98" y="78"/>
                      <a:pt x="97" y="76"/>
                      <a:pt x="95" y="75"/>
                    </a:cubicBezTo>
                    <a:cubicBezTo>
                      <a:pt x="97" y="75"/>
                      <a:pt x="97" y="75"/>
                      <a:pt x="97" y="75"/>
                    </a:cubicBezTo>
                    <a:cubicBezTo>
                      <a:pt x="97" y="74"/>
                      <a:pt x="97" y="74"/>
                      <a:pt x="97" y="74"/>
                    </a:cubicBezTo>
                    <a:cubicBezTo>
                      <a:pt x="98" y="74"/>
                      <a:pt x="98" y="75"/>
                      <a:pt x="98" y="75"/>
                    </a:cubicBezTo>
                    <a:cubicBezTo>
                      <a:pt x="99" y="76"/>
                      <a:pt x="99" y="76"/>
                      <a:pt x="99" y="76"/>
                    </a:cubicBezTo>
                    <a:cubicBezTo>
                      <a:pt x="99" y="76"/>
                      <a:pt x="99" y="76"/>
                      <a:pt x="99" y="76"/>
                    </a:cubicBezTo>
                    <a:cubicBezTo>
                      <a:pt x="100" y="76"/>
                      <a:pt x="100" y="76"/>
                      <a:pt x="100" y="76"/>
                    </a:cubicBezTo>
                    <a:cubicBezTo>
                      <a:pt x="100" y="76"/>
                      <a:pt x="100" y="76"/>
                      <a:pt x="100" y="76"/>
                    </a:cubicBezTo>
                    <a:cubicBezTo>
                      <a:pt x="100" y="76"/>
                      <a:pt x="100" y="76"/>
                      <a:pt x="100" y="76"/>
                    </a:cubicBezTo>
                    <a:cubicBezTo>
                      <a:pt x="100" y="77"/>
                      <a:pt x="100" y="77"/>
                      <a:pt x="100" y="77"/>
                    </a:cubicBezTo>
                    <a:cubicBezTo>
                      <a:pt x="101" y="78"/>
                      <a:pt x="101" y="78"/>
                      <a:pt x="101" y="78"/>
                    </a:cubicBezTo>
                    <a:cubicBezTo>
                      <a:pt x="101" y="78"/>
                      <a:pt x="101" y="78"/>
                      <a:pt x="101" y="78"/>
                    </a:cubicBezTo>
                    <a:cubicBezTo>
                      <a:pt x="101" y="78"/>
                      <a:pt x="101" y="78"/>
                      <a:pt x="101" y="78"/>
                    </a:cubicBezTo>
                    <a:cubicBezTo>
                      <a:pt x="101" y="78"/>
                      <a:pt x="101" y="79"/>
                      <a:pt x="101" y="79"/>
                    </a:cubicBezTo>
                    <a:cubicBezTo>
                      <a:pt x="101" y="82"/>
                      <a:pt x="101" y="82"/>
                      <a:pt x="101" y="82"/>
                    </a:cubicBezTo>
                    <a:cubicBezTo>
                      <a:pt x="102" y="82"/>
                      <a:pt x="102" y="82"/>
                      <a:pt x="102" y="82"/>
                    </a:cubicBezTo>
                    <a:cubicBezTo>
                      <a:pt x="103" y="82"/>
                      <a:pt x="103" y="82"/>
                      <a:pt x="103" y="82"/>
                    </a:cubicBezTo>
                    <a:cubicBezTo>
                      <a:pt x="103" y="82"/>
                      <a:pt x="103" y="82"/>
                      <a:pt x="103" y="82"/>
                    </a:cubicBezTo>
                    <a:cubicBezTo>
                      <a:pt x="103" y="82"/>
                      <a:pt x="103" y="82"/>
                      <a:pt x="103" y="82"/>
                    </a:cubicBezTo>
                    <a:cubicBezTo>
                      <a:pt x="103" y="83"/>
                      <a:pt x="103" y="83"/>
                      <a:pt x="103" y="83"/>
                    </a:cubicBezTo>
                    <a:cubicBezTo>
                      <a:pt x="103" y="85"/>
                      <a:pt x="104" y="85"/>
                      <a:pt x="105" y="85"/>
                    </a:cubicBezTo>
                    <a:cubicBezTo>
                      <a:pt x="105" y="85"/>
                      <a:pt x="105" y="85"/>
                      <a:pt x="105" y="85"/>
                    </a:cubicBezTo>
                    <a:cubicBezTo>
                      <a:pt x="106" y="85"/>
                      <a:pt x="106" y="86"/>
                      <a:pt x="107" y="86"/>
                    </a:cubicBezTo>
                    <a:cubicBezTo>
                      <a:pt x="107" y="87"/>
                      <a:pt x="107" y="87"/>
                      <a:pt x="107" y="88"/>
                    </a:cubicBezTo>
                    <a:cubicBezTo>
                      <a:pt x="107" y="88"/>
                      <a:pt x="107" y="89"/>
                      <a:pt x="108" y="89"/>
                    </a:cubicBezTo>
                    <a:cubicBezTo>
                      <a:pt x="108" y="89"/>
                      <a:pt x="108" y="89"/>
                      <a:pt x="108" y="89"/>
                    </a:cubicBezTo>
                    <a:cubicBezTo>
                      <a:pt x="108" y="90"/>
                      <a:pt x="108" y="90"/>
                      <a:pt x="108" y="90"/>
                    </a:cubicBezTo>
                    <a:cubicBezTo>
                      <a:pt x="108" y="90"/>
                      <a:pt x="108" y="92"/>
                      <a:pt x="110" y="92"/>
                    </a:cubicBezTo>
                    <a:cubicBezTo>
                      <a:pt x="110" y="92"/>
                      <a:pt x="110" y="92"/>
                      <a:pt x="110" y="92"/>
                    </a:cubicBezTo>
                    <a:cubicBezTo>
                      <a:pt x="110" y="92"/>
                      <a:pt x="110" y="92"/>
                      <a:pt x="110" y="92"/>
                    </a:cubicBezTo>
                    <a:cubicBezTo>
                      <a:pt x="110" y="93"/>
                      <a:pt x="110" y="93"/>
                      <a:pt x="110" y="93"/>
                    </a:cubicBezTo>
                    <a:cubicBezTo>
                      <a:pt x="110" y="93"/>
                      <a:pt x="110" y="93"/>
                      <a:pt x="110" y="93"/>
                    </a:cubicBezTo>
                    <a:cubicBezTo>
                      <a:pt x="110" y="94"/>
                      <a:pt x="110" y="95"/>
                      <a:pt x="111" y="95"/>
                    </a:cubicBezTo>
                    <a:cubicBezTo>
                      <a:pt x="111" y="95"/>
                      <a:pt x="111" y="95"/>
                      <a:pt x="111" y="95"/>
                    </a:cubicBezTo>
                    <a:cubicBezTo>
                      <a:pt x="111" y="95"/>
                      <a:pt x="111" y="95"/>
                      <a:pt x="111" y="95"/>
                    </a:cubicBezTo>
                    <a:cubicBezTo>
                      <a:pt x="111" y="95"/>
                      <a:pt x="111" y="95"/>
                      <a:pt x="111" y="95"/>
                    </a:cubicBezTo>
                    <a:cubicBezTo>
                      <a:pt x="111" y="96"/>
                      <a:pt x="111" y="96"/>
                      <a:pt x="111" y="96"/>
                    </a:cubicBezTo>
                    <a:cubicBezTo>
                      <a:pt x="112" y="97"/>
                      <a:pt x="112" y="97"/>
                      <a:pt x="112" y="98"/>
                    </a:cubicBezTo>
                    <a:cubicBezTo>
                      <a:pt x="113" y="98"/>
                      <a:pt x="113" y="98"/>
                      <a:pt x="113" y="98"/>
                    </a:cubicBezTo>
                    <a:cubicBezTo>
                      <a:pt x="113" y="99"/>
                      <a:pt x="114" y="99"/>
                      <a:pt x="114" y="99"/>
                    </a:cubicBezTo>
                    <a:cubicBezTo>
                      <a:pt x="114" y="99"/>
                      <a:pt x="114" y="99"/>
                      <a:pt x="114" y="99"/>
                    </a:cubicBezTo>
                    <a:cubicBezTo>
                      <a:pt x="114" y="100"/>
                      <a:pt x="114" y="100"/>
                      <a:pt x="114" y="100"/>
                    </a:cubicBezTo>
                    <a:cubicBezTo>
                      <a:pt x="114" y="101"/>
                      <a:pt x="114" y="102"/>
                      <a:pt x="115" y="102"/>
                    </a:cubicBezTo>
                    <a:cubicBezTo>
                      <a:pt x="116" y="102"/>
                      <a:pt x="116" y="102"/>
                      <a:pt x="116" y="102"/>
                    </a:cubicBezTo>
                    <a:cubicBezTo>
                      <a:pt x="116" y="102"/>
                      <a:pt x="116" y="102"/>
                      <a:pt x="116" y="102"/>
                    </a:cubicBezTo>
                    <a:cubicBezTo>
                      <a:pt x="116" y="103"/>
                      <a:pt x="116" y="103"/>
                      <a:pt x="116" y="103"/>
                    </a:cubicBezTo>
                    <a:cubicBezTo>
                      <a:pt x="116" y="105"/>
                      <a:pt x="116" y="105"/>
                      <a:pt x="116" y="105"/>
                    </a:cubicBezTo>
                    <a:cubicBezTo>
                      <a:pt x="116" y="106"/>
                      <a:pt x="116" y="106"/>
                      <a:pt x="117" y="106"/>
                    </a:cubicBezTo>
                    <a:cubicBezTo>
                      <a:pt x="117" y="106"/>
                      <a:pt x="117" y="106"/>
                      <a:pt x="117" y="106"/>
                    </a:cubicBezTo>
                    <a:cubicBezTo>
                      <a:pt x="117" y="107"/>
                      <a:pt x="117" y="108"/>
                      <a:pt x="118" y="108"/>
                    </a:cubicBezTo>
                    <a:cubicBezTo>
                      <a:pt x="118" y="109"/>
                      <a:pt x="119" y="110"/>
                      <a:pt x="120" y="110"/>
                    </a:cubicBezTo>
                    <a:cubicBezTo>
                      <a:pt x="122" y="111"/>
                      <a:pt x="122" y="111"/>
                      <a:pt x="122" y="111"/>
                    </a:cubicBezTo>
                    <a:cubicBezTo>
                      <a:pt x="122" y="109"/>
                      <a:pt x="122" y="109"/>
                      <a:pt x="122" y="109"/>
                    </a:cubicBezTo>
                    <a:cubicBezTo>
                      <a:pt x="121" y="106"/>
                      <a:pt x="120" y="102"/>
                      <a:pt x="119" y="97"/>
                    </a:cubicBezTo>
                    <a:cubicBezTo>
                      <a:pt x="118" y="95"/>
                      <a:pt x="118" y="93"/>
                      <a:pt x="118" y="91"/>
                    </a:cubicBezTo>
                    <a:cubicBezTo>
                      <a:pt x="118" y="90"/>
                      <a:pt x="118" y="90"/>
                      <a:pt x="118" y="89"/>
                    </a:cubicBezTo>
                    <a:cubicBezTo>
                      <a:pt x="119" y="88"/>
                      <a:pt x="119" y="88"/>
                      <a:pt x="119" y="88"/>
                    </a:cubicBezTo>
                    <a:cubicBezTo>
                      <a:pt x="119" y="87"/>
                      <a:pt x="119" y="87"/>
                      <a:pt x="119" y="86"/>
                    </a:cubicBezTo>
                    <a:cubicBezTo>
                      <a:pt x="119" y="86"/>
                      <a:pt x="119" y="86"/>
                      <a:pt x="119" y="86"/>
                    </a:cubicBezTo>
                    <a:cubicBezTo>
                      <a:pt x="119" y="86"/>
                      <a:pt x="119" y="85"/>
                      <a:pt x="119" y="85"/>
                    </a:cubicBezTo>
                    <a:cubicBezTo>
                      <a:pt x="119" y="85"/>
                      <a:pt x="118" y="84"/>
                      <a:pt x="118" y="84"/>
                    </a:cubicBezTo>
                    <a:cubicBezTo>
                      <a:pt x="118" y="84"/>
                      <a:pt x="118" y="84"/>
                      <a:pt x="118" y="84"/>
                    </a:cubicBezTo>
                    <a:cubicBezTo>
                      <a:pt x="118" y="84"/>
                      <a:pt x="118" y="84"/>
                      <a:pt x="118" y="84"/>
                    </a:cubicBezTo>
                    <a:cubicBezTo>
                      <a:pt x="117" y="84"/>
                      <a:pt x="118" y="84"/>
                      <a:pt x="118" y="83"/>
                    </a:cubicBezTo>
                    <a:cubicBezTo>
                      <a:pt x="118" y="82"/>
                      <a:pt x="118" y="82"/>
                      <a:pt x="118" y="82"/>
                    </a:cubicBezTo>
                    <a:cubicBezTo>
                      <a:pt x="117" y="81"/>
                      <a:pt x="117" y="81"/>
                      <a:pt x="117" y="81"/>
                    </a:cubicBezTo>
                    <a:cubicBezTo>
                      <a:pt x="117" y="81"/>
                      <a:pt x="117" y="81"/>
                      <a:pt x="117" y="81"/>
                    </a:cubicBezTo>
                    <a:cubicBezTo>
                      <a:pt x="116" y="81"/>
                      <a:pt x="116" y="81"/>
                      <a:pt x="116" y="81"/>
                    </a:cubicBezTo>
                    <a:cubicBezTo>
                      <a:pt x="116" y="81"/>
                      <a:pt x="116" y="81"/>
                      <a:pt x="116" y="81"/>
                    </a:cubicBezTo>
                    <a:cubicBezTo>
                      <a:pt x="116" y="81"/>
                      <a:pt x="116" y="81"/>
                      <a:pt x="116" y="81"/>
                    </a:cubicBezTo>
                    <a:cubicBezTo>
                      <a:pt x="116" y="79"/>
                      <a:pt x="116" y="79"/>
                      <a:pt x="116" y="79"/>
                    </a:cubicBezTo>
                    <a:cubicBezTo>
                      <a:pt x="115" y="79"/>
                      <a:pt x="115" y="79"/>
                      <a:pt x="115" y="79"/>
                    </a:cubicBezTo>
                    <a:cubicBezTo>
                      <a:pt x="115" y="78"/>
                      <a:pt x="115" y="78"/>
                      <a:pt x="115" y="78"/>
                    </a:cubicBezTo>
                    <a:cubicBezTo>
                      <a:pt x="115" y="77"/>
                      <a:pt x="115" y="77"/>
                      <a:pt x="115" y="77"/>
                    </a:cubicBezTo>
                    <a:cubicBezTo>
                      <a:pt x="115" y="77"/>
                      <a:pt x="115" y="77"/>
                      <a:pt x="115" y="77"/>
                    </a:cubicBezTo>
                    <a:cubicBezTo>
                      <a:pt x="115" y="76"/>
                      <a:pt x="115" y="76"/>
                      <a:pt x="115" y="76"/>
                    </a:cubicBezTo>
                    <a:cubicBezTo>
                      <a:pt x="114" y="76"/>
                      <a:pt x="114" y="76"/>
                      <a:pt x="114" y="76"/>
                    </a:cubicBezTo>
                    <a:cubicBezTo>
                      <a:pt x="113" y="76"/>
                      <a:pt x="113" y="76"/>
                      <a:pt x="113" y="76"/>
                    </a:cubicBezTo>
                    <a:cubicBezTo>
                      <a:pt x="113" y="76"/>
                      <a:pt x="113" y="76"/>
                      <a:pt x="113" y="76"/>
                    </a:cubicBezTo>
                    <a:cubicBezTo>
                      <a:pt x="113" y="75"/>
                      <a:pt x="113" y="75"/>
                      <a:pt x="113" y="75"/>
                    </a:cubicBezTo>
                    <a:cubicBezTo>
                      <a:pt x="113" y="75"/>
                      <a:pt x="113" y="75"/>
                      <a:pt x="113" y="75"/>
                    </a:cubicBezTo>
                    <a:cubicBezTo>
                      <a:pt x="113" y="74"/>
                      <a:pt x="113" y="74"/>
                      <a:pt x="113" y="74"/>
                    </a:cubicBezTo>
                    <a:cubicBezTo>
                      <a:pt x="113" y="73"/>
                      <a:pt x="113" y="73"/>
                      <a:pt x="112" y="73"/>
                    </a:cubicBezTo>
                    <a:cubicBezTo>
                      <a:pt x="112" y="73"/>
                      <a:pt x="112" y="73"/>
                      <a:pt x="112" y="73"/>
                    </a:cubicBezTo>
                    <a:cubicBezTo>
                      <a:pt x="112" y="73"/>
                      <a:pt x="112" y="73"/>
                      <a:pt x="112" y="73"/>
                    </a:cubicBezTo>
                    <a:cubicBezTo>
                      <a:pt x="112" y="72"/>
                      <a:pt x="112" y="72"/>
                      <a:pt x="112" y="72"/>
                    </a:cubicBezTo>
                    <a:cubicBezTo>
                      <a:pt x="112" y="72"/>
                      <a:pt x="112" y="72"/>
                      <a:pt x="112" y="71"/>
                    </a:cubicBezTo>
                    <a:cubicBezTo>
                      <a:pt x="111" y="71"/>
                      <a:pt x="111" y="70"/>
                      <a:pt x="111" y="70"/>
                    </a:cubicBezTo>
                    <a:cubicBezTo>
                      <a:pt x="110" y="69"/>
                      <a:pt x="110" y="69"/>
                      <a:pt x="110" y="69"/>
                    </a:cubicBezTo>
                    <a:cubicBezTo>
                      <a:pt x="110" y="69"/>
                      <a:pt x="110" y="69"/>
                      <a:pt x="110" y="69"/>
                    </a:cubicBezTo>
                    <a:cubicBezTo>
                      <a:pt x="109" y="69"/>
                      <a:pt x="109" y="69"/>
                      <a:pt x="109" y="69"/>
                    </a:cubicBezTo>
                    <a:cubicBezTo>
                      <a:pt x="109" y="68"/>
                      <a:pt x="109" y="68"/>
                      <a:pt x="109" y="68"/>
                    </a:cubicBezTo>
                    <a:cubicBezTo>
                      <a:pt x="109" y="68"/>
                      <a:pt x="109" y="68"/>
                      <a:pt x="109" y="68"/>
                    </a:cubicBezTo>
                    <a:cubicBezTo>
                      <a:pt x="109" y="68"/>
                      <a:pt x="109" y="68"/>
                      <a:pt x="109" y="68"/>
                    </a:cubicBezTo>
                    <a:cubicBezTo>
                      <a:pt x="109" y="66"/>
                      <a:pt x="109" y="66"/>
                      <a:pt x="109" y="66"/>
                    </a:cubicBezTo>
                    <a:cubicBezTo>
                      <a:pt x="108" y="66"/>
                      <a:pt x="108" y="66"/>
                      <a:pt x="108" y="66"/>
                    </a:cubicBezTo>
                    <a:cubicBezTo>
                      <a:pt x="108" y="66"/>
                      <a:pt x="108" y="66"/>
                      <a:pt x="108" y="66"/>
                    </a:cubicBezTo>
                    <a:cubicBezTo>
                      <a:pt x="108" y="66"/>
                      <a:pt x="108" y="66"/>
                      <a:pt x="108" y="66"/>
                    </a:cubicBezTo>
                    <a:cubicBezTo>
                      <a:pt x="107" y="65"/>
                      <a:pt x="107" y="65"/>
                      <a:pt x="107" y="65"/>
                    </a:cubicBezTo>
                    <a:cubicBezTo>
                      <a:pt x="107" y="65"/>
                      <a:pt x="107" y="64"/>
                      <a:pt x="107" y="64"/>
                    </a:cubicBezTo>
                    <a:cubicBezTo>
                      <a:pt x="107" y="63"/>
                      <a:pt x="107" y="63"/>
                      <a:pt x="107" y="63"/>
                    </a:cubicBezTo>
                    <a:cubicBezTo>
                      <a:pt x="106" y="63"/>
                      <a:pt x="106" y="63"/>
                      <a:pt x="106" y="63"/>
                    </a:cubicBezTo>
                    <a:cubicBezTo>
                      <a:pt x="106" y="62"/>
                      <a:pt x="106" y="62"/>
                      <a:pt x="106" y="62"/>
                    </a:cubicBezTo>
                    <a:cubicBezTo>
                      <a:pt x="106" y="62"/>
                      <a:pt x="106" y="61"/>
                      <a:pt x="105" y="61"/>
                    </a:cubicBezTo>
                    <a:cubicBezTo>
                      <a:pt x="105" y="61"/>
                      <a:pt x="105" y="61"/>
                      <a:pt x="105" y="61"/>
                    </a:cubicBezTo>
                    <a:cubicBezTo>
                      <a:pt x="105" y="61"/>
                      <a:pt x="105" y="61"/>
                      <a:pt x="105" y="61"/>
                    </a:cubicBezTo>
                    <a:cubicBezTo>
                      <a:pt x="105" y="60"/>
                      <a:pt x="105" y="60"/>
                      <a:pt x="105" y="60"/>
                    </a:cubicBezTo>
                    <a:cubicBezTo>
                      <a:pt x="104" y="59"/>
                      <a:pt x="104" y="59"/>
                      <a:pt x="104" y="59"/>
                    </a:cubicBezTo>
                    <a:cubicBezTo>
                      <a:pt x="103" y="58"/>
                      <a:pt x="103" y="58"/>
                      <a:pt x="103" y="58"/>
                    </a:cubicBezTo>
                    <a:cubicBezTo>
                      <a:pt x="103" y="57"/>
                      <a:pt x="102" y="57"/>
                      <a:pt x="102" y="57"/>
                    </a:cubicBezTo>
                    <a:cubicBezTo>
                      <a:pt x="102" y="57"/>
                      <a:pt x="102" y="57"/>
                      <a:pt x="102" y="57"/>
                    </a:cubicBezTo>
                    <a:cubicBezTo>
                      <a:pt x="101" y="56"/>
                      <a:pt x="101" y="56"/>
                      <a:pt x="101" y="56"/>
                    </a:cubicBezTo>
                    <a:cubicBezTo>
                      <a:pt x="100" y="56"/>
                      <a:pt x="100" y="55"/>
                      <a:pt x="100" y="55"/>
                    </a:cubicBezTo>
                    <a:cubicBezTo>
                      <a:pt x="100" y="54"/>
                      <a:pt x="100" y="54"/>
                      <a:pt x="100" y="53"/>
                    </a:cubicBezTo>
                    <a:cubicBezTo>
                      <a:pt x="99" y="53"/>
                      <a:pt x="99" y="53"/>
                      <a:pt x="99" y="53"/>
                    </a:cubicBezTo>
                    <a:cubicBezTo>
                      <a:pt x="99" y="52"/>
                      <a:pt x="99" y="52"/>
                      <a:pt x="99" y="52"/>
                    </a:cubicBezTo>
                    <a:cubicBezTo>
                      <a:pt x="99" y="52"/>
                      <a:pt x="99" y="52"/>
                      <a:pt x="99" y="52"/>
                    </a:cubicBezTo>
                    <a:cubicBezTo>
                      <a:pt x="99" y="52"/>
                      <a:pt x="99" y="51"/>
                      <a:pt x="98" y="51"/>
                    </a:cubicBezTo>
                    <a:cubicBezTo>
                      <a:pt x="97" y="51"/>
                      <a:pt x="97" y="51"/>
                      <a:pt x="97" y="51"/>
                    </a:cubicBezTo>
                    <a:cubicBezTo>
                      <a:pt x="96" y="50"/>
                      <a:pt x="96" y="50"/>
                      <a:pt x="95" y="49"/>
                    </a:cubicBezTo>
                    <a:cubicBezTo>
                      <a:pt x="95" y="49"/>
                      <a:pt x="95" y="48"/>
                      <a:pt x="95" y="48"/>
                    </a:cubicBezTo>
                    <a:cubicBezTo>
                      <a:pt x="95" y="47"/>
                      <a:pt x="94" y="47"/>
                      <a:pt x="94" y="46"/>
                    </a:cubicBezTo>
                    <a:cubicBezTo>
                      <a:pt x="94" y="45"/>
                      <a:pt x="93" y="45"/>
                      <a:pt x="92" y="44"/>
                    </a:cubicBezTo>
                    <a:cubicBezTo>
                      <a:pt x="91" y="44"/>
                      <a:pt x="91" y="43"/>
                      <a:pt x="91" y="43"/>
                    </a:cubicBezTo>
                    <a:cubicBezTo>
                      <a:pt x="90" y="43"/>
                      <a:pt x="90" y="43"/>
                      <a:pt x="90" y="43"/>
                    </a:cubicBezTo>
                    <a:cubicBezTo>
                      <a:pt x="90" y="42"/>
                      <a:pt x="90" y="42"/>
                      <a:pt x="90" y="41"/>
                    </a:cubicBezTo>
                    <a:cubicBezTo>
                      <a:pt x="89" y="41"/>
                      <a:pt x="89" y="41"/>
                      <a:pt x="88" y="40"/>
                    </a:cubicBezTo>
                    <a:cubicBezTo>
                      <a:pt x="87" y="39"/>
                      <a:pt x="86" y="38"/>
                      <a:pt x="85" y="38"/>
                    </a:cubicBezTo>
                    <a:cubicBezTo>
                      <a:pt x="83" y="36"/>
                      <a:pt x="82" y="34"/>
                      <a:pt x="80" y="32"/>
                    </a:cubicBezTo>
                    <a:cubicBezTo>
                      <a:pt x="80" y="31"/>
                      <a:pt x="80" y="31"/>
                      <a:pt x="80" y="31"/>
                    </a:cubicBezTo>
                    <a:cubicBezTo>
                      <a:pt x="80" y="31"/>
                      <a:pt x="80" y="31"/>
                      <a:pt x="80" y="31"/>
                    </a:cubicBezTo>
                    <a:cubicBezTo>
                      <a:pt x="78" y="31"/>
                      <a:pt x="77" y="30"/>
                      <a:pt x="76" y="29"/>
                    </a:cubicBezTo>
                    <a:cubicBezTo>
                      <a:pt x="76" y="28"/>
                      <a:pt x="76" y="28"/>
                      <a:pt x="76" y="28"/>
                    </a:cubicBezTo>
                    <a:cubicBezTo>
                      <a:pt x="75" y="27"/>
                      <a:pt x="75" y="26"/>
                      <a:pt x="73" y="26"/>
                    </a:cubicBezTo>
                    <a:cubicBezTo>
                      <a:pt x="73" y="26"/>
                      <a:pt x="73" y="26"/>
                      <a:pt x="72" y="25"/>
                    </a:cubicBezTo>
                    <a:cubicBezTo>
                      <a:pt x="72" y="25"/>
                      <a:pt x="71" y="25"/>
                      <a:pt x="71" y="25"/>
                    </a:cubicBezTo>
                    <a:cubicBezTo>
                      <a:pt x="70" y="24"/>
                      <a:pt x="69" y="23"/>
                      <a:pt x="69" y="22"/>
                    </a:cubicBezTo>
                    <a:cubicBezTo>
                      <a:pt x="69" y="22"/>
                      <a:pt x="69" y="22"/>
                      <a:pt x="69" y="22"/>
                    </a:cubicBezTo>
                    <a:cubicBezTo>
                      <a:pt x="69" y="21"/>
                      <a:pt x="69" y="21"/>
                      <a:pt x="69" y="21"/>
                    </a:cubicBezTo>
                    <a:cubicBezTo>
                      <a:pt x="67" y="21"/>
                      <a:pt x="67" y="21"/>
                      <a:pt x="67" y="21"/>
                    </a:cubicBezTo>
                    <a:cubicBezTo>
                      <a:pt x="66" y="21"/>
                      <a:pt x="66" y="21"/>
                      <a:pt x="65" y="21"/>
                    </a:cubicBezTo>
                    <a:cubicBezTo>
                      <a:pt x="65" y="20"/>
                      <a:pt x="64" y="19"/>
                      <a:pt x="64" y="19"/>
                    </a:cubicBezTo>
                    <a:cubicBezTo>
                      <a:pt x="63" y="18"/>
                      <a:pt x="63" y="18"/>
                      <a:pt x="63" y="17"/>
                    </a:cubicBezTo>
                    <a:cubicBezTo>
                      <a:pt x="63" y="17"/>
                      <a:pt x="63" y="17"/>
                      <a:pt x="63" y="17"/>
                    </a:cubicBezTo>
                    <a:cubicBezTo>
                      <a:pt x="62" y="17"/>
                      <a:pt x="62" y="17"/>
                      <a:pt x="62" y="17"/>
                    </a:cubicBezTo>
                    <a:cubicBezTo>
                      <a:pt x="61" y="17"/>
                      <a:pt x="61" y="17"/>
                      <a:pt x="60" y="17"/>
                    </a:cubicBezTo>
                    <a:cubicBezTo>
                      <a:pt x="60" y="16"/>
                      <a:pt x="59" y="16"/>
                      <a:pt x="59" y="15"/>
                    </a:cubicBezTo>
                    <a:cubicBezTo>
                      <a:pt x="59" y="15"/>
                      <a:pt x="59" y="15"/>
                      <a:pt x="59" y="15"/>
                    </a:cubicBezTo>
                    <a:cubicBezTo>
                      <a:pt x="59" y="14"/>
                      <a:pt x="58" y="14"/>
                      <a:pt x="57" y="14"/>
                    </a:cubicBezTo>
                    <a:cubicBezTo>
                      <a:pt x="57" y="14"/>
                      <a:pt x="57" y="14"/>
                      <a:pt x="57" y="14"/>
                    </a:cubicBezTo>
                    <a:cubicBezTo>
                      <a:pt x="56" y="14"/>
                      <a:pt x="56" y="13"/>
                      <a:pt x="56" y="13"/>
                    </a:cubicBezTo>
                    <a:cubicBezTo>
                      <a:pt x="54" y="11"/>
                      <a:pt x="52" y="10"/>
                      <a:pt x="49" y="8"/>
                    </a:cubicBezTo>
                    <a:cubicBezTo>
                      <a:pt x="47" y="7"/>
                      <a:pt x="44" y="6"/>
                      <a:pt x="42" y="4"/>
                    </a:cubicBezTo>
                    <a:cubicBezTo>
                      <a:pt x="40" y="3"/>
                      <a:pt x="38" y="2"/>
                      <a:pt x="36" y="1"/>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6" name="Freeform 42"/>
              <p:cNvSpPr>
                <a:spLocks noEditPoints="1"/>
              </p:cNvSpPr>
              <p:nvPr/>
            </p:nvSpPr>
            <p:spPr bwMode="auto">
              <a:xfrm>
                <a:off x="3477" y="1838"/>
                <a:ext cx="322" cy="675"/>
              </a:xfrm>
              <a:custGeom>
                <a:avLst/>
                <a:gdLst>
                  <a:gd name="T0" fmla="*/ 3 w 135"/>
                  <a:gd name="T1" fmla="*/ 78 h 283"/>
                  <a:gd name="T2" fmla="*/ 0 w 135"/>
                  <a:gd name="T3" fmla="*/ 85 h 283"/>
                  <a:gd name="T4" fmla="*/ 9 w 135"/>
                  <a:gd name="T5" fmla="*/ 113 h 283"/>
                  <a:gd name="T6" fmla="*/ 14 w 135"/>
                  <a:gd name="T7" fmla="*/ 116 h 283"/>
                  <a:gd name="T8" fmla="*/ 18 w 135"/>
                  <a:gd name="T9" fmla="*/ 128 h 283"/>
                  <a:gd name="T10" fmla="*/ 25 w 135"/>
                  <a:gd name="T11" fmla="*/ 137 h 283"/>
                  <a:gd name="T12" fmla="*/ 22 w 135"/>
                  <a:gd name="T13" fmla="*/ 150 h 283"/>
                  <a:gd name="T14" fmla="*/ 20 w 135"/>
                  <a:gd name="T15" fmla="*/ 166 h 283"/>
                  <a:gd name="T16" fmla="*/ 29 w 135"/>
                  <a:gd name="T17" fmla="*/ 180 h 283"/>
                  <a:gd name="T18" fmla="*/ 32 w 135"/>
                  <a:gd name="T19" fmla="*/ 192 h 283"/>
                  <a:gd name="T20" fmla="*/ 42 w 135"/>
                  <a:gd name="T21" fmla="*/ 204 h 283"/>
                  <a:gd name="T22" fmla="*/ 48 w 135"/>
                  <a:gd name="T23" fmla="*/ 208 h 283"/>
                  <a:gd name="T24" fmla="*/ 51 w 135"/>
                  <a:gd name="T25" fmla="*/ 218 h 283"/>
                  <a:gd name="T26" fmla="*/ 54 w 135"/>
                  <a:gd name="T27" fmla="*/ 238 h 283"/>
                  <a:gd name="T28" fmla="*/ 57 w 135"/>
                  <a:gd name="T29" fmla="*/ 253 h 283"/>
                  <a:gd name="T30" fmla="*/ 66 w 135"/>
                  <a:gd name="T31" fmla="*/ 265 h 283"/>
                  <a:gd name="T32" fmla="*/ 74 w 135"/>
                  <a:gd name="T33" fmla="*/ 278 h 283"/>
                  <a:gd name="T34" fmla="*/ 80 w 135"/>
                  <a:gd name="T35" fmla="*/ 283 h 283"/>
                  <a:gd name="T36" fmla="*/ 84 w 135"/>
                  <a:gd name="T37" fmla="*/ 275 h 283"/>
                  <a:gd name="T38" fmla="*/ 79 w 135"/>
                  <a:gd name="T39" fmla="*/ 262 h 283"/>
                  <a:gd name="T40" fmla="*/ 85 w 135"/>
                  <a:gd name="T41" fmla="*/ 255 h 283"/>
                  <a:gd name="T42" fmla="*/ 90 w 135"/>
                  <a:gd name="T43" fmla="*/ 244 h 283"/>
                  <a:gd name="T44" fmla="*/ 98 w 135"/>
                  <a:gd name="T45" fmla="*/ 224 h 283"/>
                  <a:gd name="T46" fmla="*/ 111 w 135"/>
                  <a:gd name="T47" fmla="*/ 217 h 283"/>
                  <a:gd name="T48" fmla="*/ 119 w 135"/>
                  <a:gd name="T49" fmla="*/ 210 h 283"/>
                  <a:gd name="T50" fmla="*/ 124 w 135"/>
                  <a:gd name="T51" fmla="*/ 188 h 283"/>
                  <a:gd name="T52" fmla="*/ 134 w 135"/>
                  <a:gd name="T53" fmla="*/ 178 h 283"/>
                  <a:gd name="T54" fmla="*/ 133 w 135"/>
                  <a:gd name="T55" fmla="*/ 166 h 283"/>
                  <a:gd name="T56" fmla="*/ 120 w 135"/>
                  <a:gd name="T57" fmla="*/ 159 h 283"/>
                  <a:gd name="T58" fmla="*/ 104 w 135"/>
                  <a:gd name="T59" fmla="*/ 156 h 283"/>
                  <a:gd name="T60" fmla="*/ 91 w 135"/>
                  <a:gd name="T61" fmla="*/ 153 h 283"/>
                  <a:gd name="T62" fmla="*/ 95 w 135"/>
                  <a:gd name="T63" fmla="*/ 146 h 283"/>
                  <a:gd name="T64" fmla="*/ 85 w 135"/>
                  <a:gd name="T65" fmla="*/ 136 h 283"/>
                  <a:gd name="T66" fmla="*/ 70 w 135"/>
                  <a:gd name="T67" fmla="*/ 129 h 283"/>
                  <a:gd name="T68" fmla="*/ 60 w 135"/>
                  <a:gd name="T69" fmla="*/ 123 h 283"/>
                  <a:gd name="T70" fmla="*/ 44 w 135"/>
                  <a:gd name="T71" fmla="*/ 117 h 283"/>
                  <a:gd name="T72" fmla="*/ 32 w 135"/>
                  <a:gd name="T73" fmla="*/ 120 h 283"/>
                  <a:gd name="T74" fmla="*/ 29 w 135"/>
                  <a:gd name="T75" fmla="*/ 125 h 283"/>
                  <a:gd name="T76" fmla="*/ 20 w 135"/>
                  <a:gd name="T77" fmla="*/ 120 h 283"/>
                  <a:gd name="T78" fmla="*/ 19 w 135"/>
                  <a:gd name="T79" fmla="*/ 106 h 283"/>
                  <a:gd name="T80" fmla="*/ 18 w 135"/>
                  <a:gd name="T81" fmla="*/ 99 h 283"/>
                  <a:gd name="T82" fmla="*/ 14 w 135"/>
                  <a:gd name="T83" fmla="*/ 94 h 283"/>
                  <a:gd name="T84" fmla="*/ 7 w 135"/>
                  <a:gd name="T85" fmla="*/ 96 h 283"/>
                  <a:gd name="T86" fmla="*/ 10 w 135"/>
                  <a:gd name="T87" fmla="*/ 89 h 283"/>
                  <a:gd name="T88" fmla="*/ 15 w 135"/>
                  <a:gd name="T89" fmla="*/ 79 h 283"/>
                  <a:gd name="T90" fmla="*/ 27 w 135"/>
                  <a:gd name="T91" fmla="*/ 71 h 283"/>
                  <a:gd name="T92" fmla="*/ 32 w 135"/>
                  <a:gd name="T93" fmla="*/ 82 h 283"/>
                  <a:gd name="T94" fmla="*/ 39 w 135"/>
                  <a:gd name="T95" fmla="*/ 69 h 283"/>
                  <a:gd name="T96" fmla="*/ 43 w 135"/>
                  <a:gd name="T97" fmla="*/ 63 h 283"/>
                  <a:gd name="T98" fmla="*/ 56 w 135"/>
                  <a:gd name="T99" fmla="*/ 55 h 283"/>
                  <a:gd name="T100" fmla="*/ 68 w 135"/>
                  <a:gd name="T101" fmla="*/ 45 h 283"/>
                  <a:gd name="T102" fmla="*/ 74 w 135"/>
                  <a:gd name="T103" fmla="*/ 37 h 283"/>
                  <a:gd name="T104" fmla="*/ 83 w 135"/>
                  <a:gd name="T105" fmla="*/ 31 h 283"/>
                  <a:gd name="T106" fmla="*/ 80 w 135"/>
                  <a:gd name="T107" fmla="*/ 29 h 283"/>
                  <a:gd name="T108" fmla="*/ 96 w 135"/>
                  <a:gd name="T109" fmla="*/ 24 h 283"/>
                  <a:gd name="T110" fmla="*/ 102 w 135"/>
                  <a:gd name="T111" fmla="*/ 11 h 283"/>
                  <a:gd name="T112" fmla="*/ 96 w 135"/>
                  <a:gd name="T113" fmla="*/ 8 h 283"/>
                  <a:gd name="T114" fmla="*/ 80 w 135"/>
                  <a:gd name="T115" fmla="*/ 18 h 283"/>
                  <a:gd name="T116" fmla="*/ 72 w 135"/>
                  <a:gd name="T117" fmla="*/ 18 h 283"/>
                  <a:gd name="T118" fmla="*/ 76 w 135"/>
                  <a:gd name="T119" fmla="*/ 9 h 283"/>
                  <a:gd name="T120" fmla="*/ 86 w 135"/>
                  <a:gd name="T121"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283">
                    <a:moveTo>
                      <a:pt x="71" y="39"/>
                    </a:moveTo>
                    <a:cubicBezTo>
                      <a:pt x="71" y="39"/>
                      <a:pt x="71" y="39"/>
                      <a:pt x="71" y="39"/>
                    </a:cubicBezTo>
                    <a:cubicBezTo>
                      <a:pt x="71" y="39"/>
                      <a:pt x="71" y="39"/>
                      <a:pt x="71" y="39"/>
                    </a:cubicBezTo>
                    <a:moveTo>
                      <a:pt x="96" y="12"/>
                    </a:moveTo>
                    <a:cubicBezTo>
                      <a:pt x="96" y="12"/>
                      <a:pt x="96" y="12"/>
                      <a:pt x="96" y="12"/>
                    </a:cubicBezTo>
                    <a:moveTo>
                      <a:pt x="86" y="0"/>
                    </a:moveTo>
                    <a:cubicBezTo>
                      <a:pt x="84" y="0"/>
                      <a:pt x="84" y="0"/>
                      <a:pt x="84" y="0"/>
                    </a:cubicBezTo>
                    <a:cubicBezTo>
                      <a:pt x="83" y="0"/>
                      <a:pt x="82" y="0"/>
                      <a:pt x="81" y="0"/>
                    </a:cubicBezTo>
                    <a:cubicBezTo>
                      <a:pt x="72" y="5"/>
                      <a:pt x="63" y="10"/>
                      <a:pt x="56" y="16"/>
                    </a:cubicBezTo>
                    <a:cubicBezTo>
                      <a:pt x="39" y="28"/>
                      <a:pt x="25" y="41"/>
                      <a:pt x="14" y="57"/>
                    </a:cubicBezTo>
                    <a:cubicBezTo>
                      <a:pt x="9" y="63"/>
                      <a:pt x="5" y="69"/>
                      <a:pt x="1" y="76"/>
                    </a:cubicBezTo>
                    <a:cubicBezTo>
                      <a:pt x="0" y="78"/>
                      <a:pt x="0" y="78"/>
                      <a:pt x="0" y="78"/>
                    </a:cubicBezTo>
                    <a:cubicBezTo>
                      <a:pt x="2" y="78"/>
                      <a:pt x="2" y="78"/>
                      <a:pt x="2" y="78"/>
                    </a:cubicBezTo>
                    <a:cubicBezTo>
                      <a:pt x="3" y="78"/>
                      <a:pt x="3" y="78"/>
                      <a:pt x="3" y="78"/>
                    </a:cubicBezTo>
                    <a:cubicBezTo>
                      <a:pt x="3" y="78"/>
                      <a:pt x="3" y="78"/>
                      <a:pt x="3" y="78"/>
                    </a:cubicBezTo>
                    <a:cubicBezTo>
                      <a:pt x="4" y="78"/>
                      <a:pt x="4" y="78"/>
                      <a:pt x="4" y="78"/>
                    </a:cubicBezTo>
                    <a:cubicBezTo>
                      <a:pt x="4" y="78"/>
                      <a:pt x="4" y="78"/>
                      <a:pt x="4" y="78"/>
                    </a:cubicBezTo>
                    <a:cubicBezTo>
                      <a:pt x="4" y="78"/>
                      <a:pt x="4" y="78"/>
                      <a:pt x="4" y="78"/>
                    </a:cubicBezTo>
                    <a:cubicBezTo>
                      <a:pt x="3" y="79"/>
                      <a:pt x="3" y="79"/>
                      <a:pt x="3" y="80"/>
                    </a:cubicBezTo>
                    <a:cubicBezTo>
                      <a:pt x="3" y="82"/>
                      <a:pt x="3" y="82"/>
                      <a:pt x="3" y="82"/>
                    </a:cubicBezTo>
                    <a:cubicBezTo>
                      <a:pt x="3" y="83"/>
                      <a:pt x="2" y="83"/>
                      <a:pt x="2" y="83"/>
                    </a:cubicBezTo>
                    <a:cubicBezTo>
                      <a:pt x="2" y="83"/>
                      <a:pt x="2" y="83"/>
                      <a:pt x="2" y="83"/>
                    </a:cubicBezTo>
                    <a:cubicBezTo>
                      <a:pt x="1" y="83"/>
                      <a:pt x="1" y="83"/>
                      <a:pt x="1" y="83"/>
                    </a:cubicBezTo>
                    <a:cubicBezTo>
                      <a:pt x="1" y="84"/>
                      <a:pt x="1" y="84"/>
                      <a:pt x="1" y="84"/>
                    </a:cubicBezTo>
                    <a:cubicBezTo>
                      <a:pt x="1" y="84"/>
                      <a:pt x="1" y="84"/>
                      <a:pt x="1" y="84"/>
                    </a:cubicBezTo>
                    <a:cubicBezTo>
                      <a:pt x="1" y="85"/>
                      <a:pt x="1" y="86"/>
                      <a:pt x="1" y="86"/>
                    </a:cubicBezTo>
                    <a:cubicBezTo>
                      <a:pt x="1" y="86"/>
                      <a:pt x="1" y="86"/>
                      <a:pt x="1" y="86"/>
                    </a:cubicBezTo>
                    <a:cubicBezTo>
                      <a:pt x="0" y="85"/>
                      <a:pt x="0" y="85"/>
                      <a:pt x="0" y="85"/>
                    </a:cubicBezTo>
                    <a:cubicBezTo>
                      <a:pt x="0" y="105"/>
                      <a:pt x="0" y="105"/>
                      <a:pt x="0" y="105"/>
                    </a:cubicBezTo>
                    <a:cubicBezTo>
                      <a:pt x="0" y="105"/>
                      <a:pt x="0" y="106"/>
                      <a:pt x="1" y="106"/>
                    </a:cubicBezTo>
                    <a:cubicBezTo>
                      <a:pt x="1" y="106"/>
                      <a:pt x="1" y="106"/>
                      <a:pt x="1" y="106"/>
                    </a:cubicBezTo>
                    <a:cubicBezTo>
                      <a:pt x="2" y="107"/>
                      <a:pt x="2" y="107"/>
                      <a:pt x="2" y="107"/>
                    </a:cubicBezTo>
                    <a:cubicBezTo>
                      <a:pt x="2" y="107"/>
                      <a:pt x="2" y="107"/>
                      <a:pt x="2" y="107"/>
                    </a:cubicBezTo>
                    <a:cubicBezTo>
                      <a:pt x="3" y="108"/>
                      <a:pt x="4" y="108"/>
                      <a:pt x="4" y="108"/>
                    </a:cubicBezTo>
                    <a:cubicBezTo>
                      <a:pt x="5" y="108"/>
                      <a:pt x="5" y="108"/>
                      <a:pt x="5" y="108"/>
                    </a:cubicBezTo>
                    <a:cubicBezTo>
                      <a:pt x="5" y="108"/>
                      <a:pt x="5" y="108"/>
                      <a:pt x="5" y="108"/>
                    </a:cubicBezTo>
                    <a:cubicBezTo>
                      <a:pt x="6" y="109"/>
                      <a:pt x="6" y="109"/>
                      <a:pt x="6" y="109"/>
                    </a:cubicBezTo>
                    <a:cubicBezTo>
                      <a:pt x="5" y="109"/>
                      <a:pt x="5" y="109"/>
                      <a:pt x="5" y="109"/>
                    </a:cubicBezTo>
                    <a:cubicBezTo>
                      <a:pt x="5" y="110"/>
                      <a:pt x="6" y="110"/>
                      <a:pt x="6" y="111"/>
                    </a:cubicBezTo>
                    <a:cubicBezTo>
                      <a:pt x="7" y="111"/>
                      <a:pt x="7" y="111"/>
                      <a:pt x="7" y="111"/>
                    </a:cubicBezTo>
                    <a:cubicBezTo>
                      <a:pt x="7" y="111"/>
                      <a:pt x="8" y="112"/>
                      <a:pt x="8" y="113"/>
                    </a:cubicBezTo>
                    <a:cubicBezTo>
                      <a:pt x="9" y="113"/>
                      <a:pt x="9" y="113"/>
                      <a:pt x="9" y="113"/>
                    </a:cubicBezTo>
                    <a:cubicBezTo>
                      <a:pt x="9" y="113"/>
                      <a:pt x="9" y="113"/>
                      <a:pt x="9" y="113"/>
                    </a:cubicBezTo>
                    <a:cubicBezTo>
                      <a:pt x="10" y="113"/>
                      <a:pt x="10" y="113"/>
                      <a:pt x="10" y="113"/>
                    </a:cubicBezTo>
                    <a:cubicBezTo>
                      <a:pt x="10" y="113"/>
                      <a:pt x="10" y="113"/>
                      <a:pt x="10" y="113"/>
                    </a:cubicBezTo>
                    <a:cubicBezTo>
                      <a:pt x="11" y="113"/>
                      <a:pt x="11" y="114"/>
                      <a:pt x="11" y="114"/>
                    </a:cubicBezTo>
                    <a:cubicBezTo>
                      <a:pt x="11" y="114"/>
                      <a:pt x="11" y="114"/>
                      <a:pt x="11" y="114"/>
                    </a:cubicBezTo>
                    <a:cubicBezTo>
                      <a:pt x="11" y="114"/>
                      <a:pt x="11" y="114"/>
                      <a:pt x="11" y="114"/>
                    </a:cubicBezTo>
                    <a:cubicBezTo>
                      <a:pt x="11" y="115"/>
                      <a:pt x="11" y="115"/>
                      <a:pt x="11" y="115"/>
                    </a:cubicBezTo>
                    <a:cubicBezTo>
                      <a:pt x="12" y="115"/>
                      <a:pt x="12" y="115"/>
                      <a:pt x="12" y="115"/>
                    </a:cubicBezTo>
                    <a:cubicBezTo>
                      <a:pt x="12" y="115"/>
                      <a:pt x="13" y="115"/>
                      <a:pt x="13" y="115"/>
                    </a:cubicBezTo>
                    <a:cubicBezTo>
                      <a:pt x="13" y="115"/>
                      <a:pt x="13" y="115"/>
                      <a:pt x="13" y="115"/>
                    </a:cubicBezTo>
                    <a:cubicBezTo>
                      <a:pt x="13" y="115"/>
                      <a:pt x="13" y="115"/>
                      <a:pt x="13" y="115"/>
                    </a:cubicBezTo>
                    <a:cubicBezTo>
                      <a:pt x="12" y="116"/>
                      <a:pt x="12" y="116"/>
                      <a:pt x="12" y="116"/>
                    </a:cubicBezTo>
                    <a:cubicBezTo>
                      <a:pt x="13" y="116"/>
                      <a:pt x="13" y="116"/>
                      <a:pt x="13" y="116"/>
                    </a:cubicBezTo>
                    <a:cubicBezTo>
                      <a:pt x="14" y="116"/>
                      <a:pt x="14" y="116"/>
                      <a:pt x="14" y="116"/>
                    </a:cubicBezTo>
                    <a:cubicBezTo>
                      <a:pt x="14" y="117"/>
                      <a:pt x="14" y="117"/>
                      <a:pt x="14" y="117"/>
                    </a:cubicBezTo>
                    <a:cubicBezTo>
                      <a:pt x="14" y="117"/>
                      <a:pt x="14" y="118"/>
                      <a:pt x="15" y="119"/>
                    </a:cubicBezTo>
                    <a:cubicBezTo>
                      <a:pt x="15" y="119"/>
                      <a:pt x="15" y="119"/>
                      <a:pt x="15" y="119"/>
                    </a:cubicBezTo>
                    <a:cubicBezTo>
                      <a:pt x="15" y="120"/>
                      <a:pt x="15" y="120"/>
                      <a:pt x="15" y="120"/>
                    </a:cubicBezTo>
                    <a:cubicBezTo>
                      <a:pt x="16" y="120"/>
                      <a:pt x="16" y="120"/>
                      <a:pt x="16" y="120"/>
                    </a:cubicBezTo>
                    <a:cubicBezTo>
                      <a:pt x="16" y="121"/>
                      <a:pt x="16" y="121"/>
                      <a:pt x="16" y="121"/>
                    </a:cubicBezTo>
                    <a:cubicBezTo>
                      <a:pt x="17" y="121"/>
                      <a:pt x="17" y="121"/>
                      <a:pt x="17" y="121"/>
                    </a:cubicBezTo>
                    <a:cubicBezTo>
                      <a:pt x="17" y="122"/>
                      <a:pt x="17" y="123"/>
                      <a:pt x="17" y="124"/>
                    </a:cubicBezTo>
                    <a:cubicBezTo>
                      <a:pt x="17" y="124"/>
                      <a:pt x="17" y="124"/>
                      <a:pt x="17" y="125"/>
                    </a:cubicBezTo>
                    <a:cubicBezTo>
                      <a:pt x="17" y="125"/>
                      <a:pt x="17" y="125"/>
                      <a:pt x="17" y="125"/>
                    </a:cubicBezTo>
                    <a:cubicBezTo>
                      <a:pt x="17" y="126"/>
                      <a:pt x="17" y="126"/>
                      <a:pt x="17" y="126"/>
                    </a:cubicBezTo>
                    <a:cubicBezTo>
                      <a:pt x="17" y="126"/>
                      <a:pt x="17" y="126"/>
                      <a:pt x="17" y="126"/>
                    </a:cubicBezTo>
                    <a:cubicBezTo>
                      <a:pt x="17" y="127"/>
                      <a:pt x="17" y="128"/>
                      <a:pt x="18" y="128"/>
                    </a:cubicBezTo>
                    <a:cubicBezTo>
                      <a:pt x="18" y="128"/>
                      <a:pt x="18" y="128"/>
                      <a:pt x="18" y="128"/>
                    </a:cubicBezTo>
                    <a:cubicBezTo>
                      <a:pt x="18" y="128"/>
                      <a:pt x="18" y="128"/>
                      <a:pt x="18" y="128"/>
                    </a:cubicBezTo>
                    <a:cubicBezTo>
                      <a:pt x="18" y="128"/>
                      <a:pt x="18" y="128"/>
                      <a:pt x="18" y="128"/>
                    </a:cubicBezTo>
                    <a:cubicBezTo>
                      <a:pt x="18" y="128"/>
                      <a:pt x="18" y="128"/>
                      <a:pt x="18" y="128"/>
                    </a:cubicBezTo>
                    <a:cubicBezTo>
                      <a:pt x="18" y="129"/>
                      <a:pt x="18" y="129"/>
                      <a:pt x="18" y="129"/>
                    </a:cubicBezTo>
                    <a:cubicBezTo>
                      <a:pt x="23" y="129"/>
                      <a:pt x="23" y="129"/>
                      <a:pt x="23" y="129"/>
                    </a:cubicBezTo>
                    <a:cubicBezTo>
                      <a:pt x="23" y="129"/>
                      <a:pt x="23" y="129"/>
                      <a:pt x="23" y="129"/>
                    </a:cubicBezTo>
                    <a:cubicBezTo>
                      <a:pt x="23" y="129"/>
                      <a:pt x="23" y="129"/>
                      <a:pt x="23" y="129"/>
                    </a:cubicBezTo>
                    <a:cubicBezTo>
                      <a:pt x="24" y="129"/>
                      <a:pt x="24" y="129"/>
                      <a:pt x="24" y="129"/>
                    </a:cubicBezTo>
                    <a:cubicBezTo>
                      <a:pt x="24" y="131"/>
                      <a:pt x="24" y="131"/>
                      <a:pt x="24" y="131"/>
                    </a:cubicBezTo>
                    <a:cubicBezTo>
                      <a:pt x="24" y="132"/>
                      <a:pt x="25" y="132"/>
                      <a:pt x="25" y="132"/>
                    </a:cubicBezTo>
                    <a:cubicBezTo>
                      <a:pt x="25" y="132"/>
                      <a:pt x="25" y="132"/>
                      <a:pt x="25" y="132"/>
                    </a:cubicBezTo>
                    <a:cubicBezTo>
                      <a:pt x="26" y="133"/>
                      <a:pt x="26" y="134"/>
                      <a:pt x="26" y="135"/>
                    </a:cubicBezTo>
                    <a:cubicBezTo>
                      <a:pt x="25" y="135"/>
                      <a:pt x="25" y="135"/>
                      <a:pt x="25" y="135"/>
                    </a:cubicBezTo>
                    <a:cubicBezTo>
                      <a:pt x="25" y="137"/>
                      <a:pt x="25" y="137"/>
                      <a:pt x="25" y="137"/>
                    </a:cubicBezTo>
                    <a:cubicBezTo>
                      <a:pt x="27" y="136"/>
                      <a:pt x="27" y="136"/>
                      <a:pt x="27" y="136"/>
                    </a:cubicBezTo>
                    <a:cubicBezTo>
                      <a:pt x="27" y="136"/>
                      <a:pt x="27" y="137"/>
                      <a:pt x="27" y="138"/>
                    </a:cubicBezTo>
                    <a:cubicBezTo>
                      <a:pt x="27" y="139"/>
                      <a:pt x="27" y="140"/>
                      <a:pt x="27" y="140"/>
                    </a:cubicBezTo>
                    <a:cubicBezTo>
                      <a:pt x="25" y="140"/>
                      <a:pt x="25" y="140"/>
                      <a:pt x="25" y="140"/>
                    </a:cubicBezTo>
                    <a:cubicBezTo>
                      <a:pt x="26" y="145"/>
                      <a:pt x="26" y="145"/>
                      <a:pt x="26" y="145"/>
                    </a:cubicBezTo>
                    <a:cubicBezTo>
                      <a:pt x="25" y="146"/>
                      <a:pt x="25" y="146"/>
                      <a:pt x="25" y="146"/>
                    </a:cubicBezTo>
                    <a:cubicBezTo>
                      <a:pt x="25" y="146"/>
                      <a:pt x="25" y="146"/>
                      <a:pt x="25" y="146"/>
                    </a:cubicBezTo>
                    <a:cubicBezTo>
                      <a:pt x="24" y="146"/>
                      <a:pt x="24" y="146"/>
                      <a:pt x="24" y="146"/>
                    </a:cubicBezTo>
                    <a:cubicBezTo>
                      <a:pt x="24" y="147"/>
                      <a:pt x="24" y="147"/>
                      <a:pt x="24" y="147"/>
                    </a:cubicBezTo>
                    <a:cubicBezTo>
                      <a:pt x="24" y="147"/>
                      <a:pt x="24" y="147"/>
                      <a:pt x="24" y="148"/>
                    </a:cubicBezTo>
                    <a:cubicBezTo>
                      <a:pt x="23" y="148"/>
                      <a:pt x="23" y="149"/>
                      <a:pt x="23" y="149"/>
                    </a:cubicBezTo>
                    <a:cubicBezTo>
                      <a:pt x="23" y="150"/>
                      <a:pt x="23" y="150"/>
                      <a:pt x="23" y="150"/>
                    </a:cubicBezTo>
                    <a:cubicBezTo>
                      <a:pt x="22" y="150"/>
                      <a:pt x="22" y="150"/>
                      <a:pt x="22" y="150"/>
                    </a:cubicBezTo>
                    <a:cubicBezTo>
                      <a:pt x="22" y="150"/>
                      <a:pt x="22" y="150"/>
                      <a:pt x="22" y="150"/>
                    </a:cubicBezTo>
                    <a:cubicBezTo>
                      <a:pt x="21" y="150"/>
                      <a:pt x="21" y="150"/>
                      <a:pt x="21" y="150"/>
                    </a:cubicBezTo>
                    <a:cubicBezTo>
                      <a:pt x="21" y="153"/>
                      <a:pt x="21" y="153"/>
                      <a:pt x="21" y="153"/>
                    </a:cubicBezTo>
                    <a:cubicBezTo>
                      <a:pt x="21" y="154"/>
                      <a:pt x="21" y="154"/>
                      <a:pt x="21" y="154"/>
                    </a:cubicBezTo>
                    <a:cubicBezTo>
                      <a:pt x="21" y="155"/>
                      <a:pt x="21" y="156"/>
                      <a:pt x="22" y="156"/>
                    </a:cubicBezTo>
                    <a:cubicBezTo>
                      <a:pt x="22" y="157"/>
                      <a:pt x="22" y="157"/>
                      <a:pt x="22" y="157"/>
                    </a:cubicBezTo>
                    <a:cubicBezTo>
                      <a:pt x="22" y="157"/>
                      <a:pt x="22" y="157"/>
                      <a:pt x="22" y="157"/>
                    </a:cubicBezTo>
                    <a:cubicBezTo>
                      <a:pt x="22" y="157"/>
                      <a:pt x="22" y="157"/>
                      <a:pt x="22" y="157"/>
                    </a:cubicBezTo>
                    <a:cubicBezTo>
                      <a:pt x="21" y="158"/>
                      <a:pt x="21" y="158"/>
                      <a:pt x="21" y="159"/>
                    </a:cubicBezTo>
                    <a:cubicBezTo>
                      <a:pt x="21" y="159"/>
                      <a:pt x="21" y="159"/>
                      <a:pt x="21" y="159"/>
                    </a:cubicBezTo>
                    <a:cubicBezTo>
                      <a:pt x="21" y="160"/>
                      <a:pt x="21" y="160"/>
                      <a:pt x="21" y="160"/>
                    </a:cubicBezTo>
                    <a:cubicBezTo>
                      <a:pt x="21" y="160"/>
                      <a:pt x="21" y="160"/>
                      <a:pt x="21" y="160"/>
                    </a:cubicBezTo>
                    <a:cubicBezTo>
                      <a:pt x="20" y="160"/>
                      <a:pt x="20" y="160"/>
                      <a:pt x="20" y="160"/>
                    </a:cubicBezTo>
                    <a:cubicBezTo>
                      <a:pt x="20" y="165"/>
                      <a:pt x="20" y="165"/>
                      <a:pt x="20" y="165"/>
                    </a:cubicBezTo>
                    <a:cubicBezTo>
                      <a:pt x="20" y="166"/>
                      <a:pt x="20" y="166"/>
                      <a:pt x="20" y="166"/>
                    </a:cubicBezTo>
                    <a:cubicBezTo>
                      <a:pt x="20" y="166"/>
                      <a:pt x="20" y="168"/>
                      <a:pt x="21" y="168"/>
                    </a:cubicBezTo>
                    <a:cubicBezTo>
                      <a:pt x="21" y="168"/>
                      <a:pt x="21" y="168"/>
                      <a:pt x="22" y="169"/>
                    </a:cubicBezTo>
                    <a:cubicBezTo>
                      <a:pt x="23" y="169"/>
                      <a:pt x="24" y="171"/>
                      <a:pt x="24" y="172"/>
                    </a:cubicBezTo>
                    <a:cubicBezTo>
                      <a:pt x="24" y="172"/>
                      <a:pt x="25" y="173"/>
                      <a:pt x="25" y="173"/>
                    </a:cubicBezTo>
                    <a:cubicBezTo>
                      <a:pt x="25" y="174"/>
                      <a:pt x="25" y="174"/>
                      <a:pt x="26" y="175"/>
                    </a:cubicBezTo>
                    <a:cubicBezTo>
                      <a:pt x="26" y="175"/>
                      <a:pt x="26" y="176"/>
                      <a:pt x="27" y="176"/>
                    </a:cubicBezTo>
                    <a:cubicBezTo>
                      <a:pt x="27" y="177"/>
                      <a:pt x="27" y="177"/>
                      <a:pt x="27" y="177"/>
                    </a:cubicBezTo>
                    <a:cubicBezTo>
                      <a:pt x="27" y="178"/>
                      <a:pt x="27" y="178"/>
                      <a:pt x="28" y="178"/>
                    </a:cubicBezTo>
                    <a:cubicBezTo>
                      <a:pt x="28" y="178"/>
                      <a:pt x="28" y="178"/>
                      <a:pt x="28" y="178"/>
                    </a:cubicBezTo>
                    <a:cubicBezTo>
                      <a:pt x="28" y="178"/>
                      <a:pt x="28" y="178"/>
                      <a:pt x="28" y="178"/>
                    </a:cubicBezTo>
                    <a:cubicBezTo>
                      <a:pt x="28" y="179"/>
                      <a:pt x="28" y="179"/>
                      <a:pt x="28" y="179"/>
                    </a:cubicBezTo>
                    <a:cubicBezTo>
                      <a:pt x="28" y="179"/>
                      <a:pt x="28" y="179"/>
                      <a:pt x="28" y="179"/>
                    </a:cubicBezTo>
                    <a:cubicBezTo>
                      <a:pt x="28" y="179"/>
                      <a:pt x="28" y="179"/>
                      <a:pt x="28" y="179"/>
                    </a:cubicBezTo>
                    <a:cubicBezTo>
                      <a:pt x="28" y="180"/>
                      <a:pt x="28" y="180"/>
                      <a:pt x="29" y="180"/>
                    </a:cubicBezTo>
                    <a:cubicBezTo>
                      <a:pt x="29" y="181"/>
                      <a:pt x="29" y="181"/>
                      <a:pt x="29" y="181"/>
                    </a:cubicBezTo>
                    <a:cubicBezTo>
                      <a:pt x="30" y="181"/>
                      <a:pt x="30" y="181"/>
                      <a:pt x="30" y="181"/>
                    </a:cubicBezTo>
                    <a:cubicBezTo>
                      <a:pt x="30" y="182"/>
                      <a:pt x="30" y="182"/>
                      <a:pt x="30" y="182"/>
                    </a:cubicBezTo>
                    <a:cubicBezTo>
                      <a:pt x="30" y="183"/>
                      <a:pt x="30" y="183"/>
                      <a:pt x="30" y="183"/>
                    </a:cubicBezTo>
                    <a:cubicBezTo>
                      <a:pt x="30" y="184"/>
                      <a:pt x="30" y="184"/>
                      <a:pt x="30" y="184"/>
                    </a:cubicBezTo>
                    <a:cubicBezTo>
                      <a:pt x="31" y="184"/>
                      <a:pt x="31" y="184"/>
                      <a:pt x="31" y="184"/>
                    </a:cubicBezTo>
                    <a:cubicBezTo>
                      <a:pt x="31" y="184"/>
                      <a:pt x="31" y="184"/>
                      <a:pt x="31" y="184"/>
                    </a:cubicBezTo>
                    <a:cubicBezTo>
                      <a:pt x="31" y="184"/>
                      <a:pt x="31" y="184"/>
                      <a:pt x="31" y="184"/>
                    </a:cubicBezTo>
                    <a:cubicBezTo>
                      <a:pt x="32" y="184"/>
                      <a:pt x="31" y="186"/>
                      <a:pt x="31" y="187"/>
                    </a:cubicBezTo>
                    <a:cubicBezTo>
                      <a:pt x="31" y="188"/>
                      <a:pt x="31" y="189"/>
                      <a:pt x="31" y="189"/>
                    </a:cubicBezTo>
                    <a:cubicBezTo>
                      <a:pt x="31" y="190"/>
                      <a:pt x="31" y="190"/>
                      <a:pt x="31" y="190"/>
                    </a:cubicBezTo>
                    <a:cubicBezTo>
                      <a:pt x="31" y="190"/>
                      <a:pt x="31" y="190"/>
                      <a:pt x="31" y="190"/>
                    </a:cubicBezTo>
                    <a:cubicBezTo>
                      <a:pt x="31" y="192"/>
                      <a:pt x="31" y="192"/>
                      <a:pt x="31" y="192"/>
                    </a:cubicBezTo>
                    <a:cubicBezTo>
                      <a:pt x="32" y="192"/>
                      <a:pt x="32" y="192"/>
                      <a:pt x="32" y="192"/>
                    </a:cubicBezTo>
                    <a:cubicBezTo>
                      <a:pt x="33" y="192"/>
                      <a:pt x="33" y="192"/>
                      <a:pt x="33" y="192"/>
                    </a:cubicBezTo>
                    <a:cubicBezTo>
                      <a:pt x="33" y="193"/>
                      <a:pt x="33" y="193"/>
                      <a:pt x="34" y="194"/>
                    </a:cubicBezTo>
                    <a:cubicBezTo>
                      <a:pt x="34" y="194"/>
                      <a:pt x="34" y="195"/>
                      <a:pt x="34" y="195"/>
                    </a:cubicBezTo>
                    <a:cubicBezTo>
                      <a:pt x="34" y="195"/>
                      <a:pt x="34" y="195"/>
                      <a:pt x="34" y="195"/>
                    </a:cubicBezTo>
                    <a:cubicBezTo>
                      <a:pt x="34" y="196"/>
                      <a:pt x="34" y="196"/>
                      <a:pt x="35" y="197"/>
                    </a:cubicBezTo>
                    <a:cubicBezTo>
                      <a:pt x="35" y="197"/>
                      <a:pt x="35" y="197"/>
                      <a:pt x="35" y="197"/>
                    </a:cubicBezTo>
                    <a:cubicBezTo>
                      <a:pt x="36" y="197"/>
                      <a:pt x="36" y="198"/>
                      <a:pt x="36" y="198"/>
                    </a:cubicBezTo>
                    <a:cubicBezTo>
                      <a:pt x="35" y="199"/>
                      <a:pt x="35" y="199"/>
                      <a:pt x="35" y="199"/>
                    </a:cubicBezTo>
                    <a:cubicBezTo>
                      <a:pt x="41" y="199"/>
                      <a:pt x="41" y="199"/>
                      <a:pt x="41" y="199"/>
                    </a:cubicBezTo>
                    <a:cubicBezTo>
                      <a:pt x="41" y="200"/>
                      <a:pt x="41" y="200"/>
                      <a:pt x="41" y="200"/>
                    </a:cubicBezTo>
                    <a:cubicBezTo>
                      <a:pt x="41" y="200"/>
                      <a:pt x="41" y="200"/>
                      <a:pt x="41" y="200"/>
                    </a:cubicBezTo>
                    <a:cubicBezTo>
                      <a:pt x="41" y="200"/>
                      <a:pt x="41" y="200"/>
                      <a:pt x="41" y="200"/>
                    </a:cubicBezTo>
                    <a:cubicBezTo>
                      <a:pt x="41" y="202"/>
                      <a:pt x="41" y="202"/>
                      <a:pt x="41" y="202"/>
                    </a:cubicBezTo>
                    <a:cubicBezTo>
                      <a:pt x="41" y="203"/>
                      <a:pt x="42" y="204"/>
                      <a:pt x="42" y="204"/>
                    </a:cubicBezTo>
                    <a:cubicBezTo>
                      <a:pt x="43" y="204"/>
                      <a:pt x="43" y="204"/>
                      <a:pt x="43" y="204"/>
                    </a:cubicBezTo>
                    <a:cubicBezTo>
                      <a:pt x="43" y="204"/>
                      <a:pt x="43" y="204"/>
                      <a:pt x="43" y="204"/>
                    </a:cubicBezTo>
                    <a:cubicBezTo>
                      <a:pt x="43" y="204"/>
                      <a:pt x="43" y="204"/>
                      <a:pt x="43" y="204"/>
                    </a:cubicBezTo>
                    <a:cubicBezTo>
                      <a:pt x="44" y="204"/>
                      <a:pt x="44" y="204"/>
                      <a:pt x="44" y="204"/>
                    </a:cubicBezTo>
                    <a:cubicBezTo>
                      <a:pt x="44" y="204"/>
                      <a:pt x="44" y="204"/>
                      <a:pt x="44" y="204"/>
                    </a:cubicBezTo>
                    <a:cubicBezTo>
                      <a:pt x="45" y="204"/>
                      <a:pt x="45" y="204"/>
                      <a:pt x="46" y="204"/>
                    </a:cubicBezTo>
                    <a:cubicBezTo>
                      <a:pt x="46" y="205"/>
                      <a:pt x="46" y="205"/>
                      <a:pt x="47" y="205"/>
                    </a:cubicBezTo>
                    <a:cubicBezTo>
                      <a:pt x="47" y="205"/>
                      <a:pt x="47" y="205"/>
                      <a:pt x="47" y="205"/>
                    </a:cubicBezTo>
                    <a:cubicBezTo>
                      <a:pt x="47" y="205"/>
                      <a:pt x="47" y="205"/>
                      <a:pt x="47" y="205"/>
                    </a:cubicBezTo>
                    <a:cubicBezTo>
                      <a:pt x="48" y="205"/>
                      <a:pt x="48" y="205"/>
                      <a:pt x="48" y="205"/>
                    </a:cubicBezTo>
                    <a:cubicBezTo>
                      <a:pt x="48" y="205"/>
                      <a:pt x="48" y="205"/>
                      <a:pt x="48" y="205"/>
                    </a:cubicBezTo>
                    <a:cubicBezTo>
                      <a:pt x="48" y="205"/>
                      <a:pt x="48" y="205"/>
                      <a:pt x="48" y="205"/>
                    </a:cubicBezTo>
                    <a:cubicBezTo>
                      <a:pt x="49" y="206"/>
                      <a:pt x="49" y="206"/>
                      <a:pt x="49" y="206"/>
                    </a:cubicBezTo>
                    <a:cubicBezTo>
                      <a:pt x="49" y="207"/>
                      <a:pt x="49" y="207"/>
                      <a:pt x="48" y="208"/>
                    </a:cubicBezTo>
                    <a:cubicBezTo>
                      <a:pt x="48" y="209"/>
                      <a:pt x="48" y="210"/>
                      <a:pt x="48" y="210"/>
                    </a:cubicBezTo>
                    <a:cubicBezTo>
                      <a:pt x="48" y="211"/>
                      <a:pt x="48" y="211"/>
                      <a:pt x="48" y="212"/>
                    </a:cubicBezTo>
                    <a:cubicBezTo>
                      <a:pt x="48" y="212"/>
                      <a:pt x="48" y="212"/>
                      <a:pt x="48" y="212"/>
                    </a:cubicBezTo>
                    <a:cubicBezTo>
                      <a:pt x="48" y="212"/>
                      <a:pt x="48" y="214"/>
                      <a:pt x="49" y="214"/>
                    </a:cubicBezTo>
                    <a:cubicBezTo>
                      <a:pt x="50" y="214"/>
                      <a:pt x="50" y="214"/>
                      <a:pt x="50" y="214"/>
                    </a:cubicBezTo>
                    <a:cubicBezTo>
                      <a:pt x="50" y="214"/>
                      <a:pt x="50" y="214"/>
                      <a:pt x="50" y="214"/>
                    </a:cubicBezTo>
                    <a:cubicBezTo>
                      <a:pt x="50" y="215"/>
                      <a:pt x="50" y="215"/>
                      <a:pt x="50" y="215"/>
                    </a:cubicBezTo>
                    <a:cubicBezTo>
                      <a:pt x="50" y="215"/>
                      <a:pt x="50" y="215"/>
                      <a:pt x="50" y="215"/>
                    </a:cubicBezTo>
                    <a:cubicBezTo>
                      <a:pt x="50" y="215"/>
                      <a:pt x="50" y="215"/>
                      <a:pt x="50" y="215"/>
                    </a:cubicBezTo>
                    <a:cubicBezTo>
                      <a:pt x="50" y="215"/>
                      <a:pt x="50" y="216"/>
                      <a:pt x="50" y="216"/>
                    </a:cubicBezTo>
                    <a:cubicBezTo>
                      <a:pt x="50" y="216"/>
                      <a:pt x="50" y="217"/>
                      <a:pt x="51" y="217"/>
                    </a:cubicBezTo>
                    <a:cubicBezTo>
                      <a:pt x="51" y="217"/>
                      <a:pt x="51" y="217"/>
                      <a:pt x="51" y="217"/>
                    </a:cubicBezTo>
                    <a:cubicBezTo>
                      <a:pt x="51" y="217"/>
                      <a:pt x="51" y="217"/>
                      <a:pt x="51" y="217"/>
                    </a:cubicBezTo>
                    <a:cubicBezTo>
                      <a:pt x="51" y="217"/>
                      <a:pt x="51" y="217"/>
                      <a:pt x="51" y="218"/>
                    </a:cubicBezTo>
                    <a:cubicBezTo>
                      <a:pt x="51" y="219"/>
                      <a:pt x="51" y="219"/>
                      <a:pt x="51" y="219"/>
                    </a:cubicBezTo>
                    <a:cubicBezTo>
                      <a:pt x="51" y="219"/>
                      <a:pt x="51" y="219"/>
                      <a:pt x="51" y="219"/>
                    </a:cubicBezTo>
                    <a:cubicBezTo>
                      <a:pt x="52" y="220"/>
                      <a:pt x="52" y="220"/>
                      <a:pt x="52" y="220"/>
                    </a:cubicBezTo>
                    <a:cubicBezTo>
                      <a:pt x="53" y="220"/>
                      <a:pt x="53" y="220"/>
                      <a:pt x="53" y="220"/>
                    </a:cubicBezTo>
                    <a:cubicBezTo>
                      <a:pt x="53" y="220"/>
                      <a:pt x="53" y="221"/>
                      <a:pt x="53" y="221"/>
                    </a:cubicBezTo>
                    <a:cubicBezTo>
                      <a:pt x="53" y="222"/>
                      <a:pt x="53" y="222"/>
                      <a:pt x="53" y="223"/>
                    </a:cubicBezTo>
                    <a:cubicBezTo>
                      <a:pt x="53" y="223"/>
                      <a:pt x="53" y="224"/>
                      <a:pt x="53" y="225"/>
                    </a:cubicBezTo>
                    <a:cubicBezTo>
                      <a:pt x="53" y="236"/>
                      <a:pt x="53" y="236"/>
                      <a:pt x="53" y="236"/>
                    </a:cubicBezTo>
                    <a:cubicBezTo>
                      <a:pt x="53" y="237"/>
                      <a:pt x="53" y="237"/>
                      <a:pt x="53" y="237"/>
                    </a:cubicBezTo>
                    <a:cubicBezTo>
                      <a:pt x="54" y="237"/>
                      <a:pt x="54" y="237"/>
                      <a:pt x="54" y="237"/>
                    </a:cubicBezTo>
                    <a:cubicBezTo>
                      <a:pt x="54" y="237"/>
                      <a:pt x="54" y="237"/>
                      <a:pt x="54" y="237"/>
                    </a:cubicBezTo>
                    <a:cubicBezTo>
                      <a:pt x="54" y="237"/>
                      <a:pt x="54" y="237"/>
                      <a:pt x="54" y="237"/>
                    </a:cubicBezTo>
                    <a:cubicBezTo>
                      <a:pt x="54" y="237"/>
                      <a:pt x="54" y="237"/>
                      <a:pt x="54" y="237"/>
                    </a:cubicBezTo>
                    <a:cubicBezTo>
                      <a:pt x="54" y="238"/>
                      <a:pt x="54" y="238"/>
                      <a:pt x="54" y="238"/>
                    </a:cubicBezTo>
                    <a:cubicBezTo>
                      <a:pt x="54" y="239"/>
                      <a:pt x="54" y="239"/>
                      <a:pt x="55" y="240"/>
                    </a:cubicBezTo>
                    <a:cubicBezTo>
                      <a:pt x="55" y="240"/>
                      <a:pt x="55" y="240"/>
                      <a:pt x="55" y="240"/>
                    </a:cubicBezTo>
                    <a:cubicBezTo>
                      <a:pt x="56" y="240"/>
                      <a:pt x="56" y="241"/>
                      <a:pt x="56" y="241"/>
                    </a:cubicBezTo>
                    <a:cubicBezTo>
                      <a:pt x="56" y="242"/>
                      <a:pt x="56" y="243"/>
                      <a:pt x="56" y="244"/>
                    </a:cubicBezTo>
                    <a:cubicBezTo>
                      <a:pt x="56" y="245"/>
                      <a:pt x="56" y="245"/>
                      <a:pt x="56" y="246"/>
                    </a:cubicBezTo>
                    <a:cubicBezTo>
                      <a:pt x="56" y="247"/>
                      <a:pt x="56" y="247"/>
                      <a:pt x="56" y="247"/>
                    </a:cubicBezTo>
                    <a:cubicBezTo>
                      <a:pt x="57" y="247"/>
                      <a:pt x="57" y="247"/>
                      <a:pt x="57" y="247"/>
                    </a:cubicBezTo>
                    <a:cubicBezTo>
                      <a:pt x="57" y="247"/>
                      <a:pt x="57" y="247"/>
                      <a:pt x="57" y="247"/>
                    </a:cubicBezTo>
                    <a:cubicBezTo>
                      <a:pt x="57" y="247"/>
                      <a:pt x="57" y="247"/>
                      <a:pt x="57" y="247"/>
                    </a:cubicBezTo>
                    <a:cubicBezTo>
                      <a:pt x="57" y="247"/>
                      <a:pt x="57" y="247"/>
                      <a:pt x="57" y="249"/>
                    </a:cubicBezTo>
                    <a:cubicBezTo>
                      <a:pt x="57" y="249"/>
                      <a:pt x="57" y="249"/>
                      <a:pt x="57" y="250"/>
                    </a:cubicBezTo>
                    <a:cubicBezTo>
                      <a:pt x="57" y="250"/>
                      <a:pt x="57" y="251"/>
                      <a:pt x="57" y="251"/>
                    </a:cubicBezTo>
                    <a:cubicBezTo>
                      <a:pt x="57" y="251"/>
                      <a:pt x="57" y="252"/>
                      <a:pt x="57" y="252"/>
                    </a:cubicBezTo>
                    <a:cubicBezTo>
                      <a:pt x="57" y="253"/>
                      <a:pt x="57" y="253"/>
                      <a:pt x="57" y="253"/>
                    </a:cubicBezTo>
                    <a:cubicBezTo>
                      <a:pt x="57" y="255"/>
                      <a:pt x="58" y="257"/>
                      <a:pt x="59" y="258"/>
                    </a:cubicBezTo>
                    <a:cubicBezTo>
                      <a:pt x="59" y="258"/>
                      <a:pt x="59" y="258"/>
                      <a:pt x="59" y="258"/>
                    </a:cubicBezTo>
                    <a:cubicBezTo>
                      <a:pt x="61" y="259"/>
                      <a:pt x="61" y="259"/>
                      <a:pt x="61" y="260"/>
                    </a:cubicBezTo>
                    <a:cubicBezTo>
                      <a:pt x="61" y="261"/>
                      <a:pt x="61" y="261"/>
                      <a:pt x="61" y="261"/>
                    </a:cubicBezTo>
                    <a:cubicBezTo>
                      <a:pt x="62" y="261"/>
                      <a:pt x="62" y="261"/>
                      <a:pt x="62" y="261"/>
                    </a:cubicBezTo>
                    <a:cubicBezTo>
                      <a:pt x="63" y="261"/>
                      <a:pt x="63" y="261"/>
                      <a:pt x="63" y="261"/>
                    </a:cubicBezTo>
                    <a:cubicBezTo>
                      <a:pt x="63" y="261"/>
                      <a:pt x="63" y="261"/>
                      <a:pt x="63" y="261"/>
                    </a:cubicBezTo>
                    <a:cubicBezTo>
                      <a:pt x="63" y="261"/>
                      <a:pt x="63" y="261"/>
                      <a:pt x="63" y="261"/>
                    </a:cubicBezTo>
                    <a:cubicBezTo>
                      <a:pt x="63" y="262"/>
                      <a:pt x="63" y="262"/>
                      <a:pt x="63" y="262"/>
                    </a:cubicBezTo>
                    <a:cubicBezTo>
                      <a:pt x="63" y="262"/>
                      <a:pt x="63" y="262"/>
                      <a:pt x="63" y="262"/>
                    </a:cubicBezTo>
                    <a:cubicBezTo>
                      <a:pt x="63" y="263"/>
                      <a:pt x="63" y="263"/>
                      <a:pt x="64" y="263"/>
                    </a:cubicBezTo>
                    <a:cubicBezTo>
                      <a:pt x="64" y="264"/>
                      <a:pt x="64" y="264"/>
                      <a:pt x="64" y="264"/>
                    </a:cubicBezTo>
                    <a:cubicBezTo>
                      <a:pt x="64" y="265"/>
                      <a:pt x="65" y="265"/>
                      <a:pt x="65" y="265"/>
                    </a:cubicBezTo>
                    <a:cubicBezTo>
                      <a:pt x="66" y="265"/>
                      <a:pt x="66" y="265"/>
                      <a:pt x="66" y="265"/>
                    </a:cubicBezTo>
                    <a:cubicBezTo>
                      <a:pt x="66" y="265"/>
                      <a:pt x="66" y="265"/>
                      <a:pt x="66" y="265"/>
                    </a:cubicBezTo>
                    <a:cubicBezTo>
                      <a:pt x="66" y="267"/>
                      <a:pt x="66" y="268"/>
                      <a:pt x="67" y="269"/>
                    </a:cubicBezTo>
                    <a:cubicBezTo>
                      <a:pt x="67" y="269"/>
                      <a:pt x="68" y="269"/>
                      <a:pt x="68" y="270"/>
                    </a:cubicBezTo>
                    <a:cubicBezTo>
                      <a:pt x="69" y="270"/>
                      <a:pt x="70" y="271"/>
                      <a:pt x="70" y="272"/>
                    </a:cubicBezTo>
                    <a:cubicBezTo>
                      <a:pt x="70" y="273"/>
                      <a:pt x="70" y="273"/>
                      <a:pt x="70" y="273"/>
                    </a:cubicBezTo>
                    <a:cubicBezTo>
                      <a:pt x="70" y="273"/>
                      <a:pt x="70" y="273"/>
                      <a:pt x="70" y="273"/>
                    </a:cubicBezTo>
                    <a:cubicBezTo>
                      <a:pt x="70" y="273"/>
                      <a:pt x="70" y="273"/>
                      <a:pt x="70" y="274"/>
                    </a:cubicBezTo>
                    <a:cubicBezTo>
                      <a:pt x="70" y="274"/>
                      <a:pt x="70" y="274"/>
                      <a:pt x="70" y="274"/>
                    </a:cubicBezTo>
                    <a:cubicBezTo>
                      <a:pt x="70" y="274"/>
                      <a:pt x="70" y="274"/>
                      <a:pt x="70" y="274"/>
                    </a:cubicBezTo>
                    <a:cubicBezTo>
                      <a:pt x="70" y="274"/>
                      <a:pt x="70" y="275"/>
                      <a:pt x="71" y="275"/>
                    </a:cubicBezTo>
                    <a:cubicBezTo>
                      <a:pt x="72" y="276"/>
                      <a:pt x="72" y="276"/>
                      <a:pt x="72" y="276"/>
                    </a:cubicBezTo>
                    <a:cubicBezTo>
                      <a:pt x="72" y="276"/>
                      <a:pt x="72" y="277"/>
                      <a:pt x="73" y="277"/>
                    </a:cubicBezTo>
                    <a:cubicBezTo>
                      <a:pt x="73" y="277"/>
                      <a:pt x="73" y="277"/>
                      <a:pt x="73" y="277"/>
                    </a:cubicBezTo>
                    <a:cubicBezTo>
                      <a:pt x="73" y="278"/>
                      <a:pt x="73" y="278"/>
                      <a:pt x="74" y="278"/>
                    </a:cubicBezTo>
                    <a:cubicBezTo>
                      <a:pt x="74" y="279"/>
                      <a:pt x="74" y="279"/>
                      <a:pt x="74" y="279"/>
                    </a:cubicBezTo>
                    <a:cubicBezTo>
                      <a:pt x="75" y="280"/>
                      <a:pt x="76"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1"/>
                      <a:pt x="77" y="281"/>
                      <a:pt x="77" y="281"/>
                    </a:cubicBezTo>
                    <a:cubicBezTo>
                      <a:pt x="78" y="281"/>
                      <a:pt x="78" y="281"/>
                      <a:pt x="78" y="281"/>
                    </a:cubicBezTo>
                    <a:cubicBezTo>
                      <a:pt x="79" y="281"/>
                      <a:pt x="79" y="281"/>
                      <a:pt x="79" y="281"/>
                    </a:cubicBezTo>
                    <a:cubicBezTo>
                      <a:pt x="79" y="281"/>
                      <a:pt x="79" y="281"/>
                      <a:pt x="79" y="281"/>
                    </a:cubicBezTo>
                    <a:cubicBezTo>
                      <a:pt x="80" y="281"/>
                      <a:pt x="80" y="281"/>
                      <a:pt x="80" y="281"/>
                    </a:cubicBezTo>
                    <a:cubicBezTo>
                      <a:pt x="80" y="281"/>
                      <a:pt x="80" y="281"/>
                      <a:pt x="80" y="281"/>
                    </a:cubicBezTo>
                    <a:cubicBezTo>
                      <a:pt x="80" y="281"/>
                      <a:pt x="80" y="281"/>
                      <a:pt x="80" y="281"/>
                    </a:cubicBezTo>
                    <a:cubicBezTo>
                      <a:pt x="80" y="283"/>
                      <a:pt x="80" y="283"/>
                      <a:pt x="80" y="283"/>
                    </a:cubicBezTo>
                    <a:cubicBezTo>
                      <a:pt x="81" y="283"/>
                      <a:pt x="81" y="283"/>
                      <a:pt x="81" y="283"/>
                    </a:cubicBezTo>
                    <a:cubicBezTo>
                      <a:pt x="81" y="283"/>
                      <a:pt x="81" y="283"/>
                      <a:pt x="81" y="283"/>
                    </a:cubicBezTo>
                    <a:cubicBezTo>
                      <a:pt x="81" y="283"/>
                      <a:pt x="82" y="283"/>
                      <a:pt x="82" y="283"/>
                    </a:cubicBezTo>
                    <a:cubicBezTo>
                      <a:pt x="83" y="283"/>
                      <a:pt x="84" y="283"/>
                      <a:pt x="84" y="282"/>
                    </a:cubicBezTo>
                    <a:cubicBezTo>
                      <a:pt x="85" y="282"/>
                      <a:pt x="85" y="281"/>
                      <a:pt x="85" y="281"/>
                    </a:cubicBezTo>
                    <a:cubicBezTo>
                      <a:pt x="84" y="280"/>
                      <a:pt x="84" y="280"/>
                      <a:pt x="84" y="279"/>
                    </a:cubicBezTo>
                    <a:cubicBezTo>
                      <a:pt x="83" y="278"/>
                      <a:pt x="83" y="278"/>
                      <a:pt x="83" y="278"/>
                    </a:cubicBezTo>
                    <a:cubicBezTo>
                      <a:pt x="83" y="278"/>
                      <a:pt x="83" y="278"/>
                      <a:pt x="83" y="278"/>
                    </a:cubicBezTo>
                    <a:cubicBezTo>
                      <a:pt x="83" y="278"/>
                      <a:pt x="83" y="278"/>
                      <a:pt x="83" y="278"/>
                    </a:cubicBezTo>
                    <a:cubicBezTo>
                      <a:pt x="84" y="278"/>
                      <a:pt x="84" y="278"/>
                      <a:pt x="84" y="278"/>
                    </a:cubicBezTo>
                    <a:cubicBezTo>
                      <a:pt x="85" y="278"/>
                      <a:pt x="85" y="278"/>
                      <a:pt x="85" y="278"/>
                    </a:cubicBezTo>
                    <a:cubicBezTo>
                      <a:pt x="85" y="278"/>
                      <a:pt x="85" y="278"/>
                      <a:pt x="85" y="278"/>
                    </a:cubicBezTo>
                    <a:cubicBezTo>
                      <a:pt x="85" y="277"/>
                      <a:pt x="85" y="277"/>
                      <a:pt x="85" y="276"/>
                    </a:cubicBezTo>
                    <a:cubicBezTo>
                      <a:pt x="85" y="276"/>
                      <a:pt x="85" y="275"/>
                      <a:pt x="84" y="275"/>
                    </a:cubicBezTo>
                    <a:cubicBezTo>
                      <a:pt x="84" y="274"/>
                      <a:pt x="83" y="274"/>
                      <a:pt x="82" y="274"/>
                    </a:cubicBezTo>
                    <a:cubicBezTo>
                      <a:pt x="82" y="273"/>
                      <a:pt x="82" y="273"/>
                      <a:pt x="82" y="273"/>
                    </a:cubicBezTo>
                    <a:cubicBezTo>
                      <a:pt x="82" y="273"/>
                      <a:pt x="82" y="273"/>
                      <a:pt x="82" y="273"/>
                    </a:cubicBezTo>
                    <a:cubicBezTo>
                      <a:pt x="82" y="273"/>
                      <a:pt x="82" y="273"/>
                      <a:pt x="82" y="273"/>
                    </a:cubicBezTo>
                    <a:cubicBezTo>
                      <a:pt x="82" y="271"/>
                      <a:pt x="82" y="271"/>
                      <a:pt x="82" y="271"/>
                    </a:cubicBezTo>
                    <a:cubicBezTo>
                      <a:pt x="82" y="271"/>
                      <a:pt x="82" y="271"/>
                      <a:pt x="82" y="271"/>
                    </a:cubicBezTo>
                    <a:cubicBezTo>
                      <a:pt x="82" y="271"/>
                      <a:pt x="82" y="270"/>
                      <a:pt x="82" y="270"/>
                    </a:cubicBezTo>
                    <a:cubicBezTo>
                      <a:pt x="82" y="270"/>
                      <a:pt x="81" y="269"/>
                      <a:pt x="81" y="269"/>
                    </a:cubicBezTo>
                    <a:cubicBezTo>
                      <a:pt x="80" y="269"/>
                      <a:pt x="80" y="269"/>
                      <a:pt x="80" y="269"/>
                    </a:cubicBezTo>
                    <a:cubicBezTo>
                      <a:pt x="80" y="268"/>
                      <a:pt x="80" y="267"/>
                      <a:pt x="80" y="266"/>
                    </a:cubicBezTo>
                    <a:cubicBezTo>
                      <a:pt x="80" y="266"/>
                      <a:pt x="80" y="265"/>
                      <a:pt x="80" y="265"/>
                    </a:cubicBezTo>
                    <a:cubicBezTo>
                      <a:pt x="80" y="264"/>
                      <a:pt x="80" y="263"/>
                      <a:pt x="80" y="263"/>
                    </a:cubicBezTo>
                    <a:cubicBezTo>
                      <a:pt x="79" y="262"/>
                      <a:pt x="79" y="262"/>
                      <a:pt x="79" y="262"/>
                    </a:cubicBezTo>
                    <a:cubicBezTo>
                      <a:pt x="79" y="262"/>
                      <a:pt x="79" y="262"/>
                      <a:pt x="79" y="262"/>
                    </a:cubicBezTo>
                    <a:cubicBezTo>
                      <a:pt x="79" y="261"/>
                      <a:pt x="79" y="261"/>
                      <a:pt x="79" y="261"/>
                    </a:cubicBezTo>
                    <a:cubicBezTo>
                      <a:pt x="78" y="261"/>
                      <a:pt x="78" y="261"/>
                      <a:pt x="78" y="261"/>
                    </a:cubicBezTo>
                    <a:cubicBezTo>
                      <a:pt x="78" y="261"/>
                      <a:pt x="78" y="261"/>
                      <a:pt x="78" y="261"/>
                    </a:cubicBezTo>
                    <a:cubicBezTo>
                      <a:pt x="78" y="260"/>
                      <a:pt x="78" y="260"/>
                      <a:pt x="78" y="260"/>
                    </a:cubicBezTo>
                    <a:cubicBezTo>
                      <a:pt x="78" y="260"/>
                      <a:pt x="78" y="260"/>
                      <a:pt x="78" y="260"/>
                    </a:cubicBezTo>
                    <a:cubicBezTo>
                      <a:pt x="78" y="260"/>
                      <a:pt x="78" y="260"/>
                      <a:pt x="78" y="260"/>
                    </a:cubicBezTo>
                    <a:cubicBezTo>
                      <a:pt x="79" y="260"/>
                      <a:pt x="79" y="260"/>
                      <a:pt x="79" y="260"/>
                    </a:cubicBezTo>
                    <a:cubicBezTo>
                      <a:pt x="80" y="259"/>
                      <a:pt x="80" y="258"/>
                      <a:pt x="81" y="257"/>
                    </a:cubicBezTo>
                    <a:cubicBezTo>
                      <a:pt x="81" y="256"/>
                      <a:pt x="81" y="256"/>
                      <a:pt x="81" y="256"/>
                    </a:cubicBezTo>
                    <a:cubicBezTo>
                      <a:pt x="81" y="256"/>
                      <a:pt x="81" y="255"/>
                      <a:pt x="81" y="255"/>
                    </a:cubicBezTo>
                    <a:cubicBezTo>
                      <a:pt x="82" y="255"/>
                      <a:pt x="82" y="255"/>
                      <a:pt x="82" y="255"/>
                    </a:cubicBezTo>
                    <a:cubicBezTo>
                      <a:pt x="82" y="255"/>
                      <a:pt x="83" y="255"/>
                      <a:pt x="83" y="255"/>
                    </a:cubicBezTo>
                    <a:cubicBezTo>
                      <a:pt x="85" y="256"/>
                      <a:pt x="85" y="256"/>
                      <a:pt x="85" y="256"/>
                    </a:cubicBezTo>
                    <a:cubicBezTo>
                      <a:pt x="85" y="255"/>
                      <a:pt x="85" y="255"/>
                      <a:pt x="85" y="255"/>
                    </a:cubicBezTo>
                    <a:cubicBezTo>
                      <a:pt x="85" y="254"/>
                      <a:pt x="85" y="254"/>
                      <a:pt x="85" y="254"/>
                    </a:cubicBezTo>
                    <a:cubicBezTo>
                      <a:pt x="85" y="254"/>
                      <a:pt x="85" y="254"/>
                      <a:pt x="85" y="254"/>
                    </a:cubicBezTo>
                    <a:cubicBezTo>
                      <a:pt x="85" y="254"/>
                      <a:pt x="85" y="254"/>
                      <a:pt x="85" y="254"/>
                    </a:cubicBezTo>
                    <a:cubicBezTo>
                      <a:pt x="86" y="254"/>
                      <a:pt x="86" y="254"/>
                      <a:pt x="86" y="254"/>
                    </a:cubicBezTo>
                    <a:cubicBezTo>
                      <a:pt x="87" y="254"/>
                      <a:pt x="88" y="253"/>
                      <a:pt x="89" y="252"/>
                    </a:cubicBezTo>
                    <a:cubicBezTo>
                      <a:pt x="90" y="251"/>
                      <a:pt x="89" y="250"/>
                      <a:pt x="88" y="249"/>
                    </a:cubicBezTo>
                    <a:cubicBezTo>
                      <a:pt x="88" y="248"/>
                      <a:pt x="88" y="248"/>
                      <a:pt x="88" y="247"/>
                    </a:cubicBezTo>
                    <a:cubicBezTo>
                      <a:pt x="88" y="246"/>
                      <a:pt x="88" y="246"/>
                      <a:pt x="88" y="246"/>
                    </a:cubicBezTo>
                    <a:cubicBezTo>
                      <a:pt x="87" y="246"/>
                      <a:pt x="87" y="246"/>
                      <a:pt x="87" y="246"/>
                    </a:cubicBezTo>
                    <a:cubicBezTo>
                      <a:pt x="86" y="246"/>
                      <a:pt x="86" y="246"/>
                      <a:pt x="86" y="246"/>
                    </a:cubicBezTo>
                    <a:cubicBezTo>
                      <a:pt x="85" y="246"/>
                      <a:pt x="85" y="246"/>
                      <a:pt x="85" y="246"/>
                    </a:cubicBezTo>
                    <a:cubicBezTo>
                      <a:pt x="85" y="245"/>
                      <a:pt x="85" y="245"/>
                      <a:pt x="85" y="245"/>
                    </a:cubicBezTo>
                    <a:cubicBezTo>
                      <a:pt x="90" y="245"/>
                      <a:pt x="90" y="245"/>
                      <a:pt x="90" y="245"/>
                    </a:cubicBezTo>
                    <a:cubicBezTo>
                      <a:pt x="90" y="244"/>
                      <a:pt x="90" y="244"/>
                      <a:pt x="90" y="244"/>
                    </a:cubicBezTo>
                    <a:cubicBezTo>
                      <a:pt x="91" y="244"/>
                      <a:pt x="91" y="244"/>
                      <a:pt x="91" y="244"/>
                    </a:cubicBezTo>
                    <a:cubicBezTo>
                      <a:pt x="91" y="244"/>
                      <a:pt x="91" y="244"/>
                      <a:pt x="91" y="244"/>
                    </a:cubicBezTo>
                    <a:cubicBezTo>
                      <a:pt x="92" y="244"/>
                      <a:pt x="92" y="244"/>
                      <a:pt x="92" y="244"/>
                    </a:cubicBezTo>
                    <a:cubicBezTo>
                      <a:pt x="92" y="243"/>
                      <a:pt x="92" y="243"/>
                      <a:pt x="92" y="243"/>
                    </a:cubicBezTo>
                    <a:cubicBezTo>
                      <a:pt x="92" y="242"/>
                      <a:pt x="92" y="242"/>
                      <a:pt x="92" y="242"/>
                    </a:cubicBezTo>
                    <a:cubicBezTo>
                      <a:pt x="92" y="241"/>
                      <a:pt x="92" y="240"/>
                      <a:pt x="92" y="240"/>
                    </a:cubicBezTo>
                    <a:cubicBezTo>
                      <a:pt x="92" y="240"/>
                      <a:pt x="92" y="240"/>
                      <a:pt x="92" y="240"/>
                    </a:cubicBezTo>
                    <a:cubicBezTo>
                      <a:pt x="92" y="240"/>
                      <a:pt x="92" y="240"/>
                      <a:pt x="92" y="240"/>
                    </a:cubicBezTo>
                    <a:cubicBezTo>
                      <a:pt x="92" y="240"/>
                      <a:pt x="93" y="240"/>
                      <a:pt x="93" y="239"/>
                    </a:cubicBezTo>
                    <a:cubicBezTo>
                      <a:pt x="94" y="239"/>
                      <a:pt x="94" y="239"/>
                      <a:pt x="94" y="239"/>
                    </a:cubicBezTo>
                    <a:cubicBezTo>
                      <a:pt x="95" y="238"/>
                      <a:pt x="96" y="237"/>
                      <a:pt x="97" y="236"/>
                    </a:cubicBezTo>
                    <a:cubicBezTo>
                      <a:pt x="98" y="235"/>
                      <a:pt x="98" y="234"/>
                      <a:pt x="98" y="233"/>
                    </a:cubicBezTo>
                    <a:cubicBezTo>
                      <a:pt x="98" y="224"/>
                      <a:pt x="98" y="224"/>
                      <a:pt x="98" y="224"/>
                    </a:cubicBezTo>
                    <a:cubicBezTo>
                      <a:pt x="98" y="224"/>
                      <a:pt x="98" y="224"/>
                      <a:pt x="98" y="224"/>
                    </a:cubicBezTo>
                    <a:cubicBezTo>
                      <a:pt x="98" y="224"/>
                      <a:pt x="98" y="224"/>
                      <a:pt x="98" y="224"/>
                    </a:cubicBezTo>
                    <a:cubicBezTo>
                      <a:pt x="99" y="224"/>
                      <a:pt x="99" y="224"/>
                      <a:pt x="99" y="224"/>
                    </a:cubicBezTo>
                    <a:cubicBezTo>
                      <a:pt x="99" y="223"/>
                      <a:pt x="99" y="223"/>
                      <a:pt x="99" y="223"/>
                    </a:cubicBezTo>
                    <a:cubicBezTo>
                      <a:pt x="99" y="223"/>
                      <a:pt x="99" y="222"/>
                      <a:pt x="100" y="222"/>
                    </a:cubicBezTo>
                    <a:cubicBezTo>
                      <a:pt x="100" y="221"/>
                      <a:pt x="100" y="221"/>
                      <a:pt x="101" y="220"/>
                    </a:cubicBezTo>
                    <a:cubicBezTo>
                      <a:pt x="101" y="220"/>
                      <a:pt x="101" y="220"/>
                      <a:pt x="101" y="220"/>
                    </a:cubicBezTo>
                    <a:cubicBezTo>
                      <a:pt x="101" y="219"/>
                      <a:pt x="101" y="219"/>
                      <a:pt x="103" y="218"/>
                    </a:cubicBezTo>
                    <a:cubicBezTo>
                      <a:pt x="103" y="218"/>
                      <a:pt x="104" y="218"/>
                      <a:pt x="105" y="218"/>
                    </a:cubicBezTo>
                    <a:cubicBezTo>
                      <a:pt x="105" y="218"/>
                      <a:pt x="106" y="218"/>
                      <a:pt x="106" y="218"/>
                    </a:cubicBezTo>
                    <a:cubicBezTo>
                      <a:pt x="107" y="218"/>
                      <a:pt x="107" y="218"/>
                      <a:pt x="108" y="218"/>
                    </a:cubicBezTo>
                    <a:cubicBezTo>
                      <a:pt x="109" y="218"/>
                      <a:pt x="109" y="218"/>
                      <a:pt x="109" y="218"/>
                    </a:cubicBezTo>
                    <a:cubicBezTo>
                      <a:pt x="110" y="218"/>
                      <a:pt x="111" y="218"/>
                      <a:pt x="111" y="217"/>
                    </a:cubicBezTo>
                    <a:cubicBezTo>
                      <a:pt x="111" y="217"/>
                      <a:pt x="111" y="217"/>
                      <a:pt x="111" y="217"/>
                    </a:cubicBezTo>
                    <a:cubicBezTo>
                      <a:pt x="111" y="217"/>
                      <a:pt x="111" y="217"/>
                      <a:pt x="111" y="217"/>
                    </a:cubicBezTo>
                    <a:cubicBezTo>
                      <a:pt x="111" y="217"/>
                      <a:pt x="111" y="217"/>
                      <a:pt x="111" y="217"/>
                    </a:cubicBezTo>
                    <a:cubicBezTo>
                      <a:pt x="111" y="217"/>
                      <a:pt x="111" y="217"/>
                      <a:pt x="111" y="217"/>
                    </a:cubicBezTo>
                    <a:cubicBezTo>
                      <a:pt x="112" y="217"/>
                      <a:pt x="112" y="217"/>
                      <a:pt x="112" y="217"/>
                    </a:cubicBezTo>
                    <a:cubicBezTo>
                      <a:pt x="112" y="216"/>
                      <a:pt x="112" y="216"/>
                      <a:pt x="112" y="216"/>
                    </a:cubicBezTo>
                    <a:cubicBezTo>
                      <a:pt x="112" y="215"/>
                      <a:pt x="112" y="215"/>
                      <a:pt x="112" y="215"/>
                    </a:cubicBezTo>
                    <a:cubicBezTo>
                      <a:pt x="112" y="215"/>
                      <a:pt x="112" y="214"/>
                      <a:pt x="112" y="214"/>
                    </a:cubicBezTo>
                    <a:cubicBezTo>
                      <a:pt x="113" y="214"/>
                      <a:pt x="113" y="214"/>
                      <a:pt x="113" y="214"/>
                    </a:cubicBezTo>
                    <a:cubicBezTo>
                      <a:pt x="113" y="214"/>
                      <a:pt x="113" y="214"/>
                      <a:pt x="114" y="213"/>
                    </a:cubicBezTo>
                    <a:cubicBezTo>
                      <a:pt x="114" y="213"/>
                      <a:pt x="115" y="213"/>
                      <a:pt x="115" y="213"/>
                    </a:cubicBezTo>
                    <a:cubicBezTo>
                      <a:pt x="115" y="212"/>
                      <a:pt x="115" y="212"/>
                      <a:pt x="115" y="212"/>
                    </a:cubicBezTo>
                    <a:cubicBezTo>
                      <a:pt x="116" y="212"/>
                      <a:pt x="116" y="212"/>
                      <a:pt x="116" y="212"/>
                    </a:cubicBezTo>
                    <a:cubicBezTo>
                      <a:pt x="116" y="212"/>
                      <a:pt x="116" y="212"/>
                      <a:pt x="116" y="212"/>
                    </a:cubicBezTo>
                    <a:cubicBezTo>
                      <a:pt x="117" y="212"/>
                      <a:pt x="118" y="212"/>
                      <a:pt x="118" y="211"/>
                    </a:cubicBezTo>
                    <a:cubicBezTo>
                      <a:pt x="118" y="211"/>
                      <a:pt x="119" y="210"/>
                      <a:pt x="119" y="210"/>
                    </a:cubicBezTo>
                    <a:cubicBezTo>
                      <a:pt x="119" y="209"/>
                      <a:pt x="119" y="208"/>
                      <a:pt x="120" y="207"/>
                    </a:cubicBezTo>
                    <a:cubicBezTo>
                      <a:pt x="120" y="207"/>
                      <a:pt x="121" y="207"/>
                      <a:pt x="121" y="207"/>
                    </a:cubicBezTo>
                    <a:cubicBezTo>
                      <a:pt x="123" y="206"/>
                      <a:pt x="124" y="205"/>
                      <a:pt x="124" y="204"/>
                    </a:cubicBezTo>
                    <a:cubicBezTo>
                      <a:pt x="123" y="203"/>
                      <a:pt x="123" y="201"/>
                      <a:pt x="123" y="199"/>
                    </a:cubicBezTo>
                    <a:cubicBezTo>
                      <a:pt x="123" y="199"/>
                      <a:pt x="123" y="198"/>
                      <a:pt x="123" y="197"/>
                    </a:cubicBezTo>
                    <a:cubicBezTo>
                      <a:pt x="123" y="191"/>
                      <a:pt x="123" y="191"/>
                      <a:pt x="123" y="191"/>
                    </a:cubicBezTo>
                    <a:cubicBezTo>
                      <a:pt x="123" y="190"/>
                      <a:pt x="123" y="190"/>
                      <a:pt x="123" y="190"/>
                    </a:cubicBezTo>
                    <a:cubicBezTo>
                      <a:pt x="123" y="190"/>
                      <a:pt x="123" y="190"/>
                      <a:pt x="123" y="190"/>
                    </a:cubicBezTo>
                    <a:cubicBezTo>
                      <a:pt x="122" y="190"/>
                      <a:pt x="122" y="190"/>
                      <a:pt x="122" y="190"/>
                    </a:cubicBezTo>
                    <a:cubicBezTo>
                      <a:pt x="122" y="189"/>
                      <a:pt x="122" y="189"/>
                      <a:pt x="122" y="189"/>
                    </a:cubicBezTo>
                    <a:cubicBezTo>
                      <a:pt x="122" y="188"/>
                      <a:pt x="122" y="188"/>
                      <a:pt x="122" y="188"/>
                    </a:cubicBezTo>
                    <a:cubicBezTo>
                      <a:pt x="122" y="188"/>
                      <a:pt x="122" y="188"/>
                      <a:pt x="122" y="188"/>
                    </a:cubicBezTo>
                    <a:cubicBezTo>
                      <a:pt x="124" y="188"/>
                      <a:pt x="124" y="188"/>
                      <a:pt x="124" y="188"/>
                    </a:cubicBezTo>
                    <a:cubicBezTo>
                      <a:pt x="124" y="188"/>
                      <a:pt x="124" y="188"/>
                      <a:pt x="124" y="188"/>
                    </a:cubicBezTo>
                    <a:cubicBezTo>
                      <a:pt x="125" y="188"/>
                      <a:pt x="125" y="188"/>
                      <a:pt x="125" y="188"/>
                    </a:cubicBezTo>
                    <a:cubicBezTo>
                      <a:pt x="126" y="188"/>
                      <a:pt x="126" y="187"/>
                      <a:pt x="126" y="187"/>
                    </a:cubicBezTo>
                    <a:cubicBezTo>
                      <a:pt x="127" y="186"/>
                      <a:pt x="127" y="186"/>
                      <a:pt x="127" y="186"/>
                    </a:cubicBezTo>
                    <a:cubicBezTo>
                      <a:pt x="127" y="186"/>
                      <a:pt x="127" y="186"/>
                      <a:pt x="127" y="186"/>
                    </a:cubicBezTo>
                    <a:cubicBezTo>
                      <a:pt x="127" y="185"/>
                      <a:pt x="127" y="185"/>
                      <a:pt x="127" y="185"/>
                    </a:cubicBezTo>
                    <a:cubicBezTo>
                      <a:pt x="128" y="185"/>
                      <a:pt x="128" y="185"/>
                      <a:pt x="128" y="185"/>
                    </a:cubicBezTo>
                    <a:cubicBezTo>
                      <a:pt x="128" y="184"/>
                      <a:pt x="128" y="184"/>
                      <a:pt x="128" y="184"/>
                    </a:cubicBezTo>
                    <a:cubicBezTo>
                      <a:pt x="128" y="184"/>
                      <a:pt x="128" y="184"/>
                      <a:pt x="128" y="184"/>
                    </a:cubicBezTo>
                    <a:cubicBezTo>
                      <a:pt x="128" y="184"/>
                      <a:pt x="128" y="184"/>
                      <a:pt x="128" y="184"/>
                    </a:cubicBezTo>
                    <a:cubicBezTo>
                      <a:pt x="128" y="184"/>
                      <a:pt x="128" y="184"/>
                      <a:pt x="128" y="184"/>
                    </a:cubicBezTo>
                    <a:cubicBezTo>
                      <a:pt x="128" y="184"/>
                      <a:pt x="129" y="184"/>
                      <a:pt x="129" y="183"/>
                    </a:cubicBezTo>
                    <a:cubicBezTo>
                      <a:pt x="129" y="183"/>
                      <a:pt x="130" y="182"/>
                      <a:pt x="130" y="182"/>
                    </a:cubicBezTo>
                    <a:cubicBezTo>
                      <a:pt x="131" y="180"/>
                      <a:pt x="132" y="179"/>
                      <a:pt x="133" y="179"/>
                    </a:cubicBezTo>
                    <a:cubicBezTo>
                      <a:pt x="134" y="178"/>
                      <a:pt x="134" y="178"/>
                      <a:pt x="134" y="178"/>
                    </a:cubicBezTo>
                    <a:cubicBezTo>
                      <a:pt x="135" y="177"/>
                      <a:pt x="135" y="176"/>
                      <a:pt x="135" y="176"/>
                    </a:cubicBezTo>
                    <a:cubicBezTo>
                      <a:pt x="135" y="176"/>
                      <a:pt x="135" y="176"/>
                      <a:pt x="135" y="176"/>
                    </a:cubicBezTo>
                    <a:cubicBezTo>
                      <a:pt x="135" y="175"/>
                      <a:pt x="135" y="175"/>
                      <a:pt x="135" y="175"/>
                    </a:cubicBezTo>
                    <a:cubicBezTo>
                      <a:pt x="134" y="175"/>
                      <a:pt x="134" y="175"/>
                      <a:pt x="134" y="175"/>
                    </a:cubicBezTo>
                    <a:cubicBezTo>
                      <a:pt x="133" y="175"/>
                      <a:pt x="133" y="175"/>
                      <a:pt x="133" y="175"/>
                    </a:cubicBezTo>
                    <a:cubicBezTo>
                      <a:pt x="133" y="174"/>
                      <a:pt x="133" y="174"/>
                      <a:pt x="134" y="172"/>
                    </a:cubicBezTo>
                    <a:cubicBezTo>
                      <a:pt x="134" y="172"/>
                      <a:pt x="134" y="172"/>
                      <a:pt x="134" y="172"/>
                    </a:cubicBezTo>
                    <a:cubicBezTo>
                      <a:pt x="134" y="172"/>
                      <a:pt x="134" y="172"/>
                      <a:pt x="134" y="172"/>
                    </a:cubicBezTo>
                    <a:cubicBezTo>
                      <a:pt x="135" y="172"/>
                      <a:pt x="135" y="172"/>
                      <a:pt x="135" y="172"/>
                    </a:cubicBezTo>
                    <a:cubicBezTo>
                      <a:pt x="135" y="166"/>
                      <a:pt x="135" y="166"/>
                      <a:pt x="135" y="166"/>
                    </a:cubicBezTo>
                    <a:cubicBezTo>
                      <a:pt x="134" y="166"/>
                      <a:pt x="134" y="166"/>
                      <a:pt x="134" y="166"/>
                    </a:cubicBezTo>
                    <a:cubicBezTo>
                      <a:pt x="134" y="166"/>
                      <a:pt x="134" y="166"/>
                      <a:pt x="133" y="166"/>
                    </a:cubicBezTo>
                    <a:cubicBezTo>
                      <a:pt x="133" y="166"/>
                      <a:pt x="133" y="166"/>
                      <a:pt x="133" y="166"/>
                    </a:cubicBezTo>
                    <a:cubicBezTo>
                      <a:pt x="133" y="166"/>
                      <a:pt x="133" y="166"/>
                      <a:pt x="133" y="166"/>
                    </a:cubicBezTo>
                    <a:cubicBezTo>
                      <a:pt x="134" y="165"/>
                      <a:pt x="134" y="165"/>
                      <a:pt x="134" y="165"/>
                    </a:cubicBezTo>
                    <a:cubicBezTo>
                      <a:pt x="133" y="165"/>
                      <a:pt x="133" y="165"/>
                      <a:pt x="133" y="165"/>
                    </a:cubicBezTo>
                    <a:cubicBezTo>
                      <a:pt x="132" y="165"/>
                      <a:pt x="132" y="165"/>
                      <a:pt x="131" y="165"/>
                    </a:cubicBezTo>
                    <a:cubicBezTo>
                      <a:pt x="131" y="165"/>
                      <a:pt x="131" y="165"/>
                      <a:pt x="130" y="165"/>
                    </a:cubicBezTo>
                    <a:cubicBezTo>
                      <a:pt x="128" y="165"/>
                      <a:pt x="128" y="164"/>
                      <a:pt x="127" y="164"/>
                    </a:cubicBezTo>
                    <a:cubicBezTo>
                      <a:pt x="126" y="163"/>
                      <a:pt x="126" y="163"/>
                      <a:pt x="126" y="163"/>
                    </a:cubicBezTo>
                    <a:cubicBezTo>
                      <a:pt x="126" y="163"/>
                      <a:pt x="126" y="163"/>
                      <a:pt x="126" y="163"/>
                    </a:cubicBezTo>
                    <a:cubicBezTo>
                      <a:pt x="126" y="162"/>
                      <a:pt x="125" y="162"/>
                      <a:pt x="125" y="162"/>
                    </a:cubicBezTo>
                    <a:cubicBezTo>
                      <a:pt x="124" y="162"/>
                      <a:pt x="124" y="162"/>
                      <a:pt x="124" y="162"/>
                    </a:cubicBezTo>
                    <a:cubicBezTo>
                      <a:pt x="123" y="161"/>
                      <a:pt x="123" y="161"/>
                      <a:pt x="122" y="160"/>
                    </a:cubicBezTo>
                    <a:cubicBezTo>
                      <a:pt x="122" y="160"/>
                      <a:pt x="122" y="160"/>
                      <a:pt x="122" y="160"/>
                    </a:cubicBezTo>
                    <a:cubicBezTo>
                      <a:pt x="122" y="159"/>
                      <a:pt x="121" y="159"/>
                      <a:pt x="121" y="159"/>
                    </a:cubicBezTo>
                    <a:cubicBezTo>
                      <a:pt x="121" y="159"/>
                      <a:pt x="121" y="159"/>
                      <a:pt x="121" y="159"/>
                    </a:cubicBezTo>
                    <a:cubicBezTo>
                      <a:pt x="120" y="159"/>
                      <a:pt x="120" y="159"/>
                      <a:pt x="120" y="159"/>
                    </a:cubicBezTo>
                    <a:cubicBezTo>
                      <a:pt x="119" y="159"/>
                      <a:pt x="119" y="159"/>
                      <a:pt x="119" y="159"/>
                    </a:cubicBezTo>
                    <a:cubicBezTo>
                      <a:pt x="119" y="159"/>
                      <a:pt x="119" y="159"/>
                      <a:pt x="119" y="159"/>
                    </a:cubicBezTo>
                    <a:cubicBezTo>
                      <a:pt x="118" y="159"/>
                      <a:pt x="118" y="159"/>
                      <a:pt x="118" y="159"/>
                    </a:cubicBezTo>
                    <a:cubicBezTo>
                      <a:pt x="117" y="159"/>
                      <a:pt x="117" y="159"/>
                      <a:pt x="117" y="159"/>
                    </a:cubicBezTo>
                    <a:cubicBezTo>
                      <a:pt x="117" y="159"/>
                      <a:pt x="116" y="159"/>
                      <a:pt x="116" y="159"/>
                    </a:cubicBezTo>
                    <a:cubicBezTo>
                      <a:pt x="115" y="159"/>
                      <a:pt x="115" y="158"/>
                      <a:pt x="115" y="158"/>
                    </a:cubicBezTo>
                    <a:cubicBezTo>
                      <a:pt x="115" y="157"/>
                      <a:pt x="114" y="157"/>
                      <a:pt x="112" y="157"/>
                    </a:cubicBezTo>
                    <a:cubicBezTo>
                      <a:pt x="112" y="157"/>
                      <a:pt x="111" y="157"/>
                      <a:pt x="110" y="157"/>
                    </a:cubicBezTo>
                    <a:cubicBezTo>
                      <a:pt x="110" y="157"/>
                      <a:pt x="110" y="157"/>
                      <a:pt x="110" y="157"/>
                    </a:cubicBezTo>
                    <a:cubicBezTo>
                      <a:pt x="108" y="157"/>
                      <a:pt x="108" y="157"/>
                      <a:pt x="108" y="157"/>
                    </a:cubicBezTo>
                    <a:cubicBezTo>
                      <a:pt x="108" y="158"/>
                      <a:pt x="108" y="158"/>
                      <a:pt x="108" y="158"/>
                    </a:cubicBezTo>
                    <a:cubicBezTo>
                      <a:pt x="108" y="157"/>
                      <a:pt x="108" y="156"/>
                      <a:pt x="107" y="156"/>
                    </a:cubicBezTo>
                    <a:cubicBezTo>
                      <a:pt x="106" y="156"/>
                      <a:pt x="106" y="156"/>
                      <a:pt x="105" y="156"/>
                    </a:cubicBezTo>
                    <a:cubicBezTo>
                      <a:pt x="105" y="156"/>
                      <a:pt x="104" y="156"/>
                      <a:pt x="104" y="156"/>
                    </a:cubicBezTo>
                    <a:cubicBezTo>
                      <a:pt x="103" y="156"/>
                      <a:pt x="103" y="156"/>
                      <a:pt x="103" y="156"/>
                    </a:cubicBezTo>
                    <a:cubicBezTo>
                      <a:pt x="103" y="155"/>
                      <a:pt x="103" y="155"/>
                      <a:pt x="103" y="155"/>
                    </a:cubicBezTo>
                    <a:cubicBezTo>
                      <a:pt x="103" y="155"/>
                      <a:pt x="103" y="155"/>
                      <a:pt x="102" y="155"/>
                    </a:cubicBezTo>
                    <a:cubicBezTo>
                      <a:pt x="102" y="155"/>
                      <a:pt x="102" y="155"/>
                      <a:pt x="102" y="155"/>
                    </a:cubicBezTo>
                    <a:cubicBezTo>
                      <a:pt x="102" y="155"/>
                      <a:pt x="102" y="155"/>
                      <a:pt x="102" y="155"/>
                    </a:cubicBezTo>
                    <a:cubicBezTo>
                      <a:pt x="102" y="154"/>
                      <a:pt x="102" y="154"/>
                      <a:pt x="102" y="154"/>
                    </a:cubicBezTo>
                    <a:cubicBezTo>
                      <a:pt x="102" y="154"/>
                      <a:pt x="101" y="153"/>
                      <a:pt x="101" y="153"/>
                    </a:cubicBezTo>
                    <a:cubicBezTo>
                      <a:pt x="100" y="153"/>
                      <a:pt x="100" y="153"/>
                      <a:pt x="100" y="153"/>
                    </a:cubicBezTo>
                    <a:cubicBezTo>
                      <a:pt x="100" y="153"/>
                      <a:pt x="100" y="153"/>
                      <a:pt x="100" y="153"/>
                    </a:cubicBezTo>
                    <a:cubicBezTo>
                      <a:pt x="96" y="153"/>
                      <a:pt x="96" y="153"/>
                      <a:pt x="96" y="153"/>
                    </a:cubicBezTo>
                    <a:cubicBezTo>
                      <a:pt x="94" y="153"/>
                      <a:pt x="94" y="153"/>
                      <a:pt x="94" y="153"/>
                    </a:cubicBezTo>
                    <a:cubicBezTo>
                      <a:pt x="93" y="153"/>
                      <a:pt x="93" y="153"/>
                      <a:pt x="92" y="153"/>
                    </a:cubicBezTo>
                    <a:cubicBezTo>
                      <a:pt x="92" y="153"/>
                      <a:pt x="92" y="153"/>
                      <a:pt x="92" y="153"/>
                    </a:cubicBezTo>
                    <a:cubicBezTo>
                      <a:pt x="91" y="153"/>
                      <a:pt x="91" y="153"/>
                      <a:pt x="91" y="153"/>
                    </a:cubicBezTo>
                    <a:cubicBezTo>
                      <a:pt x="90" y="153"/>
                      <a:pt x="90" y="153"/>
                      <a:pt x="90" y="153"/>
                    </a:cubicBezTo>
                    <a:cubicBezTo>
                      <a:pt x="89" y="153"/>
                      <a:pt x="89" y="153"/>
                      <a:pt x="89" y="153"/>
                    </a:cubicBezTo>
                    <a:cubicBezTo>
                      <a:pt x="89" y="152"/>
                      <a:pt x="89" y="152"/>
                      <a:pt x="89" y="152"/>
                    </a:cubicBezTo>
                    <a:cubicBezTo>
                      <a:pt x="89" y="152"/>
                      <a:pt x="89" y="152"/>
                      <a:pt x="89" y="152"/>
                    </a:cubicBezTo>
                    <a:cubicBezTo>
                      <a:pt x="89" y="152"/>
                      <a:pt x="89" y="152"/>
                      <a:pt x="89" y="152"/>
                    </a:cubicBezTo>
                    <a:cubicBezTo>
                      <a:pt x="90" y="152"/>
                      <a:pt x="90" y="152"/>
                      <a:pt x="90" y="152"/>
                    </a:cubicBezTo>
                    <a:cubicBezTo>
                      <a:pt x="90" y="152"/>
                      <a:pt x="91" y="152"/>
                      <a:pt x="92" y="151"/>
                    </a:cubicBezTo>
                    <a:cubicBezTo>
                      <a:pt x="92" y="151"/>
                      <a:pt x="92" y="151"/>
                      <a:pt x="92" y="151"/>
                    </a:cubicBezTo>
                    <a:cubicBezTo>
                      <a:pt x="95" y="151"/>
                      <a:pt x="95" y="151"/>
                      <a:pt x="95" y="151"/>
                    </a:cubicBezTo>
                    <a:cubicBezTo>
                      <a:pt x="95" y="151"/>
                      <a:pt x="95" y="151"/>
                      <a:pt x="95" y="151"/>
                    </a:cubicBezTo>
                    <a:cubicBezTo>
                      <a:pt x="96" y="150"/>
                      <a:pt x="96" y="150"/>
                      <a:pt x="96" y="150"/>
                    </a:cubicBezTo>
                    <a:cubicBezTo>
                      <a:pt x="96" y="150"/>
                      <a:pt x="96" y="150"/>
                      <a:pt x="96" y="149"/>
                    </a:cubicBezTo>
                    <a:cubicBezTo>
                      <a:pt x="96" y="149"/>
                      <a:pt x="96" y="149"/>
                      <a:pt x="96" y="149"/>
                    </a:cubicBezTo>
                    <a:cubicBezTo>
                      <a:pt x="96" y="148"/>
                      <a:pt x="96" y="147"/>
                      <a:pt x="95" y="146"/>
                    </a:cubicBezTo>
                    <a:cubicBezTo>
                      <a:pt x="94" y="145"/>
                      <a:pt x="93" y="144"/>
                      <a:pt x="92" y="144"/>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0" y="143"/>
                      <a:pt x="90" y="143"/>
                      <a:pt x="90" y="143"/>
                    </a:cubicBezTo>
                    <a:cubicBezTo>
                      <a:pt x="90" y="142"/>
                      <a:pt x="90" y="142"/>
                      <a:pt x="90" y="142"/>
                    </a:cubicBezTo>
                    <a:cubicBezTo>
                      <a:pt x="89" y="141"/>
                      <a:pt x="88" y="141"/>
                      <a:pt x="88" y="140"/>
                    </a:cubicBezTo>
                    <a:cubicBezTo>
                      <a:pt x="88" y="140"/>
                      <a:pt x="88" y="140"/>
                      <a:pt x="88" y="140"/>
                    </a:cubicBezTo>
                    <a:cubicBezTo>
                      <a:pt x="88" y="140"/>
                      <a:pt x="88" y="140"/>
                      <a:pt x="88" y="140"/>
                    </a:cubicBezTo>
                    <a:cubicBezTo>
                      <a:pt x="88" y="140"/>
                      <a:pt x="88" y="140"/>
                      <a:pt x="88" y="140"/>
                    </a:cubicBezTo>
                    <a:cubicBezTo>
                      <a:pt x="88" y="139"/>
                      <a:pt x="88" y="139"/>
                      <a:pt x="88" y="139"/>
                    </a:cubicBezTo>
                    <a:cubicBezTo>
                      <a:pt x="87" y="139"/>
                      <a:pt x="87" y="139"/>
                      <a:pt x="87" y="138"/>
                    </a:cubicBezTo>
                    <a:cubicBezTo>
                      <a:pt x="86" y="137"/>
                      <a:pt x="86" y="137"/>
                      <a:pt x="85" y="136"/>
                    </a:cubicBezTo>
                    <a:cubicBezTo>
                      <a:pt x="84" y="136"/>
                      <a:pt x="84" y="136"/>
                      <a:pt x="84" y="136"/>
                    </a:cubicBezTo>
                    <a:cubicBezTo>
                      <a:pt x="84" y="135"/>
                      <a:pt x="83" y="135"/>
                      <a:pt x="83" y="135"/>
                    </a:cubicBezTo>
                    <a:cubicBezTo>
                      <a:pt x="83" y="134"/>
                      <a:pt x="83" y="134"/>
                      <a:pt x="83" y="134"/>
                    </a:cubicBezTo>
                    <a:cubicBezTo>
                      <a:pt x="82" y="134"/>
                      <a:pt x="81" y="133"/>
                      <a:pt x="81" y="133"/>
                    </a:cubicBezTo>
                    <a:cubicBezTo>
                      <a:pt x="80" y="133"/>
                      <a:pt x="80" y="133"/>
                      <a:pt x="80" y="133"/>
                    </a:cubicBezTo>
                    <a:cubicBezTo>
                      <a:pt x="78" y="133"/>
                      <a:pt x="78" y="133"/>
                      <a:pt x="78" y="133"/>
                    </a:cubicBezTo>
                    <a:cubicBezTo>
                      <a:pt x="78" y="131"/>
                      <a:pt x="78" y="131"/>
                      <a:pt x="78" y="131"/>
                    </a:cubicBezTo>
                    <a:cubicBezTo>
                      <a:pt x="77" y="132"/>
                      <a:pt x="77" y="132"/>
                      <a:pt x="77" y="132"/>
                    </a:cubicBezTo>
                    <a:cubicBezTo>
                      <a:pt x="76" y="132"/>
                      <a:pt x="75" y="132"/>
                      <a:pt x="75" y="132"/>
                    </a:cubicBezTo>
                    <a:cubicBezTo>
                      <a:pt x="74" y="132"/>
                      <a:pt x="74" y="132"/>
                      <a:pt x="73" y="131"/>
                    </a:cubicBezTo>
                    <a:cubicBezTo>
                      <a:pt x="72" y="131"/>
                      <a:pt x="72" y="131"/>
                      <a:pt x="72" y="131"/>
                    </a:cubicBezTo>
                    <a:cubicBezTo>
                      <a:pt x="72" y="130"/>
                      <a:pt x="72" y="130"/>
                      <a:pt x="72" y="130"/>
                    </a:cubicBezTo>
                    <a:cubicBezTo>
                      <a:pt x="72" y="130"/>
                      <a:pt x="72" y="129"/>
                      <a:pt x="71" y="129"/>
                    </a:cubicBezTo>
                    <a:cubicBezTo>
                      <a:pt x="70" y="129"/>
                      <a:pt x="70" y="129"/>
                      <a:pt x="70" y="129"/>
                    </a:cubicBezTo>
                    <a:cubicBezTo>
                      <a:pt x="70" y="128"/>
                      <a:pt x="70" y="128"/>
                      <a:pt x="70" y="128"/>
                    </a:cubicBezTo>
                    <a:cubicBezTo>
                      <a:pt x="70" y="128"/>
                      <a:pt x="70" y="128"/>
                      <a:pt x="70" y="127"/>
                    </a:cubicBezTo>
                    <a:cubicBezTo>
                      <a:pt x="69" y="126"/>
                      <a:pt x="68" y="126"/>
                      <a:pt x="68" y="126"/>
                    </a:cubicBezTo>
                    <a:cubicBezTo>
                      <a:pt x="67" y="126"/>
                      <a:pt x="66" y="126"/>
                      <a:pt x="66" y="126"/>
                    </a:cubicBezTo>
                    <a:cubicBezTo>
                      <a:pt x="65" y="126"/>
                      <a:pt x="65" y="126"/>
                      <a:pt x="65" y="126"/>
                    </a:cubicBezTo>
                    <a:cubicBezTo>
                      <a:pt x="64" y="126"/>
                      <a:pt x="64" y="126"/>
                      <a:pt x="63" y="126"/>
                    </a:cubicBezTo>
                    <a:cubicBezTo>
                      <a:pt x="64" y="125"/>
                      <a:pt x="64" y="125"/>
                      <a:pt x="64" y="125"/>
                    </a:cubicBezTo>
                    <a:cubicBezTo>
                      <a:pt x="66" y="123"/>
                      <a:pt x="66" y="123"/>
                      <a:pt x="66" y="123"/>
                    </a:cubicBezTo>
                    <a:cubicBezTo>
                      <a:pt x="64" y="123"/>
                      <a:pt x="64" y="123"/>
                      <a:pt x="64" y="123"/>
                    </a:cubicBezTo>
                    <a:cubicBezTo>
                      <a:pt x="63" y="123"/>
                      <a:pt x="63" y="123"/>
                      <a:pt x="63" y="123"/>
                    </a:cubicBezTo>
                    <a:cubicBezTo>
                      <a:pt x="63" y="123"/>
                      <a:pt x="63" y="123"/>
                      <a:pt x="63" y="123"/>
                    </a:cubicBezTo>
                    <a:cubicBezTo>
                      <a:pt x="63" y="122"/>
                      <a:pt x="63" y="122"/>
                      <a:pt x="63" y="122"/>
                    </a:cubicBezTo>
                    <a:cubicBezTo>
                      <a:pt x="61" y="122"/>
                      <a:pt x="61" y="122"/>
                      <a:pt x="61" y="122"/>
                    </a:cubicBezTo>
                    <a:cubicBezTo>
                      <a:pt x="60" y="122"/>
                      <a:pt x="60" y="122"/>
                      <a:pt x="60" y="123"/>
                    </a:cubicBezTo>
                    <a:cubicBezTo>
                      <a:pt x="60" y="123"/>
                      <a:pt x="60" y="123"/>
                      <a:pt x="60" y="123"/>
                    </a:cubicBezTo>
                    <a:cubicBezTo>
                      <a:pt x="60" y="123"/>
                      <a:pt x="60" y="123"/>
                      <a:pt x="60" y="123"/>
                    </a:cubicBezTo>
                    <a:cubicBezTo>
                      <a:pt x="60" y="123"/>
                      <a:pt x="60" y="123"/>
                      <a:pt x="60" y="123"/>
                    </a:cubicBezTo>
                    <a:cubicBezTo>
                      <a:pt x="59" y="123"/>
                      <a:pt x="59" y="123"/>
                      <a:pt x="59" y="123"/>
                    </a:cubicBezTo>
                    <a:cubicBezTo>
                      <a:pt x="58" y="123"/>
                      <a:pt x="57" y="122"/>
                      <a:pt x="57" y="121"/>
                    </a:cubicBezTo>
                    <a:cubicBezTo>
                      <a:pt x="58" y="120"/>
                      <a:pt x="58" y="120"/>
                      <a:pt x="58" y="120"/>
                    </a:cubicBezTo>
                    <a:cubicBezTo>
                      <a:pt x="56" y="120"/>
                      <a:pt x="56" y="120"/>
                      <a:pt x="56" y="120"/>
                    </a:cubicBezTo>
                    <a:cubicBezTo>
                      <a:pt x="55" y="120"/>
                      <a:pt x="55" y="121"/>
                      <a:pt x="54" y="121"/>
                    </a:cubicBezTo>
                    <a:cubicBezTo>
                      <a:pt x="53" y="121"/>
                      <a:pt x="52" y="120"/>
                      <a:pt x="52" y="120"/>
                    </a:cubicBezTo>
                    <a:cubicBezTo>
                      <a:pt x="51" y="120"/>
                      <a:pt x="50" y="119"/>
                      <a:pt x="50" y="119"/>
                    </a:cubicBezTo>
                    <a:cubicBezTo>
                      <a:pt x="49" y="119"/>
                      <a:pt x="49" y="118"/>
                      <a:pt x="48" y="118"/>
                    </a:cubicBezTo>
                    <a:cubicBezTo>
                      <a:pt x="47" y="118"/>
                      <a:pt x="46" y="117"/>
                      <a:pt x="46" y="117"/>
                    </a:cubicBezTo>
                    <a:cubicBezTo>
                      <a:pt x="45" y="117"/>
                      <a:pt x="45" y="117"/>
                      <a:pt x="45" y="117"/>
                    </a:cubicBezTo>
                    <a:cubicBezTo>
                      <a:pt x="44" y="117"/>
                      <a:pt x="44" y="117"/>
                      <a:pt x="44" y="117"/>
                    </a:cubicBezTo>
                    <a:cubicBezTo>
                      <a:pt x="44" y="117"/>
                      <a:pt x="44" y="117"/>
                      <a:pt x="44" y="117"/>
                    </a:cubicBezTo>
                    <a:cubicBezTo>
                      <a:pt x="43" y="117"/>
                      <a:pt x="43" y="118"/>
                      <a:pt x="43" y="118"/>
                    </a:cubicBezTo>
                    <a:cubicBezTo>
                      <a:pt x="43" y="118"/>
                      <a:pt x="43" y="118"/>
                      <a:pt x="43" y="118"/>
                    </a:cubicBezTo>
                    <a:cubicBezTo>
                      <a:pt x="42" y="117"/>
                      <a:pt x="40" y="117"/>
                      <a:pt x="39" y="117"/>
                    </a:cubicBezTo>
                    <a:cubicBezTo>
                      <a:pt x="38" y="117"/>
                      <a:pt x="38" y="117"/>
                      <a:pt x="38" y="117"/>
                    </a:cubicBezTo>
                    <a:cubicBezTo>
                      <a:pt x="38" y="118"/>
                      <a:pt x="38" y="118"/>
                      <a:pt x="38" y="118"/>
                    </a:cubicBezTo>
                    <a:cubicBezTo>
                      <a:pt x="38" y="119"/>
                      <a:pt x="38" y="119"/>
                      <a:pt x="38" y="119"/>
                    </a:cubicBezTo>
                    <a:cubicBezTo>
                      <a:pt x="38" y="119"/>
                      <a:pt x="38" y="119"/>
                      <a:pt x="38" y="119"/>
                    </a:cubicBezTo>
                    <a:cubicBezTo>
                      <a:pt x="38" y="119"/>
                      <a:pt x="38" y="119"/>
                      <a:pt x="38" y="119"/>
                    </a:cubicBezTo>
                    <a:cubicBezTo>
                      <a:pt x="37" y="119"/>
                      <a:pt x="37" y="119"/>
                      <a:pt x="37" y="119"/>
                    </a:cubicBezTo>
                    <a:cubicBezTo>
                      <a:pt x="37" y="119"/>
                      <a:pt x="36" y="119"/>
                      <a:pt x="35" y="120"/>
                    </a:cubicBezTo>
                    <a:cubicBezTo>
                      <a:pt x="35" y="120"/>
                      <a:pt x="35" y="120"/>
                      <a:pt x="34" y="120"/>
                    </a:cubicBezTo>
                    <a:cubicBezTo>
                      <a:pt x="33" y="120"/>
                      <a:pt x="33" y="120"/>
                      <a:pt x="33" y="120"/>
                    </a:cubicBezTo>
                    <a:cubicBezTo>
                      <a:pt x="32" y="120"/>
                      <a:pt x="32" y="120"/>
                      <a:pt x="32" y="120"/>
                    </a:cubicBezTo>
                    <a:cubicBezTo>
                      <a:pt x="31" y="120"/>
                      <a:pt x="31" y="120"/>
                      <a:pt x="31" y="120"/>
                    </a:cubicBezTo>
                    <a:cubicBezTo>
                      <a:pt x="31" y="121"/>
                      <a:pt x="31" y="121"/>
                      <a:pt x="31" y="121"/>
                    </a:cubicBezTo>
                    <a:cubicBezTo>
                      <a:pt x="31" y="122"/>
                      <a:pt x="32" y="122"/>
                      <a:pt x="32" y="123"/>
                    </a:cubicBezTo>
                    <a:cubicBezTo>
                      <a:pt x="33" y="124"/>
                      <a:pt x="33" y="124"/>
                      <a:pt x="33" y="124"/>
                    </a:cubicBezTo>
                    <a:cubicBezTo>
                      <a:pt x="33" y="124"/>
                      <a:pt x="33" y="124"/>
                      <a:pt x="33" y="124"/>
                    </a:cubicBezTo>
                    <a:cubicBezTo>
                      <a:pt x="33" y="125"/>
                      <a:pt x="33" y="125"/>
                      <a:pt x="33" y="125"/>
                    </a:cubicBezTo>
                    <a:cubicBezTo>
                      <a:pt x="33" y="125"/>
                      <a:pt x="33" y="125"/>
                      <a:pt x="33" y="125"/>
                    </a:cubicBezTo>
                    <a:cubicBezTo>
                      <a:pt x="33" y="125"/>
                      <a:pt x="33" y="126"/>
                      <a:pt x="32" y="126"/>
                    </a:cubicBezTo>
                    <a:cubicBezTo>
                      <a:pt x="32" y="126"/>
                      <a:pt x="32" y="126"/>
                      <a:pt x="32" y="126"/>
                    </a:cubicBezTo>
                    <a:cubicBezTo>
                      <a:pt x="31" y="126"/>
                      <a:pt x="31" y="126"/>
                      <a:pt x="31" y="126"/>
                    </a:cubicBezTo>
                    <a:cubicBezTo>
                      <a:pt x="30" y="126"/>
                      <a:pt x="30" y="126"/>
                      <a:pt x="30" y="126"/>
                    </a:cubicBezTo>
                    <a:cubicBezTo>
                      <a:pt x="30" y="126"/>
                      <a:pt x="30" y="126"/>
                      <a:pt x="30" y="126"/>
                    </a:cubicBezTo>
                    <a:cubicBezTo>
                      <a:pt x="30" y="125"/>
                      <a:pt x="30" y="125"/>
                      <a:pt x="30" y="125"/>
                    </a:cubicBezTo>
                    <a:cubicBezTo>
                      <a:pt x="30" y="125"/>
                      <a:pt x="30" y="125"/>
                      <a:pt x="29" y="125"/>
                    </a:cubicBezTo>
                    <a:cubicBezTo>
                      <a:pt x="29" y="124"/>
                      <a:pt x="29" y="124"/>
                      <a:pt x="29" y="124"/>
                    </a:cubicBezTo>
                    <a:cubicBezTo>
                      <a:pt x="29" y="124"/>
                      <a:pt x="29" y="124"/>
                      <a:pt x="29" y="124"/>
                    </a:cubicBezTo>
                    <a:cubicBezTo>
                      <a:pt x="29" y="123"/>
                      <a:pt x="29" y="123"/>
                      <a:pt x="29" y="123"/>
                    </a:cubicBezTo>
                    <a:cubicBezTo>
                      <a:pt x="28" y="122"/>
                      <a:pt x="27" y="122"/>
                      <a:pt x="27" y="122"/>
                    </a:cubicBezTo>
                    <a:cubicBezTo>
                      <a:pt x="26" y="122"/>
                      <a:pt x="26" y="122"/>
                      <a:pt x="25" y="122"/>
                    </a:cubicBezTo>
                    <a:cubicBezTo>
                      <a:pt x="25" y="122"/>
                      <a:pt x="25" y="122"/>
                      <a:pt x="25" y="122"/>
                    </a:cubicBezTo>
                    <a:cubicBezTo>
                      <a:pt x="24" y="123"/>
                      <a:pt x="23" y="123"/>
                      <a:pt x="23" y="123"/>
                    </a:cubicBezTo>
                    <a:cubicBezTo>
                      <a:pt x="22" y="123"/>
                      <a:pt x="22" y="123"/>
                      <a:pt x="22" y="123"/>
                    </a:cubicBezTo>
                    <a:cubicBezTo>
                      <a:pt x="22" y="123"/>
                      <a:pt x="22" y="123"/>
                      <a:pt x="22" y="123"/>
                    </a:cubicBezTo>
                    <a:cubicBezTo>
                      <a:pt x="22" y="123"/>
                      <a:pt x="22" y="123"/>
                      <a:pt x="22" y="123"/>
                    </a:cubicBezTo>
                    <a:cubicBezTo>
                      <a:pt x="22" y="123"/>
                      <a:pt x="22" y="123"/>
                      <a:pt x="22" y="123"/>
                    </a:cubicBezTo>
                    <a:cubicBezTo>
                      <a:pt x="22" y="122"/>
                      <a:pt x="21" y="122"/>
                      <a:pt x="20" y="122"/>
                    </a:cubicBezTo>
                    <a:cubicBezTo>
                      <a:pt x="20" y="121"/>
                      <a:pt x="20" y="121"/>
                      <a:pt x="20" y="121"/>
                    </a:cubicBezTo>
                    <a:cubicBezTo>
                      <a:pt x="20" y="121"/>
                      <a:pt x="20" y="120"/>
                      <a:pt x="20" y="120"/>
                    </a:cubicBezTo>
                    <a:cubicBezTo>
                      <a:pt x="19" y="120"/>
                      <a:pt x="19" y="120"/>
                      <a:pt x="19" y="120"/>
                    </a:cubicBezTo>
                    <a:cubicBezTo>
                      <a:pt x="19" y="119"/>
                      <a:pt x="19" y="119"/>
                      <a:pt x="19" y="118"/>
                    </a:cubicBezTo>
                    <a:cubicBezTo>
                      <a:pt x="19" y="118"/>
                      <a:pt x="19" y="118"/>
                      <a:pt x="19" y="117"/>
                    </a:cubicBezTo>
                    <a:cubicBezTo>
                      <a:pt x="19" y="117"/>
                      <a:pt x="19" y="117"/>
                      <a:pt x="19" y="117"/>
                    </a:cubicBezTo>
                    <a:cubicBezTo>
                      <a:pt x="19" y="117"/>
                      <a:pt x="20" y="117"/>
                      <a:pt x="20" y="117"/>
                    </a:cubicBezTo>
                    <a:cubicBezTo>
                      <a:pt x="21" y="117"/>
                      <a:pt x="22" y="116"/>
                      <a:pt x="23" y="115"/>
                    </a:cubicBezTo>
                    <a:cubicBezTo>
                      <a:pt x="24" y="114"/>
                      <a:pt x="23" y="113"/>
                      <a:pt x="23" y="112"/>
                    </a:cubicBezTo>
                    <a:cubicBezTo>
                      <a:pt x="23" y="112"/>
                      <a:pt x="23" y="112"/>
                      <a:pt x="23" y="112"/>
                    </a:cubicBezTo>
                    <a:cubicBezTo>
                      <a:pt x="22" y="112"/>
                      <a:pt x="22" y="112"/>
                      <a:pt x="22" y="112"/>
                    </a:cubicBezTo>
                    <a:cubicBezTo>
                      <a:pt x="22" y="112"/>
                      <a:pt x="22" y="111"/>
                      <a:pt x="22" y="111"/>
                    </a:cubicBezTo>
                    <a:cubicBezTo>
                      <a:pt x="22" y="110"/>
                      <a:pt x="22" y="109"/>
                      <a:pt x="22" y="109"/>
                    </a:cubicBezTo>
                    <a:cubicBezTo>
                      <a:pt x="22" y="108"/>
                      <a:pt x="22" y="107"/>
                      <a:pt x="22" y="107"/>
                    </a:cubicBezTo>
                    <a:cubicBezTo>
                      <a:pt x="22" y="107"/>
                      <a:pt x="21" y="106"/>
                      <a:pt x="20" y="106"/>
                    </a:cubicBezTo>
                    <a:cubicBezTo>
                      <a:pt x="19" y="106"/>
                      <a:pt x="19" y="106"/>
                      <a:pt x="19" y="106"/>
                    </a:cubicBezTo>
                    <a:cubicBezTo>
                      <a:pt x="19" y="106"/>
                      <a:pt x="19" y="106"/>
                      <a:pt x="19" y="106"/>
                    </a:cubicBezTo>
                    <a:cubicBezTo>
                      <a:pt x="19" y="106"/>
                      <a:pt x="19" y="106"/>
                      <a:pt x="19" y="106"/>
                    </a:cubicBezTo>
                    <a:cubicBezTo>
                      <a:pt x="18" y="106"/>
                      <a:pt x="18" y="106"/>
                      <a:pt x="18" y="106"/>
                    </a:cubicBezTo>
                    <a:cubicBezTo>
                      <a:pt x="17" y="106"/>
                      <a:pt x="17" y="106"/>
                      <a:pt x="17" y="106"/>
                    </a:cubicBezTo>
                    <a:cubicBezTo>
                      <a:pt x="16" y="106"/>
                      <a:pt x="16" y="105"/>
                      <a:pt x="16" y="105"/>
                    </a:cubicBezTo>
                    <a:cubicBezTo>
                      <a:pt x="16" y="105"/>
                      <a:pt x="16" y="105"/>
                      <a:pt x="16" y="105"/>
                    </a:cubicBezTo>
                    <a:cubicBezTo>
                      <a:pt x="16" y="105"/>
                      <a:pt x="16" y="104"/>
                      <a:pt x="16" y="103"/>
                    </a:cubicBezTo>
                    <a:cubicBezTo>
                      <a:pt x="16" y="103"/>
                      <a:pt x="16" y="103"/>
                      <a:pt x="16" y="103"/>
                    </a:cubicBezTo>
                    <a:cubicBezTo>
                      <a:pt x="17" y="104"/>
                      <a:pt x="17" y="104"/>
                      <a:pt x="17" y="104"/>
                    </a:cubicBezTo>
                    <a:cubicBezTo>
                      <a:pt x="17" y="102"/>
                      <a:pt x="17" y="102"/>
                      <a:pt x="17" y="102"/>
                    </a:cubicBezTo>
                    <a:cubicBezTo>
                      <a:pt x="17" y="101"/>
                      <a:pt x="17" y="101"/>
                      <a:pt x="17" y="101"/>
                    </a:cubicBezTo>
                    <a:cubicBezTo>
                      <a:pt x="17" y="101"/>
                      <a:pt x="17" y="100"/>
                      <a:pt x="17" y="99"/>
                    </a:cubicBezTo>
                    <a:cubicBezTo>
                      <a:pt x="17" y="99"/>
                      <a:pt x="17" y="99"/>
                      <a:pt x="17" y="99"/>
                    </a:cubicBezTo>
                    <a:cubicBezTo>
                      <a:pt x="18" y="99"/>
                      <a:pt x="18" y="99"/>
                      <a:pt x="18" y="99"/>
                    </a:cubicBezTo>
                    <a:cubicBezTo>
                      <a:pt x="18" y="99"/>
                      <a:pt x="18" y="99"/>
                      <a:pt x="18" y="99"/>
                    </a:cubicBezTo>
                    <a:cubicBezTo>
                      <a:pt x="19" y="99"/>
                      <a:pt x="19" y="99"/>
                      <a:pt x="19" y="99"/>
                    </a:cubicBezTo>
                    <a:cubicBezTo>
                      <a:pt x="20" y="99"/>
                      <a:pt x="21" y="99"/>
                      <a:pt x="22" y="96"/>
                    </a:cubicBezTo>
                    <a:cubicBezTo>
                      <a:pt x="22" y="95"/>
                      <a:pt x="22" y="94"/>
                      <a:pt x="22" y="93"/>
                    </a:cubicBezTo>
                    <a:cubicBezTo>
                      <a:pt x="22" y="92"/>
                      <a:pt x="22" y="92"/>
                      <a:pt x="22" y="92"/>
                    </a:cubicBezTo>
                    <a:cubicBezTo>
                      <a:pt x="22" y="92"/>
                      <a:pt x="22" y="92"/>
                      <a:pt x="22" y="92"/>
                    </a:cubicBezTo>
                    <a:cubicBezTo>
                      <a:pt x="20" y="91"/>
                      <a:pt x="20" y="91"/>
                      <a:pt x="20" y="91"/>
                    </a:cubicBezTo>
                    <a:cubicBezTo>
                      <a:pt x="20" y="91"/>
                      <a:pt x="20" y="91"/>
                      <a:pt x="19" y="91"/>
                    </a:cubicBezTo>
                    <a:cubicBezTo>
                      <a:pt x="19" y="91"/>
                      <a:pt x="18" y="91"/>
                      <a:pt x="18" y="92"/>
                    </a:cubicBezTo>
                    <a:cubicBezTo>
                      <a:pt x="16" y="92"/>
                      <a:pt x="16" y="93"/>
                      <a:pt x="15" y="94"/>
                    </a:cubicBezTo>
                    <a:cubicBezTo>
                      <a:pt x="15" y="94"/>
                      <a:pt x="15" y="94"/>
                      <a:pt x="15" y="94"/>
                    </a:cubicBezTo>
                    <a:cubicBezTo>
                      <a:pt x="15" y="94"/>
                      <a:pt x="15" y="94"/>
                      <a:pt x="15" y="94"/>
                    </a:cubicBezTo>
                    <a:cubicBezTo>
                      <a:pt x="15" y="94"/>
                      <a:pt x="15" y="94"/>
                      <a:pt x="15" y="94"/>
                    </a:cubicBezTo>
                    <a:cubicBezTo>
                      <a:pt x="14" y="94"/>
                      <a:pt x="14" y="94"/>
                      <a:pt x="14" y="94"/>
                    </a:cubicBezTo>
                    <a:cubicBezTo>
                      <a:pt x="14" y="95"/>
                      <a:pt x="14" y="95"/>
                      <a:pt x="14" y="95"/>
                    </a:cubicBezTo>
                    <a:cubicBezTo>
                      <a:pt x="14" y="96"/>
                      <a:pt x="14" y="96"/>
                      <a:pt x="14" y="96"/>
                    </a:cubicBezTo>
                    <a:cubicBezTo>
                      <a:pt x="14" y="96"/>
                      <a:pt x="14" y="96"/>
                      <a:pt x="14" y="96"/>
                    </a:cubicBezTo>
                    <a:cubicBezTo>
                      <a:pt x="13" y="96"/>
                      <a:pt x="13" y="96"/>
                      <a:pt x="13" y="96"/>
                    </a:cubicBezTo>
                    <a:cubicBezTo>
                      <a:pt x="13" y="96"/>
                      <a:pt x="13" y="96"/>
                      <a:pt x="13" y="96"/>
                    </a:cubicBezTo>
                    <a:cubicBezTo>
                      <a:pt x="13" y="96"/>
                      <a:pt x="12" y="97"/>
                      <a:pt x="12" y="97"/>
                    </a:cubicBezTo>
                    <a:cubicBezTo>
                      <a:pt x="11" y="97"/>
                      <a:pt x="11" y="97"/>
                      <a:pt x="11" y="97"/>
                    </a:cubicBezTo>
                    <a:cubicBezTo>
                      <a:pt x="11" y="98"/>
                      <a:pt x="11" y="98"/>
                      <a:pt x="11" y="98"/>
                    </a:cubicBezTo>
                    <a:cubicBezTo>
                      <a:pt x="10" y="98"/>
                      <a:pt x="9" y="99"/>
                      <a:pt x="9" y="100"/>
                    </a:cubicBezTo>
                    <a:cubicBezTo>
                      <a:pt x="9" y="99"/>
                      <a:pt x="9" y="99"/>
                      <a:pt x="9" y="99"/>
                    </a:cubicBezTo>
                    <a:cubicBezTo>
                      <a:pt x="9" y="98"/>
                      <a:pt x="9" y="98"/>
                      <a:pt x="9" y="98"/>
                    </a:cubicBezTo>
                    <a:cubicBezTo>
                      <a:pt x="9" y="97"/>
                      <a:pt x="9" y="97"/>
                      <a:pt x="9" y="97"/>
                    </a:cubicBezTo>
                    <a:cubicBezTo>
                      <a:pt x="9" y="96"/>
                      <a:pt x="8" y="96"/>
                      <a:pt x="8" y="96"/>
                    </a:cubicBezTo>
                    <a:cubicBezTo>
                      <a:pt x="7" y="96"/>
                      <a:pt x="7" y="96"/>
                      <a:pt x="7" y="96"/>
                    </a:cubicBezTo>
                    <a:cubicBezTo>
                      <a:pt x="7" y="96"/>
                      <a:pt x="7" y="96"/>
                      <a:pt x="7" y="96"/>
                    </a:cubicBezTo>
                    <a:cubicBezTo>
                      <a:pt x="7" y="95"/>
                      <a:pt x="7" y="95"/>
                      <a:pt x="7" y="95"/>
                    </a:cubicBezTo>
                    <a:cubicBezTo>
                      <a:pt x="7" y="94"/>
                      <a:pt x="7" y="94"/>
                      <a:pt x="7" y="94"/>
                    </a:cubicBezTo>
                    <a:cubicBezTo>
                      <a:pt x="7" y="93"/>
                      <a:pt x="7" y="93"/>
                      <a:pt x="7" y="93"/>
                    </a:cubicBezTo>
                    <a:cubicBezTo>
                      <a:pt x="8" y="93"/>
                      <a:pt x="8" y="93"/>
                      <a:pt x="8" y="93"/>
                    </a:cubicBezTo>
                    <a:cubicBezTo>
                      <a:pt x="9" y="94"/>
                      <a:pt x="9" y="94"/>
                      <a:pt x="9" y="94"/>
                    </a:cubicBezTo>
                    <a:cubicBezTo>
                      <a:pt x="9" y="92"/>
                      <a:pt x="9" y="92"/>
                      <a:pt x="9" y="92"/>
                    </a:cubicBezTo>
                    <a:cubicBezTo>
                      <a:pt x="9" y="92"/>
                      <a:pt x="9" y="92"/>
                      <a:pt x="9" y="92"/>
                    </a:cubicBezTo>
                    <a:cubicBezTo>
                      <a:pt x="9" y="92"/>
                      <a:pt x="9" y="92"/>
                      <a:pt x="9" y="92"/>
                    </a:cubicBezTo>
                    <a:cubicBezTo>
                      <a:pt x="10" y="92"/>
                      <a:pt x="10" y="92"/>
                      <a:pt x="10" y="92"/>
                    </a:cubicBezTo>
                    <a:cubicBezTo>
                      <a:pt x="10" y="91"/>
                      <a:pt x="10" y="91"/>
                      <a:pt x="10" y="91"/>
                    </a:cubicBezTo>
                    <a:cubicBezTo>
                      <a:pt x="10" y="91"/>
                      <a:pt x="10" y="91"/>
                      <a:pt x="10" y="91"/>
                    </a:cubicBezTo>
                    <a:cubicBezTo>
                      <a:pt x="10" y="90"/>
                      <a:pt x="10" y="89"/>
                      <a:pt x="10" y="89"/>
                    </a:cubicBezTo>
                    <a:cubicBezTo>
                      <a:pt x="10" y="89"/>
                      <a:pt x="10" y="89"/>
                      <a:pt x="10" y="89"/>
                    </a:cubicBezTo>
                    <a:cubicBezTo>
                      <a:pt x="12" y="89"/>
                      <a:pt x="12" y="89"/>
                      <a:pt x="12" y="89"/>
                    </a:cubicBezTo>
                    <a:cubicBezTo>
                      <a:pt x="12" y="88"/>
                      <a:pt x="12" y="88"/>
                      <a:pt x="12" y="88"/>
                    </a:cubicBezTo>
                    <a:cubicBezTo>
                      <a:pt x="12" y="87"/>
                      <a:pt x="12" y="87"/>
                      <a:pt x="12" y="87"/>
                    </a:cubicBezTo>
                    <a:cubicBezTo>
                      <a:pt x="11" y="86"/>
                      <a:pt x="12" y="85"/>
                      <a:pt x="12" y="85"/>
                    </a:cubicBezTo>
                    <a:cubicBezTo>
                      <a:pt x="12" y="85"/>
                      <a:pt x="12" y="85"/>
                      <a:pt x="12" y="85"/>
                    </a:cubicBezTo>
                    <a:cubicBezTo>
                      <a:pt x="13" y="85"/>
                      <a:pt x="13" y="85"/>
                      <a:pt x="13" y="85"/>
                    </a:cubicBezTo>
                    <a:cubicBezTo>
                      <a:pt x="13" y="84"/>
                      <a:pt x="13" y="84"/>
                      <a:pt x="13" y="84"/>
                    </a:cubicBezTo>
                    <a:cubicBezTo>
                      <a:pt x="13" y="83"/>
                      <a:pt x="13" y="83"/>
                      <a:pt x="13" y="83"/>
                    </a:cubicBezTo>
                    <a:cubicBezTo>
                      <a:pt x="13" y="83"/>
                      <a:pt x="13" y="82"/>
                      <a:pt x="13" y="82"/>
                    </a:cubicBezTo>
                    <a:cubicBezTo>
                      <a:pt x="13" y="82"/>
                      <a:pt x="13" y="82"/>
                      <a:pt x="13" y="82"/>
                    </a:cubicBezTo>
                    <a:cubicBezTo>
                      <a:pt x="14" y="82"/>
                      <a:pt x="14" y="82"/>
                      <a:pt x="14" y="82"/>
                    </a:cubicBezTo>
                    <a:cubicBezTo>
                      <a:pt x="14" y="81"/>
                      <a:pt x="14" y="81"/>
                      <a:pt x="14" y="81"/>
                    </a:cubicBezTo>
                    <a:cubicBezTo>
                      <a:pt x="14" y="80"/>
                      <a:pt x="14" y="80"/>
                      <a:pt x="14" y="80"/>
                    </a:cubicBezTo>
                    <a:cubicBezTo>
                      <a:pt x="15" y="79"/>
                      <a:pt x="15" y="79"/>
                      <a:pt x="15" y="79"/>
                    </a:cubicBezTo>
                    <a:cubicBezTo>
                      <a:pt x="15" y="79"/>
                      <a:pt x="15" y="79"/>
                      <a:pt x="15" y="79"/>
                    </a:cubicBezTo>
                    <a:cubicBezTo>
                      <a:pt x="15" y="79"/>
                      <a:pt x="15" y="79"/>
                      <a:pt x="15" y="79"/>
                    </a:cubicBezTo>
                    <a:cubicBezTo>
                      <a:pt x="15" y="79"/>
                      <a:pt x="16" y="79"/>
                      <a:pt x="16" y="78"/>
                    </a:cubicBezTo>
                    <a:cubicBezTo>
                      <a:pt x="16" y="77"/>
                      <a:pt x="16" y="77"/>
                      <a:pt x="16" y="77"/>
                    </a:cubicBezTo>
                    <a:cubicBezTo>
                      <a:pt x="17" y="77"/>
                      <a:pt x="17" y="76"/>
                      <a:pt x="18" y="76"/>
                    </a:cubicBezTo>
                    <a:cubicBezTo>
                      <a:pt x="19" y="75"/>
                      <a:pt x="20" y="74"/>
                      <a:pt x="20" y="73"/>
                    </a:cubicBezTo>
                    <a:cubicBezTo>
                      <a:pt x="20" y="72"/>
                      <a:pt x="20" y="72"/>
                      <a:pt x="20" y="72"/>
                    </a:cubicBezTo>
                    <a:cubicBezTo>
                      <a:pt x="20" y="72"/>
                      <a:pt x="20" y="72"/>
                      <a:pt x="20" y="72"/>
                    </a:cubicBezTo>
                    <a:cubicBezTo>
                      <a:pt x="21" y="72"/>
                      <a:pt x="21" y="72"/>
                      <a:pt x="21" y="72"/>
                    </a:cubicBezTo>
                    <a:cubicBezTo>
                      <a:pt x="22" y="72"/>
                      <a:pt x="22" y="72"/>
                      <a:pt x="22" y="72"/>
                    </a:cubicBezTo>
                    <a:cubicBezTo>
                      <a:pt x="22" y="73"/>
                      <a:pt x="23" y="73"/>
                      <a:pt x="23" y="73"/>
                    </a:cubicBezTo>
                    <a:cubicBezTo>
                      <a:pt x="24" y="73"/>
                      <a:pt x="24" y="73"/>
                      <a:pt x="24" y="73"/>
                    </a:cubicBezTo>
                    <a:cubicBezTo>
                      <a:pt x="25" y="73"/>
                      <a:pt x="26" y="72"/>
                      <a:pt x="27" y="72"/>
                    </a:cubicBezTo>
                    <a:cubicBezTo>
                      <a:pt x="27" y="71"/>
                      <a:pt x="27" y="71"/>
                      <a:pt x="27" y="71"/>
                    </a:cubicBezTo>
                    <a:cubicBezTo>
                      <a:pt x="28" y="71"/>
                      <a:pt x="29" y="70"/>
                      <a:pt x="30" y="70"/>
                    </a:cubicBezTo>
                    <a:cubicBezTo>
                      <a:pt x="30" y="70"/>
                      <a:pt x="30" y="70"/>
                      <a:pt x="30" y="70"/>
                    </a:cubicBezTo>
                    <a:cubicBezTo>
                      <a:pt x="31" y="70"/>
                      <a:pt x="31" y="70"/>
                      <a:pt x="31" y="70"/>
                    </a:cubicBezTo>
                    <a:cubicBezTo>
                      <a:pt x="31" y="70"/>
                      <a:pt x="31" y="70"/>
                      <a:pt x="31" y="70"/>
                    </a:cubicBezTo>
                    <a:cubicBezTo>
                      <a:pt x="32" y="71"/>
                      <a:pt x="33" y="72"/>
                      <a:pt x="33" y="73"/>
                    </a:cubicBezTo>
                    <a:cubicBezTo>
                      <a:pt x="33" y="75"/>
                      <a:pt x="33" y="76"/>
                      <a:pt x="33" y="77"/>
                    </a:cubicBezTo>
                    <a:cubicBezTo>
                      <a:pt x="32" y="77"/>
                      <a:pt x="32" y="77"/>
                      <a:pt x="32" y="77"/>
                    </a:cubicBezTo>
                    <a:cubicBezTo>
                      <a:pt x="31" y="77"/>
                      <a:pt x="31" y="77"/>
                      <a:pt x="31" y="77"/>
                    </a:cubicBezTo>
                    <a:cubicBezTo>
                      <a:pt x="31" y="79"/>
                      <a:pt x="31" y="79"/>
                      <a:pt x="31" y="79"/>
                    </a:cubicBezTo>
                    <a:cubicBezTo>
                      <a:pt x="31" y="80"/>
                      <a:pt x="32" y="80"/>
                      <a:pt x="32" y="80"/>
                    </a:cubicBezTo>
                    <a:cubicBezTo>
                      <a:pt x="32" y="80"/>
                      <a:pt x="32" y="80"/>
                      <a:pt x="32" y="80"/>
                    </a:cubicBezTo>
                    <a:cubicBezTo>
                      <a:pt x="33" y="81"/>
                      <a:pt x="33" y="81"/>
                      <a:pt x="33" y="81"/>
                    </a:cubicBezTo>
                    <a:cubicBezTo>
                      <a:pt x="33" y="81"/>
                      <a:pt x="33" y="81"/>
                      <a:pt x="33" y="81"/>
                    </a:cubicBezTo>
                    <a:cubicBezTo>
                      <a:pt x="32" y="82"/>
                      <a:pt x="32" y="82"/>
                      <a:pt x="32" y="82"/>
                    </a:cubicBezTo>
                    <a:cubicBezTo>
                      <a:pt x="34" y="82"/>
                      <a:pt x="34" y="82"/>
                      <a:pt x="34" y="82"/>
                    </a:cubicBezTo>
                    <a:cubicBezTo>
                      <a:pt x="36" y="82"/>
                      <a:pt x="36" y="79"/>
                      <a:pt x="36" y="78"/>
                    </a:cubicBezTo>
                    <a:cubicBezTo>
                      <a:pt x="36" y="77"/>
                      <a:pt x="36" y="76"/>
                      <a:pt x="36" y="76"/>
                    </a:cubicBezTo>
                    <a:cubicBezTo>
                      <a:pt x="36" y="76"/>
                      <a:pt x="36" y="76"/>
                      <a:pt x="36" y="76"/>
                    </a:cubicBezTo>
                    <a:cubicBezTo>
                      <a:pt x="37" y="76"/>
                      <a:pt x="37" y="76"/>
                      <a:pt x="37" y="76"/>
                    </a:cubicBezTo>
                    <a:cubicBezTo>
                      <a:pt x="37" y="75"/>
                      <a:pt x="37" y="75"/>
                      <a:pt x="37" y="75"/>
                    </a:cubicBezTo>
                    <a:cubicBezTo>
                      <a:pt x="37" y="75"/>
                      <a:pt x="37" y="75"/>
                      <a:pt x="37" y="75"/>
                    </a:cubicBezTo>
                    <a:cubicBezTo>
                      <a:pt x="37" y="74"/>
                      <a:pt x="37" y="73"/>
                      <a:pt x="38" y="73"/>
                    </a:cubicBezTo>
                    <a:cubicBezTo>
                      <a:pt x="38" y="73"/>
                      <a:pt x="38" y="73"/>
                      <a:pt x="38" y="73"/>
                    </a:cubicBezTo>
                    <a:cubicBezTo>
                      <a:pt x="39" y="73"/>
                      <a:pt x="39" y="73"/>
                      <a:pt x="39" y="73"/>
                    </a:cubicBezTo>
                    <a:cubicBezTo>
                      <a:pt x="39" y="72"/>
                      <a:pt x="39" y="72"/>
                      <a:pt x="39" y="72"/>
                    </a:cubicBezTo>
                    <a:cubicBezTo>
                      <a:pt x="39" y="72"/>
                      <a:pt x="39" y="72"/>
                      <a:pt x="39" y="72"/>
                    </a:cubicBezTo>
                    <a:cubicBezTo>
                      <a:pt x="39" y="70"/>
                      <a:pt x="39" y="69"/>
                      <a:pt x="39" y="69"/>
                    </a:cubicBezTo>
                    <a:cubicBezTo>
                      <a:pt x="39" y="69"/>
                      <a:pt x="39" y="69"/>
                      <a:pt x="39" y="69"/>
                    </a:cubicBezTo>
                    <a:cubicBezTo>
                      <a:pt x="39" y="69"/>
                      <a:pt x="39" y="69"/>
                      <a:pt x="39" y="69"/>
                    </a:cubicBezTo>
                    <a:cubicBezTo>
                      <a:pt x="39" y="69"/>
                      <a:pt x="39" y="69"/>
                      <a:pt x="39" y="69"/>
                    </a:cubicBezTo>
                    <a:cubicBezTo>
                      <a:pt x="40" y="69"/>
                      <a:pt x="40" y="69"/>
                      <a:pt x="40" y="69"/>
                    </a:cubicBezTo>
                    <a:cubicBezTo>
                      <a:pt x="40" y="69"/>
                      <a:pt x="40" y="69"/>
                      <a:pt x="40" y="69"/>
                    </a:cubicBezTo>
                    <a:cubicBezTo>
                      <a:pt x="41" y="69"/>
                      <a:pt x="42" y="69"/>
                      <a:pt x="42" y="68"/>
                    </a:cubicBezTo>
                    <a:cubicBezTo>
                      <a:pt x="42" y="68"/>
                      <a:pt x="42" y="68"/>
                      <a:pt x="42" y="68"/>
                    </a:cubicBezTo>
                    <a:cubicBezTo>
                      <a:pt x="42" y="68"/>
                      <a:pt x="43" y="67"/>
                      <a:pt x="43" y="67"/>
                    </a:cubicBezTo>
                    <a:cubicBezTo>
                      <a:pt x="44" y="68"/>
                      <a:pt x="44" y="68"/>
                      <a:pt x="44" y="68"/>
                    </a:cubicBezTo>
                    <a:cubicBezTo>
                      <a:pt x="45" y="68"/>
                      <a:pt x="45" y="68"/>
                      <a:pt x="45" y="68"/>
                    </a:cubicBezTo>
                    <a:cubicBezTo>
                      <a:pt x="45" y="67"/>
                      <a:pt x="45" y="67"/>
                      <a:pt x="45" y="67"/>
                    </a:cubicBezTo>
                    <a:cubicBezTo>
                      <a:pt x="45" y="66"/>
                      <a:pt x="45" y="66"/>
                      <a:pt x="45" y="66"/>
                    </a:cubicBezTo>
                    <a:cubicBezTo>
                      <a:pt x="45" y="66"/>
                      <a:pt x="45" y="65"/>
                      <a:pt x="44" y="64"/>
                    </a:cubicBezTo>
                    <a:cubicBezTo>
                      <a:pt x="43" y="64"/>
                      <a:pt x="43" y="64"/>
                      <a:pt x="43" y="64"/>
                    </a:cubicBezTo>
                    <a:cubicBezTo>
                      <a:pt x="43" y="63"/>
                      <a:pt x="43" y="63"/>
                      <a:pt x="43" y="63"/>
                    </a:cubicBezTo>
                    <a:cubicBezTo>
                      <a:pt x="43" y="63"/>
                      <a:pt x="43" y="63"/>
                      <a:pt x="43" y="63"/>
                    </a:cubicBezTo>
                    <a:cubicBezTo>
                      <a:pt x="45" y="63"/>
                      <a:pt x="45" y="63"/>
                      <a:pt x="45" y="63"/>
                    </a:cubicBezTo>
                    <a:cubicBezTo>
                      <a:pt x="45" y="63"/>
                      <a:pt x="45" y="63"/>
                      <a:pt x="45" y="63"/>
                    </a:cubicBezTo>
                    <a:cubicBezTo>
                      <a:pt x="46" y="63"/>
                      <a:pt x="46" y="63"/>
                      <a:pt x="46" y="63"/>
                    </a:cubicBezTo>
                    <a:cubicBezTo>
                      <a:pt x="47" y="63"/>
                      <a:pt x="47" y="63"/>
                      <a:pt x="47" y="62"/>
                    </a:cubicBezTo>
                    <a:cubicBezTo>
                      <a:pt x="48" y="62"/>
                      <a:pt x="48" y="61"/>
                      <a:pt x="49" y="60"/>
                    </a:cubicBezTo>
                    <a:cubicBezTo>
                      <a:pt x="50" y="60"/>
                      <a:pt x="50" y="59"/>
                      <a:pt x="51" y="59"/>
                    </a:cubicBezTo>
                    <a:cubicBezTo>
                      <a:pt x="52" y="59"/>
                      <a:pt x="52" y="59"/>
                      <a:pt x="52" y="59"/>
                    </a:cubicBezTo>
                    <a:cubicBezTo>
                      <a:pt x="52" y="59"/>
                      <a:pt x="53" y="59"/>
                      <a:pt x="53" y="58"/>
                    </a:cubicBezTo>
                    <a:cubicBezTo>
                      <a:pt x="53" y="58"/>
                      <a:pt x="53" y="58"/>
                      <a:pt x="53" y="58"/>
                    </a:cubicBezTo>
                    <a:cubicBezTo>
                      <a:pt x="54" y="58"/>
                      <a:pt x="54" y="57"/>
                      <a:pt x="54" y="57"/>
                    </a:cubicBezTo>
                    <a:cubicBezTo>
                      <a:pt x="55" y="56"/>
                      <a:pt x="55" y="56"/>
                      <a:pt x="55" y="56"/>
                    </a:cubicBezTo>
                    <a:cubicBezTo>
                      <a:pt x="55" y="56"/>
                      <a:pt x="55" y="56"/>
                      <a:pt x="55" y="56"/>
                    </a:cubicBezTo>
                    <a:cubicBezTo>
                      <a:pt x="56" y="56"/>
                      <a:pt x="56" y="56"/>
                      <a:pt x="56" y="55"/>
                    </a:cubicBezTo>
                    <a:cubicBezTo>
                      <a:pt x="56" y="54"/>
                      <a:pt x="56" y="54"/>
                      <a:pt x="56" y="54"/>
                    </a:cubicBezTo>
                    <a:cubicBezTo>
                      <a:pt x="56" y="52"/>
                      <a:pt x="56" y="52"/>
                      <a:pt x="56" y="52"/>
                    </a:cubicBezTo>
                    <a:cubicBezTo>
                      <a:pt x="56" y="52"/>
                      <a:pt x="57" y="52"/>
                      <a:pt x="57" y="51"/>
                    </a:cubicBezTo>
                    <a:cubicBezTo>
                      <a:pt x="58" y="50"/>
                      <a:pt x="59" y="48"/>
                      <a:pt x="61" y="47"/>
                    </a:cubicBezTo>
                    <a:cubicBezTo>
                      <a:pt x="61" y="47"/>
                      <a:pt x="61" y="47"/>
                      <a:pt x="61" y="47"/>
                    </a:cubicBezTo>
                    <a:cubicBezTo>
                      <a:pt x="62" y="47"/>
                      <a:pt x="62" y="47"/>
                      <a:pt x="62" y="47"/>
                    </a:cubicBezTo>
                    <a:cubicBezTo>
                      <a:pt x="63" y="47"/>
                      <a:pt x="63" y="47"/>
                      <a:pt x="63" y="46"/>
                    </a:cubicBezTo>
                    <a:cubicBezTo>
                      <a:pt x="63" y="46"/>
                      <a:pt x="63" y="46"/>
                      <a:pt x="63" y="46"/>
                    </a:cubicBezTo>
                    <a:cubicBezTo>
                      <a:pt x="63" y="46"/>
                      <a:pt x="63" y="46"/>
                      <a:pt x="63" y="46"/>
                    </a:cubicBezTo>
                    <a:cubicBezTo>
                      <a:pt x="64" y="46"/>
                      <a:pt x="64" y="46"/>
                      <a:pt x="64" y="46"/>
                    </a:cubicBezTo>
                    <a:cubicBezTo>
                      <a:pt x="64" y="46"/>
                      <a:pt x="64" y="46"/>
                      <a:pt x="64" y="46"/>
                    </a:cubicBezTo>
                    <a:cubicBezTo>
                      <a:pt x="66" y="46"/>
                      <a:pt x="66" y="46"/>
                      <a:pt x="66" y="46"/>
                    </a:cubicBezTo>
                    <a:cubicBezTo>
                      <a:pt x="67" y="46"/>
                      <a:pt x="68" y="45"/>
                      <a:pt x="68" y="45"/>
                    </a:cubicBezTo>
                    <a:cubicBezTo>
                      <a:pt x="68" y="45"/>
                      <a:pt x="68" y="45"/>
                      <a:pt x="68" y="45"/>
                    </a:cubicBezTo>
                    <a:cubicBezTo>
                      <a:pt x="68" y="45"/>
                      <a:pt x="68" y="45"/>
                      <a:pt x="68" y="45"/>
                    </a:cubicBezTo>
                    <a:cubicBezTo>
                      <a:pt x="69" y="44"/>
                      <a:pt x="69" y="44"/>
                      <a:pt x="69" y="44"/>
                    </a:cubicBezTo>
                    <a:cubicBezTo>
                      <a:pt x="69" y="43"/>
                      <a:pt x="69" y="42"/>
                      <a:pt x="69" y="42"/>
                    </a:cubicBezTo>
                    <a:cubicBezTo>
                      <a:pt x="69" y="41"/>
                      <a:pt x="69" y="41"/>
                      <a:pt x="69" y="41"/>
                    </a:cubicBezTo>
                    <a:cubicBezTo>
                      <a:pt x="69" y="40"/>
                      <a:pt x="69" y="40"/>
                      <a:pt x="69" y="40"/>
                    </a:cubicBezTo>
                    <a:cubicBezTo>
                      <a:pt x="70" y="40"/>
                      <a:pt x="70" y="40"/>
                      <a:pt x="70" y="40"/>
                    </a:cubicBezTo>
                    <a:cubicBezTo>
                      <a:pt x="70" y="39"/>
                      <a:pt x="70" y="39"/>
                      <a:pt x="70" y="39"/>
                    </a:cubicBezTo>
                    <a:cubicBezTo>
                      <a:pt x="70" y="39"/>
                      <a:pt x="71" y="39"/>
                      <a:pt x="71" y="39"/>
                    </a:cubicBezTo>
                    <a:cubicBezTo>
                      <a:pt x="71" y="39"/>
                      <a:pt x="71" y="39"/>
                      <a:pt x="71" y="39"/>
                    </a:cubicBezTo>
                    <a:cubicBezTo>
                      <a:pt x="72" y="39"/>
                      <a:pt x="72" y="39"/>
                      <a:pt x="72" y="39"/>
                    </a:cubicBezTo>
                    <a:cubicBezTo>
                      <a:pt x="72" y="37"/>
                      <a:pt x="72" y="37"/>
                      <a:pt x="72" y="37"/>
                    </a:cubicBezTo>
                    <a:cubicBezTo>
                      <a:pt x="72" y="37"/>
                      <a:pt x="72" y="37"/>
                      <a:pt x="72" y="37"/>
                    </a:cubicBezTo>
                    <a:cubicBezTo>
                      <a:pt x="73" y="37"/>
                      <a:pt x="73" y="37"/>
                      <a:pt x="73" y="37"/>
                    </a:cubicBezTo>
                    <a:cubicBezTo>
                      <a:pt x="74" y="37"/>
                      <a:pt x="74" y="37"/>
                      <a:pt x="74" y="37"/>
                    </a:cubicBezTo>
                    <a:cubicBezTo>
                      <a:pt x="75" y="37"/>
                      <a:pt x="75" y="37"/>
                      <a:pt x="75" y="37"/>
                    </a:cubicBezTo>
                    <a:cubicBezTo>
                      <a:pt x="75" y="36"/>
                      <a:pt x="75" y="36"/>
                      <a:pt x="75" y="36"/>
                    </a:cubicBezTo>
                    <a:cubicBezTo>
                      <a:pt x="75" y="36"/>
                      <a:pt x="75" y="36"/>
                      <a:pt x="75" y="36"/>
                    </a:cubicBezTo>
                    <a:cubicBezTo>
                      <a:pt x="75" y="36"/>
                      <a:pt x="75" y="36"/>
                      <a:pt x="75" y="36"/>
                    </a:cubicBezTo>
                    <a:cubicBezTo>
                      <a:pt x="76" y="36"/>
                      <a:pt x="76" y="36"/>
                      <a:pt x="76" y="36"/>
                    </a:cubicBezTo>
                    <a:cubicBezTo>
                      <a:pt x="77" y="36"/>
                      <a:pt x="78" y="35"/>
                      <a:pt x="78" y="35"/>
                    </a:cubicBezTo>
                    <a:cubicBezTo>
                      <a:pt x="78" y="34"/>
                      <a:pt x="78" y="34"/>
                      <a:pt x="78" y="34"/>
                    </a:cubicBezTo>
                    <a:cubicBezTo>
                      <a:pt x="78" y="35"/>
                      <a:pt x="78" y="35"/>
                      <a:pt x="78" y="35"/>
                    </a:cubicBezTo>
                    <a:cubicBezTo>
                      <a:pt x="78" y="35"/>
                      <a:pt x="78" y="35"/>
                      <a:pt x="78" y="35"/>
                    </a:cubicBezTo>
                    <a:cubicBezTo>
                      <a:pt x="80" y="35"/>
                      <a:pt x="80" y="35"/>
                      <a:pt x="80" y="35"/>
                    </a:cubicBezTo>
                    <a:cubicBezTo>
                      <a:pt x="81" y="35"/>
                      <a:pt x="81" y="35"/>
                      <a:pt x="81" y="35"/>
                    </a:cubicBezTo>
                    <a:cubicBezTo>
                      <a:pt x="81" y="35"/>
                      <a:pt x="82" y="34"/>
                      <a:pt x="82" y="34"/>
                    </a:cubicBezTo>
                    <a:cubicBezTo>
                      <a:pt x="82" y="33"/>
                      <a:pt x="82" y="33"/>
                      <a:pt x="82" y="33"/>
                    </a:cubicBezTo>
                    <a:cubicBezTo>
                      <a:pt x="83" y="33"/>
                      <a:pt x="83" y="32"/>
                      <a:pt x="83" y="31"/>
                    </a:cubicBezTo>
                    <a:cubicBezTo>
                      <a:pt x="83" y="30"/>
                      <a:pt x="83" y="30"/>
                      <a:pt x="83" y="30"/>
                    </a:cubicBezTo>
                    <a:cubicBezTo>
                      <a:pt x="80" y="30"/>
                      <a:pt x="80" y="30"/>
                      <a:pt x="80" y="30"/>
                    </a:cubicBezTo>
                    <a:cubicBezTo>
                      <a:pt x="79" y="30"/>
                      <a:pt x="79" y="30"/>
                      <a:pt x="79" y="31"/>
                    </a:cubicBezTo>
                    <a:cubicBezTo>
                      <a:pt x="78" y="31"/>
                      <a:pt x="78" y="31"/>
                      <a:pt x="78" y="31"/>
                    </a:cubicBezTo>
                    <a:cubicBezTo>
                      <a:pt x="78" y="31"/>
                      <a:pt x="78" y="31"/>
                      <a:pt x="78" y="31"/>
                    </a:cubicBezTo>
                    <a:cubicBezTo>
                      <a:pt x="77" y="31"/>
                      <a:pt x="77" y="31"/>
                      <a:pt x="77" y="31"/>
                    </a:cubicBezTo>
                    <a:cubicBezTo>
                      <a:pt x="76" y="30"/>
                      <a:pt x="76" y="30"/>
                      <a:pt x="76" y="30"/>
                    </a:cubicBezTo>
                    <a:cubicBezTo>
                      <a:pt x="76" y="30"/>
                      <a:pt x="76" y="30"/>
                      <a:pt x="76" y="30"/>
                    </a:cubicBezTo>
                    <a:cubicBezTo>
                      <a:pt x="77" y="30"/>
                      <a:pt x="77" y="30"/>
                      <a:pt x="77" y="30"/>
                    </a:cubicBezTo>
                    <a:cubicBezTo>
                      <a:pt x="78" y="30"/>
                      <a:pt x="78" y="30"/>
                      <a:pt x="78" y="30"/>
                    </a:cubicBezTo>
                    <a:cubicBezTo>
                      <a:pt x="78" y="29"/>
                      <a:pt x="78" y="29"/>
                      <a:pt x="78" y="29"/>
                    </a:cubicBezTo>
                    <a:cubicBezTo>
                      <a:pt x="78" y="29"/>
                      <a:pt x="78" y="29"/>
                      <a:pt x="78" y="29"/>
                    </a:cubicBezTo>
                    <a:cubicBezTo>
                      <a:pt x="79" y="29"/>
                      <a:pt x="79" y="29"/>
                      <a:pt x="79" y="29"/>
                    </a:cubicBezTo>
                    <a:cubicBezTo>
                      <a:pt x="80" y="29"/>
                      <a:pt x="80" y="29"/>
                      <a:pt x="80" y="29"/>
                    </a:cubicBezTo>
                    <a:cubicBezTo>
                      <a:pt x="80" y="29"/>
                      <a:pt x="80" y="29"/>
                      <a:pt x="80" y="29"/>
                    </a:cubicBezTo>
                    <a:cubicBezTo>
                      <a:pt x="81" y="27"/>
                      <a:pt x="81" y="27"/>
                      <a:pt x="81" y="27"/>
                    </a:cubicBezTo>
                    <a:cubicBezTo>
                      <a:pt x="81" y="27"/>
                      <a:pt x="81" y="27"/>
                      <a:pt x="81" y="27"/>
                    </a:cubicBezTo>
                    <a:cubicBezTo>
                      <a:pt x="82" y="27"/>
                      <a:pt x="82" y="27"/>
                      <a:pt x="82" y="27"/>
                    </a:cubicBezTo>
                    <a:cubicBezTo>
                      <a:pt x="82" y="27"/>
                      <a:pt x="82" y="27"/>
                      <a:pt x="82" y="27"/>
                    </a:cubicBezTo>
                    <a:cubicBezTo>
                      <a:pt x="93" y="27"/>
                      <a:pt x="93" y="27"/>
                      <a:pt x="93" y="27"/>
                    </a:cubicBezTo>
                    <a:cubicBezTo>
                      <a:pt x="93" y="27"/>
                      <a:pt x="93" y="27"/>
                      <a:pt x="93" y="27"/>
                    </a:cubicBezTo>
                    <a:cubicBezTo>
                      <a:pt x="93" y="26"/>
                      <a:pt x="93" y="26"/>
                      <a:pt x="93" y="26"/>
                    </a:cubicBezTo>
                    <a:cubicBezTo>
                      <a:pt x="94" y="26"/>
                      <a:pt x="94" y="26"/>
                      <a:pt x="94" y="26"/>
                    </a:cubicBezTo>
                    <a:cubicBezTo>
                      <a:pt x="95" y="26"/>
                      <a:pt x="95" y="26"/>
                      <a:pt x="95" y="26"/>
                    </a:cubicBezTo>
                    <a:cubicBezTo>
                      <a:pt x="95" y="25"/>
                      <a:pt x="95" y="25"/>
                      <a:pt x="95" y="25"/>
                    </a:cubicBezTo>
                    <a:cubicBezTo>
                      <a:pt x="95" y="25"/>
                      <a:pt x="95" y="25"/>
                      <a:pt x="95" y="25"/>
                    </a:cubicBezTo>
                    <a:cubicBezTo>
                      <a:pt x="95" y="25"/>
                      <a:pt x="95" y="25"/>
                      <a:pt x="95" y="25"/>
                    </a:cubicBezTo>
                    <a:cubicBezTo>
                      <a:pt x="96" y="24"/>
                      <a:pt x="96" y="24"/>
                      <a:pt x="96" y="24"/>
                    </a:cubicBezTo>
                    <a:cubicBezTo>
                      <a:pt x="96" y="23"/>
                      <a:pt x="96" y="23"/>
                      <a:pt x="96" y="23"/>
                    </a:cubicBezTo>
                    <a:cubicBezTo>
                      <a:pt x="97" y="23"/>
                      <a:pt x="97" y="23"/>
                      <a:pt x="97" y="23"/>
                    </a:cubicBezTo>
                    <a:cubicBezTo>
                      <a:pt x="97" y="23"/>
                      <a:pt x="97" y="23"/>
                      <a:pt x="98" y="23"/>
                    </a:cubicBezTo>
                    <a:cubicBezTo>
                      <a:pt x="98" y="23"/>
                      <a:pt x="99" y="23"/>
                      <a:pt x="99" y="23"/>
                    </a:cubicBezTo>
                    <a:cubicBezTo>
                      <a:pt x="100" y="23"/>
                      <a:pt x="100" y="23"/>
                      <a:pt x="101" y="23"/>
                    </a:cubicBezTo>
                    <a:cubicBezTo>
                      <a:pt x="101" y="23"/>
                      <a:pt x="101" y="23"/>
                      <a:pt x="101" y="23"/>
                    </a:cubicBezTo>
                    <a:cubicBezTo>
                      <a:pt x="101" y="23"/>
                      <a:pt x="101" y="23"/>
                      <a:pt x="101" y="23"/>
                    </a:cubicBezTo>
                    <a:cubicBezTo>
                      <a:pt x="102" y="23"/>
                      <a:pt x="102" y="23"/>
                      <a:pt x="102" y="23"/>
                    </a:cubicBezTo>
                    <a:cubicBezTo>
                      <a:pt x="103" y="23"/>
                      <a:pt x="103" y="22"/>
                      <a:pt x="103" y="22"/>
                    </a:cubicBezTo>
                    <a:cubicBezTo>
                      <a:pt x="104" y="21"/>
                      <a:pt x="104" y="21"/>
                      <a:pt x="104" y="20"/>
                    </a:cubicBezTo>
                    <a:cubicBezTo>
                      <a:pt x="103" y="19"/>
                      <a:pt x="103" y="18"/>
                      <a:pt x="103" y="18"/>
                    </a:cubicBezTo>
                    <a:cubicBezTo>
                      <a:pt x="103" y="18"/>
                      <a:pt x="103" y="18"/>
                      <a:pt x="103" y="18"/>
                    </a:cubicBezTo>
                    <a:cubicBezTo>
                      <a:pt x="102" y="17"/>
                      <a:pt x="102" y="17"/>
                      <a:pt x="102" y="16"/>
                    </a:cubicBezTo>
                    <a:cubicBezTo>
                      <a:pt x="102" y="11"/>
                      <a:pt x="102" y="11"/>
                      <a:pt x="102" y="11"/>
                    </a:cubicBezTo>
                    <a:cubicBezTo>
                      <a:pt x="101" y="11"/>
                      <a:pt x="101" y="11"/>
                      <a:pt x="101" y="11"/>
                    </a:cubicBezTo>
                    <a:cubicBezTo>
                      <a:pt x="100" y="11"/>
                      <a:pt x="100" y="12"/>
                      <a:pt x="99" y="12"/>
                    </a:cubicBezTo>
                    <a:cubicBezTo>
                      <a:pt x="99" y="12"/>
                      <a:pt x="99" y="12"/>
                      <a:pt x="99" y="12"/>
                    </a:cubicBezTo>
                    <a:cubicBezTo>
                      <a:pt x="98" y="13"/>
                      <a:pt x="98" y="13"/>
                      <a:pt x="98" y="13"/>
                    </a:cubicBezTo>
                    <a:cubicBezTo>
                      <a:pt x="97" y="12"/>
                      <a:pt x="97" y="12"/>
                      <a:pt x="97" y="12"/>
                    </a:cubicBezTo>
                    <a:cubicBezTo>
                      <a:pt x="97" y="12"/>
                      <a:pt x="97" y="12"/>
                      <a:pt x="97" y="12"/>
                    </a:cubicBezTo>
                    <a:cubicBezTo>
                      <a:pt x="96" y="12"/>
                      <a:pt x="96" y="12"/>
                      <a:pt x="96" y="12"/>
                    </a:cubicBezTo>
                    <a:cubicBezTo>
                      <a:pt x="96" y="12"/>
                      <a:pt x="96" y="12"/>
                      <a:pt x="96" y="12"/>
                    </a:cubicBezTo>
                    <a:cubicBezTo>
                      <a:pt x="97" y="12"/>
                      <a:pt x="97" y="12"/>
                      <a:pt x="97" y="12"/>
                    </a:cubicBezTo>
                    <a:cubicBezTo>
                      <a:pt x="98" y="12"/>
                      <a:pt x="98" y="12"/>
                      <a:pt x="98" y="12"/>
                    </a:cubicBezTo>
                    <a:cubicBezTo>
                      <a:pt x="98" y="10"/>
                      <a:pt x="98" y="10"/>
                      <a:pt x="98" y="10"/>
                    </a:cubicBezTo>
                    <a:cubicBezTo>
                      <a:pt x="98" y="9"/>
                      <a:pt x="97" y="8"/>
                      <a:pt x="96" y="8"/>
                    </a:cubicBezTo>
                    <a:cubicBezTo>
                      <a:pt x="96" y="8"/>
                      <a:pt x="96" y="8"/>
                      <a:pt x="96" y="8"/>
                    </a:cubicBezTo>
                    <a:cubicBezTo>
                      <a:pt x="96" y="8"/>
                      <a:pt x="96" y="8"/>
                      <a:pt x="96" y="8"/>
                    </a:cubicBezTo>
                    <a:cubicBezTo>
                      <a:pt x="90" y="8"/>
                      <a:pt x="90" y="8"/>
                      <a:pt x="90" y="8"/>
                    </a:cubicBezTo>
                    <a:cubicBezTo>
                      <a:pt x="89" y="8"/>
                      <a:pt x="89" y="9"/>
                      <a:pt x="88" y="9"/>
                    </a:cubicBezTo>
                    <a:cubicBezTo>
                      <a:pt x="88" y="10"/>
                      <a:pt x="88" y="11"/>
                      <a:pt x="87" y="11"/>
                    </a:cubicBezTo>
                    <a:cubicBezTo>
                      <a:pt x="87" y="11"/>
                      <a:pt x="86" y="11"/>
                      <a:pt x="86" y="11"/>
                    </a:cubicBezTo>
                    <a:cubicBezTo>
                      <a:pt x="85" y="11"/>
                      <a:pt x="85" y="11"/>
                      <a:pt x="85" y="11"/>
                    </a:cubicBezTo>
                    <a:cubicBezTo>
                      <a:pt x="85" y="11"/>
                      <a:pt x="85" y="11"/>
                      <a:pt x="85" y="11"/>
                    </a:cubicBezTo>
                    <a:cubicBezTo>
                      <a:pt x="81" y="11"/>
                      <a:pt x="81" y="11"/>
                      <a:pt x="81" y="11"/>
                    </a:cubicBezTo>
                    <a:cubicBezTo>
                      <a:pt x="81" y="12"/>
                      <a:pt x="81" y="12"/>
                      <a:pt x="81" y="12"/>
                    </a:cubicBezTo>
                    <a:cubicBezTo>
                      <a:pt x="81" y="13"/>
                      <a:pt x="81" y="13"/>
                      <a:pt x="81" y="13"/>
                    </a:cubicBezTo>
                    <a:cubicBezTo>
                      <a:pt x="82" y="14"/>
                      <a:pt x="82" y="15"/>
                      <a:pt x="81" y="15"/>
                    </a:cubicBezTo>
                    <a:cubicBezTo>
                      <a:pt x="81" y="15"/>
                      <a:pt x="81" y="15"/>
                      <a:pt x="81" y="15"/>
                    </a:cubicBezTo>
                    <a:cubicBezTo>
                      <a:pt x="80" y="16"/>
                      <a:pt x="80" y="16"/>
                      <a:pt x="80" y="17"/>
                    </a:cubicBezTo>
                    <a:cubicBezTo>
                      <a:pt x="80" y="17"/>
                      <a:pt x="80" y="17"/>
                      <a:pt x="80" y="17"/>
                    </a:cubicBezTo>
                    <a:cubicBezTo>
                      <a:pt x="80" y="18"/>
                      <a:pt x="80" y="18"/>
                      <a:pt x="80" y="18"/>
                    </a:cubicBezTo>
                    <a:cubicBezTo>
                      <a:pt x="79" y="18"/>
                      <a:pt x="79" y="18"/>
                      <a:pt x="79" y="18"/>
                    </a:cubicBezTo>
                    <a:cubicBezTo>
                      <a:pt x="79" y="18"/>
                      <a:pt x="79" y="18"/>
                      <a:pt x="79" y="18"/>
                    </a:cubicBezTo>
                    <a:cubicBezTo>
                      <a:pt x="78" y="18"/>
                      <a:pt x="77" y="19"/>
                      <a:pt x="76" y="19"/>
                    </a:cubicBezTo>
                    <a:cubicBezTo>
                      <a:pt x="75" y="20"/>
                      <a:pt x="75" y="20"/>
                      <a:pt x="75" y="20"/>
                    </a:cubicBezTo>
                    <a:cubicBezTo>
                      <a:pt x="75" y="21"/>
                      <a:pt x="74" y="21"/>
                      <a:pt x="74" y="21"/>
                    </a:cubicBezTo>
                    <a:cubicBezTo>
                      <a:pt x="73" y="21"/>
                      <a:pt x="73" y="22"/>
                      <a:pt x="73" y="23"/>
                    </a:cubicBezTo>
                    <a:cubicBezTo>
                      <a:pt x="73" y="23"/>
                      <a:pt x="73" y="23"/>
                      <a:pt x="73" y="23"/>
                    </a:cubicBezTo>
                    <a:cubicBezTo>
                      <a:pt x="72" y="23"/>
                      <a:pt x="72" y="23"/>
                      <a:pt x="72" y="23"/>
                    </a:cubicBezTo>
                    <a:cubicBezTo>
                      <a:pt x="72" y="23"/>
                      <a:pt x="72" y="23"/>
                      <a:pt x="72" y="23"/>
                    </a:cubicBezTo>
                    <a:cubicBezTo>
                      <a:pt x="72" y="23"/>
                      <a:pt x="72" y="23"/>
                      <a:pt x="72" y="23"/>
                    </a:cubicBezTo>
                    <a:cubicBezTo>
                      <a:pt x="72" y="22"/>
                      <a:pt x="72" y="22"/>
                      <a:pt x="72" y="22"/>
                    </a:cubicBezTo>
                    <a:cubicBezTo>
                      <a:pt x="72" y="22"/>
                      <a:pt x="73" y="22"/>
                      <a:pt x="73" y="21"/>
                    </a:cubicBezTo>
                    <a:cubicBezTo>
                      <a:pt x="73" y="20"/>
                      <a:pt x="73" y="19"/>
                      <a:pt x="72" y="18"/>
                    </a:cubicBezTo>
                    <a:cubicBezTo>
                      <a:pt x="72" y="18"/>
                      <a:pt x="72" y="18"/>
                      <a:pt x="72" y="18"/>
                    </a:cubicBezTo>
                    <a:cubicBezTo>
                      <a:pt x="72" y="17"/>
                      <a:pt x="72" y="17"/>
                      <a:pt x="72" y="17"/>
                    </a:cubicBezTo>
                    <a:cubicBezTo>
                      <a:pt x="72" y="17"/>
                      <a:pt x="72" y="16"/>
                      <a:pt x="72" y="16"/>
                    </a:cubicBezTo>
                    <a:cubicBezTo>
                      <a:pt x="72" y="16"/>
                      <a:pt x="72" y="16"/>
                      <a:pt x="72" y="16"/>
                    </a:cubicBezTo>
                    <a:cubicBezTo>
                      <a:pt x="73" y="16"/>
                      <a:pt x="73" y="16"/>
                      <a:pt x="73" y="16"/>
                    </a:cubicBezTo>
                    <a:cubicBezTo>
                      <a:pt x="73" y="14"/>
                      <a:pt x="73" y="14"/>
                      <a:pt x="73" y="14"/>
                    </a:cubicBezTo>
                    <a:cubicBezTo>
                      <a:pt x="73" y="14"/>
                      <a:pt x="73" y="14"/>
                      <a:pt x="73" y="14"/>
                    </a:cubicBezTo>
                    <a:cubicBezTo>
                      <a:pt x="74" y="14"/>
                      <a:pt x="74" y="14"/>
                      <a:pt x="74" y="14"/>
                    </a:cubicBezTo>
                    <a:cubicBezTo>
                      <a:pt x="75" y="14"/>
                      <a:pt x="75" y="13"/>
                      <a:pt x="75" y="13"/>
                    </a:cubicBezTo>
                    <a:cubicBezTo>
                      <a:pt x="75" y="13"/>
                      <a:pt x="75" y="13"/>
                      <a:pt x="75" y="13"/>
                    </a:cubicBezTo>
                    <a:cubicBezTo>
                      <a:pt x="75" y="11"/>
                      <a:pt x="75" y="11"/>
                      <a:pt x="75" y="11"/>
                    </a:cubicBezTo>
                    <a:cubicBezTo>
                      <a:pt x="75" y="10"/>
                      <a:pt x="75" y="10"/>
                      <a:pt x="75" y="10"/>
                    </a:cubicBezTo>
                    <a:cubicBezTo>
                      <a:pt x="75" y="10"/>
                      <a:pt x="75" y="10"/>
                      <a:pt x="75" y="10"/>
                    </a:cubicBezTo>
                    <a:cubicBezTo>
                      <a:pt x="76" y="10"/>
                      <a:pt x="76" y="10"/>
                      <a:pt x="76" y="10"/>
                    </a:cubicBezTo>
                    <a:cubicBezTo>
                      <a:pt x="76" y="9"/>
                      <a:pt x="76" y="9"/>
                      <a:pt x="76" y="9"/>
                    </a:cubicBezTo>
                    <a:cubicBezTo>
                      <a:pt x="76" y="9"/>
                      <a:pt x="76" y="9"/>
                      <a:pt x="76" y="9"/>
                    </a:cubicBezTo>
                    <a:cubicBezTo>
                      <a:pt x="76" y="9"/>
                      <a:pt x="76" y="9"/>
                      <a:pt x="76" y="9"/>
                    </a:cubicBezTo>
                    <a:cubicBezTo>
                      <a:pt x="76" y="9"/>
                      <a:pt x="76" y="9"/>
                      <a:pt x="76" y="9"/>
                    </a:cubicBezTo>
                    <a:cubicBezTo>
                      <a:pt x="77" y="9"/>
                      <a:pt x="77" y="9"/>
                      <a:pt x="77" y="9"/>
                    </a:cubicBezTo>
                    <a:cubicBezTo>
                      <a:pt x="80" y="9"/>
                      <a:pt x="80" y="9"/>
                      <a:pt x="80" y="9"/>
                    </a:cubicBezTo>
                    <a:cubicBezTo>
                      <a:pt x="80" y="9"/>
                      <a:pt x="80" y="9"/>
                      <a:pt x="80" y="9"/>
                    </a:cubicBezTo>
                    <a:cubicBezTo>
                      <a:pt x="80" y="9"/>
                      <a:pt x="80" y="9"/>
                      <a:pt x="80" y="9"/>
                    </a:cubicBezTo>
                    <a:cubicBezTo>
                      <a:pt x="81" y="9"/>
                      <a:pt x="82" y="8"/>
                      <a:pt x="82" y="8"/>
                    </a:cubicBezTo>
                    <a:cubicBezTo>
                      <a:pt x="82" y="7"/>
                      <a:pt x="82" y="7"/>
                      <a:pt x="82" y="7"/>
                    </a:cubicBezTo>
                    <a:cubicBezTo>
                      <a:pt x="83" y="7"/>
                      <a:pt x="83" y="7"/>
                      <a:pt x="83" y="7"/>
                    </a:cubicBezTo>
                    <a:cubicBezTo>
                      <a:pt x="85" y="7"/>
                      <a:pt x="85" y="7"/>
                      <a:pt x="85" y="7"/>
                    </a:cubicBezTo>
                    <a:cubicBezTo>
                      <a:pt x="86" y="7"/>
                      <a:pt x="86" y="7"/>
                      <a:pt x="86" y="6"/>
                    </a:cubicBezTo>
                    <a:cubicBezTo>
                      <a:pt x="86" y="6"/>
                      <a:pt x="86" y="6"/>
                      <a:pt x="86" y="6"/>
                    </a:cubicBezTo>
                    <a:cubicBezTo>
                      <a:pt x="86" y="6"/>
                      <a:pt x="86" y="6"/>
                      <a:pt x="86" y="6"/>
                    </a:cubicBezTo>
                    <a:cubicBezTo>
                      <a:pt x="86" y="6"/>
                      <a:pt x="86" y="6"/>
                      <a:pt x="86" y="6"/>
                    </a:cubicBezTo>
                    <a:cubicBezTo>
                      <a:pt x="87" y="6"/>
                      <a:pt x="87" y="6"/>
                      <a:pt x="87" y="6"/>
                    </a:cubicBezTo>
                    <a:cubicBezTo>
                      <a:pt x="87" y="6"/>
                      <a:pt x="87" y="6"/>
                      <a:pt x="87" y="6"/>
                    </a:cubicBezTo>
                    <a:cubicBezTo>
                      <a:pt x="88" y="5"/>
                      <a:pt x="88" y="5"/>
                      <a:pt x="88" y="4"/>
                    </a:cubicBezTo>
                    <a:cubicBezTo>
                      <a:pt x="89" y="3"/>
                      <a:pt x="89" y="2"/>
                      <a:pt x="89" y="2"/>
                    </a:cubicBezTo>
                    <a:cubicBezTo>
                      <a:pt x="88" y="0"/>
                      <a:pt x="87"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7"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8" name="Freeform 44"/>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grpSp>
        <p:nvGrpSpPr>
          <p:cNvPr id="41" name="组合 40"/>
          <p:cNvGrpSpPr/>
          <p:nvPr/>
        </p:nvGrpSpPr>
        <p:grpSpPr>
          <a:xfrm>
            <a:off x="2135026" y="1823573"/>
            <a:ext cx="1101922" cy="1397177"/>
            <a:chOff x="3075297" y="1684749"/>
            <a:chExt cx="1266206" cy="1862902"/>
          </a:xfrm>
        </p:grpSpPr>
        <p:grpSp>
          <p:nvGrpSpPr>
            <p:cNvPr id="42" name="组合 41"/>
            <p:cNvGrpSpPr/>
            <p:nvPr/>
          </p:nvGrpSpPr>
          <p:grpSpPr>
            <a:xfrm>
              <a:off x="3075297" y="1684749"/>
              <a:ext cx="1266206" cy="1862902"/>
              <a:chOff x="2993266" y="1723328"/>
              <a:chExt cx="1411736" cy="2077014"/>
            </a:xfrm>
          </p:grpSpPr>
          <p:sp>
            <p:nvSpPr>
              <p:cNvPr id="46" name="圆角矩形 45"/>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p>
            </p:txBody>
          </p:sp>
          <p:sp>
            <p:nvSpPr>
              <p:cNvPr id="47" name="椭圆 46"/>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sp>
            <p:nvSpPr>
              <p:cNvPr id="48" name="圆角矩形 47"/>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p>
            </p:txBody>
          </p:sp>
          <p:sp>
            <p:nvSpPr>
              <p:cNvPr id="49" name="椭圆 48"/>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grpSp>
        <p:grpSp>
          <p:nvGrpSpPr>
            <p:cNvPr id="43" name="组合 42"/>
            <p:cNvGrpSpPr/>
            <p:nvPr/>
          </p:nvGrpSpPr>
          <p:grpSpPr>
            <a:xfrm>
              <a:off x="3145018" y="1958461"/>
              <a:ext cx="685800" cy="779302"/>
              <a:chOff x="3145018" y="1958461"/>
              <a:chExt cx="685800" cy="779302"/>
            </a:xfrm>
          </p:grpSpPr>
          <p:sp>
            <p:nvSpPr>
              <p:cNvPr id="44" name="文本框 43"/>
              <p:cNvSpPr txBox="1"/>
              <p:nvPr/>
            </p:nvSpPr>
            <p:spPr>
              <a:xfrm>
                <a:off x="3145018" y="1958461"/>
                <a:ext cx="685800" cy="553997"/>
              </a:xfrm>
              <a:prstGeom prst="rect">
                <a:avLst/>
              </a:prstGeom>
              <a:noFill/>
            </p:spPr>
            <p:txBody>
              <a:bodyPr wrap="square" rtlCol="0">
                <a:spAutoFit/>
              </a:bodyPr>
              <a:lstStyle/>
              <a:p>
                <a:pPr algn="ctr"/>
                <a:r>
                  <a:rPr lang="en-US" altLang="zh-CN" sz="2100" b="1" dirty="0">
                    <a:solidFill>
                      <a:srgbClr val="01ACBE"/>
                    </a:solidFill>
                    <a:latin typeface="Impact" panose="020B0806030902050204" pitchFamily="34" charset="0"/>
                  </a:rPr>
                  <a:t>01</a:t>
                </a:r>
                <a:endParaRPr lang="zh-CN" altLang="en-US" sz="2100" b="1" dirty="0">
                  <a:solidFill>
                    <a:srgbClr val="01ACBE"/>
                  </a:solidFill>
                  <a:latin typeface="Impact" panose="020B0806030902050204" pitchFamily="34" charset="0"/>
                </a:endParaRPr>
              </a:p>
            </p:txBody>
          </p:sp>
          <p:sp>
            <p:nvSpPr>
              <p:cNvPr id="45" name="文本框 44"/>
              <p:cNvSpPr txBox="1"/>
              <p:nvPr/>
            </p:nvSpPr>
            <p:spPr>
              <a:xfrm>
                <a:off x="3220023" y="2306877"/>
                <a:ext cx="584875" cy="430886"/>
              </a:xfrm>
              <a:prstGeom prst="rect">
                <a:avLst/>
              </a:prstGeom>
              <a:noFill/>
            </p:spPr>
            <p:txBody>
              <a:bodyPr wrap="square" rtlCol="0">
                <a:spAutoFit/>
              </a:bodyPr>
              <a:lstStyle/>
              <a:p>
                <a:r>
                  <a:rPr lang="en-US" altLang="zh-CN" sz="750" b="1" dirty="0">
                    <a:solidFill>
                      <a:schemeClr val="bg1">
                        <a:lumMod val="65000"/>
                      </a:schemeClr>
                    </a:solidFill>
                    <a:latin typeface="Impact" panose="020B0806030902050204" pitchFamily="34" charset="0"/>
                  </a:rPr>
                  <a:t>OPTION</a:t>
                </a:r>
                <a:endParaRPr lang="zh-CN" altLang="en-US" sz="750" b="1" dirty="0">
                  <a:solidFill>
                    <a:schemeClr val="bg1">
                      <a:lumMod val="65000"/>
                    </a:schemeClr>
                  </a:solidFill>
                  <a:latin typeface="Impact" panose="020B0806030902050204" pitchFamily="34" charset="0"/>
                </a:endParaRPr>
              </a:p>
            </p:txBody>
          </p:sp>
        </p:grpSp>
      </p:grpSp>
      <p:grpSp>
        <p:nvGrpSpPr>
          <p:cNvPr id="50" name="组合 49"/>
          <p:cNvGrpSpPr/>
          <p:nvPr/>
        </p:nvGrpSpPr>
        <p:grpSpPr>
          <a:xfrm>
            <a:off x="6192542" y="1823573"/>
            <a:ext cx="1129801" cy="1397177"/>
            <a:chOff x="8282297" y="1684749"/>
            <a:chExt cx="1266206" cy="1862902"/>
          </a:xfrm>
        </p:grpSpPr>
        <p:grpSp>
          <p:nvGrpSpPr>
            <p:cNvPr id="51" name="组合 50"/>
            <p:cNvGrpSpPr/>
            <p:nvPr/>
          </p:nvGrpSpPr>
          <p:grpSpPr>
            <a:xfrm>
              <a:off x="8282297" y="1684749"/>
              <a:ext cx="1266206" cy="1862902"/>
              <a:chOff x="2993266" y="1723328"/>
              <a:chExt cx="1411736" cy="2077014"/>
            </a:xfrm>
          </p:grpSpPr>
          <p:sp>
            <p:nvSpPr>
              <p:cNvPr id="55" name="圆角矩形 54"/>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p>
            </p:txBody>
          </p:sp>
          <p:sp>
            <p:nvSpPr>
              <p:cNvPr id="56" name="椭圆 55"/>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sp>
            <p:nvSpPr>
              <p:cNvPr id="57" name="圆角矩形 56"/>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p>
            </p:txBody>
          </p:sp>
          <p:sp>
            <p:nvSpPr>
              <p:cNvPr id="58" name="椭圆 57"/>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grpSp>
        <p:grpSp>
          <p:nvGrpSpPr>
            <p:cNvPr id="52" name="组合 51"/>
            <p:cNvGrpSpPr/>
            <p:nvPr/>
          </p:nvGrpSpPr>
          <p:grpSpPr>
            <a:xfrm>
              <a:off x="8344684" y="1958461"/>
              <a:ext cx="685800" cy="779302"/>
              <a:chOff x="3145018" y="1958461"/>
              <a:chExt cx="685800" cy="779302"/>
            </a:xfrm>
          </p:grpSpPr>
          <p:sp>
            <p:nvSpPr>
              <p:cNvPr id="53" name="文本框 52"/>
              <p:cNvSpPr txBox="1"/>
              <p:nvPr/>
            </p:nvSpPr>
            <p:spPr>
              <a:xfrm>
                <a:off x="3145018" y="1958461"/>
                <a:ext cx="685800" cy="553997"/>
              </a:xfrm>
              <a:prstGeom prst="rect">
                <a:avLst/>
              </a:prstGeom>
              <a:noFill/>
            </p:spPr>
            <p:txBody>
              <a:bodyPr wrap="square" rtlCol="0">
                <a:spAutoFit/>
              </a:bodyPr>
              <a:lstStyle/>
              <a:p>
                <a:pPr algn="ctr"/>
                <a:r>
                  <a:rPr lang="en-US" altLang="zh-CN" sz="2100" b="1" dirty="0">
                    <a:solidFill>
                      <a:srgbClr val="E87071"/>
                    </a:solidFill>
                    <a:latin typeface="Impact" panose="020B0806030902050204" pitchFamily="34" charset="0"/>
                  </a:rPr>
                  <a:t>02</a:t>
                </a:r>
                <a:endParaRPr lang="zh-CN" altLang="en-US" sz="2100" b="1" dirty="0">
                  <a:solidFill>
                    <a:srgbClr val="E87071"/>
                  </a:solidFill>
                  <a:latin typeface="Impact" panose="020B0806030902050204" pitchFamily="34" charset="0"/>
                </a:endParaRPr>
              </a:p>
            </p:txBody>
          </p:sp>
          <p:sp>
            <p:nvSpPr>
              <p:cNvPr id="54" name="文本框 53"/>
              <p:cNvSpPr txBox="1"/>
              <p:nvPr/>
            </p:nvSpPr>
            <p:spPr>
              <a:xfrm>
                <a:off x="3220023" y="2306877"/>
                <a:ext cx="584875" cy="430886"/>
              </a:xfrm>
              <a:prstGeom prst="rect">
                <a:avLst/>
              </a:prstGeom>
              <a:noFill/>
            </p:spPr>
            <p:txBody>
              <a:bodyPr wrap="square" rtlCol="0">
                <a:spAutoFit/>
              </a:bodyPr>
              <a:lstStyle/>
              <a:p>
                <a:r>
                  <a:rPr lang="en-US" altLang="zh-CN" sz="750" b="1" dirty="0">
                    <a:solidFill>
                      <a:schemeClr val="bg1">
                        <a:lumMod val="65000"/>
                      </a:schemeClr>
                    </a:solidFill>
                    <a:latin typeface="Impact" panose="020B0806030902050204" pitchFamily="34" charset="0"/>
                  </a:rPr>
                  <a:t>OPTION</a:t>
                </a:r>
                <a:endParaRPr lang="zh-CN" altLang="en-US" sz="750" b="1" dirty="0">
                  <a:solidFill>
                    <a:schemeClr val="bg1">
                      <a:lumMod val="65000"/>
                    </a:schemeClr>
                  </a:solidFill>
                  <a:latin typeface="Impact" panose="020B0806030902050204" pitchFamily="34" charset="0"/>
                </a:endParaRPr>
              </a:p>
            </p:txBody>
          </p:sp>
        </p:grpSp>
      </p:grpSp>
      <p:sp>
        <p:nvSpPr>
          <p:cNvPr id="59" name="文本框 46"/>
          <p:cNvSpPr txBox="1"/>
          <p:nvPr/>
        </p:nvSpPr>
        <p:spPr>
          <a:xfrm>
            <a:off x="3899073" y="2887159"/>
            <a:ext cx="1295546" cy="369332"/>
          </a:xfrm>
          <a:prstGeom prst="rect">
            <a:avLst/>
          </a:prstGeom>
          <a:noFill/>
        </p:spPr>
        <p:txBody>
          <a:bodyPr wrap="square" rtlCol="0">
            <a:spAutoFit/>
          </a:bodyPr>
          <a:lstStyle/>
          <a:p>
            <a:pPr algn="ctr"/>
            <a:r>
              <a:rPr lang="zh-CN" altLang="en-US" sz="1800" dirty="0">
                <a:solidFill>
                  <a:schemeClr val="tx1">
                    <a:lumMod val="50000"/>
                    <a:lumOff val="50000"/>
                  </a:schemeClr>
                </a:solidFill>
                <a:effectLst>
                  <a:innerShdw blurRad="76200" dist="38100" dir="13500000">
                    <a:prstClr val="black">
                      <a:alpha val="50000"/>
                    </a:prstClr>
                  </a:innerShdw>
                </a:effectLst>
                <a:latin typeface="LiHei Pro" panose="020B0500000000000000" pitchFamily="34" charset="-122"/>
                <a:ea typeface="LiHei Pro" panose="020B0500000000000000" pitchFamily="34" charset="-122"/>
              </a:rPr>
              <a:t>套接字</a:t>
            </a:r>
            <a:endParaRPr lang="zh-CN" altLang="en-US" sz="900" dirty="0">
              <a:solidFill>
                <a:schemeClr val="tx1">
                  <a:lumMod val="50000"/>
                  <a:lumOff val="50000"/>
                </a:schemeClr>
              </a:solidFill>
              <a:effectLst>
                <a:innerShdw blurRad="76200" dist="38100" dir="13500000">
                  <a:prstClr val="black">
                    <a:alpha val="50000"/>
                  </a:prstClr>
                </a:innerShdw>
              </a:effectLst>
              <a:latin typeface="LiHei Pro" panose="020B0500000000000000" pitchFamily="34" charset="-122"/>
              <a:ea typeface="LiHei Pro" panose="020B0500000000000000" pitchFamily="34" charset="-122"/>
            </a:endParaRPr>
          </a:p>
        </p:txBody>
      </p:sp>
      <p:grpSp>
        <p:nvGrpSpPr>
          <p:cNvPr id="60" name="组合 59"/>
          <p:cNvGrpSpPr/>
          <p:nvPr/>
        </p:nvGrpSpPr>
        <p:grpSpPr>
          <a:xfrm>
            <a:off x="2135026" y="3569800"/>
            <a:ext cx="1101922" cy="1397177"/>
            <a:chOff x="3075297" y="1684749"/>
            <a:chExt cx="1266206" cy="1862902"/>
          </a:xfrm>
        </p:grpSpPr>
        <p:grpSp>
          <p:nvGrpSpPr>
            <p:cNvPr id="61" name="组合 60"/>
            <p:cNvGrpSpPr/>
            <p:nvPr/>
          </p:nvGrpSpPr>
          <p:grpSpPr>
            <a:xfrm>
              <a:off x="3075297" y="1684749"/>
              <a:ext cx="1266206" cy="1862902"/>
              <a:chOff x="2993266" y="1723328"/>
              <a:chExt cx="1411736" cy="2077014"/>
            </a:xfrm>
          </p:grpSpPr>
          <p:sp>
            <p:nvSpPr>
              <p:cNvPr id="65" name="圆角矩形 64"/>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p>
            </p:txBody>
          </p:sp>
          <p:sp>
            <p:nvSpPr>
              <p:cNvPr id="66" name="椭圆 65"/>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sp>
            <p:nvSpPr>
              <p:cNvPr id="67" name="圆角矩形 66"/>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p>
            </p:txBody>
          </p:sp>
          <p:sp>
            <p:nvSpPr>
              <p:cNvPr id="68" name="椭圆 67"/>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grpSp>
        <p:grpSp>
          <p:nvGrpSpPr>
            <p:cNvPr id="62" name="组合 61"/>
            <p:cNvGrpSpPr/>
            <p:nvPr/>
          </p:nvGrpSpPr>
          <p:grpSpPr>
            <a:xfrm>
              <a:off x="3145018" y="1958461"/>
              <a:ext cx="685800" cy="779302"/>
              <a:chOff x="3145018" y="1958461"/>
              <a:chExt cx="685800" cy="779302"/>
            </a:xfrm>
          </p:grpSpPr>
          <p:sp>
            <p:nvSpPr>
              <p:cNvPr id="63" name="文本框 62"/>
              <p:cNvSpPr txBox="1"/>
              <p:nvPr/>
            </p:nvSpPr>
            <p:spPr>
              <a:xfrm>
                <a:off x="3145018" y="1958461"/>
                <a:ext cx="685800" cy="553997"/>
              </a:xfrm>
              <a:prstGeom prst="rect">
                <a:avLst/>
              </a:prstGeom>
              <a:noFill/>
            </p:spPr>
            <p:txBody>
              <a:bodyPr wrap="square" rtlCol="0">
                <a:spAutoFit/>
              </a:bodyPr>
              <a:lstStyle/>
              <a:p>
                <a:pPr algn="ctr"/>
                <a:r>
                  <a:rPr lang="en-US" altLang="zh-CN" sz="2100" b="1" dirty="0">
                    <a:solidFill>
                      <a:srgbClr val="6C407D"/>
                    </a:solidFill>
                    <a:latin typeface="Impact" panose="020B0806030902050204" pitchFamily="34" charset="0"/>
                  </a:rPr>
                  <a:t>03</a:t>
                </a:r>
                <a:endParaRPr lang="zh-CN" altLang="en-US" sz="2100" b="1" dirty="0">
                  <a:solidFill>
                    <a:srgbClr val="6C407D"/>
                  </a:solidFill>
                  <a:latin typeface="Impact" panose="020B0806030902050204" pitchFamily="34" charset="0"/>
                </a:endParaRPr>
              </a:p>
            </p:txBody>
          </p:sp>
          <p:sp>
            <p:nvSpPr>
              <p:cNvPr id="64" name="文本框 63"/>
              <p:cNvSpPr txBox="1"/>
              <p:nvPr/>
            </p:nvSpPr>
            <p:spPr>
              <a:xfrm>
                <a:off x="3220023" y="2306877"/>
                <a:ext cx="584875" cy="430886"/>
              </a:xfrm>
              <a:prstGeom prst="rect">
                <a:avLst/>
              </a:prstGeom>
              <a:noFill/>
            </p:spPr>
            <p:txBody>
              <a:bodyPr wrap="square" rtlCol="0">
                <a:spAutoFit/>
              </a:bodyPr>
              <a:lstStyle/>
              <a:p>
                <a:r>
                  <a:rPr lang="en-US" altLang="zh-CN" sz="750" b="1" dirty="0">
                    <a:solidFill>
                      <a:schemeClr val="bg1">
                        <a:lumMod val="65000"/>
                      </a:schemeClr>
                    </a:solidFill>
                    <a:latin typeface="Impact" panose="020B0806030902050204" pitchFamily="34" charset="0"/>
                  </a:rPr>
                  <a:t>OPTION</a:t>
                </a:r>
                <a:endParaRPr lang="zh-CN" altLang="en-US" sz="750" b="1" dirty="0">
                  <a:solidFill>
                    <a:schemeClr val="bg1">
                      <a:lumMod val="65000"/>
                    </a:schemeClr>
                  </a:solidFill>
                  <a:latin typeface="Impact" panose="020B0806030902050204" pitchFamily="34" charset="0"/>
                </a:endParaRPr>
              </a:p>
            </p:txBody>
          </p:sp>
        </p:grpSp>
      </p:grpSp>
      <p:grpSp>
        <p:nvGrpSpPr>
          <p:cNvPr id="69" name="组合 68"/>
          <p:cNvGrpSpPr/>
          <p:nvPr/>
        </p:nvGrpSpPr>
        <p:grpSpPr>
          <a:xfrm>
            <a:off x="6195783" y="3519142"/>
            <a:ext cx="1129801" cy="1397177"/>
            <a:chOff x="3075297" y="1684749"/>
            <a:chExt cx="1266206" cy="1862902"/>
          </a:xfrm>
        </p:grpSpPr>
        <p:grpSp>
          <p:nvGrpSpPr>
            <p:cNvPr id="70" name="组合 69"/>
            <p:cNvGrpSpPr/>
            <p:nvPr/>
          </p:nvGrpSpPr>
          <p:grpSpPr>
            <a:xfrm>
              <a:off x="3075297" y="1684749"/>
              <a:ext cx="1266206" cy="1862902"/>
              <a:chOff x="2993266" y="1723328"/>
              <a:chExt cx="1411736" cy="2077014"/>
            </a:xfrm>
          </p:grpSpPr>
          <p:sp>
            <p:nvSpPr>
              <p:cNvPr id="74" name="圆角矩形 73"/>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75" name="椭圆 74"/>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6" name="圆角矩形 75"/>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77" name="椭圆 76"/>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71" name="组合 70"/>
            <p:cNvGrpSpPr/>
            <p:nvPr/>
          </p:nvGrpSpPr>
          <p:grpSpPr>
            <a:xfrm>
              <a:off x="3145018" y="1958461"/>
              <a:ext cx="685800" cy="779302"/>
              <a:chOff x="3145018" y="1958461"/>
              <a:chExt cx="685800" cy="779302"/>
            </a:xfrm>
          </p:grpSpPr>
          <p:sp>
            <p:nvSpPr>
              <p:cNvPr id="72" name="文本框 71"/>
              <p:cNvSpPr txBox="1"/>
              <p:nvPr/>
            </p:nvSpPr>
            <p:spPr>
              <a:xfrm>
                <a:off x="3145018" y="1958461"/>
                <a:ext cx="685800" cy="553997"/>
              </a:xfrm>
              <a:prstGeom prst="rect">
                <a:avLst/>
              </a:prstGeom>
              <a:noFill/>
            </p:spPr>
            <p:txBody>
              <a:bodyPr wrap="square" rtlCol="0">
                <a:spAutoFit/>
              </a:bodyPr>
              <a:lstStyle/>
              <a:p>
                <a:pPr algn="ctr"/>
                <a:r>
                  <a:rPr lang="en-US" altLang="zh-CN" sz="2100" dirty="0">
                    <a:solidFill>
                      <a:srgbClr val="FFA538"/>
                    </a:solidFill>
                    <a:latin typeface="Impact" panose="020B0806030902050204" pitchFamily="34" charset="0"/>
                  </a:rPr>
                  <a:t>04</a:t>
                </a:r>
                <a:endParaRPr lang="zh-CN" altLang="en-US" sz="2100" dirty="0">
                  <a:solidFill>
                    <a:srgbClr val="FFA538"/>
                  </a:solidFill>
                  <a:latin typeface="Impact" panose="020B0806030902050204" pitchFamily="34" charset="0"/>
                </a:endParaRPr>
              </a:p>
            </p:txBody>
          </p:sp>
          <p:sp>
            <p:nvSpPr>
              <p:cNvPr id="73" name="文本框 72"/>
              <p:cNvSpPr txBox="1"/>
              <p:nvPr/>
            </p:nvSpPr>
            <p:spPr>
              <a:xfrm>
                <a:off x="3220023" y="2306877"/>
                <a:ext cx="584875" cy="430886"/>
              </a:xfrm>
              <a:prstGeom prst="rect">
                <a:avLst/>
              </a:prstGeom>
              <a:noFill/>
            </p:spPr>
            <p:txBody>
              <a:bodyPr wrap="square" rtlCol="0">
                <a:spAutoFit/>
              </a:bodyPr>
              <a:lstStyle/>
              <a:p>
                <a:r>
                  <a:rPr lang="en-US" altLang="zh-CN" sz="750" dirty="0">
                    <a:solidFill>
                      <a:schemeClr val="bg1">
                        <a:lumMod val="65000"/>
                      </a:schemeClr>
                    </a:solidFill>
                    <a:latin typeface="Impact" panose="020B0806030902050204" pitchFamily="34" charset="0"/>
                  </a:rPr>
                  <a:t>OPTION</a:t>
                </a:r>
                <a:endParaRPr lang="zh-CN" altLang="en-US" sz="750" dirty="0">
                  <a:solidFill>
                    <a:schemeClr val="bg1">
                      <a:lumMod val="65000"/>
                    </a:schemeClr>
                  </a:solidFill>
                  <a:latin typeface="Impact" panose="020B0806030902050204" pitchFamily="34" charset="0"/>
                </a:endParaRPr>
              </a:p>
            </p:txBody>
          </p:sp>
        </p:grpSp>
      </p:grpSp>
    </p:spTree>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100" fill="hold"/>
                                            <p:tgtEl>
                                              <p:spTgt spid="27"/>
                                            </p:tgtEl>
                                            <p:attrNameLst>
                                              <p:attrName>ppt_w</p:attrName>
                                            </p:attrNameLst>
                                          </p:cBhvr>
                                          <p:tavLst>
                                            <p:tav tm="0">
                                              <p:val>
                                                <p:fltVal val="0"/>
                                              </p:val>
                                            </p:tav>
                                            <p:tav tm="100000">
                                              <p:val>
                                                <p:strVal val="#ppt_w"/>
                                              </p:val>
                                            </p:tav>
                                          </p:tavLst>
                                        </p:anim>
                                        <p:anim calcmode="lin" valueType="num">
                                          <p:cBhvr>
                                            <p:cTn id="12" dur="100" fill="hold"/>
                                            <p:tgtEl>
                                              <p:spTgt spid="27"/>
                                            </p:tgtEl>
                                            <p:attrNameLst>
                                              <p:attrName>ppt_h</p:attrName>
                                            </p:attrNameLst>
                                          </p:cBhvr>
                                          <p:tavLst>
                                            <p:tav tm="0">
                                              <p:val>
                                                <p:fltVal val="0"/>
                                              </p:val>
                                            </p:tav>
                                            <p:tav tm="100000">
                                              <p:val>
                                                <p:strVal val="#ppt_h"/>
                                              </p:val>
                                            </p:tav>
                                          </p:tavLst>
                                        </p:anim>
                                        <p:animEffect transition="in" filter="fade">
                                          <p:cBhvr>
                                            <p:cTn id="13" dur="100"/>
                                            <p:tgtEl>
                                              <p:spTgt spid="27"/>
                                            </p:tgtEl>
                                          </p:cBhvr>
                                        </p:animEffect>
                                      </p:childTnLst>
                                    </p:cTn>
                                  </p:par>
                                  <p:par>
                                    <p:cTn id="14" presetID="6" presetClass="emph" presetSubtype="0" fill="hold" nodeType="withEffect">
                                      <p:stCondLst>
                                        <p:cond delay="100"/>
                                      </p:stCondLst>
                                      <p:childTnLst>
                                        <p:animScale>
                                          <p:cBhvr>
                                            <p:cTn id="15" dur="100" fill="hold"/>
                                            <p:tgtEl>
                                              <p:spTgt spid="27"/>
                                            </p:tgtEl>
                                          </p:cBhvr>
                                          <p:by x="110000" y="110000"/>
                                        </p:animScale>
                                      </p:childTnLst>
                                    </p:cTn>
                                  </p:par>
                                  <p:par>
                                    <p:cTn id="16" presetID="6" presetClass="emph" presetSubtype="0" fill="hold" nodeType="withEffect">
                                      <p:stCondLst>
                                        <p:cond delay="200"/>
                                      </p:stCondLst>
                                      <p:childTnLst>
                                        <p:animScale>
                                          <p:cBhvr>
                                            <p:cTn id="17" dur="200" fill="hold"/>
                                            <p:tgtEl>
                                              <p:spTgt spid="27"/>
                                            </p:tgtEl>
                                          </p:cBhvr>
                                          <p:by x="90000" y="90000"/>
                                        </p:animScale>
                                      </p:childTnLst>
                                    </p:cTn>
                                  </p:par>
                                  <p:par>
                                    <p:cTn id="18" presetID="6" presetClass="emph" presetSubtype="0" fill="hold" nodeType="withEffect">
                                      <p:stCondLst>
                                        <p:cond delay="400"/>
                                      </p:stCondLst>
                                      <p:childTnLst>
                                        <p:animScale>
                                          <p:cBhvr>
                                            <p:cTn id="19" dur="100" fill="hold"/>
                                            <p:tgtEl>
                                              <p:spTgt spid="27"/>
                                            </p:tgtEl>
                                          </p:cBhvr>
                                          <p:by x="105000" y="105000"/>
                                        </p:animScale>
                                      </p:childTnLst>
                                    </p:cTn>
                                  </p:par>
                                  <p:par>
                                    <p:cTn id="20" presetID="6" presetClass="emph" presetSubtype="0" fill="hold" nodeType="withEffect">
                                      <p:stCondLst>
                                        <p:cond delay="500"/>
                                      </p:stCondLst>
                                      <p:childTnLst>
                                        <p:animScale>
                                          <p:cBhvr>
                                            <p:cTn id="21" dur="200" fill="hold"/>
                                            <p:tgtEl>
                                              <p:spTgt spid="27"/>
                                            </p:tgtEl>
                                          </p:cBhvr>
                                          <p:by x="95000" y="95000"/>
                                        </p:animScale>
                                      </p:childTnLst>
                                    </p:cTn>
                                  </p:par>
                                </p:childTnLst>
                              </p:cTn>
                            </p:par>
                            <p:par>
                              <p:cTn id="22" fill="hold">
                                <p:stCondLst>
                                  <p:cond delay="1400"/>
                                </p:stCondLst>
                                <p:childTnLst>
                                  <p:par>
                                    <p:cTn id="23" presetID="42"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par>
                              <p:cTn id="28" fill="hold">
                                <p:stCondLst>
                                  <p:cond delay="1900"/>
                                </p:stCondLst>
                                <p:childTnLst>
                                  <p:par>
                                    <p:cTn id="29" presetID="14" presetClass="entr" presetSubtype="1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randombar(horizontal)">
                                          <p:cBhvr>
                                            <p:cTn id="31" dur="500"/>
                                            <p:tgtEl>
                                              <p:spTgt spid="59"/>
                                            </p:tgtEl>
                                          </p:cBhvr>
                                        </p:animEffect>
                                      </p:childTnLst>
                                    </p:cTn>
                                  </p:par>
                                </p:childTnLst>
                              </p:cTn>
                            </p:par>
                            <p:par>
                              <p:cTn id="32" fill="hold">
                                <p:stCondLst>
                                  <p:cond delay="2400"/>
                                </p:stCondLst>
                                <p:childTnLst>
                                  <p:par>
                                    <p:cTn id="33" presetID="16" presetClass="entr" presetSubtype="37"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arn(outVertical)">
                                          <p:cBhvr>
                                            <p:cTn id="35" dur="1000"/>
                                            <p:tgtEl>
                                              <p:spTgt spid="24"/>
                                            </p:tgtEl>
                                          </p:cBhvr>
                                        </p:animEffect>
                                      </p:childTnLst>
                                    </p:cTn>
                                  </p:par>
                                </p:childTnLst>
                              </p:cTn>
                            </p:par>
                            <p:par>
                              <p:cTn id="36" fill="hold">
                                <p:stCondLst>
                                  <p:cond delay="3400"/>
                                </p:stCondLst>
                                <p:childTnLst>
                                  <p:par>
                                    <p:cTn id="37" presetID="2" presetClass="entr" presetSubtype="8" accel="40000" fill="hold" nodeType="afterEffect" p14:presetBounceEnd="40000">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14:bounceEnd="40000">
                                          <p:cBhvr additive="base">
                                            <p:cTn id="39" dur="1500" fill="hold"/>
                                            <p:tgtEl>
                                              <p:spTgt spid="41"/>
                                            </p:tgtEl>
                                            <p:attrNameLst>
                                              <p:attrName>ppt_x</p:attrName>
                                            </p:attrNameLst>
                                          </p:cBhvr>
                                          <p:tavLst>
                                            <p:tav tm="0">
                                              <p:val>
                                                <p:strVal val="0-#ppt_w/2"/>
                                              </p:val>
                                            </p:tav>
                                            <p:tav tm="100000">
                                              <p:val>
                                                <p:strVal val="#ppt_x"/>
                                              </p:val>
                                            </p:tav>
                                          </p:tavLst>
                                        </p:anim>
                                        <p:anim calcmode="lin" valueType="num" p14:bounceEnd="40000">
                                          <p:cBhvr additive="base">
                                            <p:cTn id="40" dur="1500" fill="hold"/>
                                            <p:tgtEl>
                                              <p:spTgt spid="41"/>
                                            </p:tgtEl>
                                            <p:attrNameLst>
                                              <p:attrName>ppt_y</p:attrName>
                                            </p:attrNameLst>
                                          </p:cBhvr>
                                          <p:tavLst>
                                            <p:tav tm="0">
                                              <p:val>
                                                <p:strVal val="#ppt_y"/>
                                              </p:val>
                                            </p:tav>
                                            <p:tav tm="100000">
                                              <p:val>
                                                <p:strVal val="#ppt_y"/>
                                              </p:val>
                                            </p:tav>
                                          </p:tavLst>
                                        </p:anim>
                                      </p:childTnLst>
                                    </p:cTn>
                                  </p:par>
                                  <p:par>
                                    <p:cTn id="41" presetID="2" presetClass="entr" presetSubtype="2" accel="40000" fill="hold" nodeType="withEffect" p14:presetBounceEnd="40000">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14:bounceEnd="40000">
                                          <p:cBhvr additive="base">
                                            <p:cTn id="43" dur="1500" fill="hold"/>
                                            <p:tgtEl>
                                              <p:spTgt spid="50"/>
                                            </p:tgtEl>
                                            <p:attrNameLst>
                                              <p:attrName>ppt_x</p:attrName>
                                            </p:attrNameLst>
                                          </p:cBhvr>
                                          <p:tavLst>
                                            <p:tav tm="0">
                                              <p:val>
                                                <p:strVal val="1+#ppt_w/2"/>
                                              </p:val>
                                            </p:tav>
                                            <p:tav tm="100000">
                                              <p:val>
                                                <p:strVal val="#ppt_x"/>
                                              </p:val>
                                            </p:tav>
                                          </p:tavLst>
                                        </p:anim>
                                        <p:anim calcmode="lin" valueType="num" p14:bounceEnd="40000">
                                          <p:cBhvr additive="base">
                                            <p:cTn id="44" dur="1500" fill="hold"/>
                                            <p:tgtEl>
                                              <p:spTgt spid="50"/>
                                            </p:tgtEl>
                                            <p:attrNameLst>
                                              <p:attrName>ppt_y</p:attrName>
                                            </p:attrNameLst>
                                          </p:cBhvr>
                                          <p:tavLst>
                                            <p:tav tm="0">
                                              <p:val>
                                                <p:strVal val="#ppt_y"/>
                                              </p:val>
                                            </p:tav>
                                            <p:tav tm="100000">
                                              <p:val>
                                                <p:strVal val="#ppt_y"/>
                                              </p:val>
                                            </p:tav>
                                          </p:tavLst>
                                        </p:anim>
                                      </p:childTnLst>
                                    </p:cTn>
                                  </p:par>
                                  <p:par>
                                    <p:cTn id="45" presetID="2" presetClass="entr" presetSubtype="8" accel="40000" fill="hold" nodeType="withEffect" p14:presetBounceEnd="40000">
                                      <p:stCondLst>
                                        <p:cond delay="900"/>
                                      </p:stCondLst>
                                      <p:childTnLst>
                                        <p:set>
                                          <p:cBhvr>
                                            <p:cTn id="46" dur="1" fill="hold">
                                              <p:stCondLst>
                                                <p:cond delay="0"/>
                                              </p:stCondLst>
                                            </p:cTn>
                                            <p:tgtEl>
                                              <p:spTgt spid="60"/>
                                            </p:tgtEl>
                                            <p:attrNameLst>
                                              <p:attrName>style.visibility</p:attrName>
                                            </p:attrNameLst>
                                          </p:cBhvr>
                                          <p:to>
                                            <p:strVal val="visible"/>
                                          </p:to>
                                        </p:set>
                                        <p:anim calcmode="lin" valueType="num" p14:bounceEnd="40000">
                                          <p:cBhvr additive="base">
                                            <p:cTn id="47" dur="1500" fill="hold"/>
                                            <p:tgtEl>
                                              <p:spTgt spid="60"/>
                                            </p:tgtEl>
                                            <p:attrNameLst>
                                              <p:attrName>ppt_x</p:attrName>
                                            </p:attrNameLst>
                                          </p:cBhvr>
                                          <p:tavLst>
                                            <p:tav tm="0">
                                              <p:val>
                                                <p:strVal val="0-#ppt_w/2"/>
                                              </p:val>
                                            </p:tav>
                                            <p:tav tm="100000">
                                              <p:val>
                                                <p:strVal val="#ppt_x"/>
                                              </p:val>
                                            </p:tav>
                                          </p:tavLst>
                                        </p:anim>
                                        <p:anim calcmode="lin" valueType="num" p14:bounceEnd="40000">
                                          <p:cBhvr additive="base">
                                            <p:cTn id="48" dur="1500" fill="hold"/>
                                            <p:tgtEl>
                                              <p:spTgt spid="60"/>
                                            </p:tgtEl>
                                            <p:attrNameLst>
                                              <p:attrName>ppt_y</p:attrName>
                                            </p:attrNameLst>
                                          </p:cBhvr>
                                          <p:tavLst>
                                            <p:tav tm="0">
                                              <p:val>
                                                <p:strVal val="#ppt_y"/>
                                              </p:val>
                                            </p:tav>
                                            <p:tav tm="100000">
                                              <p:val>
                                                <p:strVal val="#ppt_y"/>
                                              </p:val>
                                            </p:tav>
                                          </p:tavLst>
                                        </p:anim>
                                      </p:childTnLst>
                                    </p:cTn>
                                  </p:par>
                                  <p:par>
                                    <p:cTn id="49" presetID="2" presetClass="entr" presetSubtype="2" accel="40000" fill="hold" nodeType="withEffect" p14:presetBounceEnd="40000">
                                      <p:stCondLst>
                                        <p:cond delay="1300"/>
                                      </p:stCondLst>
                                      <p:childTnLst>
                                        <p:set>
                                          <p:cBhvr>
                                            <p:cTn id="50" dur="1" fill="hold">
                                              <p:stCondLst>
                                                <p:cond delay="0"/>
                                              </p:stCondLst>
                                            </p:cTn>
                                            <p:tgtEl>
                                              <p:spTgt spid="69"/>
                                            </p:tgtEl>
                                            <p:attrNameLst>
                                              <p:attrName>style.visibility</p:attrName>
                                            </p:attrNameLst>
                                          </p:cBhvr>
                                          <p:to>
                                            <p:strVal val="visible"/>
                                          </p:to>
                                        </p:set>
                                        <p:anim calcmode="lin" valueType="num" p14:bounceEnd="40000">
                                          <p:cBhvr additive="base">
                                            <p:cTn id="51" dur="1500" fill="hold"/>
                                            <p:tgtEl>
                                              <p:spTgt spid="69"/>
                                            </p:tgtEl>
                                            <p:attrNameLst>
                                              <p:attrName>ppt_x</p:attrName>
                                            </p:attrNameLst>
                                          </p:cBhvr>
                                          <p:tavLst>
                                            <p:tav tm="0">
                                              <p:val>
                                                <p:strVal val="1+#ppt_w/2"/>
                                              </p:val>
                                            </p:tav>
                                            <p:tav tm="100000">
                                              <p:val>
                                                <p:strVal val="#ppt_x"/>
                                              </p:val>
                                            </p:tav>
                                          </p:tavLst>
                                        </p:anim>
                                        <p:anim calcmode="lin" valueType="num" p14:bounceEnd="40000">
                                          <p:cBhvr additive="base">
                                            <p:cTn id="52" dur="1500" fill="hold"/>
                                            <p:tgtEl>
                                              <p:spTgt spid="69"/>
                                            </p:tgtEl>
                                            <p:attrNameLst>
                                              <p:attrName>ppt_y</p:attrName>
                                            </p:attrNameLst>
                                          </p:cBhvr>
                                          <p:tavLst>
                                            <p:tav tm="0">
                                              <p:val>
                                                <p:strVal val="#ppt_y"/>
                                              </p:val>
                                            </p:tav>
                                            <p:tav tm="100000">
                                              <p:val>
                                                <p:strVal val="#ppt_y"/>
                                              </p:val>
                                            </p:tav>
                                          </p:tavLst>
                                        </p:anim>
                                      </p:childTnLst>
                                    </p:cTn>
                                  </p:par>
                                </p:childTnLst>
                              </p:cTn>
                            </p:par>
                            <p:par>
                              <p:cTn id="53" fill="hold">
                                <p:stCondLst>
                                  <p:cond delay="4900"/>
                                </p:stCondLst>
                                <p:childTnLst>
                                  <p:par>
                                    <p:cTn id="54" presetID="53" presetClass="entr" presetSubtype="16"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nodeType="withEffect">
                                      <p:stCondLst>
                                        <p:cond delay="25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par>
                                    <p:cTn id="64" presetID="53" presetClass="entr" presetSubtype="16" fill="hold" nodeType="withEffect">
                                      <p:stCondLst>
                                        <p:cond delay="50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Effect transition="in" filter="fade">
                                          <p:cBhvr>
                                            <p:cTn id="68" dur="500"/>
                                            <p:tgtEl>
                                              <p:spTgt spid="14"/>
                                            </p:tgtEl>
                                          </p:cBhvr>
                                        </p:animEffect>
                                      </p:childTnLst>
                                    </p:cTn>
                                  </p:par>
                                  <p:par>
                                    <p:cTn id="69" presetID="53" presetClass="entr" presetSubtype="16" fill="hold" nodeType="withEffect">
                                      <p:stCondLst>
                                        <p:cond delay="75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 fill="hold"/>
                                            <p:tgtEl>
                                              <p:spTgt spid="9"/>
                                            </p:tgtEl>
                                            <p:attrNameLst>
                                              <p:attrName>ppt_w</p:attrName>
                                            </p:attrNameLst>
                                          </p:cBhvr>
                                          <p:tavLst>
                                            <p:tav tm="0">
                                              <p:val>
                                                <p:fltVal val="0"/>
                                              </p:val>
                                            </p:tav>
                                            <p:tav tm="100000">
                                              <p:val>
                                                <p:strVal val="#ppt_w"/>
                                              </p:val>
                                            </p:tav>
                                          </p:tavLst>
                                        </p:anim>
                                        <p:anim calcmode="lin" valueType="num">
                                          <p:cBhvr>
                                            <p:cTn id="72" dur="500" fill="hold"/>
                                            <p:tgtEl>
                                              <p:spTgt spid="9"/>
                                            </p:tgtEl>
                                            <p:attrNameLst>
                                              <p:attrName>ppt_h</p:attrName>
                                            </p:attrNameLst>
                                          </p:cBhvr>
                                          <p:tavLst>
                                            <p:tav tm="0">
                                              <p:val>
                                                <p:fltVal val="0"/>
                                              </p:val>
                                            </p:tav>
                                            <p:tav tm="100000">
                                              <p:val>
                                                <p:strVal val="#ppt_h"/>
                                              </p:val>
                                            </p:tav>
                                          </p:tavLst>
                                        </p:anim>
                                        <p:animEffect transition="in" filter="fade">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100" fill="hold"/>
                                            <p:tgtEl>
                                              <p:spTgt spid="27"/>
                                            </p:tgtEl>
                                            <p:attrNameLst>
                                              <p:attrName>ppt_w</p:attrName>
                                            </p:attrNameLst>
                                          </p:cBhvr>
                                          <p:tavLst>
                                            <p:tav tm="0">
                                              <p:val>
                                                <p:fltVal val="0"/>
                                              </p:val>
                                            </p:tav>
                                            <p:tav tm="100000">
                                              <p:val>
                                                <p:strVal val="#ppt_w"/>
                                              </p:val>
                                            </p:tav>
                                          </p:tavLst>
                                        </p:anim>
                                        <p:anim calcmode="lin" valueType="num">
                                          <p:cBhvr>
                                            <p:cTn id="12" dur="100" fill="hold"/>
                                            <p:tgtEl>
                                              <p:spTgt spid="27"/>
                                            </p:tgtEl>
                                            <p:attrNameLst>
                                              <p:attrName>ppt_h</p:attrName>
                                            </p:attrNameLst>
                                          </p:cBhvr>
                                          <p:tavLst>
                                            <p:tav tm="0">
                                              <p:val>
                                                <p:fltVal val="0"/>
                                              </p:val>
                                            </p:tav>
                                            <p:tav tm="100000">
                                              <p:val>
                                                <p:strVal val="#ppt_h"/>
                                              </p:val>
                                            </p:tav>
                                          </p:tavLst>
                                        </p:anim>
                                        <p:animEffect transition="in" filter="fade">
                                          <p:cBhvr>
                                            <p:cTn id="13" dur="100"/>
                                            <p:tgtEl>
                                              <p:spTgt spid="27"/>
                                            </p:tgtEl>
                                          </p:cBhvr>
                                        </p:animEffect>
                                      </p:childTnLst>
                                    </p:cTn>
                                  </p:par>
                                  <p:par>
                                    <p:cTn id="14" presetID="6" presetClass="emph" presetSubtype="0" fill="hold" nodeType="withEffect">
                                      <p:stCondLst>
                                        <p:cond delay="100"/>
                                      </p:stCondLst>
                                      <p:childTnLst>
                                        <p:animScale>
                                          <p:cBhvr>
                                            <p:cTn id="15" dur="100" fill="hold"/>
                                            <p:tgtEl>
                                              <p:spTgt spid="27"/>
                                            </p:tgtEl>
                                          </p:cBhvr>
                                          <p:by x="110000" y="110000"/>
                                        </p:animScale>
                                      </p:childTnLst>
                                    </p:cTn>
                                  </p:par>
                                  <p:par>
                                    <p:cTn id="16" presetID="6" presetClass="emph" presetSubtype="0" fill="hold" nodeType="withEffect">
                                      <p:stCondLst>
                                        <p:cond delay="200"/>
                                      </p:stCondLst>
                                      <p:childTnLst>
                                        <p:animScale>
                                          <p:cBhvr>
                                            <p:cTn id="17" dur="200" fill="hold"/>
                                            <p:tgtEl>
                                              <p:spTgt spid="27"/>
                                            </p:tgtEl>
                                          </p:cBhvr>
                                          <p:by x="90000" y="90000"/>
                                        </p:animScale>
                                      </p:childTnLst>
                                    </p:cTn>
                                  </p:par>
                                  <p:par>
                                    <p:cTn id="18" presetID="6" presetClass="emph" presetSubtype="0" fill="hold" nodeType="withEffect">
                                      <p:stCondLst>
                                        <p:cond delay="400"/>
                                      </p:stCondLst>
                                      <p:childTnLst>
                                        <p:animScale>
                                          <p:cBhvr>
                                            <p:cTn id="19" dur="100" fill="hold"/>
                                            <p:tgtEl>
                                              <p:spTgt spid="27"/>
                                            </p:tgtEl>
                                          </p:cBhvr>
                                          <p:by x="105000" y="105000"/>
                                        </p:animScale>
                                      </p:childTnLst>
                                    </p:cTn>
                                  </p:par>
                                  <p:par>
                                    <p:cTn id="20" presetID="6" presetClass="emph" presetSubtype="0" fill="hold" nodeType="withEffect">
                                      <p:stCondLst>
                                        <p:cond delay="500"/>
                                      </p:stCondLst>
                                      <p:childTnLst>
                                        <p:animScale>
                                          <p:cBhvr>
                                            <p:cTn id="21" dur="200" fill="hold"/>
                                            <p:tgtEl>
                                              <p:spTgt spid="27"/>
                                            </p:tgtEl>
                                          </p:cBhvr>
                                          <p:by x="95000" y="95000"/>
                                        </p:animScale>
                                      </p:childTnLst>
                                    </p:cTn>
                                  </p:par>
                                </p:childTnLst>
                              </p:cTn>
                            </p:par>
                            <p:par>
                              <p:cTn id="22" fill="hold">
                                <p:stCondLst>
                                  <p:cond delay="1400"/>
                                </p:stCondLst>
                                <p:childTnLst>
                                  <p:par>
                                    <p:cTn id="23" presetID="42"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par>
                              <p:cTn id="28" fill="hold">
                                <p:stCondLst>
                                  <p:cond delay="1900"/>
                                </p:stCondLst>
                                <p:childTnLst>
                                  <p:par>
                                    <p:cTn id="29" presetID="14" presetClass="entr" presetSubtype="1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randombar(horizontal)">
                                          <p:cBhvr>
                                            <p:cTn id="31" dur="500"/>
                                            <p:tgtEl>
                                              <p:spTgt spid="59"/>
                                            </p:tgtEl>
                                          </p:cBhvr>
                                        </p:animEffect>
                                      </p:childTnLst>
                                    </p:cTn>
                                  </p:par>
                                </p:childTnLst>
                              </p:cTn>
                            </p:par>
                            <p:par>
                              <p:cTn id="32" fill="hold">
                                <p:stCondLst>
                                  <p:cond delay="2400"/>
                                </p:stCondLst>
                                <p:childTnLst>
                                  <p:par>
                                    <p:cTn id="33" presetID="16" presetClass="entr" presetSubtype="37"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arn(outVertical)">
                                          <p:cBhvr>
                                            <p:cTn id="35" dur="1000"/>
                                            <p:tgtEl>
                                              <p:spTgt spid="24"/>
                                            </p:tgtEl>
                                          </p:cBhvr>
                                        </p:animEffect>
                                      </p:childTnLst>
                                    </p:cTn>
                                  </p:par>
                                </p:childTnLst>
                              </p:cTn>
                            </p:par>
                            <p:par>
                              <p:cTn id="36" fill="hold">
                                <p:stCondLst>
                                  <p:cond delay="3400"/>
                                </p:stCondLst>
                                <p:childTnLst>
                                  <p:par>
                                    <p:cTn id="37" presetID="2" presetClass="entr" presetSubtype="8" accel="4000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1500" fill="hold"/>
                                            <p:tgtEl>
                                              <p:spTgt spid="41"/>
                                            </p:tgtEl>
                                            <p:attrNameLst>
                                              <p:attrName>ppt_x</p:attrName>
                                            </p:attrNameLst>
                                          </p:cBhvr>
                                          <p:tavLst>
                                            <p:tav tm="0">
                                              <p:val>
                                                <p:strVal val="0-#ppt_w/2"/>
                                              </p:val>
                                            </p:tav>
                                            <p:tav tm="100000">
                                              <p:val>
                                                <p:strVal val="#ppt_x"/>
                                              </p:val>
                                            </p:tav>
                                          </p:tavLst>
                                        </p:anim>
                                        <p:anim calcmode="lin" valueType="num">
                                          <p:cBhvr additive="base">
                                            <p:cTn id="40" dur="1500" fill="hold"/>
                                            <p:tgtEl>
                                              <p:spTgt spid="41"/>
                                            </p:tgtEl>
                                            <p:attrNameLst>
                                              <p:attrName>ppt_y</p:attrName>
                                            </p:attrNameLst>
                                          </p:cBhvr>
                                          <p:tavLst>
                                            <p:tav tm="0">
                                              <p:val>
                                                <p:strVal val="#ppt_y"/>
                                              </p:val>
                                            </p:tav>
                                            <p:tav tm="100000">
                                              <p:val>
                                                <p:strVal val="#ppt_y"/>
                                              </p:val>
                                            </p:tav>
                                          </p:tavLst>
                                        </p:anim>
                                      </p:childTnLst>
                                    </p:cTn>
                                  </p:par>
                                  <p:par>
                                    <p:cTn id="41" presetID="2" presetClass="entr" presetSubtype="2" accel="40000" fill="hold"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500" fill="hold"/>
                                            <p:tgtEl>
                                              <p:spTgt spid="50"/>
                                            </p:tgtEl>
                                            <p:attrNameLst>
                                              <p:attrName>ppt_x</p:attrName>
                                            </p:attrNameLst>
                                          </p:cBhvr>
                                          <p:tavLst>
                                            <p:tav tm="0">
                                              <p:val>
                                                <p:strVal val="1+#ppt_w/2"/>
                                              </p:val>
                                            </p:tav>
                                            <p:tav tm="100000">
                                              <p:val>
                                                <p:strVal val="#ppt_x"/>
                                              </p:val>
                                            </p:tav>
                                          </p:tavLst>
                                        </p:anim>
                                        <p:anim calcmode="lin" valueType="num">
                                          <p:cBhvr additive="base">
                                            <p:cTn id="44" dur="1500" fill="hold"/>
                                            <p:tgtEl>
                                              <p:spTgt spid="50"/>
                                            </p:tgtEl>
                                            <p:attrNameLst>
                                              <p:attrName>ppt_y</p:attrName>
                                            </p:attrNameLst>
                                          </p:cBhvr>
                                          <p:tavLst>
                                            <p:tav tm="0">
                                              <p:val>
                                                <p:strVal val="#ppt_y"/>
                                              </p:val>
                                            </p:tav>
                                            <p:tav tm="100000">
                                              <p:val>
                                                <p:strVal val="#ppt_y"/>
                                              </p:val>
                                            </p:tav>
                                          </p:tavLst>
                                        </p:anim>
                                      </p:childTnLst>
                                    </p:cTn>
                                  </p:par>
                                  <p:par>
                                    <p:cTn id="45" presetID="2" presetClass="entr" presetSubtype="8" accel="40000" fill="hold" nodeType="withEffect">
                                      <p:stCondLst>
                                        <p:cond delay="90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1500" fill="hold"/>
                                            <p:tgtEl>
                                              <p:spTgt spid="60"/>
                                            </p:tgtEl>
                                            <p:attrNameLst>
                                              <p:attrName>ppt_x</p:attrName>
                                            </p:attrNameLst>
                                          </p:cBhvr>
                                          <p:tavLst>
                                            <p:tav tm="0">
                                              <p:val>
                                                <p:strVal val="0-#ppt_w/2"/>
                                              </p:val>
                                            </p:tav>
                                            <p:tav tm="100000">
                                              <p:val>
                                                <p:strVal val="#ppt_x"/>
                                              </p:val>
                                            </p:tav>
                                          </p:tavLst>
                                        </p:anim>
                                        <p:anim calcmode="lin" valueType="num">
                                          <p:cBhvr additive="base">
                                            <p:cTn id="48" dur="1500" fill="hold"/>
                                            <p:tgtEl>
                                              <p:spTgt spid="60"/>
                                            </p:tgtEl>
                                            <p:attrNameLst>
                                              <p:attrName>ppt_y</p:attrName>
                                            </p:attrNameLst>
                                          </p:cBhvr>
                                          <p:tavLst>
                                            <p:tav tm="0">
                                              <p:val>
                                                <p:strVal val="#ppt_y"/>
                                              </p:val>
                                            </p:tav>
                                            <p:tav tm="100000">
                                              <p:val>
                                                <p:strVal val="#ppt_y"/>
                                              </p:val>
                                            </p:tav>
                                          </p:tavLst>
                                        </p:anim>
                                      </p:childTnLst>
                                    </p:cTn>
                                  </p:par>
                                  <p:par>
                                    <p:cTn id="49" presetID="2" presetClass="entr" presetSubtype="2" accel="40000" fill="hold" nodeType="withEffect">
                                      <p:stCondLst>
                                        <p:cond delay="130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1500" fill="hold"/>
                                            <p:tgtEl>
                                              <p:spTgt spid="69"/>
                                            </p:tgtEl>
                                            <p:attrNameLst>
                                              <p:attrName>ppt_x</p:attrName>
                                            </p:attrNameLst>
                                          </p:cBhvr>
                                          <p:tavLst>
                                            <p:tav tm="0">
                                              <p:val>
                                                <p:strVal val="1+#ppt_w/2"/>
                                              </p:val>
                                            </p:tav>
                                            <p:tav tm="100000">
                                              <p:val>
                                                <p:strVal val="#ppt_x"/>
                                              </p:val>
                                            </p:tav>
                                          </p:tavLst>
                                        </p:anim>
                                        <p:anim calcmode="lin" valueType="num">
                                          <p:cBhvr additive="base">
                                            <p:cTn id="52" dur="1500" fill="hold"/>
                                            <p:tgtEl>
                                              <p:spTgt spid="69"/>
                                            </p:tgtEl>
                                            <p:attrNameLst>
                                              <p:attrName>ppt_y</p:attrName>
                                            </p:attrNameLst>
                                          </p:cBhvr>
                                          <p:tavLst>
                                            <p:tav tm="0">
                                              <p:val>
                                                <p:strVal val="#ppt_y"/>
                                              </p:val>
                                            </p:tav>
                                            <p:tav tm="100000">
                                              <p:val>
                                                <p:strVal val="#ppt_y"/>
                                              </p:val>
                                            </p:tav>
                                          </p:tavLst>
                                        </p:anim>
                                      </p:childTnLst>
                                    </p:cTn>
                                  </p:par>
                                </p:childTnLst>
                              </p:cTn>
                            </p:par>
                            <p:par>
                              <p:cTn id="53" fill="hold">
                                <p:stCondLst>
                                  <p:cond delay="4900"/>
                                </p:stCondLst>
                                <p:childTnLst>
                                  <p:par>
                                    <p:cTn id="54" presetID="53" presetClass="entr" presetSubtype="16"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nodeType="withEffect">
                                      <p:stCondLst>
                                        <p:cond delay="25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par>
                                    <p:cTn id="64" presetID="53" presetClass="entr" presetSubtype="16" fill="hold" nodeType="withEffect">
                                      <p:stCondLst>
                                        <p:cond delay="50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Effect transition="in" filter="fade">
                                          <p:cBhvr>
                                            <p:cTn id="68" dur="500"/>
                                            <p:tgtEl>
                                              <p:spTgt spid="14"/>
                                            </p:tgtEl>
                                          </p:cBhvr>
                                        </p:animEffect>
                                      </p:childTnLst>
                                    </p:cTn>
                                  </p:par>
                                  <p:par>
                                    <p:cTn id="69" presetID="53" presetClass="entr" presetSubtype="16" fill="hold" nodeType="withEffect">
                                      <p:stCondLst>
                                        <p:cond delay="75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 fill="hold"/>
                                            <p:tgtEl>
                                              <p:spTgt spid="9"/>
                                            </p:tgtEl>
                                            <p:attrNameLst>
                                              <p:attrName>ppt_w</p:attrName>
                                            </p:attrNameLst>
                                          </p:cBhvr>
                                          <p:tavLst>
                                            <p:tav tm="0">
                                              <p:val>
                                                <p:fltVal val="0"/>
                                              </p:val>
                                            </p:tav>
                                            <p:tav tm="100000">
                                              <p:val>
                                                <p:strVal val="#ppt_w"/>
                                              </p:val>
                                            </p:tav>
                                          </p:tavLst>
                                        </p:anim>
                                        <p:anim calcmode="lin" valueType="num">
                                          <p:cBhvr>
                                            <p:cTn id="72" dur="500" fill="hold"/>
                                            <p:tgtEl>
                                              <p:spTgt spid="9"/>
                                            </p:tgtEl>
                                            <p:attrNameLst>
                                              <p:attrName>ppt_h</p:attrName>
                                            </p:attrNameLst>
                                          </p:cBhvr>
                                          <p:tavLst>
                                            <p:tav tm="0">
                                              <p:val>
                                                <p:fltVal val="0"/>
                                              </p:val>
                                            </p:tav>
                                            <p:tav tm="100000">
                                              <p:val>
                                                <p:strVal val="#ppt_h"/>
                                              </p:val>
                                            </p:tav>
                                          </p:tavLst>
                                        </p:anim>
                                        <p:animEffect transition="in" filter="fade">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9"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作业</a:t>
            </a:r>
          </a:p>
        </p:txBody>
      </p:sp>
      <p:sp>
        <p:nvSpPr>
          <p:cNvPr id="155" name="文本框 154"/>
          <p:cNvSpPr txBox="1"/>
          <p:nvPr/>
        </p:nvSpPr>
        <p:spPr>
          <a:xfrm>
            <a:off x="1586336" y="2039423"/>
            <a:ext cx="5971328" cy="276999"/>
          </a:xfrm>
          <a:prstGeom prst="rect">
            <a:avLst/>
          </a:prstGeom>
          <a:noFill/>
        </p:spPr>
        <p:txBody>
          <a:bodyPr wrap="square" rtlCol="0">
            <a:spAutoFit/>
          </a:bodyPr>
          <a:lstStyle/>
          <a:p>
            <a:r>
              <a:rPr lang="en-US" altLang="zh-CN" sz="1200" b="1" dirty="0">
                <a:solidFill>
                  <a:srgbClr val="01ACBE"/>
                </a:solidFill>
                <a:latin typeface="时尚中黑简体" panose="01010104010101010101" pitchFamily="2" charset="-122"/>
                <a:ea typeface="时尚中黑简体" panose="01010104010101010101" pitchFamily="2" charset="-122"/>
              </a:rPr>
              <a:t>1.</a:t>
            </a:r>
            <a:r>
              <a:rPr lang="zh-CN" altLang="en-US" sz="1200" b="1" dirty="0">
                <a:solidFill>
                  <a:srgbClr val="01ACBE"/>
                </a:solidFill>
                <a:latin typeface="时尚中黑简体" panose="01010104010101010101" pitchFamily="2" charset="-122"/>
                <a:ea typeface="时尚中黑简体" panose="01010104010101010101" pitchFamily="2" charset="-122"/>
              </a:rPr>
              <a:t> 开启一个服务端能够一直接受客户端的信息，并且能够将客户的信息发送回客户端</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5"/>
                                        </p:tgtEl>
                                        <p:attrNameLst>
                                          <p:attrName>style.visibility</p:attrName>
                                        </p:attrNameLst>
                                      </p:cBhvr>
                                      <p:to>
                                        <p:strVal val="visible"/>
                                      </p:to>
                                    </p:set>
                                    <p:animEffect transition="in" filter="blinds(horizontal)">
                                      <p:cBhvr>
                                        <p:cTn id="10"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6" name="图片 5"/>
          <p:cNvPicPr>
            <a:picLocks noChangeAspect="1"/>
          </p:cNvPicPr>
          <p:nvPr/>
        </p:nvPicPr>
        <p:blipFill>
          <a:blip r:embed="rId2" cstate="email"/>
          <a:stretch>
            <a:fillRect/>
          </a:stretch>
        </p:blipFill>
        <p:spPr>
          <a:xfrm>
            <a:off x="0" y="0"/>
            <a:ext cx="9144000" cy="5143500"/>
          </a:xfrm>
          <a:prstGeom prst="rect">
            <a:avLst/>
          </a:prstGeom>
        </p:spPr>
      </p:pic>
      <p:cxnSp>
        <p:nvCxnSpPr>
          <p:cNvPr id="29" name="直接连接符 28"/>
          <p:cNvCxnSpPr/>
          <p:nvPr/>
        </p:nvCxnSpPr>
        <p:spPr>
          <a:xfrm flipH="1">
            <a:off x="6192982" y="-33259"/>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79399" y="1081062"/>
            <a:ext cx="3018064" cy="3018064"/>
          </a:xfrm>
          <a:prstGeom prst="ellipse">
            <a:avLst/>
          </a:prstGeom>
          <a:noFill/>
          <a:ln>
            <a:solidFill>
              <a:srgbClr val="004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1" name="椭圆 30"/>
          <p:cNvSpPr/>
          <p:nvPr/>
        </p:nvSpPr>
        <p:spPr>
          <a:xfrm>
            <a:off x="3176704" y="1278367"/>
            <a:ext cx="2623457" cy="2623457"/>
          </a:xfrm>
          <a:prstGeom prst="ellipse">
            <a:avLst/>
          </a:prstGeom>
          <a:gradFill flip="none" rotWithShape="1">
            <a:gsLst>
              <a:gs pos="0">
                <a:schemeClr val="bg1"/>
              </a:gs>
              <a:gs pos="100000">
                <a:schemeClr val="bg2"/>
              </a:gs>
            </a:gsLst>
            <a:lin ang="13500000" scaled="1"/>
            <a:tileRect/>
          </a:gradFill>
          <a:ln w="38100">
            <a:gradFill flip="none" rotWithShape="1">
              <a:gsLst>
                <a:gs pos="0">
                  <a:schemeClr val="bg1"/>
                </a:gs>
                <a:gs pos="100000">
                  <a:schemeClr val="bg2"/>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2" name="文本框 31"/>
          <p:cNvSpPr txBox="1"/>
          <p:nvPr/>
        </p:nvSpPr>
        <p:spPr>
          <a:xfrm>
            <a:off x="3291365" y="1622910"/>
            <a:ext cx="3619382" cy="1569660"/>
          </a:xfrm>
          <a:prstGeom prst="rect">
            <a:avLst/>
          </a:prstGeom>
          <a:noFill/>
        </p:spPr>
        <p:txBody>
          <a:bodyPr wrap="square" rtlCol="0">
            <a:spAutoFit/>
          </a:bodyPr>
          <a:lstStyle/>
          <a:p>
            <a:r>
              <a:rPr lang="en-US" altLang="zh-CN" sz="9600" dirty="0">
                <a:solidFill>
                  <a:srgbClr val="6E4180"/>
                </a:solidFill>
                <a:latin typeface="PMingLiU" panose="02020500000000000000" pitchFamily="18" charset="-120"/>
                <a:ea typeface="PMingLiU" panose="02020500000000000000" pitchFamily="18" charset="-120"/>
              </a:rPr>
              <a:t>2</a:t>
            </a:r>
            <a:r>
              <a:rPr lang="en-US" altLang="zh-CN" sz="9600" dirty="0">
                <a:solidFill>
                  <a:srgbClr val="FFB352"/>
                </a:solidFill>
                <a:latin typeface="PMingLiU" panose="02020500000000000000" pitchFamily="18" charset="-120"/>
                <a:ea typeface="PMingLiU" panose="02020500000000000000" pitchFamily="18" charset="-120"/>
              </a:rPr>
              <a:t>0</a:t>
            </a:r>
            <a:r>
              <a:rPr lang="en-US" altLang="zh-CN" sz="9600" dirty="0">
                <a:solidFill>
                  <a:srgbClr val="E66B6B"/>
                </a:solidFill>
                <a:latin typeface="PMingLiU" panose="02020500000000000000" pitchFamily="18" charset="-120"/>
                <a:ea typeface="PMingLiU" panose="02020500000000000000" pitchFamily="18" charset="-120"/>
              </a:rPr>
              <a:t>2</a:t>
            </a:r>
            <a:r>
              <a:rPr lang="en-US" altLang="zh-CN" sz="9600" dirty="0">
                <a:solidFill>
                  <a:srgbClr val="00A6B6"/>
                </a:solidFill>
                <a:latin typeface="PMingLiU" panose="02020500000000000000" pitchFamily="18" charset="-120"/>
                <a:ea typeface="PMingLiU" panose="02020500000000000000" pitchFamily="18" charset="-120"/>
              </a:rPr>
              <a:t>1</a:t>
            </a:r>
            <a:endParaRPr lang="zh-CN" altLang="en-US" sz="9600" dirty="0">
              <a:solidFill>
                <a:srgbClr val="00A6B6"/>
              </a:solidFill>
              <a:latin typeface="PMingLiU" panose="02020500000000000000" pitchFamily="18" charset="-120"/>
              <a:ea typeface="PMingLiU" panose="02020500000000000000" pitchFamily="18" charset="-120"/>
            </a:endParaRPr>
          </a:p>
        </p:txBody>
      </p:sp>
      <p:cxnSp>
        <p:nvCxnSpPr>
          <p:cNvPr id="33" name="直接连接符 32"/>
          <p:cNvCxnSpPr/>
          <p:nvPr/>
        </p:nvCxnSpPr>
        <p:spPr>
          <a:xfrm flipH="1">
            <a:off x="2303565" y="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585305" y="2273969"/>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457208" y="1434363"/>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125858" y="936835"/>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840606" y="229830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39" name="直接连接符 38"/>
          <p:cNvCxnSpPr/>
          <p:nvPr/>
        </p:nvCxnSpPr>
        <p:spPr>
          <a:xfrm flipH="1">
            <a:off x="1528324" y="539346"/>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63923" y="2366300"/>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037068" y="8131"/>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806328" y="337997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339571" y="-3325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H="1">
            <a:off x="7013606" y="53440"/>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89996" y="-1241929"/>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101058" y="2893855"/>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730735" y="2023088"/>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1000"/>
                                        <p:tgtEl>
                                          <p:spTgt spid="47"/>
                                        </p:tgtEl>
                                      </p:cBhvr>
                                    </p:animEffect>
                                    <p:anim calcmode="lin" valueType="num">
                                      <p:cBhvr>
                                        <p:cTn id="73" dur="1000" fill="hold"/>
                                        <p:tgtEl>
                                          <p:spTgt spid="47"/>
                                        </p:tgtEl>
                                        <p:attrNameLst>
                                          <p:attrName>ppt_x</p:attrName>
                                        </p:attrNameLst>
                                      </p:cBhvr>
                                      <p:tavLst>
                                        <p:tav tm="0">
                                          <p:val>
                                            <p:strVal val="#ppt_x"/>
                                          </p:val>
                                        </p:tav>
                                        <p:tav tm="100000">
                                          <p:val>
                                            <p:strVal val="#ppt_x"/>
                                          </p:val>
                                        </p:tav>
                                      </p:tavLst>
                                    </p:anim>
                                    <p:anim calcmode="lin" valueType="num">
                                      <p:cBhvr>
                                        <p:cTn id="74" dur="1000" fill="hold"/>
                                        <p:tgtEl>
                                          <p:spTgt spid="47"/>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left)">
                                      <p:cBhvr>
                                        <p:cTn id="83" dur="500"/>
                                        <p:tgtEl>
                                          <p:spTgt spid="30"/>
                                        </p:tgtEl>
                                      </p:cBhvr>
                                    </p:animEffect>
                                  </p:childTnLst>
                                </p:cTn>
                              </p:par>
                            </p:childTnLst>
                          </p:cTn>
                        </p:par>
                        <p:par>
                          <p:cTn id="84" fill="hold">
                            <p:stCondLst>
                              <p:cond delay="1500"/>
                            </p:stCondLst>
                            <p:childTnLst>
                              <p:par>
                                <p:cTn id="85" presetID="23" presetClass="entr" presetSubtype="16"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500" fill="hold"/>
                                        <p:tgtEl>
                                          <p:spTgt spid="31"/>
                                        </p:tgtEl>
                                        <p:attrNameLst>
                                          <p:attrName>ppt_w</p:attrName>
                                        </p:attrNameLst>
                                      </p:cBhvr>
                                      <p:tavLst>
                                        <p:tav tm="0">
                                          <p:val>
                                            <p:fltVal val="0"/>
                                          </p:val>
                                        </p:tav>
                                        <p:tav tm="100000">
                                          <p:val>
                                            <p:strVal val="#ppt_w"/>
                                          </p:val>
                                        </p:tav>
                                      </p:tavLst>
                                    </p:anim>
                                    <p:anim calcmode="lin" valueType="num">
                                      <p:cBhvr>
                                        <p:cTn id="88" dur="500" fill="hold"/>
                                        <p:tgtEl>
                                          <p:spTgt spid="31"/>
                                        </p:tgtEl>
                                        <p:attrNameLst>
                                          <p:attrName>ppt_h</p:attrName>
                                        </p:attrNameLst>
                                      </p:cBhvr>
                                      <p:tavLst>
                                        <p:tav tm="0">
                                          <p:val>
                                            <p:fltVal val="0"/>
                                          </p:val>
                                        </p:tav>
                                        <p:tav tm="100000">
                                          <p:val>
                                            <p:strVal val="#ppt_h"/>
                                          </p:val>
                                        </p:tav>
                                      </p:tavLst>
                                    </p:anim>
                                  </p:childTnLst>
                                </p:cTn>
                              </p:par>
                            </p:childTnLst>
                          </p:cTn>
                        </p:par>
                        <p:par>
                          <p:cTn id="89" fill="hold">
                            <p:stCondLst>
                              <p:cond delay="2000"/>
                            </p:stCondLst>
                            <p:childTnLst>
                              <p:par>
                                <p:cTn id="90" presetID="56" presetClass="entr" presetSubtype="0" fill="hold" grpId="0" nodeType="afterEffect">
                                  <p:stCondLst>
                                    <p:cond delay="0"/>
                                  </p:stCondLst>
                                  <p:iterate type="lt">
                                    <p:tmPct val="10000"/>
                                  </p:iterate>
                                  <p:childTnLst>
                                    <p:set>
                                      <p:cBhvr>
                                        <p:cTn id="91" dur="1" fill="hold">
                                          <p:stCondLst>
                                            <p:cond delay="0"/>
                                          </p:stCondLst>
                                        </p:cTn>
                                        <p:tgtEl>
                                          <p:spTgt spid="32"/>
                                        </p:tgtEl>
                                        <p:attrNameLst>
                                          <p:attrName>style.visibility</p:attrName>
                                        </p:attrNameLst>
                                      </p:cBhvr>
                                      <p:to>
                                        <p:strVal val="visible"/>
                                      </p:to>
                                    </p:set>
                                    <p:anim by="(-#ppt_w*2)" calcmode="lin" valueType="num">
                                      <p:cBhvr rctx="PPT">
                                        <p:cTn id="92" dur="500" autoRev="1" fill="hold">
                                          <p:stCondLst>
                                            <p:cond delay="0"/>
                                          </p:stCondLst>
                                        </p:cTn>
                                        <p:tgtEl>
                                          <p:spTgt spid="32"/>
                                        </p:tgtEl>
                                        <p:attrNameLst>
                                          <p:attrName>ppt_w</p:attrName>
                                        </p:attrNameLst>
                                      </p:cBhvr>
                                    </p:anim>
                                    <p:anim by="(#ppt_w*0.50)" calcmode="lin" valueType="num">
                                      <p:cBhvr>
                                        <p:cTn id="93" dur="500" decel="50000" autoRev="1" fill="hold">
                                          <p:stCondLst>
                                            <p:cond delay="0"/>
                                          </p:stCondLst>
                                        </p:cTn>
                                        <p:tgtEl>
                                          <p:spTgt spid="32"/>
                                        </p:tgtEl>
                                        <p:attrNameLst>
                                          <p:attrName>ppt_x</p:attrName>
                                        </p:attrNameLst>
                                      </p:cBhvr>
                                    </p:anim>
                                    <p:anim from="(-#ppt_h/2)" to="(#ppt_y)" calcmode="lin" valueType="num">
                                      <p:cBhvr>
                                        <p:cTn id="94" dur="1000" fill="hold">
                                          <p:stCondLst>
                                            <p:cond delay="0"/>
                                          </p:stCondLst>
                                        </p:cTn>
                                        <p:tgtEl>
                                          <p:spTgt spid="32"/>
                                        </p:tgtEl>
                                        <p:attrNameLst>
                                          <p:attrName>ppt_y</p:attrName>
                                        </p:attrNameLst>
                                      </p:cBhvr>
                                    </p:anim>
                                    <p:animRot by="21600000">
                                      <p:cBhvr>
                                        <p:cTn id="95" dur="1000" fill="hold">
                                          <p:stCondLst>
                                            <p:cond delay="0"/>
                                          </p:stCondLst>
                                        </p:cTn>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67908" y="-879297"/>
            <a:ext cx="1756222" cy="1756222"/>
            <a:chOff x="2894659" y="1465288"/>
            <a:chExt cx="1727827" cy="1727827"/>
          </a:xfrm>
        </p:grpSpPr>
        <p:grpSp>
          <p:nvGrpSpPr>
            <p:cNvPr id="5" name="组合 4"/>
            <p:cNvGrpSpPr/>
            <p:nvPr/>
          </p:nvGrpSpPr>
          <p:grpSpPr>
            <a:xfrm rot="1771504">
              <a:off x="2914532" y="1485269"/>
              <a:ext cx="1688083" cy="1687866"/>
              <a:chOff x="1827622" y="1343919"/>
              <a:chExt cx="2304000" cy="2304000"/>
            </a:xfrm>
          </p:grpSpPr>
          <p:sp>
            <p:nvSpPr>
              <p:cNvPr id="7" name="椭圆 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8" name="椭圆 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sp>
          <p:nvSpPr>
            <p:cNvPr id="6" name="流程图: 联系 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rot="1771504">
            <a:off x="3575961" y="378943"/>
            <a:ext cx="272244" cy="272209"/>
            <a:chOff x="1827622" y="1343919"/>
            <a:chExt cx="2304000" cy="2304000"/>
          </a:xfrm>
        </p:grpSpPr>
        <p:sp>
          <p:nvSpPr>
            <p:cNvPr id="10" name="椭圆 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11" name="椭圆 1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12" name="组合 11"/>
          <p:cNvGrpSpPr/>
          <p:nvPr/>
        </p:nvGrpSpPr>
        <p:grpSpPr>
          <a:xfrm rot="1771504">
            <a:off x="5177750" y="37315"/>
            <a:ext cx="272244" cy="272209"/>
            <a:chOff x="1827622" y="1343919"/>
            <a:chExt cx="2304000" cy="2304000"/>
          </a:xfrm>
        </p:grpSpPr>
        <p:sp>
          <p:nvSpPr>
            <p:cNvPr id="13" name="椭圆 1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14" name="椭圆 1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15" name="组合 14"/>
          <p:cNvGrpSpPr/>
          <p:nvPr/>
        </p:nvGrpSpPr>
        <p:grpSpPr>
          <a:xfrm rot="1771504">
            <a:off x="4219534" y="449833"/>
            <a:ext cx="216832" cy="216804"/>
            <a:chOff x="1827622" y="1343919"/>
            <a:chExt cx="2304000" cy="2304000"/>
          </a:xfrm>
        </p:grpSpPr>
        <p:sp>
          <p:nvSpPr>
            <p:cNvPr id="16" name="椭圆 1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17" name="椭圆 1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18" name="组合 17"/>
          <p:cNvGrpSpPr/>
          <p:nvPr/>
        </p:nvGrpSpPr>
        <p:grpSpPr>
          <a:xfrm rot="1771504">
            <a:off x="4695050" y="474507"/>
            <a:ext cx="402249" cy="402197"/>
            <a:chOff x="1827622" y="1343919"/>
            <a:chExt cx="2304000" cy="2304000"/>
          </a:xfrm>
        </p:grpSpPr>
        <p:sp>
          <p:nvSpPr>
            <p:cNvPr id="19" name="椭圆 1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20" name="椭圆 1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21" name="组合 20"/>
          <p:cNvGrpSpPr/>
          <p:nvPr/>
        </p:nvGrpSpPr>
        <p:grpSpPr>
          <a:xfrm rot="1771504">
            <a:off x="3507274" y="-102313"/>
            <a:ext cx="166140" cy="166119"/>
            <a:chOff x="1827622" y="1343919"/>
            <a:chExt cx="2304000" cy="2304000"/>
          </a:xfrm>
        </p:grpSpPr>
        <p:sp>
          <p:nvSpPr>
            <p:cNvPr id="22" name="椭圆 2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23" name="椭圆 2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24" name="组合 23"/>
          <p:cNvGrpSpPr/>
          <p:nvPr/>
        </p:nvGrpSpPr>
        <p:grpSpPr>
          <a:xfrm rot="1771504">
            <a:off x="3897083" y="823288"/>
            <a:ext cx="229240" cy="202742"/>
            <a:chOff x="1827622" y="1343919"/>
            <a:chExt cx="2304000" cy="2304000"/>
          </a:xfrm>
        </p:grpSpPr>
        <p:sp>
          <p:nvSpPr>
            <p:cNvPr id="25" name="椭圆 2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26" name="椭圆 2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
        <p:nvSpPr>
          <p:cNvPr id="27" name="文本框 26"/>
          <p:cNvSpPr txBox="1"/>
          <p:nvPr/>
        </p:nvSpPr>
        <p:spPr>
          <a:xfrm>
            <a:off x="3938055" y="-4064"/>
            <a:ext cx="1090736" cy="523220"/>
          </a:xfrm>
          <a:prstGeom prst="rect">
            <a:avLst/>
          </a:prstGeom>
          <a:noFill/>
        </p:spPr>
        <p:txBody>
          <a:bodyPr wrap="square" rtlCol="0">
            <a:spAutoFit/>
          </a:bodyPr>
          <a:lstStyle/>
          <a:p>
            <a:r>
              <a:rPr lang="zh-CN" altLang="en-US" sz="2800" dirty="0">
                <a:solidFill>
                  <a:srgbClr val="00A7B7"/>
                </a:solidFill>
                <a:latin typeface="黑体" panose="02010609060101010101" charset="-122"/>
                <a:ea typeface="黑体" panose="02010609060101010101" charset="-122"/>
              </a:rPr>
              <a:t>目 录</a:t>
            </a:r>
          </a:p>
        </p:txBody>
      </p:sp>
      <p:grpSp>
        <p:nvGrpSpPr>
          <p:cNvPr id="28" name="组合 27"/>
          <p:cNvGrpSpPr/>
          <p:nvPr/>
        </p:nvGrpSpPr>
        <p:grpSpPr>
          <a:xfrm>
            <a:off x="1786895" y="1852418"/>
            <a:ext cx="862552" cy="1012413"/>
            <a:chOff x="1254722" y="1864234"/>
            <a:chExt cx="762943" cy="1012413"/>
          </a:xfrm>
        </p:grpSpPr>
        <p:grpSp>
          <p:nvGrpSpPr>
            <p:cNvPr id="29" name="组合 28"/>
            <p:cNvGrpSpPr/>
            <p:nvPr/>
          </p:nvGrpSpPr>
          <p:grpSpPr>
            <a:xfrm>
              <a:off x="1254722" y="1864234"/>
              <a:ext cx="762943" cy="762943"/>
              <a:chOff x="2894659" y="1465288"/>
              <a:chExt cx="1727827" cy="1727827"/>
            </a:xfrm>
          </p:grpSpPr>
          <p:grpSp>
            <p:nvGrpSpPr>
              <p:cNvPr id="31" name="组合 30"/>
              <p:cNvGrpSpPr/>
              <p:nvPr/>
            </p:nvGrpSpPr>
            <p:grpSpPr>
              <a:xfrm rot="1771504">
                <a:off x="2914532" y="1485269"/>
                <a:ext cx="1688083" cy="1687866"/>
                <a:chOff x="1827622" y="1343919"/>
                <a:chExt cx="2304000" cy="2304000"/>
              </a:xfrm>
            </p:grpSpPr>
            <p:sp>
              <p:nvSpPr>
                <p:cNvPr id="33" name="椭圆 3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00B7CA"/>
                    </a:solidFill>
                    <a:latin typeface="华文细黑" pitchFamily="2" charset="-122"/>
                    <a:ea typeface="华文细黑" pitchFamily="2" charset="-122"/>
                  </a:endParaRPr>
                </a:p>
              </p:txBody>
            </p:sp>
            <p:sp>
              <p:nvSpPr>
                <p:cNvPr id="34" name="椭圆 3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00B7CA"/>
                    </a:solidFill>
                    <a:latin typeface="华文细黑" pitchFamily="2" charset="-122"/>
                    <a:ea typeface="华文细黑" pitchFamily="2" charset="-122"/>
                  </a:endParaRPr>
                </a:p>
              </p:txBody>
            </p:sp>
          </p:grpSp>
          <p:sp>
            <p:nvSpPr>
              <p:cNvPr id="32" name="流程图: 联系 31"/>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rgbClr val="00B7CA"/>
                  </a:solidFill>
                </a:endParaRPr>
              </a:p>
            </p:txBody>
          </p:sp>
        </p:grpSp>
        <p:sp>
          <p:nvSpPr>
            <p:cNvPr id="30" name="文本框 29"/>
            <p:cNvSpPr txBox="1"/>
            <p:nvPr/>
          </p:nvSpPr>
          <p:spPr>
            <a:xfrm>
              <a:off x="1378895" y="2045650"/>
              <a:ext cx="526473" cy="830997"/>
            </a:xfrm>
            <a:prstGeom prst="rect">
              <a:avLst/>
            </a:prstGeom>
            <a:noFill/>
            <a:ln>
              <a:noFill/>
            </a:ln>
          </p:spPr>
          <p:txBody>
            <a:bodyPr wrap="square" rtlCol="0">
              <a:spAutoFit/>
            </a:bodyPr>
            <a:lstStyle/>
            <a:p>
              <a:r>
                <a:rPr lang="en-US" altLang="zh-CN" sz="2400" b="1" dirty="0">
                  <a:solidFill>
                    <a:srgbClr val="F45159"/>
                  </a:solidFill>
                  <a:latin typeface="方正兰亭超细黑简体" panose="02000000000000000000" pitchFamily="2" charset="-122"/>
                  <a:ea typeface="方正兰亭超细黑简体" panose="02000000000000000000" pitchFamily="2" charset="-122"/>
                </a:rPr>
                <a:t>01</a:t>
              </a:r>
              <a:endParaRPr lang="zh-CN" altLang="en-US" sz="2400" b="1" dirty="0">
                <a:solidFill>
                  <a:srgbClr val="F45159"/>
                </a:solidFill>
                <a:latin typeface="方正兰亭超细黑简体" panose="02000000000000000000" pitchFamily="2" charset="-122"/>
                <a:ea typeface="方正兰亭超细黑简体" panose="02000000000000000000" pitchFamily="2" charset="-122"/>
              </a:endParaRPr>
            </a:p>
          </p:txBody>
        </p:sp>
      </p:grpSp>
      <p:grpSp>
        <p:nvGrpSpPr>
          <p:cNvPr id="35" name="组合 34"/>
          <p:cNvGrpSpPr/>
          <p:nvPr/>
        </p:nvGrpSpPr>
        <p:grpSpPr>
          <a:xfrm>
            <a:off x="3291192" y="1852418"/>
            <a:ext cx="862552" cy="1019893"/>
            <a:chOff x="2705448" y="1864234"/>
            <a:chExt cx="762943" cy="1019893"/>
          </a:xfrm>
        </p:grpSpPr>
        <p:grpSp>
          <p:nvGrpSpPr>
            <p:cNvPr id="36" name="组合 35"/>
            <p:cNvGrpSpPr/>
            <p:nvPr/>
          </p:nvGrpSpPr>
          <p:grpSpPr>
            <a:xfrm>
              <a:off x="2705448" y="1864234"/>
              <a:ext cx="762943" cy="762943"/>
              <a:chOff x="2894659" y="1465288"/>
              <a:chExt cx="1727827" cy="1727827"/>
            </a:xfrm>
          </p:grpSpPr>
          <p:grpSp>
            <p:nvGrpSpPr>
              <p:cNvPr id="38" name="组合 37"/>
              <p:cNvGrpSpPr/>
              <p:nvPr/>
            </p:nvGrpSpPr>
            <p:grpSpPr>
              <a:xfrm rot="1771504">
                <a:off x="2914532" y="1485269"/>
                <a:ext cx="1688083" cy="1687866"/>
                <a:chOff x="1827622" y="1343919"/>
                <a:chExt cx="2304000" cy="2304000"/>
              </a:xfrm>
            </p:grpSpPr>
            <p:sp>
              <p:nvSpPr>
                <p:cNvPr id="40" name="椭圆 3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B757"/>
                    </a:solidFill>
                    <a:latin typeface="华文细黑" pitchFamily="2" charset="-122"/>
                    <a:ea typeface="华文细黑" pitchFamily="2" charset="-122"/>
                  </a:endParaRPr>
                </a:p>
              </p:txBody>
            </p:sp>
            <p:sp>
              <p:nvSpPr>
                <p:cNvPr id="41" name="椭圆 4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B757"/>
                    </a:solidFill>
                    <a:latin typeface="华文细黑" pitchFamily="2" charset="-122"/>
                    <a:ea typeface="华文细黑" pitchFamily="2" charset="-122"/>
                  </a:endParaRPr>
                </a:p>
              </p:txBody>
            </p:sp>
          </p:grpSp>
          <p:sp>
            <p:nvSpPr>
              <p:cNvPr id="39" name="流程图: 联系 38"/>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rgbClr val="FFB757"/>
                  </a:solidFill>
                </a:endParaRPr>
              </a:p>
            </p:txBody>
          </p:sp>
        </p:grpSp>
        <p:sp>
          <p:nvSpPr>
            <p:cNvPr id="37" name="文本框 36"/>
            <p:cNvSpPr txBox="1"/>
            <p:nvPr/>
          </p:nvSpPr>
          <p:spPr>
            <a:xfrm>
              <a:off x="2824946" y="2053130"/>
              <a:ext cx="526473" cy="830997"/>
            </a:xfrm>
            <a:prstGeom prst="rect">
              <a:avLst/>
            </a:prstGeom>
            <a:noFill/>
            <a:ln>
              <a:noFill/>
            </a:ln>
          </p:spPr>
          <p:txBody>
            <a:bodyPr wrap="square" rtlCol="0">
              <a:spAutoFit/>
            </a:bodyPr>
            <a:lstStyle/>
            <a:p>
              <a:r>
                <a:rPr lang="en-US" altLang="zh-CN" sz="2400" b="1" dirty="0">
                  <a:solidFill>
                    <a:srgbClr val="FFA538"/>
                  </a:solidFill>
                  <a:latin typeface="方正兰亭超细黑简体" panose="02000000000000000000" pitchFamily="2" charset="-122"/>
                  <a:ea typeface="方正兰亭超细黑简体" panose="02000000000000000000" pitchFamily="2" charset="-122"/>
                </a:rPr>
                <a:t>02</a:t>
              </a:r>
              <a:endParaRPr lang="zh-CN" altLang="en-US" sz="2400" b="1" dirty="0">
                <a:solidFill>
                  <a:srgbClr val="FFA538"/>
                </a:solidFill>
                <a:latin typeface="方正兰亭超细黑简体" panose="02000000000000000000" pitchFamily="2" charset="-122"/>
                <a:ea typeface="方正兰亭超细黑简体" panose="02000000000000000000" pitchFamily="2" charset="-122"/>
              </a:endParaRPr>
            </a:p>
          </p:txBody>
        </p:sp>
      </p:grpSp>
      <p:grpSp>
        <p:nvGrpSpPr>
          <p:cNvPr id="42" name="组合 41"/>
          <p:cNvGrpSpPr/>
          <p:nvPr/>
        </p:nvGrpSpPr>
        <p:grpSpPr>
          <a:xfrm>
            <a:off x="4801708" y="1846024"/>
            <a:ext cx="862552" cy="1015712"/>
            <a:chOff x="4132381" y="1864234"/>
            <a:chExt cx="762943" cy="1015712"/>
          </a:xfrm>
        </p:grpSpPr>
        <p:grpSp>
          <p:nvGrpSpPr>
            <p:cNvPr id="43" name="组合 42"/>
            <p:cNvGrpSpPr/>
            <p:nvPr/>
          </p:nvGrpSpPr>
          <p:grpSpPr>
            <a:xfrm>
              <a:off x="4132381" y="1864234"/>
              <a:ext cx="762943" cy="762943"/>
              <a:chOff x="2894659" y="1465288"/>
              <a:chExt cx="1727827" cy="1727827"/>
            </a:xfrm>
          </p:grpSpPr>
          <p:grpSp>
            <p:nvGrpSpPr>
              <p:cNvPr id="45" name="组合 44"/>
              <p:cNvGrpSpPr/>
              <p:nvPr/>
            </p:nvGrpSpPr>
            <p:grpSpPr>
              <a:xfrm rot="1771504">
                <a:off x="2914532" y="1485269"/>
                <a:ext cx="1688083" cy="1687866"/>
                <a:chOff x="1827622" y="1343919"/>
                <a:chExt cx="2304000" cy="2304000"/>
              </a:xfrm>
            </p:grpSpPr>
            <p:sp>
              <p:nvSpPr>
                <p:cNvPr id="47" name="椭圆 4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48" name="椭圆 4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
            <p:nvSpPr>
              <p:cNvPr id="46" name="流程图: 联系 4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sp>
          <p:nvSpPr>
            <p:cNvPr id="44" name="文本框 43"/>
            <p:cNvSpPr txBox="1"/>
            <p:nvPr/>
          </p:nvSpPr>
          <p:spPr>
            <a:xfrm>
              <a:off x="4247986" y="2048949"/>
              <a:ext cx="526473" cy="830997"/>
            </a:xfrm>
            <a:prstGeom prst="rect">
              <a:avLst/>
            </a:prstGeom>
            <a:noFill/>
            <a:ln>
              <a:noFill/>
            </a:ln>
          </p:spPr>
          <p:txBody>
            <a:bodyPr wrap="square" rtlCol="0">
              <a:spAutoFit/>
            </a:bodyPr>
            <a:lstStyle/>
            <a:p>
              <a:r>
                <a:rPr lang="en-US" altLang="zh-CN" sz="2400" b="1" dirty="0">
                  <a:solidFill>
                    <a:srgbClr val="6C407D"/>
                  </a:solidFill>
                  <a:latin typeface="方正兰亭超细黑简体" panose="02000000000000000000" pitchFamily="2" charset="-122"/>
                  <a:ea typeface="方正兰亭超细黑简体" panose="02000000000000000000" pitchFamily="2" charset="-122"/>
                </a:rPr>
                <a:t>03</a:t>
              </a:r>
            </a:p>
          </p:txBody>
        </p:sp>
      </p:grpSp>
      <p:grpSp>
        <p:nvGrpSpPr>
          <p:cNvPr id="49" name="组合 48"/>
          <p:cNvGrpSpPr/>
          <p:nvPr/>
        </p:nvGrpSpPr>
        <p:grpSpPr>
          <a:xfrm>
            <a:off x="6266004" y="1846024"/>
            <a:ext cx="862552" cy="1011898"/>
            <a:chOff x="5617616" y="1872229"/>
            <a:chExt cx="762943" cy="1011898"/>
          </a:xfrm>
        </p:grpSpPr>
        <p:grpSp>
          <p:nvGrpSpPr>
            <p:cNvPr id="50" name="组合 49"/>
            <p:cNvGrpSpPr/>
            <p:nvPr/>
          </p:nvGrpSpPr>
          <p:grpSpPr>
            <a:xfrm>
              <a:off x="5617616" y="1872229"/>
              <a:ext cx="762943" cy="762943"/>
              <a:chOff x="2894659" y="1465288"/>
              <a:chExt cx="1727827" cy="1727827"/>
            </a:xfrm>
          </p:grpSpPr>
          <p:grpSp>
            <p:nvGrpSpPr>
              <p:cNvPr id="52" name="组合 51"/>
              <p:cNvGrpSpPr/>
              <p:nvPr/>
            </p:nvGrpSpPr>
            <p:grpSpPr>
              <a:xfrm rot="1771504">
                <a:off x="2914532" y="1485269"/>
                <a:ext cx="1688083" cy="1687866"/>
                <a:chOff x="1827622" y="1343919"/>
                <a:chExt cx="2304000" cy="2304000"/>
              </a:xfrm>
            </p:grpSpPr>
            <p:sp>
              <p:nvSpPr>
                <p:cNvPr id="54" name="椭圆 5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55" name="椭圆 5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
            <p:nvSpPr>
              <p:cNvPr id="53" name="流程图: 联系 52"/>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sp>
          <p:nvSpPr>
            <p:cNvPr id="51" name="文本框 50"/>
            <p:cNvSpPr txBox="1"/>
            <p:nvPr/>
          </p:nvSpPr>
          <p:spPr>
            <a:xfrm>
              <a:off x="5735850" y="2053130"/>
              <a:ext cx="526473" cy="830997"/>
            </a:xfrm>
            <a:prstGeom prst="rect">
              <a:avLst/>
            </a:prstGeom>
            <a:noFill/>
            <a:ln>
              <a:noFill/>
            </a:ln>
          </p:spPr>
          <p:txBody>
            <a:bodyPr wrap="square" rtlCol="0">
              <a:spAutoFit/>
            </a:bodyPr>
            <a:lstStyle/>
            <a:p>
              <a:r>
                <a:rPr lang="en-US" altLang="zh-CN" sz="2400" b="1" dirty="0">
                  <a:solidFill>
                    <a:srgbClr val="00A7B7"/>
                  </a:solidFill>
                  <a:latin typeface="方正兰亭超细黑简体" panose="02000000000000000000" pitchFamily="2" charset="-122"/>
                  <a:ea typeface="方正兰亭超细黑简体" panose="02000000000000000000" pitchFamily="2" charset="-122"/>
                </a:rPr>
                <a:t>04</a:t>
              </a:r>
              <a:endParaRPr lang="zh-CN" altLang="en-US" sz="2400" b="1" dirty="0">
                <a:solidFill>
                  <a:srgbClr val="00A7B7"/>
                </a:solidFill>
                <a:latin typeface="方正兰亭超细黑简体" panose="02000000000000000000" pitchFamily="2" charset="-122"/>
                <a:ea typeface="方正兰亭超细黑简体" panose="02000000000000000000" pitchFamily="2" charset="-122"/>
              </a:endParaRPr>
            </a:p>
          </p:txBody>
        </p:sp>
      </p:grpSp>
      <p:grpSp>
        <p:nvGrpSpPr>
          <p:cNvPr id="56" name="组合 55"/>
          <p:cNvGrpSpPr/>
          <p:nvPr/>
        </p:nvGrpSpPr>
        <p:grpSpPr>
          <a:xfrm>
            <a:off x="1629113" y="3091476"/>
            <a:ext cx="1251800" cy="644502"/>
            <a:chOff x="1096942" y="3103294"/>
            <a:chExt cx="1107240" cy="644502"/>
          </a:xfrm>
        </p:grpSpPr>
        <p:sp>
          <p:nvSpPr>
            <p:cNvPr id="57" name="文本框 56"/>
            <p:cNvSpPr txBox="1"/>
            <p:nvPr/>
          </p:nvSpPr>
          <p:spPr>
            <a:xfrm>
              <a:off x="1096942" y="3103294"/>
              <a:ext cx="1085222" cy="276999"/>
            </a:xfrm>
            <a:prstGeom prst="rect">
              <a:avLst/>
            </a:prstGeom>
            <a:noFill/>
          </p:spPr>
          <p:txBody>
            <a:bodyPr wrap="square" rtlCol="0">
              <a:spAutoFit/>
            </a:bodyPr>
            <a:lstStyle/>
            <a:p>
              <a:pPr algn="ctr"/>
              <a:r>
                <a:rPr lang="zh-CN" altLang="en-US" sz="1200" b="1" dirty="0">
                  <a:solidFill>
                    <a:srgbClr val="F45159"/>
                  </a:solidFill>
                  <a:latin typeface="微软雅黑" panose="020B0503020204020204" charset="-122"/>
                  <a:ea typeface="微软雅黑" panose="020B0503020204020204" charset="-122"/>
                </a:rPr>
                <a:t>传输模型</a:t>
              </a:r>
            </a:p>
          </p:txBody>
        </p:sp>
        <p:sp>
          <p:nvSpPr>
            <p:cNvPr id="58" name="文本框 57"/>
            <p:cNvSpPr txBox="1"/>
            <p:nvPr/>
          </p:nvSpPr>
          <p:spPr>
            <a:xfrm>
              <a:off x="1096942" y="3470797"/>
              <a:ext cx="1107240"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itchFamily="2" charset="-122"/>
                <a:ea typeface="华文细黑" pitchFamily="2" charset="-122"/>
              </a:endParaRPr>
            </a:p>
          </p:txBody>
        </p:sp>
      </p:grpSp>
      <p:grpSp>
        <p:nvGrpSpPr>
          <p:cNvPr id="59" name="组合 58"/>
          <p:cNvGrpSpPr/>
          <p:nvPr/>
        </p:nvGrpSpPr>
        <p:grpSpPr>
          <a:xfrm>
            <a:off x="2606089" y="3089168"/>
            <a:ext cx="2411642" cy="646044"/>
            <a:chOff x="2020347" y="3100986"/>
            <a:chExt cx="2133141" cy="646044"/>
          </a:xfrm>
        </p:grpSpPr>
        <p:sp>
          <p:nvSpPr>
            <p:cNvPr id="60" name="文本框 59"/>
            <p:cNvSpPr txBox="1"/>
            <p:nvPr/>
          </p:nvSpPr>
          <p:spPr>
            <a:xfrm>
              <a:off x="2020347" y="3100986"/>
              <a:ext cx="2133141" cy="276999"/>
            </a:xfrm>
            <a:prstGeom prst="rect">
              <a:avLst/>
            </a:prstGeom>
            <a:noFill/>
          </p:spPr>
          <p:txBody>
            <a:bodyPr wrap="square" rtlCol="0">
              <a:spAutoFit/>
            </a:bodyPr>
            <a:lstStyle/>
            <a:p>
              <a:pPr algn="ctr"/>
              <a:r>
                <a:rPr lang="en-US" altLang="zh-CN" sz="1200" b="1" dirty="0">
                  <a:solidFill>
                    <a:srgbClr val="FFA538"/>
                  </a:solidFill>
                  <a:latin typeface="微软雅黑" panose="020B0503020204020204" charset="-122"/>
                  <a:ea typeface="微软雅黑" panose="020B0503020204020204" charset="-122"/>
                </a:rPr>
                <a:t>TCP</a:t>
              </a:r>
              <a:r>
                <a:rPr lang="zh-CN" altLang="en-US" sz="1200" b="1" dirty="0">
                  <a:solidFill>
                    <a:srgbClr val="FFA538"/>
                  </a:solidFill>
                  <a:latin typeface="微软雅黑" panose="020B0503020204020204" charset="-122"/>
                  <a:ea typeface="微软雅黑" panose="020B0503020204020204" charset="-122"/>
                </a:rPr>
                <a:t>协议</a:t>
              </a:r>
            </a:p>
          </p:txBody>
        </p:sp>
        <p:sp>
          <p:nvSpPr>
            <p:cNvPr id="61" name="文本框 60"/>
            <p:cNvSpPr txBox="1"/>
            <p:nvPr/>
          </p:nvSpPr>
          <p:spPr>
            <a:xfrm>
              <a:off x="2504237" y="3470031"/>
              <a:ext cx="1165359"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itchFamily="2" charset="-122"/>
                <a:ea typeface="华文细黑" pitchFamily="2" charset="-122"/>
              </a:endParaRPr>
            </a:p>
          </p:txBody>
        </p:sp>
      </p:grpSp>
      <p:grpSp>
        <p:nvGrpSpPr>
          <p:cNvPr id="62" name="组合 61"/>
          <p:cNvGrpSpPr/>
          <p:nvPr/>
        </p:nvGrpSpPr>
        <p:grpSpPr>
          <a:xfrm>
            <a:off x="4137840" y="3092402"/>
            <a:ext cx="2411642" cy="642810"/>
            <a:chOff x="3444649" y="3104220"/>
            <a:chExt cx="2133141" cy="642810"/>
          </a:xfrm>
        </p:grpSpPr>
        <p:sp>
          <p:nvSpPr>
            <p:cNvPr id="63" name="文本框 62"/>
            <p:cNvSpPr txBox="1"/>
            <p:nvPr/>
          </p:nvSpPr>
          <p:spPr>
            <a:xfrm>
              <a:off x="3444649" y="3104220"/>
              <a:ext cx="2133141" cy="276999"/>
            </a:xfrm>
            <a:prstGeom prst="rect">
              <a:avLst/>
            </a:prstGeom>
            <a:noFill/>
          </p:spPr>
          <p:txBody>
            <a:bodyPr wrap="square" rtlCol="0">
              <a:spAutoFit/>
            </a:bodyPr>
            <a:lstStyle/>
            <a:p>
              <a:pPr algn="ctr"/>
              <a:r>
                <a:rPr lang="zh-CN" altLang="en-US" sz="1200" b="1" dirty="0">
                  <a:solidFill>
                    <a:srgbClr val="6C407D"/>
                  </a:solidFill>
                  <a:latin typeface="微软雅黑" panose="020B0503020204020204" charset="-122"/>
                  <a:ea typeface="微软雅黑" panose="020B0503020204020204" charset="-122"/>
                </a:rPr>
                <a:t>建立套接字</a:t>
              </a:r>
            </a:p>
          </p:txBody>
        </p:sp>
        <p:sp>
          <p:nvSpPr>
            <p:cNvPr id="64" name="文本框 63"/>
            <p:cNvSpPr txBox="1"/>
            <p:nvPr/>
          </p:nvSpPr>
          <p:spPr>
            <a:xfrm>
              <a:off x="3928539" y="3470031"/>
              <a:ext cx="1165359"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itchFamily="2" charset="-122"/>
                <a:ea typeface="华文细黑" pitchFamily="2" charset="-122"/>
              </a:endParaRPr>
            </a:p>
          </p:txBody>
        </p:sp>
      </p:grpSp>
      <p:grpSp>
        <p:nvGrpSpPr>
          <p:cNvPr id="65" name="组合 64"/>
          <p:cNvGrpSpPr/>
          <p:nvPr/>
        </p:nvGrpSpPr>
        <p:grpSpPr>
          <a:xfrm>
            <a:off x="5668668" y="3073998"/>
            <a:ext cx="2411642" cy="653479"/>
            <a:chOff x="4999811" y="3100203"/>
            <a:chExt cx="2133141" cy="653479"/>
          </a:xfrm>
        </p:grpSpPr>
        <p:sp>
          <p:nvSpPr>
            <p:cNvPr id="66" name="文本框 65"/>
            <p:cNvSpPr txBox="1"/>
            <p:nvPr/>
          </p:nvSpPr>
          <p:spPr>
            <a:xfrm>
              <a:off x="4999811" y="3100203"/>
              <a:ext cx="2133141" cy="276999"/>
            </a:xfrm>
            <a:prstGeom prst="rect">
              <a:avLst/>
            </a:prstGeom>
            <a:noFill/>
          </p:spPr>
          <p:txBody>
            <a:bodyPr wrap="square" rtlCol="0">
              <a:spAutoFit/>
            </a:bodyPr>
            <a:lstStyle/>
            <a:p>
              <a:pPr algn="ctr"/>
              <a:r>
                <a:rPr lang="zh-CN" altLang="en-US" sz="1200" b="1" dirty="0">
                  <a:solidFill>
                    <a:srgbClr val="00A7B7"/>
                  </a:solidFill>
                  <a:latin typeface="微软雅黑" panose="020B0503020204020204" charset="-122"/>
                  <a:ea typeface="微软雅黑" panose="020B0503020204020204" charset="-122"/>
                </a:rPr>
                <a:t>传输数据</a:t>
              </a:r>
            </a:p>
          </p:txBody>
        </p:sp>
        <p:sp>
          <p:nvSpPr>
            <p:cNvPr id="67" name="文本框 66"/>
            <p:cNvSpPr txBox="1"/>
            <p:nvPr/>
          </p:nvSpPr>
          <p:spPr>
            <a:xfrm>
              <a:off x="5491146" y="3476683"/>
              <a:ext cx="1165359" cy="276999"/>
            </a:xfrm>
            <a:prstGeom prst="rect">
              <a:avLst/>
            </a:prstGeom>
            <a:noFill/>
          </p:spPr>
          <p:txBody>
            <a:bodyPr wrap="square" rtlCol="0">
              <a:spAutoFit/>
            </a:bodyPr>
            <a:lstStyle/>
            <a:p>
              <a:pPr algn="ctr"/>
              <a:endParaRPr lang="en-US" altLang="zh-CN" sz="1200" b="1" dirty="0">
                <a:solidFill>
                  <a:schemeClr val="tx1">
                    <a:lumMod val="50000"/>
                    <a:lumOff val="50000"/>
                  </a:schemeClr>
                </a:solidFill>
                <a:latin typeface="华文细黑" pitchFamily="2" charset="-122"/>
                <a:ea typeface="华文细黑" pitchFamily="2" charset="-122"/>
              </a:endParaRPr>
            </a:p>
          </p:txBody>
        </p:sp>
      </p:grpSp>
      <p:grpSp>
        <p:nvGrpSpPr>
          <p:cNvPr id="68" name="组合 67"/>
          <p:cNvGrpSpPr/>
          <p:nvPr/>
        </p:nvGrpSpPr>
        <p:grpSpPr>
          <a:xfrm rot="1771504">
            <a:off x="2317850" y="2354738"/>
            <a:ext cx="307788" cy="272209"/>
            <a:chOff x="1827622" y="1343919"/>
            <a:chExt cx="2304000" cy="2304000"/>
          </a:xfrm>
        </p:grpSpPr>
        <p:sp>
          <p:nvSpPr>
            <p:cNvPr id="69" name="椭圆 6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0" name="椭圆 6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grpSp>
        <p:nvGrpSpPr>
          <p:cNvPr id="71" name="组合 70"/>
          <p:cNvGrpSpPr/>
          <p:nvPr/>
        </p:nvGrpSpPr>
        <p:grpSpPr>
          <a:xfrm rot="1771504">
            <a:off x="3837716" y="2362767"/>
            <a:ext cx="307788" cy="272209"/>
            <a:chOff x="1827622" y="1343919"/>
            <a:chExt cx="2304000" cy="2304000"/>
          </a:xfrm>
        </p:grpSpPr>
        <p:sp>
          <p:nvSpPr>
            <p:cNvPr id="72" name="椭圆 7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3" name="椭圆 7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grpSp>
        <p:nvGrpSpPr>
          <p:cNvPr id="74" name="组合 73"/>
          <p:cNvGrpSpPr/>
          <p:nvPr/>
        </p:nvGrpSpPr>
        <p:grpSpPr>
          <a:xfrm rot="1771504">
            <a:off x="5363622" y="2343056"/>
            <a:ext cx="307788" cy="272209"/>
            <a:chOff x="1827622" y="1343919"/>
            <a:chExt cx="2304000" cy="2304000"/>
          </a:xfrm>
        </p:grpSpPr>
        <p:sp>
          <p:nvSpPr>
            <p:cNvPr id="75" name="椭圆 7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6" name="椭圆 7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grpSp>
        <p:nvGrpSpPr>
          <p:cNvPr id="77" name="组合 76"/>
          <p:cNvGrpSpPr/>
          <p:nvPr/>
        </p:nvGrpSpPr>
        <p:grpSpPr>
          <a:xfrm rot="1771504">
            <a:off x="6861728" y="2346917"/>
            <a:ext cx="307788" cy="272209"/>
            <a:chOff x="1827622" y="1343919"/>
            <a:chExt cx="2304000" cy="2304000"/>
          </a:xfrm>
        </p:grpSpPr>
        <p:sp>
          <p:nvSpPr>
            <p:cNvPr id="78" name="椭圆 7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9" name="椭圆 7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14:presetBounceEnd="3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30000">
                                          <p:cBhvr additive="base">
                                            <p:cTn id="7" dur="2000" fill="hold"/>
                                            <p:tgtEl>
                                              <p:spTgt spid="4"/>
                                            </p:tgtEl>
                                            <p:attrNameLst>
                                              <p:attrName>ppt_x</p:attrName>
                                            </p:attrNameLst>
                                          </p:cBhvr>
                                          <p:tavLst>
                                            <p:tav tm="0">
                                              <p:val>
                                                <p:strVal val="#ppt_x"/>
                                              </p:val>
                                            </p:tav>
                                            <p:tav tm="100000">
                                              <p:val>
                                                <p:strVal val="#ppt_x"/>
                                              </p:val>
                                            </p:tav>
                                          </p:tavLst>
                                        </p:anim>
                                        <p:anim calcmode="lin" valueType="num" p14:bounceEnd="30000">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14:presetBounceEnd="30000">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14:bounceEnd="30000">
                                          <p:cBhvr additive="base">
                                            <p:cTn id="12" dur="2000" fill="hold"/>
                                            <p:tgtEl>
                                              <p:spTgt spid="21"/>
                                            </p:tgtEl>
                                            <p:attrNameLst>
                                              <p:attrName>ppt_x</p:attrName>
                                            </p:attrNameLst>
                                          </p:cBhvr>
                                          <p:tavLst>
                                            <p:tav tm="0">
                                              <p:val>
                                                <p:strVal val="0-#ppt_w/2"/>
                                              </p:val>
                                            </p:tav>
                                            <p:tav tm="100000">
                                              <p:val>
                                                <p:strVal val="#ppt_x"/>
                                              </p:val>
                                            </p:tav>
                                          </p:tavLst>
                                        </p:anim>
                                        <p:anim calcmode="lin" valueType="num" p14:bounceEnd="30000">
                                          <p:cBhvr additive="base">
                                            <p:cTn id="13" dur="20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14:presetBounceEnd="30000">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14:bounceEnd="30000">
                                          <p:cBhvr additive="base">
                                            <p:cTn id="16" dur="2000" fill="hold"/>
                                            <p:tgtEl>
                                              <p:spTgt spid="12"/>
                                            </p:tgtEl>
                                            <p:attrNameLst>
                                              <p:attrName>ppt_x</p:attrName>
                                            </p:attrNameLst>
                                          </p:cBhvr>
                                          <p:tavLst>
                                            <p:tav tm="0">
                                              <p:val>
                                                <p:strVal val="1+#ppt_w/2"/>
                                              </p:val>
                                            </p:tav>
                                            <p:tav tm="100000">
                                              <p:val>
                                                <p:strVal val="#ppt_x"/>
                                              </p:val>
                                            </p:tav>
                                          </p:tavLst>
                                        </p:anim>
                                        <p:anim calcmode="lin" valueType="num" p14:bounceEnd="30000">
                                          <p:cBhvr additive="base">
                                            <p:cTn id="17" dur="2000" fill="hold"/>
                                            <p:tgtEl>
                                              <p:spTgt spid="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14:presetBounceEnd="30000">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14:bounceEnd="30000">
                                          <p:cBhvr additive="base">
                                            <p:cTn id="20" dur="2000" fill="hold"/>
                                            <p:tgtEl>
                                              <p:spTgt spid="9"/>
                                            </p:tgtEl>
                                            <p:attrNameLst>
                                              <p:attrName>ppt_x</p:attrName>
                                            </p:attrNameLst>
                                          </p:cBhvr>
                                          <p:tavLst>
                                            <p:tav tm="0">
                                              <p:val>
                                                <p:strVal val="0-#ppt_w/2"/>
                                              </p:val>
                                            </p:tav>
                                            <p:tav tm="100000">
                                              <p:val>
                                                <p:strVal val="#ppt_x"/>
                                              </p:val>
                                            </p:tav>
                                          </p:tavLst>
                                        </p:anim>
                                        <p:anim calcmode="lin" valueType="num" p14:bounceEnd="30000">
                                          <p:cBhvr additive="base">
                                            <p:cTn id="21" dur="2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14:presetBounceEnd="30000">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14:bounceEnd="30000">
                                          <p:cBhvr additive="base">
                                            <p:cTn id="24" dur="2000" fill="hold"/>
                                            <p:tgtEl>
                                              <p:spTgt spid="15"/>
                                            </p:tgtEl>
                                            <p:attrNameLst>
                                              <p:attrName>ppt_x</p:attrName>
                                            </p:attrNameLst>
                                          </p:cBhvr>
                                          <p:tavLst>
                                            <p:tav tm="0">
                                              <p:val>
                                                <p:strVal val="1+#ppt_w/2"/>
                                              </p:val>
                                            </p:tav>
                                            <p:tav tm="100000">
                                              <p:val>
                                                <p:strVal val="#ppt_x"/>
                                              </p:val>
                                            </p:tav>
                                          </p:tavLst>
                                        </p:anim>
                                        <p:anim calcmode="lin" valueType="num" p14:bounceEnd="30000">
                                          <p:cBhvr additive="base">
                                            <p:cTn id="25" dur="20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14:presetBounceEnd="30000">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14:bounceEnd="30000">
                                          <p:cBhvr additive="base">
                                            <p:cTn id="28" dur="2000" fill="hold"/>
                                            <p:tgtEl>
                                              <p:spTgt spid="24"/>
                                            </p:tgtEl>
                                            <p:attrNameLst>
                                              <p:attrName>ppt_x</p:attrName>
                                            </p:attrNameLst>
                                          </p:cBhvr>
                                          <p:tavLst>
                                            <p:tav tm="0">
                                              <p:val>
                                                <p:strVal val="#ppt_x"/>
                                              </p:val>
                                            </p:tav>
                                            <p:tav tm="100000">
                                              <p:val>
                                                <p:strVal val="#ppt_x"/>
                                              </p:val>
                                            </p:tav>
                                          </p:tavLst>
                                        </p:anim>
                                        <p:anim calcmode="lin" valueType="num" p14:bounceEnd="30000">
                                          <p:cBhvr additive="base">
                                            <p:cTn id="29" dur="2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14:presetBounceEnd="30000">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14:bounceEnd="30000">
                                          <p:cBhvr additive="base">
                                            <p:cTn id="32" dur="2000" fill="hold"/>
                                            <p:tgtEl>
                                              <p:spTgt spid="18"/>
                                            </p:tgtEl>
                                            <p:attrNameLst>
                                              <p:attrName>ppt_x</p:attrName>
                                            </p:attrNameLst>
                                          </p:cBhvr>
                                          <p:tavLst>
                                            <p:tav tm="0">
                                              <p:val>
                                                <p:strVal val="1+#ppt_w/2"/>
                                              </p:val>
                                            </p:tav>
                                            <p:tav tm="100000">
                                              <p:val>
                                                <p:strVal val="#ppt_x"/>
                                              </p:val>
                                            </p:tav>
                                          </p:tavLst>
                                        </p:anim>
                                        <p:anim calcmode="lin" valueType="num" p14:bounceEnd="30000">
                                          <p:cBhvr additive="base">
                                            <p:cTn id="33" dur="20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2" presetClass="entr" presetSubtype="9" accel="30000" fill="hold" nodeType="afterEffect" p14:presetBounceEnd="30000">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14:bounceEnd="30000">
                                          <p:cBhvr additive="base">
                                            <p:cTn id="41" dur="2000" fill="hold"/>
                                            <p:tgtEl>
                                              <p:spTgt spid="28"/>
                                            </p:tgtEl>
                                            <p:attrNameLst>
                                              <p:attrName>ppt_x</p:attrName>
                                            </p:attrNameLst>
                                          </p:cBhvr>
                                          <p:tavLst>
                                            <p:tav tm="0">
                                              <p:val>
                                                <p:strVal val="0-#ppt_w/2"/>
                                              </p:val>
                                            </p:tav>
                                            <p:tav tm="100000">
                                              <p:val>
                                                <p:strVal val="#ppt_x"/>
                                              </p:val>
                                            </p:tav>
                                          </p:tavLst>
                                        </p:anim>
                                        <p:anim calcmode="lin" valueType="num" p14:bounceEnd="30000">
                                          <p:cBhvr additive="base">
                                            <p:cTn id="42" dur="2000" fill="hold"/>
                                            <p:tgtEl>
                                              <p:spTgt spid="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14:presetBounceEnd="30000">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14:bounceEnd="30000">
                                          <p:cBhvr additive="base">
                                            <p:cTn id="45" dur="2000" fill="hold"/>
                                            <p:tgtEl>
                                              <p:spTgt spid="35"/>
                                            </p:tgtEl>
                                            <p:attrNameLst>
                                              <p:attrName>ppt_x</p:attrName>
                                            </p:attrNameLst>
                                          </p:cBhvr>
                                          <p:tavLst>
                                            <p:tav tm="0">
                                              <p:val>
                                                <p:strVal val="0-#ppt_w/2"/>
                                              </p:val>
                                            </p:tav>
                                            <p:tav tm="100000">
                                              <p:val>
                                                <p:strVal val="#ppt_x"/>
                                              </p:val>
                                            </p:tav>
                                          </p:tavLst>
                                        </p:anim>
                                        <p:anim calcmode="lin" valueType="num" p14:bounceEnd="30000">
                                          <p:cBhvr additive="base">
                                            <p:cTn id="46" dur="2000" fill="hold"/>
                                            <p:tgtEl>
                                              <p:spTgt spid="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14:presetBounceEnd="30000">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14:bounceEnd="30000">
                                          <p:cBhvr additive="base">
                                            <p:cTn id="49" dur="2000" fill="hold"/>
                                            <p:tgtEl>
                                              <p:spTgt spid="42"/>
                                            </p:tgtEl>
                                            <p:attrNameLst>
                                              <p:attrName>ppt_x</p:attrName>
                                            </p:attrNameLst>
                                          </p:cBhvr>
                                          <p:tavLst>
                                            <p:tav tm="0">
                                              <p:val>
                                                <p:strVal val="0-#ppt_w/2"/>
                                              </p:val>
                                            </p:tav>
                                            <p:tav tm="100000">
                                              <p:val>
                                                <p:strVal val="#ppt_x"/>
                                              </p:val>
                                            </p:tav>
                                          </p:tavLst>
                                        </p:anim>
                                        <p:anim calcmode="lin" valueType="num" p14:bounceEnd="30000">
                                          <p:cBhvr additive="base">
                                            <p:cTn id="50" dur="2000" fill="hold"/>
                                            <p:tgtEl>
                                              <p:spTgt spid="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14:presetBounceEnd="30000">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14:bounceEnd="30000">
                                          <p:cBhvr additive="base">
                                            <p:cTn id="53" dur="2000" fill="hold"/>
                                            <p:tgtEl>
                                              <p:spTgt spid="49"/>
                                            </p:tgtEl>
                                            <p:attrNameLst>
                                              <p:attrName>ppt_x</p:attrName>
                                            </p:attrNameLst>
                                          </p:cBhvr>
                                          <p:tavLst>
                                            <p:tav tm="0">
                                              <p:val>
                                                <p:strVal val="0-#ppt_w/2"/>
                                              </p:val>
                                            </p:tav>
                                            <p:tav tm="100000">
                                              <p:val>
                                                <p:strVal val="#ppt_x"/>
                                              </p:val>
                                            </p:tav>
                                          </p:tavLst>
                                        </p:anim>
                                        <p:anim calcmode="lin" valueType="num" p14:bounceEnd="30000">
                                          <p:cBhvr additive="base">
                                            <p:cTn id="54" dur="2000" fill="hold"/>
                                            <p:tgtEl>
                                              <p:spTgt spid="49"/>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14:presetBounceEnd="30000">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14:bounceEnd="30000">
                                          <p:cBhvr additive="base">
                                            <p:cTn id="57" dur="2000" fill="hold"/>
                                            <p:tgtEl>
                                              <p:spTgt spid="68"/>
                                            </p:tgtEl>
                                            <p:attrNameLst>
                                              <p:attrName>ppt_x</p:attrName>
                                            </p:attrNameLst>
                                          </p:cBhvr>
                                          <p:tavLst>
                                            <p:tav tm="0">
                                              <p:val>
                                                <p:strVal val="1+#ppt_w/2"/>
                                              </p:val>
                                            </p:tav>
                                            <p:tav tm="100000">
                                              <p:val>
                                                <p:strVal val="#ppt_x"/>
                                              </p:val>
                                            </p:tav>
                                          </p:tavLst>
                                        </p:anim>
                                        <p:anim calcmode="lin" valueType="num" p14:bounceEnd="30000">
                                          <p:cBhvr additive="base">
                                            <p:cTn id="58" dur="20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14:presetBounceEnd="30000">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14:bounceEnd="30000">
                                          <p:cBhvr additive="base">
                                            <p:cTn id="61" dur="2000" fill="hold"/>
                                            <p:tgtEl>
                                              <p:spTgt spid="71"/>
                                            </p:tgtEl>
                                            <p:attrNameLst>
                                              <p:attrName>ppt_x</p:attrName>
                                            </p:attrNameLst>
                                          </p:cBhvr>
                                          <p:tavLst>
                                            <p:tav tm="0">
                                              <p:val>
                                                <p:strVal val="1+#ppt_w/2"/>
                                              </p:val>
                                            </p:tav>
                                            <p:tav tm="100000">
                                              <p:val>
                                                <p:strVal val="#ppt_x"/>
                                              </p:val>
                                            </p:tav>
                                          </p:tavLst>
                                        </p:anim>
                                        <p:anim calcmode="lin" valueType="num" p14:bounceEnd="30000">
                                          <p:cBhvr additive="base">
                                            <p:cTn id="62" dur="2000" fill="hold"/>
                                            <p:tgtEl>
                                              <p:spTgt spid="71"/>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14:presetBounceEnd="30000">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14:bounceEnd="30000">
                                          <p:cBhvr additive="base">
                                            <p:cTn id="65" dur="2000" fill="hold"/>
                                            <p:tgtEl>
                                              <p:spTgt spid="74"/>
                                            </p:tgtEl>
                                            <p:attrNameLst>
                                              <p:attrName>ppt_x</p:attrName>
                                            </p:attrNameLst>
                                          </p:cBhvr>
                                          <p:tavLst>
                                            <p:tav tm="0">
                                              <p:val>
                                                <p:strVal val="1+#ppt_w/2"/>
                                              </p:val>
                                            </p:tav>
                                            <p:tav tm="100000">
                                              <p:val>
                                                <p:strVal val="#ppt_x"/>
                                              </p:val>
                                            </p:tav>
                                          </p:tavLst>
                                        </p:anim>
                                        <p:anim calcmode="lin" valueType="num" p14:bounceEnd="30000">
                                          <p:cBhvr additive="base">
                                            <p:cTn id="66" dur="2000" fill="hold"/>
                                            <p:tgtEl>
                                              <p:spTgt spid="74"/>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14:presetBounceEnd="30000">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14:bounceEnd="30000">
                                          <p:cBhvr additive="base">
                                            <p:cTn id="69" dur="2000" fill="hold"/>
                                            <p:tgtEl>
                                              <p:spTgt spid="77"/>
                                            </p:tgtEl>
                                            <p:attrNameLst>
                                              <p:attrName>ppt_x</p:attrName>
                                            </p:attrNameLst>
                                          </p:cBhvr>
                                          <p:tavLst>
                                            <p:tav tm="0">
                                              <p:val>
                                                <p:strVal val="1+#ppt_w/2"/>
                                              </p:val>
                                            </p:tav>
                                            <p:tav tm="100000">
                                              <p:val>
                                                <p:strVal val="#ppt_x"/>
                                              </p:val>
                                            </p:tav>
                                          </p:tavLst>
                                        </p:anim>
                                        <p:anim calcmode="lin" valueType="num" p14:bounceEnd="30000">
                                          <p:cBhvr additive="base">
                                            <p:cTn id="70" dur="2000" fill="hold"/>
                                            <p:tgtEl>
                                              <p:spTgt spid="77"/>
                                            </p:tgtEl>
                                            <p:attrNameLst>
                                              <p:attrName>ppt_y</p:attrName>
                                            </p:attrNameLst>
                                          </p:cBhvr>
                                          <p:tavLst>
                                            <p:tav tm="0">
                                              <p:val>
                                                <p:strVal val="1+#ppt_h/2"/>
                                              </p:val>
                                            </p:tav>
                                            <p:tav tm="100000">
                                              <p:val>
                                                <p:strVal val="#ppt_y"/>
                                              </p:val>
                                            </p:tav>
                                          </p:tavLst>
                                        </p:anim>
                                      </p:childTnLst>
                                    </p:cTn>
                                  </p:par>
                                </p:childTnLst>
                              </p:cTn>
                            </p:par>
                            <p:par>
                              <p:cTn id="71" fill="hold">
                                <p:stCondLst>
                                  <p:cond delay="6500"/>
                                </p:stCondLst>
                                <p:childTnLst>
                                  <p:par>
                                    <p:cTn id="72" presetID="12" presetClass="entr" presetSubtype="1"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additive="base">
                                            <p:cTn id="74" dur="800"/>
                                            <p:tgtEl>
                                              <p:spTgt spid="56"/>
                                            </p:tgtEl>
                                            <p:attrNameLst>
                                              <p:attrName>ppt_y</p:attrName>
                                            </p:attrNameLst>
                                          </p:cBhvr>
                                          <p:tavLst>
                                            <p:tav tm="0">
                                              <p:val>
                                                <p:strVal val="#ppt_y-#ppt_h*1.125000"/>
                                              </p:val>
                                            </p:tav>
                                            <p:tav tm="100000">
                                              <p:val>
                                                <p:strVal val="#ppt_y"/>
                                              </p:val>
                                            </p:tav>
                                          </p:tavLst>
                                        </p:anim>
                                        <p:animEffect transition="in" filter="wipe(down)">
                                          <p:cBhvr>
                                            <p:cTn id="75" dur="800"/>
                                            <p:tgtEl>
                                              <p:spTgt spid="56"/>
                                            </p:tgtEl>
                                          </p:cBhvr>
                                        </p:animEffect>
                                      </p:childTnLst>
                                    </p:cTn>
                                  </p:par>
                                  <p:par>
                                    <p:cTn id="76" presetID="12" presetClass="entr" presetSubtype="1" fill="hold" nodeType="withEffect">
                                      <p:stCondLst>
                                        <p:cond delay="100"/>
                                      </p:stCondLst>
                                      <p:childTnLst>
                                        <p:set>
                                          <p:cBhvr>
                                            <p:cTn id="77" dur="1" fill="hold">
                                              <p:stCondLst>
                                                <p:cond delay="0"/>
                                              </p:stCondLst>
                                            </p:cTn>
                                            <p:tgtEl>
                                              <p:spTgt spid="59"/>
                                            </p:tgtEl>
                                            <p:attrNameLst>
                                              <p:attrName>style.visibility</p:attrName>
                                            </p:attrNameLst>
                                          </p:cBhvr>
                                          <p:to>
                                            <p:strVal val="visible"/>
                                          </p:to>
                                        </p:set>
                                        <p:anim calcmode="lin" valueType="num">
                                          <p:cBhvr additive="base">
                                            <p:cTn id="78" dur="800"/>
                                            <p:tgtEl>
                                              <p:spTgt spid="59"/>
                                            </p:tgtEl>
                                            <p:attrNameLst>
                                              <p:attrName>ppt_y</p:attrName>
                                            </p:attrNameLst>
                                          </p:cBhvr>
                                          <p:tavLst>
                                            <p:tav tm="0">
                                              <p:val>
                                                <p:strVal val="#ppt_y-#ppt_h*1.125000"/>
                                              </p:val>
                                            </p:tav>
                                            <p:tav tm="100000">
                                              <p:val>
                                                <p:strVal val="#ppt_y"/>
                                              </p:val>
                                            </p:tav>
                                          </p:tavLst>
                                        </p:anim>
                                        <p:animEffect transition="in" filter="wipe(down)">
                                          <p:cBhvr>
                                            <p:cTn id="79" dur="800"/>
                                            <p:tgtEl>
                                              <p:spTgt spid="59"/>
                                            </p:tgtEl>
                                          </p:cBhvr>
                                        </p:animEffect>
                                      </p:childTnLst>
                                    </p:cTn>
                                  </p:par>
                                  <p:par>
                                    <p:cTn id="80" presetID="12" presetClass="entr" presetSubtype="1" fill="hold"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800"/>
                                            <p:tgtEl>
                                              <p:spTgt spid="62"/>
                                            </p:tgtEl>
                                            <p:attrNameLst>
                                              <p:attrName>ppt_y</p:attrName>
                                            </p:attrNameLst>
                                          </p:cBhvr>
                                          <p:tavLst>
                                            <p:tav tm="0">
                                              <p:val>
                                                <p:strVal val="#ppt_y-#ppt_h*1.125000"/>
                                              </p:val>
                                            </p:tav>
                                            <p:tav tm="100000">
                                              <p:val>
                                                <p:strVal val="#ppt_y"/>
                                              </p:val>
                                            </p:tav>
                                          </p:tavLst>
                                        </p:anim>
                                        <p:animEffect transition="in" filter="wipe(down)">
                                          <p:cBhvr>
                                            <p:cTn id="83" dur="800"/>
                                            <p:tgtEl>
                                              <p:spTgt spid="62"/>
                                            </p:tgtEl>
                                          </p:cBhvr>
                                        </p:animEffect>
                                      </p:childTnLst>
                                    </p:cTn>
                                  </p:par>
                                  <p:par>
                                    <p:cTn id="84" presetID="12" presetClass="entr" presetSubtype="1" fill="hold" nodeType="withEffect">
                                      <p:stCondLst>
                                        <p:cond delay="3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800"/>
                                            <p:tgtEl>
                                              <p:spTgt spid="65"/>
                                            </p:tgtEl>
                                            <p:attrNameLst>
                                              <p:attrName>ppt_y</p:attrName>
                                            </p:attrNameLst>
                                          </p:cBhvr>
                                          <p:tavLst>
                                            <p:tav tm="0">
                                              <p:val>
                                                <p:strVal val="#ppt_y-#ppt_h*1.125000"/>
                                              </p:val>
                                            </p:tav>
                                            <p:tav tm="100000">
                                              <p:val>
                                                <p:strVal val="#ppt_y"/>
                                              </p:val>
                                            </p:tav>
                                          </p:tavLst>
                                        </p:anim>
                                        <p:animEffect transition="in" filter="wipe(down)">
                                          <p:cBhvr>
                                            <p:cTn id="87"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2000" fill="hold"/>
                                            <p:tgtEl>
                                              <p:spTgt spid="21"/>
                                            </p:tgtEl>
                                            <p:attrNameLst>
                                              <p:attrName>ppt_x</p:attrName>
                                            </p:attrNameLst>
                                          </p:cBhvr>
                                          <p:tavLst>
                                            <p:tav tm="0">
                                              <p:val>
                                                <p:strVal val="0-#ppt_w/2"/>
                                              </p:val>
                                            </p:tav>
                                            <p:tav tm="100000">
                                              <p:val>
                                                <p:strVal val="#ppt_x"/>
                                              </p:val>
                                            </p:tav>
                                          </p:tavLst>
                                        </p:anim>
                                        <p:anim calcmode="lin" valueType="num">
                                          <p:cBhvr additive="base">
                                            <p:cTn id="13" dur="20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2000" fill="hold"/>
                                            <p:tgtEl>
                                              <p:spTgt spid="12"/>
                                            </p:tgtEl>
                                            <p:attrNameLst>
                                              <p:attrName>ppt_x</p:attrName>
                                            </p:attrNameLst>
                                          </p:cBhvr>
                                          <p:tavLst>
                                            <p:tav tm="0">
                                              <p:val>
                                                <p:strVal val="1+#ppt_w/2"/>
                                              </p:val>
                                            </p:tav>
                                            <p:tav tm="100000">
                                              <p:val>
                                                <p:strVal val="#ppt_x"/>
                                              </p:val>
                                            </p:tav>
                                          </p:tavLst>
                                        </p:anim>
                                        <p:anim calcmode="lin" valueType="num">
                                          <p:cBhvr additive="base">
                                            <p:cTn id="17" dur="2000" fill="hold"/>
                                            <p:tgtEl>
                                              <p:spTgt spid="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2000" fill="hold"/>
                                            <p:tgtEl>
                                              <p:spTgt spid="9"/>
                                            </p:tgtEl>
                                            <p:attrNameLst>
                                              <p:attrName>ppt_x</p:attrName>
                                            </p:attrNameLst>
                                          </p:cBhvr>
                                          <p:tavLst>
                                            <p:tav tm="0">
                                              <p:val>
                                                <p:strVal val="0-#ppt_w/2"/>
                                              </p:val>
                                            </p:tav>
                                            <p:tav tm="100000">
                                              <p:val>
                                                <p:strVal val="#ppt_x"/>
                                              </p:val>
                                            </p:tav>
                                          </p:tavLst>
                                        </p:anim>
                                        <p:anim calcmode="lin" valueType="num">
                                          <p:cBhvr additive="base">
                                            <p:cTn id="21" dur="2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2000" fill="hold"/>
                                            <p:tgtEl>
                                              <p:spTgt spid="15"/>
                                            </p:tgtEl>
                                            <p:attrNameLst>
                                              <p:attrName>ppt_x</p:attrName>
                                            </p:attrNameLst>
                                          </p:cBhvr>
                                          <p:tavLst>
                                            <p:tav tm="0">
                                              <p:val>
                                                <p:strVal val="1+#ppt_w/2"/>
                                              </p:val>
                                            </p:tav>
                                            <p:tav tm="100000">
                                              <p:val>
                                                <p:strVal val="#ppt_x"/>
                                              </p:val>
                                            </p:tav>
                                          </p:tavLst>
                                        </p:anim>
                                        <p:anim calcmode="lin" valueType="num">
                                          <p:cBhvr additive="base">
                                            <p:cTn id="25" dur="20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2000" fill="hold"/>
                                            <p:tgtEl>
                                              <p:spTgt spid="24"/>
                                            </p:tgtEl>
                                            <p:attrNameLst>
                                              <p:attrName>ppt_x</p:attrName>
                                            </p:attrNameLst>
                                          </p:cBhvr>
                                          <p:tavLst>
                                            <p:tav tm="0">
                                              <p:val>
                                                <p:strVal val="#ppt_x"/>
                                              </p:val>
                                            </p:tav>
                                            <p:tav tm="100000">
                                              <p:val>
                                                <p:strVal val="#ppt_x"/>
                                              </p:val>
                                            </p:tav>
                                          </p:tavLst>
                                        </p:anim>
                                        <p:anim calcmode="lin" valueType="num">
                                          <p:cBhvr additive="base">
                                            <p:cTn id="29" dur="2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2000" fill="hold"/>
                                            <p:tgtEl>
                                              <p:spTgt spid="18"/>
                                            </p:tgtEl>
                                            <p:attrNameLst>
                                              <p:attrName>ppt_x</p:attrName>
                                            </p:attrNameLst>
                                          </p:cBhvr>
                                          <p:tavLst>
                                            <p:tav tm="0">
                                              <p:val>
                                                <p:strVal val="1+#ppt_w/2"/>
                                              </p:val>
                                            </p:tav>
                                            <p:tav tm="100000">
                                              <p:val>
                                                <p:strVal val="#ppt_x"/>
                                              </p:val>
                                            </p:tav>
                                          </p:tavLst>
                                        </p:anim>
                                        <p:anim calcmode="lin" valueType="num">
                                          <p:cBhvr additive="base">
                                            <p:cTn id="33" dur="20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2" presetClass="entr" presetSubtype="9" accel="30000"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2000" fill="hold"/>
                                            <p:tgtEl>
                                              <p:spTgt spid="28"/>
                                            </p:tgtEl>
                                            <p:attrNameLst>
                                              <p:attrName>ppt_x</p:attrName>
                                            </p:attrNameLst>
                                          </p:cBhvr>
                                          <p:tavLst>
                                            <p:tav tm="0">
                                              <p:val>
                                                <p:strVal val="0-#ppt_w/2"/>
                                              </p:val>
                                            </p:tav>
                                            <p:tav tm="100000">
                                              <p:val>
                                                <p:strVal val="#ppt_x"/>
                                              </p:val>
                                            </p:tav>
                                          </p:tavLst>
                                        </p:anim>
                                        <p:anim calcmode="lin" valueType="num">
                                          <p:cBhvr additive="base">
                                            <p:cTn id="42" dur="2000" fill="hold"/>
                                            <p:tgtEl>
                                              <p:spTgt spid="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2000" fill="hold"/>
                                            <p:tgtEl>
                                              <p:spTgt spid="35"/>
                                            </p:tgtEl>
                                            <p:attrNameLst>
                                              <p:attrName>ppt_x</p:attrName>
                                            </p:attrNameLst>
                                          </p:cBhvr>
                                          <p:tavLst>
                                            <p:tav tm="0">
                                              <p:val>
                                                <p:strVal val="0-#ppt_w/2"/>
                                              </p:val>
                                            </p:tav>
                                            <p:tav tm="100000">
                                              <p:val>
                                                <p:strVal val="#ppt_x"/>
                                              </p:val>
                                            </p:tav>
                                          </p:tavLst>
                                        </p:anim>
                                        <p:anim calcmode="lin" valueType="num">
                                          <p:cBhvr additive="base">
                                            <p:cTn id="46" dur="2000" fill="hold"/>
                                            <p:tgtEl>
                                              <p:spTgt spid="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2000" fill="hold"/>
                                            <p:tgtEl>
                                              <p:spTgt spid="42"/>
                                            </p:tgtEl>
                                            <p:attrNameLst>
                                              <p:attrName>ppt_x</p:attrName>
                                            </p:attrNameLst>
                                          </p:cBhvr>
                                          <p:tavLst>
                                            <p:tav tm="0">
                                              <p:val>
                                                <p:strVal val="0-#ppt_w/2"/>
                                              </p:val>
                                            </p:tav>
                                            <p:tav tm="100000">
                                              <p:val>
                                                <p:strVal val="#ppt_x"/>
                                              </p:val>
                                            </p:tav>
                                          </p:tavLst>
                                        </p:anim>
                                        <p:anim calcmode="lin" valueType="num">
                                          <p:cBhvr additive="base">
                                            <p:cTn id="50" dur="2000" fill="hold"/>
                                            <p:tgtEl>
                                              <p:spTgt spid="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2000" fill="hold"/>
                                            <p:tgtEl>
                                              <p:spTgt spid="49"/>
                                            </p:tgtEl>
                                            <p:attrNameLst>
                                              <p:attrName>ppt_x</p:attrName>
                                            </p:attrNameLst>
                                          </p:cBhvr>
                                          <p:tavLst>
                                            <p:tav tm="0">
                                              <p:val>
                                                <p:strVal val="0-#ppt_w/2"/>
                                              </p:val>
                                            </p:tav>
                                            <p:tav tm="100000">
                                              <p:val>
                                                <p:strVal val="#ppt_x"/>
                                              </p:val>
                                            </p:tav>
                                          </p:tavLst>
                                        </p:anim>
                                        <p:anim calcmode="lin" valueType="num">
                                          <p:cBhvr additive="base">
                                            <p:cTn id="54" dur="2000" fill="hold"/>
                                            <p:tgtEl>
                                              <p:spTgt spid="49"/>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additive="base">
                                            <p:cTn id="57" dur="2000" fill="hold"/>
                                            <p:tgtEl>
                                              <p:spTgt spid="68"/>
                                            </p:tgtEl>
                                            <p:attrNameLst>
                                              <p:attrName>ppt_x</p:attrName>
                                            </p:attrNameLst>
                                          </p:cBhvr>
                                          <p:tavLst>
                                            <p:tav tm="0">
                                              <p:val>
                                                <p:strVal val="1+#ppt_w/2"/>
                                              </p:val>
                                            </p:tav>
                                            <p:tav tm="100000">
                                              <p:val>
                                                <p:strVal val="#ppt_x"/>
                                              </p:val>
                                            </p:tav>
                                          </p:tavLst>
                                        </p:anim>
                                        <p:anim calcmode="lin" valueType="num">
                                          <p:cBhvr additive="base">
                                            <p:cTn id="58" dur="20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2000" fill="hold"/>
                                            <p:tgtEl>
                                              <p:spTgt spid="71"/>
                                            </p:tgtEl>
                                            <p:attrNameLst>
                                              <p:attrName>ppt_x</p:attrName>
                                            </p:attrNameLst>
                                          </p:cBhvr>
                                          <p:tavLst>
                                            <p:tav tm="0">
                                              <p:val>
                                                <p:strVal val="1+#ppt_w/2"/>
                                              </p:val>
                                            </p:tav>
                                            <p:tav tm="100000">
                                              <p:val>
                                                <p:strVal val="#ppt_x"/>
                                              </p:val>
                                            </p:tav>
                                          </p:tavLst>
                                        </p:anim>
                                        <p:anim calcmode="lin" valueType="num">
                                          <p:cBhvr additive="base">
                                            <p:cTn id="62" dur="2000" fill="hold"/>
                                            <p:tgtEl>
                                              <p:spTgt spid="71"/>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cBhvr additive="base">
                                            <p:cTn id="65" dur="2000" fill="hold"/>
                                            <p:tgtEl>
                                              <p:spTgt spid="74"/>
                                            </p:tgtEl>
                                            <p:attrNameLst>
                                              <p:attrName>ppt_x</p:attrName>
                                            </p:attrNameLst>
                                          </p:cBhvr>
                                          <p:tavLst>
                                            <p:tav tm="0">
                                              <p:val>
                                                <p:strVal val="1+#ppt_w/2"/>
                                              </p:val>
                                            </p:tav>
                                            <p:tav tm="100000">
                                              <p:val>
                                                <p:strVal val="#ppt_x"/>
                                              </p:val>
                                            </p:tav>
                                          </p:tavLst>
                                        </p:anim>
                                        <p:anim calcmode="lin" valueType="num">
                                          <p:cBhvr additive="base">
                                            <p:cTn id="66" dur="2000" fill="hold"/>
                                            <p:tgtEl>
                                              <p:spTgt spid="74"/>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cBhvr additive="base">
                                            <p:cTn id="69" dur="2000" fill="hold"/>
                                            <p:tgtEl>
                                              <p:spTgt spid="77"/>
                                            </p:tgtEl>
                                            <p:attrNameLst>
                                              <p:attrName>ppt_x</p:attrName>
                                            </p:attrNameLst>
                                          </p:cBhvr>
                                          <p:tavLst>
                                            <p:tav tm="0">
                                              <p:val>
                                                <p:strVal val="1+#ppt_w/2"/>
                                              </p:val>
                                            </p:tav>
                                            <p:tav tm="100000">
                                              <p:val>
                                                <p:strVal val="#ppt_x"/>
                                              </p:val>
                                            </p:tav>
                                          </p:tavLst>
                                        </p:anim>
                                        <p:anim calcmode="lin" valueType="num">
                                          <p:cBhvr additive="base">
                                            <p:cTn id="70" dur="2000" fill="hold"/>
                                            <p:tgtEl>
                                              <p:spTgt spid="77"/>
                                            </p:tgtEl>
                                            <p:attrNameLst>
                                              <p:attrName>ppt_y</p:attrName>
                                            </p:attrNameLst>
                                          </p:cBhvr>
                                          <p:tavLst>
                                            <p:tav tm="0">
                                              <p:val>
                                                <p:strVal val="1+#ppt_h/2"/>
                                              </p:val>
                                            </p:tav>
                                            <p:tav tm="100000">
                                              <p:val>
                                                <p:strVal val="#ppt_y"/>
                                              </p:val>
                                            </p:tav>
                                          </p:tavLst>
                                        </p:anim>
                                      </p:childTnLst>
                                    </p:cTn>
                                  </p:par>
                                </p:childTnLst>
                              </p:cTn>
                            </p:par>
                            <p:par>
                              <p:cTn id="71" fill="hold">
                                <p:stCondLst>
                                  <p:cond delay="6500"/>
                                </p:stCondLst>
                                <p:childTnLst>
                                  <p:par>
                                    <p:cTn id="72" presetID="12" presetClass="entr" presetSubtype="1"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additive="base">
                                            <p:cTn id="74" dur="800"/>
                                            <p:tgtEl>
                                              <p:spTgt spid="56"/>
                                            </p:tgtEl>
                                            <p:attrNameLst>
                                              <p:attrName>ppt_y</p:attrName>
                                            </p:attrNameLst>
                                          </p:cBhvr>
                                          <p:tavLst>
                                            <p:tav tm="0">
                                              <p:val>
                                                <p:strVal val="#ppt_y-#ppt_h*1.125000"/>
                                              </p:val>
                                            </p:tav>
                                            <p:tav tm="100000">
                                              <p:val>
                                                <p:strVal val="#ppt_y"/>
                                              </p:val>
                                            </p:tav>
                                          </p:tavLst>
                                        </p:anim>
                                        <p:animEffect transition="in" filter="wipe(down)">
                                          <p:cBhvr>
                                            <p:cTn id="75" dur="800"/>
                                            <p:tgtEl>
                                              <p:spTgt spid="56"/>
                                            </p:tgtEl>
                                          </p:cBhvr>
                                        </p:animEffect>
                                      </p:childTnLst>
                                    </p:cTn>
                                  </p:par>
                                  <p:par>
                                    <p:cTn id="76" presetID="12" presetClass="entr" presetSubtype="1" fill="hold" nodeType="withEffect">
                                      <p:stCondLst>
                                        <p:cond delay="100"/>
                                      </p:stCondLst>
                                      <p:childTnLst>
                                        <p:set>
                                          <p:cBhvr>
                                            <p:cTn id="77" dur="1" fill="hold">
                                              <p:stCondLst>
                                                <p:cond delay="0"/>
                                              </p:stCondLst>
                                            </p:cTn>
                                            <p:tgtEl>
                                              <p:spTgt spid="59"/>
                                            </p:tgtEl>
                                            <p:attrNameLst>
                                              <p:attrName>style.visibility</p:attrName>
                                            </p:attrNameLst>
                                          </p:cBhvr>
                                          <p:to>
                                            <p:strVal val="visible"/>
                                          </p:to>
                                        </p:set>
                                        <p:anim calcmode="lin" valueType="num">
                                          <p:cBhvr additive="base">
                                            <p:cTn id="78" dur="800"/>
                                            <p:tgtEl>
                                              <p:spTgt spid="59"/>
                                            </p:tgtEl>
                                            <p:attrNameLst>
                                              <p:attrName>ppt_y</p:attrName>
                                            </p:attrNameLst>
                                          </p:cBhvr>
                                          <p:tavLst>
                                            <p:tav tm="0">
                                              <p:val>
                                                <p:strVal val="#ppt_y-#ppt_h*1.125000"/>
                                              </p:val>
                                            </p:tav>
                                            <p:tav tm="100000">
                                              <p:val>
                                                <p:strVal val="#ppt_y"/>
                                              </p:val>
                                            </p:tav>
                                          </p:tavLst>
                                        </p:anim>
                                        <p:animEffect transition="in" filter="wipe(down)">
                                          <p:cBhvr>
                                            <p:cTn id="79" dur="800"/>
                                            <p:tgtEl>
                                              <p:spTgt spid="59"/>
                                            </p:tgtEl>
                                          </p:cBhvr>
                                        </p:animEffect>
                                      </p:childTnLst>
                                    </p:cTn>
                                  </p:par>
                                  <p:par>
                                    <p:cTn id="80" presetID="12" presetClass="entr" presetSubtype="1" fill="hold"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800"/>
                                            <p:tgtEl>
                                              <p:spTgt spid="62"/>
                                            </p:tgtEl>
                                            <p:attrNameLst>
                                              <p:attrName>ppt_y</p:attrName>
                                            </p:attrNameLst>
                                          </p:cBhvr>
                                          <p:tavLst>
                                            <p:tav tm="0">
                                              <p:val>
                                                <p:strVal val="#ppt_y-#ppt_h*1.125000"/>
                                              </p:val>
                                            </p:tav>
                                            <p:tav tm="100000">
                                              <p:val>
                                                <p:strVal val="#ppt_y"/>
                                              </p:val>
                                            </p:tav>
                                          </p:tavLst>
                                        </p:anim>
                                        <p:animEffect transition="in" filter="wipe(down)">
                                          <p:cBhvr>
                                            <p:cTn id="83" dur="800"/>
                                            <p:tgtEl>
                                              <p:spTgt spid="62"/>
                                            </p:tgtEl>
                                          </p:cBhvr>
                                        </p:animEffect>
                                      </p:childTnLst>
                                    </p:cTn>
                                  </p:par>
                                  <p:par>
                                    <p:cTn id="84" presetID="12" presetClass="entr" presetSubtype="1" fill="hold" nodeType="withEffect">
                                      <p:stCondLst>
                                        <p:cond delay="3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800"/>
                                            <p:tgtEl>
                                              <p:spTgt spid="65"/>
                                            </p:tgtEl>
                                            <p:attrNameLst>
                                              <p:attrName>ppt_y</p:attrName>
                                            </p:attrNameLst>
                                          </p:cBhvr>
                                          <p:tavLst>
                                            <p:tav tm="0">
                                              <p:val>
                                                <p:strVal val="#ppt_y-#ppt_h*1.125000"/>
                                              </p:val>
                                            </p:tav>
                                            <p:tav tm="100000">
                                              <p:val>
                                                <p:strVal val="#ppt_y"/>
                                              </p:val>
                                            </p:tav>
                                          </p:tavLst>
                                        </p:anim>
                                        <p:animEffect transition="in" filter="wipe(down)">
                                          <p:cBhvr>
                                            <p:cTn id="87"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8"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9"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10" name="组合 9"/>
          <p:cNvGrpSpPr/>
          <p:nvPr/>
        </p:nvGrpSpPr>
        <p:grpSpPr>
          <a:xfrm>
            <a:off x="3707889" y="1438149"/>
            <a:ext cx="1728225" cy="1728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F45159"/>
                  </a:solidFill>
                  <a:latin typeface="微软雅黑" panose="020B0503020204020204" charset="-122"/>
                  <a:ea typeface="微软雅黑" panose="020B0503020204020204" charset="-122"/>
                </a:rPr>
                <a:t>传输模型</a:t>
              </a:r>
            </a:p>
          </p:txBody>
        </p:sp>
      </p:grpSp>
      <p:sp>
        <p:nvSpPr>
          <p:cNvPr id="13"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rPr>
              <a:t>√ </a:t>
            </a:r>
            <a:r>
              <a:rPr lang="zh-CN" altLang="en-US" sz="1000" b="1" kern="0" noProof="0" dirty="0">
                <a:solidFill>
                  <a:srgbClr val="F45159"/>
                </a:solidFill>
                <a:latin typeface="微软雅黑" panose="020B0503020204020204" charset="-122"/>
                <a:ea typeface="微软雅黑" panose="020B0503020204020204" charset="-122"/>
              </a:rPr>
              <a:t>基本认知</a:t>
            </a:r>
            <a:endPar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endParaRPr>
          </a:p>
        </p:txBody>
      </p:sp>
      <p:sp>
        <p:nvSpPr>
          <p:cNvPr id="14"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rPr>
              <a:t>√层次模型</a:t>
            </a:r>
            <a:endParaRPr lang="zh-CN" altLang="en-US" sz="1000" b="1" kern="0" dirty="0">
              <a:solidFill>
                <a:srgbClr val="F45159"/>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500" fill="hold"/>
                                        <p:tgtEl>
                                          <p:spTgt spid="9"/>
                                        </p:tgtEl>
                                        <p:attrNameLst>
                                          <p:attrName>ppt_w</p:attrName>
                                        </p:attrNameLst>
                                      </p:cBhvr>
                                      <p:tavLst>
                                        <p:tav tm="0">
                                          <p:val>
                                            <p:fltVal val="0"/>
                                          </p:val>
                                        </p:tav>
                                        <p:tav tm="100000">
                                          <p:val>
                                            <p:strVal val="#ppt_w"/>
                                          </p:val>
                                        </p:tav>
                                      </p:tavLst>
                                    </p:anim>
                                    <p:anim calcmode="lin" valueType="num">
                                      <p:cBhvr>
                                        <p:cTn id="12" dur="1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8"/>
                                        </p:tgtEl>
                                        <p:attrNameLst>
                                          <p:attrName>style.visibility</p:attrName>
                                        </p:attrNameLst>
                                      </p:cBhvr>
                                      <p:to>
                                        <p:strVal val="visible"/>
                                      </p:to>
                                    </p:set>
                                    <p:anim calcmode="lin" valueType="num">
                                      <p:cBhvr>
                                        <p:cTn id="15" dur="1500" fill="hold"/>
                                        <p:tgtEl>
                                          <p:spTgt spid="8"/>
                                        </p:tgtEl>
                                        <p:attrNameLst>
                                          <p:attrName>ppt_w</p:attrName>
                                        </p:attrNameLst>
                                      </p:cBhvr>
                                      <p:tavLst>
                                        <p:tav tm="0">
                                          <p:val>
                                            <p:fltVal val="0"/>
                                          </p:val>
                                        </p:tav>
                                        <p:tav tm="100000">
                                          <p:val>
                                            <p:strVal val="#ppt_w"/>
                                          </p:val>
                                        </p:tav>
                                      </p:tavLst>
                                    </p:anim>
                                    <p:anim calcmode="lin" valueType="num">
                                      <p:cBhvr>
                                        <p:cTn id="16" dur="1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500" fill="hold"/>
                                        <p:tgtEl>
                                          <p:spTgt spid="6"/>
                                        </p:tgtEl>
                                        <p:attrNameLst>
                                          <p:attrName>ppt_w</p:attrName>
                                        </p:attrNameLst>
                                      </p:cBhvr>
                                      <p:tavLst>
                                        <p:tav tm="0">
                                          <p:val>
                                            <p:fltVal val="0"/>
                                          </p:val>
                                        </p:tav>
                                        <p:tav tm="100000">
                                          <p:val>
                                            <p:strVal val="#ppt_w"/>
                                          </p:val>
                                        </p:tav>
                                      </p:tavLst>
                                    </p:anim>
                                    <p:anim calcmode="lin" valueType="num">
                                      <p:cBhvr>
                                        <p:cTn id="24" dur="1500" fill="hold"/>
                                        <p:tgtEl>
                                          <p:spTgt spid="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5"/>
                                        </p:tgtEl>
                                        <p:attrNameLst>
                                          <p:attrName>style.visibility</p:attrName>
                                        </p:attrNameLst>
                                      </p:cBhvr>
                                      <p:to>
                                        <p:strVal val="visible"/>
                                      </p:to>
                                    </p:set>
                                    <p:anim calcmode="lin" valueType="num">
                                      <p:cBhvr>
                                        <p:cTn id="27" dur="1500" fill="hold"/>
                                        <p:tgtEl>
                                          <p:spTgt spid="5"/>
                                        </p:tgtEl>
                                        <p:attrNameLst>
                                          <p:attrName>ppt_w</p:attrName>
                                        </p:attrNameLst>
                                      </p:cBhvr>
                                      <p:tavLst>
                                        <p:tav tm="0">
                                          <p:val>
                                            <p:fltVal val="0"/>
                                          </p:val>
                                        </p:tav>
                                        <p:tav tm="100000">
                                          <p:val>
                                            <p:strVal val="#ppt_w"/>
                                          </p:val>
                                        </p:tav>
                                      </p:tavLst>
                                    </p:anim>
                                    <p:anim calcmode="lin" valueType="num">
                                      <p:cBhvr>
                                        <p:cTn id="28" dur="1500" fill="hold"/>
                                        <p:tgtEl>
                                          <p:spTgt spid="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500" fill="hold"/>
                                        <p:tgtEl>
                                          <p:spTgt spid="4"/>
                                        </p:tgtEl>
                                        <p:attrNameLst>
                                          <p:attrName>ppt_w</p:attrName>
                                        </p:attrNameLst>
                                      </p:cBhvr>
                                      <p:tavLst>
                                        <p:tav tm="0">
                                          <p:val>
                                            <p:fltVal val="0"/>
                                          </p:val>
                                        </p:tav>
                                        <p:tav tm="100000">
                                          <p:val>
                                            <p:strVal val="#ppt_w"/>
                                          </p:val>
                                        </p:tav>
                                      </p:tavLst>
                                    </p:anim>
                                    <p:anim calcmode="lin" valueType="num">
                                      <p:cBhvr>
                                        <p:cTn id="32" dur="1500" fill="hold"/>
                                        <p:tgtEl>
                                          <p:spTgt spid="4"/>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传输模型</a:t>
            </a:r>
          </a:p>
        </p:txBody>
      </p:sp>
      <p:sp>
        <p:nvSpPr>
          <p:cNvPr id="2" name="椭圆 1"/>
          <p:cNvSpPr/>
          <p:nvPr/>
        </p:nvSpPr>
        <p:spPr>
          <a:xfrm>
            <a:off x="1020198" y="1579418"/>
            <a:ext cx="1496291" cy="77837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zh-CN" altLang="en-US" sz="1800" b="1" dirty="0">
                <a:latin typeface="Kaiti SC" panose="02010600040101010101" pitchFamily="2" charset="-122"/>
                <a:ea typeface="Kaiti SC" panose="02010600040101010101" pitchFamily="2" charset="-122"/>
              </a:rPr>
              <a:t>应用</a:t>
            </a:r>
            <a:r>
              <a:rPr kumimoji="1" lang="en-US" altLang="zh-CN" sz="1800" b="1" dirty="0">
                <a:latin typeface="Kaiti SC" panose="02010600040101010101" pitchFamily="2" charset="-122"/>
                <a:ea typeface="Kaiti SC" panose="02010600040101010101" pitchFamily="2" charset="-122"/>
              </a:rPr>
              <a:t>A</a:t>
            </a:r>
            <a:endParaRPr kumimoji="1" lang="zh-CN" altLang="en-US" sz="1800" b="1" dirty="0">
              <a:latin typeface="Kaiti SC" panose="02010600040101010101" pitchFamily="2" charset="-122"/>
              <a:ea typeface="Kaiti SC" panose="02010600040101010101" pitchFamily="2" charset="-122"/>
            </a:endParaRPr>
          </a:p>
        </p:txBody>
      </p:sp>
      <p:sp>
        <p:nvSpPr>
          <p:cNvPr id="37" name="椭圆 36"/>
          <p:cNvSpPr/>
          <p:nvPr/>
        </p:nvSpPr>
        <p:spPr>
          <a:xfrm>
            <a:off x="6213133" y="1579418"/>
            <a:ext cx="1496291" cy="77837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800" b="1" dirty="0">
                <a:latin typeface="Kaiti SC" panose="02010600040101010101" pitchFamily="2" charset="-122"/>
                <a:ea typeface="Kaiti SC" panose="02010600040101010101" pitchFamily="2" charset="-122"/>
              </a:rPr>
              <a:t>应用</a:t>
            </a:r>
            <a:r>
              <a:rPr kumimoji="1" lang="en-US" altLang="zh-CN" sz="1800" b="1" dirty="0">
                <a:latin typeface="Kaiti SC" panose="02010600040101010101" pitchFamily="2" charset="-122"/>
                <a:ea typeface="Kaiti SC" panose="02010600040101010101" pitchFamily="2" charset="-122"/>
              </a:rPr>
              <a:t>B</a:t>
            </a:r>
            <a:endParaRPr kumimoji="1" lang="zh-CN" altLang="en-US" sz="1800" b="1" dirty="0">
              <a:latin typeface="Kaiti SC" panose="02010600040101010101" pitchFamily="2" charset="-122"/>
              <a:ea typeface="Kaiti SC" panose="02010600040101010101" pitchFamily="2" charset="-122"/>
            </a:endParaRPr>
          </a:p>
        </p:txBody>
      </p:sp>
      <p:sp>
        <p:nvSpPr>
          <p:cNvPr id="3" name="右箭头 2"/>
          <p:cNvSpPr/>
          <p:nvPr/>
        </p:nvSpPr>
        <p:spPr>
          <a:xfrm>
            <a:off x="2780157" y="1917593"/>
            <a:ext cx="3288134" cy="10202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zh-CN" altLang="en-US" sz="1800" b="1" dirty="0">
                <a:latin typeface="Kaiti SC" panose="02010600040101010101" pitchFamily="2" charset="-122"/>
                <a:ea typeface="Kaiti SC" panose="02010600040101010101" pitchFamily="2" charset="-122"/>
              </a:rPr>
              <a:t>正常所看到的数据传输</a:t>
            </a:r>
          </a:p>
        </p:txBody>
      </p:sp>
      <p:sp>
        <p:nvSpPr>
          <p:cNvPr id="38" name="下箭头 37"/>
          <p:cNvSpPr/>
          <p:nvPr/>
        </p:nvSpPr>
        <p:spPr>
          <a:xfrm>
            <a:off x="1658766" y="2448476"/>
            <a:ext cx="219154" cy="33250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
        <p:nvSpPr>
          <p:cNvPr id="39" name="下箭头 38"/>
          <p:cNvSpPr/>
          <p:nvPr/>
        </p:nvSpPr>
        <p:spPr>
          <a:xfrm rot="10800000">
            <a:off x="6851701" y="2448476"/>
            <a:ext cx="219154" cy="33250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
        <p:nvSpPr>
          <p:cNvPr id="40" name="圆角矩形 39"/>
          <p:cNvSpPr/>
          <p:nvPr/>
        </p:nvSpPr>
        <p:spPr>
          <a:xfrm>
            <a:off x="1216680" y="2947240"/>
            <a:ext cx="1103326" cy="4005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sz="1800" b="1" dirty="0"/>
              <a:t>套接字</a:t>
            </a:r>
          </a:p>
        </p:txBody>
      </p:sp>
      <p:sp>
        <p:nvSpPr>
          <p:cNvPr id="41" name="圆角矩形 40"/>
          <p:cNvSpPr/>
          <p:nvPr/>
        </p:nvSpPr>
        <p:spPr>
          <a:xfrm>
            <a:off x="6409615" y="2947240"/>
            <a:ext cx="1103326" cy="4005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800" b="1" dirty="0"/>
              <a:t>Socket</a:t>
            </a:r>
            <a:endParaRPr kumimoji="1" lang="zh-CN" altLang="en-US" sz="1800" b="1" dirty="0"/>
          </a:p>
        </p:txBody>
      </p:sp>
      <p:sp>
        <p:nvSpPr>
          <p:cNvPr id="42" name="下箭头 41"/>
          <p:cNvSpPr/>
          <p:nvPr/>
        </p:nvSpPr>
        <p:spPr>
          <a:xfrm>
            <a:off x="1658766" y="3604702"/>
            <a:ext cx="219154" cy="332509"/>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a:p>
        </p:txBody>
      </p:sp>
      <p:sp>
        <p:nvSpPr>
          <p:cNvPr id="43" name="下箭头 42"/>
          <p:cNvSpPr/>
          <p:nvPr/>
        </p:nvSpPr>
        <p:spPr>
          <a:xfrm rot="10800000">
            <a:off x="6851701" y="3604702"/>
            <a:ext cx="219154" cy="332509"/>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a:p>
        </p:txBody>
      </p:sp>
      <p:sp>
        <p:nvSpPr>
          <p:cNvPr id="44" name="菱形 43"/>
          <p:cNvSpPr/>
          <p:nvPr/>
        </p:nvSpPr>
        <p:spPr>
          <a:xfrm>
            <a:off x="888363" y="4111019"/>
            <a:ext cx="1759960" cy="68013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t>网络设备</a:t>
            </a:r>
          </a:p>
        </p:txBody>
      </p:sp>
      <p:sp>
        <p:nvSpPr>
          <p:cNvPr id="45" name="菱形 44"/>
          <p:cNvSpPr/>
          <p:nvPr/>
        </p:nvSpPr>
        <p:spPr>
          <a:xfrm>
            <a:off x="6081298" y="4111020"/>
            <a:ext cx="1759960" cy="68013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t>网络设备</a:t>
            </a:r>
          </a:p>
        </p:txBody>
      </p:sp>
      <p:sp>
        <p:nvSpPr>
          <p:cNvPr id="46" name="右箭头 45"/>
          <p:cNvSpPr/>
          <p:nvPr/>
        </p:nvSpPr>
        <p:spPr>
          <a:xfrm>
            <a:off x="2849627" y="4400074"/>
            <a:ext cx="3030367" cy="102021"/>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sz="1800" b="1" dirty="0"/>
              <a:t>实际数据传输过程</a:t>
            </a:r>
          </a:p>
        </p:txBody>
      </p:sp>
      <p:sp>
        <p:nvSpPr>
          <p:cNvPr id="47" name="下箭头 46"/>
          <p:cNvSpPr/>
          <p:nvPr/>
        </p:nvSpPr>
        <p:spPr>
          <a:xfrm>
            <a:off x="295502" y="1968603"/>
            <a:ext cx="372768" cy="2431471"/>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b="1" dirty="0">
                <a:solidFill>
                  <a:schemeClr val="tx1"/>
                </a:solidFill>
              </a:rPr>
              <a:t>从高到低</a:t>
            </a:r>
          </a:p>
        </p:txBody>
      </p:sp>
      <p:sp>
        <p:nvSpPr>
          <p:cNvPr id="49" name="上箭头 48"/>
          <p:cNvSpPr/>
          <p:nvPr/>
        </p:nvSpPr>
        <p:spPr>
          <a:xfrm>
            <a:off x="8042562" y="1931765"/>
            <a:ext cx="372767" cy="2431471"/>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b="1" dirty="0">
                <a:solidFill>
                  <a:schemeClr val="tx1"/>
                </a:solidFill>
              </a:rPr>
              <a:t>从低到高</a:t>
            </a:r>
          </a:p>
        </p:txBody>
      </p:sp>
      <p:cxnSp>
        <p:nvCxnSpPr>
          <p:cNvPr id="56" name="直线箭头连接符 55"/>
          <p:cNvCxnSpPr>
            <a:stCxn id="40" idx="3"/>
            <a:endCxn id="41" idx="1"/>
          </p:cNvCxnSpPr>
          <p:nvPr/>
        </p:nvCxnSpPr>
        <p:spPr>
          <a:xfrm>
            <a:off x="2320006" y="3147501"/>
            <a:ext cx="4089609" cy="0"/>
          </a:xfrm>
          <a:prstGeom prst="straightConnector1">
            <a:avLst/>
          </a:prstGeom>
          <a:ln w="50800">
            <a:prstDash val="sysDot"/>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3524554" y="2809324"/>
            <a:ext cx="2045753" cy="338554"/>
          </a:xfrm>
          <a:prstGeom prst="rect">
            <a:avLst/>
          </a:prstGeom>
          <a:noFill/>
        </p:spPr>
        <p:txBody>
          <a:bodyPr wrap="none" rtlCol="0">
            <a:spAutoFit/>
          </a:bodyPr>
          <a:lstStyle/>
          <a:p>
            <a:r>
              <a:rPr kumimoji="1" lang="zh-CN" altLang="en-US" sz="1600" b="1" dirty="0"/>
              <a:t>学习这层的数据传输</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38" presetClass="entr" presetSubtype="0" accel="50000" fill="hold" grpId="0" nodeType="clickEffect">
                                  <p:stCondLst>
                                    <p:cond delay="0"/>
                                  </p:stCondLst>
                                  <p:iterate type="lt">
                                    <p:tmPct val="50000"/>
                                  </p:iterate>
                                  <p:childTnLst>
                                    <p:set>
                                      <p:cBhvr>
                                        <p:cTn id="11" dur="1" fill="hold">
                                          <p:stCondLst>
                                            <p:cond delay="0"/>
                                          </p:stCondLst>
                                        </p:cTn>
                                        <p:tgtEl>
                                          <p:spTgt spid="2"/>
                                        </p:tgtEl>
                                        <p:attrNameLst>
                                          <p:attrName>style.visibility</p:attrName>
                                        </p:attrNameLst>
                                      </p:cBhvr>
                                      <p:to>
                                        <p:strVal val="visible"/>
                                      </p:to>
                                    </p:set>
                                    <p:set>
                                      <p:cBhvr>
                                        <p:cTn id="12" dur="455" fill="hold">
                                          <p:stCondLst>
                                            <p:cond delay="0"/>
                                          </p:stCondLst>
                                        </p:cTn>
                                        <p:tgtEl>
                                          <p:spTgt spid="2"/>
                                        </p:tgtEl>
                                        <p:attrNameLst>
                                          <p:attrName>style.rotation</p:attrName>
                                        </p:attrNameLst>
                                      </p:cBhvr>
                                      <p:to>
                                        <p:strVal val="-45.0"/>
                                      </p:to>
                                    </p:set>
                                    <p:anim calcmode="lin" valueType="num">
                                      <p:cBhvr>
                                        <p:cTn id="13"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par>
                                <p:cTn id="17" presetID="38" presetClass="entr" presetSubtype="0" accel="50000" fill="hold" grpId="0" nodeType="withEffect">
                                  <p:stCondLst>
                                    <p:cond delay="0"/>
                                  </p:stCondLst>
                                  <p:iterate type="lt">
                                    <p:tmPct val="50000"/>
                                  </p:iterate>
                                  <p:childTnLst>
                                    <p:set>
                                      <p:cBhvr>
                                        <p:cTn id="18" dur="1" fill="hold">
                                          <p:stCondLst>
                                            <p:cond delay="0"/>
                                          </p:stCondLst>
                                        </p:cTn>
                                        <p:tgtEl>
                                          <p:spTgt spid="37"/>
                                        </p:tgtEl>
                                        <p:attrNameLst>
                                          <p:attrName>style.visibility</p:attrName>
                                        </p:attrNameLst>
                                      </p:cBhvr>
                                      <p:to>
                                        <p:strVal val="visible"/>
                                      </p:to>
                                    </p:set>
                                    <p:set>
                                      <p:cBhvr>
                                        <p:cTn id="19" dur="455" fill="hold">
                                          <p:stCondLst>
                                            <p:cond delay="0"/>
                                          </p:stCondLst>
                                        </p:cTn>
                                        <p:tgtEl>
                                          <p:spTgt spid="37"/>
                                        </p:tgtEl>
                                        <p:attrNameLst>
                                          <p:attrName>style.rotation</p:attrName>
                                        </p:attrNameLst>
                                      </p:cBhvr>
                                      <p:to>
                                        <p:strVal val="-45.0"/>
                                      </p:to>
                                    </p:set>
                                    <p:anim calcmode="lin" valueType="num">
                                      <p:cBhvr>
                                        <p:cTn id="20" dur="455" fill="hold">
                                          <p:stCondLst>
                                            <p:cond delay="455"/>
                                          </p:stCondLst>
                                        </p:cTn>
                                        <p:tgtEl>
                                          <p:spTgt spid="37"/>
                                        </p:tgtEl>
                                        <p:attrNameLst>
                                          <p:attrName>style.rotation</p:attrName>
                                        </p:attrNameLst>
                                      </p:cBhvr>
                                      <p:tavLst>
                                        <p:tav tm="0">
                                          <p:val>
                                            <p:fltVal val="-45"/>
                                          </p:val>
                                        </p:tav>
                                        <p:tav tm="69900">
                                          <p:val>
                                            <p:fltVal val="45"/>
                                          </p:val>
                                        </p:tav>
                                        <p:tav tm="100000">
                                          <p:val>
                                            <p:fltVal val="0"/>
                                          </p:val>
                                        </p:tav>
                                      </p:tavLst>
                                    </p:anim>
                                    <p:anim calcmode="lin" valueType="num">
                                      <p:cBhvr>
                                        <p:cTn id="21" dur="455" fill="hold">
                                          <p:stCondLst>
                                            <p:cond delay="0"/>
                                          </p:stCondLst>
                                        </p:cTn>
                                        <p:tgtEl>
                                          <p:spTgt spid="37"/>
                                        </p:tgtEl>
                                        <p:attrNameLst>
                                          <p:attrName>ppt_y</p:attrName>
                                        </p:attrNameLst>
                                      </p:cBhvr>
                                      <p:tavLst>
                                        <p:tav tm="0">
                                          <p:val>
                                            <p:strVal val="#ppt_y-1"/>
                                          </p:val>
                                        </p:tav>
                                        <p:tav tm="100000">
                                          <p:val>
                                            <p:strVal val="#ppt_y-(0.354*#ppt_w-0.172*#ppt_h)"/>
                                          </p:val>
                                        </p:tav>
                                      </p:tavLst>
                                    </p:anim>
                                    <p:anim calcmode="lin" valueType="num">
                                      <p:cBhvr>
                                        <p:cTn id="22" dur="156" decel="50000" autoRev="1" fill="hold">
                                          <p:stCondLst>
                                            <p:cond delay="455"/>
                                          </p:stCondLst>
                                        </p:cTn>
                                        <p:tgtEl>
                                          <p:spTgt spid="37"/>
                                        </p:tgtEl>
                                        <p:attrNameLst>
                                          <p:attrName>ppt_y</p:attrName>
                                        </p:attrNameLst>
                                      </p:cBhvr>
                                      <p:tavLst>
                                        <p:tav tm="0">
                                          <p:val>
                                            <p:strVal val="#ppt_y-(0.354*#ppt_w-0.172*#ppt_h)"/>
                                          </p:val>
                                        </p:tav>
                                        <p:tav tm="100000">
                                          <p:val>
                                            <p:strVal val="#ppt_y-(0.354*#ppt_w-0.172*#ppt_h)-#ppt_h/2"/>
                                          </p:val>
                                        </p:tav>
                                      </p:tavLst>
                                    </p:anim>
                                    <p:anim calcmode="lin" valueType="num">
                                      <p:cBhvr>
                                        <p:cTn id="23" dur="136" fill="hold">
                                          <p:stCondLst>
                                            <p:cond delay="864"/>
                                          </p:stCondLst>
                                        </p:cTn>
                                        <p:tgtEl>
                                          <p:spTgt spid="37"/>
                                        </p:tgtEl>
                                        <p:attrNameLst>
                                          <p:attrName>ppt_y</p:attrName>
                                        </p:attrNameLst>
                                      </p:cBhvr>
                                      <p:tavLst>
                                        <p:tav tm="0">
                                          <p:val>
                                            <p:strVal val="#ppt_y-(0.354*#ppt_w-0.172*#ppt_h)"/>
                                          </p:val>
                                        </p:tav>
                                        <p:tav tm="100000">
                                          <p:val>
                                            <p:strVal val="#ppt_y"/>
                                          </p:val>
                                        </p:tav>
                                      </p:tavLst>
                                    </p:anim>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up)">
                                      <p:cBhvr>
                                        <p:cTn id="32" dur="500"/>
                                        <p:tgtEl>
                                          <p:spTgt spid="38"/>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blinds(horizontal)">
                                      <p:cBhvr>
                                        <p:cTn id="39" dur="500"/>
                                        <p:tgtEl>
                                          <p:spTgt spid="4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blinds(horizontal)">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up)">
                                      <p:cBhvr>
                                        <p:cTn id="47" dur="500"/>
                                        <p:tgtEl>
                                          <p:spTgt spid="42"/>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up)">
                                      <p:cBhvr>
                                        <p:cTn id="50" dur="500"/>
                                        <p:tgtEl>
                                          <p:spTgt spid="43"/>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p:cTn id="55" dur="500" fill="hold"/>
                                        <p:tgtEl>
                                          <p:spTgt spid="44"/>
                                        </p:tgtEl>
                                        <p:attrNameLst>
                                          <p:attrName>ppt_w</p:attrName>
                                        </p:attrNameLst>
                                      </p:cBhvr>
                                      <p:tavLst>
                                        <p:tav tm="0">
                                          <p:val>
                                            <p:fltVal val="0"/>
                                          </p:val>
                                        </p:tav>
                                        <p:tav tm="100000">
                                          <p:val>
                                            <p:strVal val="#ppt_w"/>
                                          </p:val>
                                        </p:tav>
                                      </p:tavLst>
                                    </p:anim>
                                    <p:anim calcmode="lin" valueType="num">
                                      <p:cBhvr>
                                        <p:cTn id="56" dur="500" fill="hold"/>
                                        <p:tgtEl>
                                          <p:spTgt spid="44"/>
                                        </p:tgtEl>
                                        <p:attrNameLst>
                                          <p:attrName>ppt_h</p:attrName>
                                        </p:attrNameLst>
                                      </p:cBhvr>
                                      <p:tavLst>
                                        <p:tav tm="0">
                                          <p:val>
                                            <p:fltVal val="0"/>
                                          </p:val>
                                        </p:tav>
                                        <p:tav tm="100000">
                                          <p:val>
                                            <p:strVal val="#ppt_h"/>
                                          </p:val>
                                        </p:tav>
                                      </p:tavLst>
                                    </p:anim>
                                    <p:animEffect transition="in" filter="fade">
                                      <p:cBhvr>
                                        <p:cTn id="57" dur="500"/>
                                        <p:tgtEl>
                                          <p:spTgt spid="44"/>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anim calcmode="lin" valueType="num">
                                      <p:cBhvr>
                                        <p:cTn id="60" dur="500" fill="hold"/>
                                        <p:tgtEl>
                                          <p:spTgt spid="45"/>
                                        </p:tgtEl>
                                        <p:attrNameLst>
                                          <p:attrName>ppt_w</p:attrName>
                                        </p:attrNameLst>
                                      </p:cBhvr>
                                      <p:tavLst>
                                        <p:tav tm="0">
                                          <p:val>
                                            <p:fltVal val="0"/>
                                          </p:val>
                                        </p:tav>
                                        <p:tav tm="100000">
                                          <p:val>
                                            <p:strVal val="#ppt_w"/>
                                          </p:val>
                                        </p:tav>
                                      </p:tavLst>
                                    </p:anim>
                                    <p:anim calcmode="lin" valueType="num">
                                      <p:cBhvr>
                                        <p:cTn id="61" dur="500" fill="hold"/>
                                        <p:tgtEl>
                                          <p:spTgt spid="45"/>
                                        </p:tgtEl>
                                        <p:attrNameLst>
                                          <p:attrName>ppt_h</p:attrName>
                                        </p:attrNameLst>
                                      </p:cBhvr>
                                      <p:tavLst>
                                        <p:tav tm="0">
                                          <p:val>
                                            <p:fltVal val="0"/>
                                          </p:val>
                                        </p:tav>
                                        <p:tav tm="100000">
                                          <p:val>
                                            <p:strVal val="#ppt_h"/>
                                          </p:val>
                                        </p:tav>
                                      </p:tavLst>
                                    </p:anim>
                                    <p:animEffect transition="in" filter="fade">
                                      <p:cBhvr>
                                        <p:cTn id="62" dur="500"/>
                                        <p:tgtEl>
                                          <p:spTgt spid="45"/>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500"/>
                                        <p:tgtEl>
                                          <p:spTgt spid="46"/>
                                        </p:tgtEl>
                                      </p:cBhvr>
                                    </p:animEffect>
                                  </p:childTnLst>
                                </p:cTn>
                              </p:par>
                            </p:childTnLst>
                          </p:cTn>
                        </p:par>
                        <p:par>
                          <p:cTn id="67" fill="hold">
                            <p:stCondLst>
                              <p:cond delay="1000"/>
                            </p:stCondLst>
                            <p:childTnLst>
                              <p:par>
                                <p:cTn id="68" presetID="22" presetClass="entr" presetSubtype="1" fill="hold" grpId="0" nodeType="after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wipe(up)">
                                      <p:cBhvr>
                                        <p:cTn id="70" dur="500"/>
                                        <p:tgtEl>
                                          <p:spTgt spid="47"/>
                                        </p:tgtEl>
                                      </p:cBhvr>
                                    </p:animEffect>
                                  </p:childTnLst>
                                </p:cTn>
                              </p:par>
                            </p:childTnLst>
                          </p:cTn>
                        </p:par>
                        <p:par>
                          <p:cTn id="71" fill="hold">
                            <p:stCondLst>
                              <p:cond delay="1500"/>
                            </p:stCondLst>
                            <p:childTnLst>
                              <p:par>
                                <p:cTn id="72" presetID="22" presetClass="entr" presetSubtype="4"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wipe(down)">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wipe(left)">
                                      <p:cBhvr>
                                        <p:cTn id="79" dur="500"/>
                                        <p:tgtEl>
                                          <p:spTgt spid="56"/>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wipe(left)">
                                      <p:cBhvr>
                                        <p:cTn id="8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 grpId="0" animBg="1"/>
      <p:bldP spid="37" grpId="0" animBg="1"/>
      <p:bldP spid="3"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9" grpId="0" animBg="1"/>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层次模型</a:t>
            </a:r>
          </a:p>
        </p:txBody>
      </p:sp>
      <p:graphicFrame>
        <p:nvGraphicFramePr>
          <p:cNvPr id="2" name="表格 1"/>
          <p:cNvGraphicFramePr>
            <a:graphicFrameLocks noGrp="1"/>
          </p:cNvGraphicFramePr>
          <p:nvPr/>
        </p:nvGraphicFramePr>
        <p:xfrm>
          <a:off x="639147" y="950296"/>
          <a:ext cx="7865706" cy="3877557"/>
        </p:xfrm>
        <a:graphic>
          <a:graphicData uri="http://schemas.openxmlformats.org/drawingml/2006/table">
            <a:tbl>
              <a:tblPr firstRow="1" bandRow="1">
                <a:tableStyleId>{B301B821-A1FF-4177-AEE7-76D212191A09}</a:tableStyleId>
              </a:tblPr>
              <a:tblGrid>
                <a:gridCol w="3998167">
                  <a:extLst>
                    <a:ext uri="{9D8B030D-6E8A-4147-A177-3AD203B41FA5}">
                      <a16:colId xmlns:a16="http://schemas.microsoft.com/office/drawing/2014/main" val="20000"/>
                    </a:ext>
                  </a:extLst>
                </a:gridCol>
                <a:gridCol w="1101013">
                  <a:extLst>
                    <a:ext uri="{9D8B030D-6E8A-4147-A177-3AD203B41FA5}">
                      <a16:colId xmlns:a16="http://schemas.microsoft.com/office/drawing/2014/main" val="20001"/>
                    </a:ext>
                  </a:extLst>
                </a:gridCol>
                <a:gridCol w="1194318">
                  <a:extLst>
                    <a:ext uri="{9D8B030D-6E8A-4147-A177-3AD203B41FA5}">
                      <a16:colId xmlns:a16="http://schemas.microsoft.com/office/drawing/2014/main" val="20002"/>
                    </a:ext>
                  </a:extLst>
                </a:gridCol>
                <a:gridCol w="1572208">
                  <a:extLst>
                    <a:ext uri="{9D8B030D-6E8A-4147-A177-3AD203B41FA5}">
                      <a16:colId xmlns:a16="http://schemas.microsoft.com/office/drawing/2014/main" val="20003"/>
                    </a:ext>
                  </a:extLst>
                </a:gridCol>
              </a:tblGrid>
              <a:tr h="623527">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各层说明</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OSI</a:t>
                      </a: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七层网络模型</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TCP/IP</a:t>
                      </a: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四层网络模型</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对应协议</a:t>
                      </a:r>
                    </a:p>
                  </a:txBody>
                  <a:tcPr anchor="ctr"/>
                </a:tc>
                <a:extLst>
                  <a:ext uri="{0D108BD9-81ED-4DB2-BD59-A6C34878D82A}">
                    <a16:rowId xmlns:a16="http://schemas.microsoft.com/office/drawing/2014/main" val="10000"/>
                  </a:ext>
                </a:extLst>
              </a:tr>
              <a:tr h="449638">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供操作系统或应用进行网络通信的标准接口</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应用层</a:t>
                      </a:r>
                    </a:p>
                  </a:txBody>
                  <a:tcPr anchor="ctr"/>
                </a:tc>
                <a:tc rowSpan="3">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应用层</a:t>
                      </a:r>
                    </a:p>
                  </a:txBody>
                  <a:tcPr anchor="ctr"/>
                </a:tc>
                <a:tc rowSpan="3">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Telnet</a:t>
                      </a:r>
                      <a:r>
                        <a:rPr lang="zh-CN" altLang="en-GB" b="1" i="0" dirty="0">
                          <a:latin typeface="Kaiti SC" panose="02010600040101010101" pitchFamily="2" charset="-122"/>
                          <a:ea typeface="Kaiti SC" panose="02010600040101010101" pitchFamily="2" charset="-122"/>
                          <a:cs typeface="LingWai SC Medium" panose="03050602040302020204" pitchFamily="66" charset="-122"/>
                        </a:rPr>
                        <a:t>、</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FTP</a:t>
                      </a:r>
                      <a:r>
                        <a:rPr lang="zh-CN" altLang="en-GB" b="1" i="0" dirty="0">
                          <a:latin typeface="Kaiti SC" panose="02010600040101010101" pitchFamily="2" charset="-122"/>
                          <a:ea typeface="Kaiti SC" panose="02010600040101010101" pitchFamily="2" charset="-122"/>
                          <a:cs typeface="LingWai SC Medium" panose="03050602040302020204" pitchFamily="66" charset="-122"/>
                        </a:rPr>
                        <a:t>、</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SMTP</a:t>
                      </a:r>
                      <a:r>
                        <a:rPr lang="zh-CN" altLang="en-GB" b="1" i="0" dirty="0">
                          <a:latin typeface="Kaiti SC" panose="02010600040101010101" pitchFamily="2" charset="-122"/>
                          <a:ea typeface="Kaiti SC" panose="02010600040101010101" pitchFamily="2" charset="-122"/>
                          <a:cs typeface="LingWai SC Medium" panose="03050602040302020204" pitchFamily="66" charset="-122"/>
                        </a:rPr>
                        <a:t>、</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DNS</a:t>
                      </a:r>
                      <a:r>
                        <a:rPr lang="zh-CN" altLang="en-GB" b="1" i="0" dirty="0">
                          <a:latin typeface="Kaiti SC" panose="02010600040101010101" pitchFamily="2" charset="-122"/>
                          <a:ea typeface="Kaiti SC" panose="02010600040101010101" pitchFamily="2" charset="-122"/>
                          <a:cs typeface="LingWai SC Medium" panose="03050602040302020204" pitchFamily="66" charset="-122"/>
                        </a:rPr>
                        <a:t>、</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HTTP</a:t>
                      </a:r>
                      <a:endParaRPr lang="zh-CN" altLang="en-US" b="1" i="0" dirty="0">
                        <a:latin typeface="Kaiti SC" panose="02010600040101010101" pitchFamily="2" charset="-122"/>
                        <a:ea typeface="Kaiti SC" panose="02010600040101010101" pitchFamily="2" charset="-122"/>
                        <a:cs typeface="LingWai SC Medium" panose="03050602040302020204" pitchFamily="66" charset="-122"/>
                      </a:endParaRPr>
                    </a:p>
                  </a:txBody>
                  <a:tcPr anchor="ctr"/>
                </a:tc>
                <a:extLst>
                  <a:ext uri="{0D108BD9-81ED-4DB2-BD59-A6C34878D82A}">
                    <a16:rowId xmlns:a16="http://schemas.microsoft.com/office/drawing/2014/main" val="10001"/>
                  </a:ext>
                </a:extLst>
              </a:tr>
              <a:tr h="449638">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将不同的编码方式转换成网络通信中采用的标准表现形式</a:t>
                      </a:r>
                      <a:r>
                        <a:rPr lang="en-US" altLang="zh-CN" b="1" i="0" dirty="0">
                          <a:latin typeface="Kaiti SC" panose="02010600040101010101" pitchFamily="2" charset="-122"/>
                          <a:ea typeface="Kaiti SC" panose="02010600040101010101" pitchFamily="2" charset="-122"/>
                          <a:cs typeface="LingWai SC Medium" panose="03050602040302020204" pitchFamily="66" charset="-122"/>
                        </a:rPr>
                        <a:t>(</a:t>
                      </a: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如</a:t>
                      </a:r>
                      <a:r>
                        <a:rPr lang="en-US" altLang="zh-CN" b="1" i="0" dirty="0">
                          <a:latin typeface="Kaiti SC" panose="02010600040101010101" pitchFamily="2" charset="-122"/>
                          <a:ea typeface="Kaiti SC" panose="02010600040101010101" pitchFamily="2" charset="-122"/>
                          <a:cs typeface="LingWai SC Medium" panose="03050602040302020204" pitchFamily="66" charset="-122"/>
                        </a:rPr>
                        <a:t>: UTF-8)</a:t>
                      </a:r>
                      <a:endParaRPr lang="zh-CN" altLang="en-US" b="1" i="0" dirty="0">
                        <a:latin typeface="Kaiti SC" panose="02010600040101010101" pitchFamily="2" charset="-122"/>
                        <a:ea typeface="Kaiti SC" panose="02010600040101010101" pitchFamily="2" charset="-122"/>
                        <a:cs typeface="LingWai SC Medium" panose="03050602040302020204" pitchFamily="66" charset="-122"/>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表示层</a:t>
                      </a:r>
                    </a:p>
                  </a:txBody>
                  <a:tcPr anchor="ct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2"/>
                  </a:ext>
                </a:extLst>
              </a:tr>
              <a:tr h="449638">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不同</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PC</a:t>
                      </a: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不同进程间建立或解除连接，插入同步点</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会话层</a:t>
                      </a:r>
                    </a:p>
                  </a:txBody>
                  <a:tcPr anchor="ct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3"/>
                  </a:ext>
                </a:extLst>
              </a:tr>
              <a:tr h="449638">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两个主机间端对端的数据连接与传输</a:t>
                      </a:r>
                    </a:p>
                  </a:txBody>
                  <a:tcPr anchor="ctr">
                    <a:solidFill>
                      <a:srgbClr val="FFB352"/>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传输层</a:t>
                      </a:r>
                    </a:p>
                  </a:txBody>
                  <a:tcPr anchor="ctr">
                    <a:solidFill>
                      <a:srgbClr val="FFB352"/>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传输层</a:t>
                      </a:r>
                    </a:p>
                  </a:txBody>
                  <a:tcPr anchor="ctr">
                    <a:solidFill>
                      <a:srgbClr val="FFB352"/>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TCP</a:t>
                      </a:r>
                      <a:r>
                        <a:rPr lang="zh-CN" altLang="en-GB" b="1" i="0" dirty="0">
                          <a:latin typeface="Kaiti SC" panose="02010600040101010101" pitchFamily="2" charset="-122"/>
                          <a:ea typeface="Kaiti SC" panose="02010600040101010101" pitchFamily="2" charset="-122"/>
                          <a:cs typeface="LingWai SC Medium" panose="03050602040302020204" pitchFamily="66" charset="-122"/>
                        </a:rPr>
                        <a:t>、</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UDP</a:t>
                      </a:r>
                      <a:endParaRPr lang="zh-CN" altLang="en-US" b="1" i="0" dirty="0">
                        <a:latin typeface="Kaiti SC" panose="02010600040101010101" pitchFamily="2" charset="-122"/>
                        <a:ea typeface="Kaiti SC" panose="02010600040101010101" pitchFamily="2" charset="-122"/>
                        <a:cs typeface="LingWai SC Medium" panose="03050602040302020204" pitchFamily="66" charset="-122"/>
                      </a:endParaRPr>
                    </a:p>
                  </a:txBody>
                  <a:tcPr anchor="ctr">
                    <a:solidFill>
                      <a:srgbClr val="FFB352"/>
                    </a:solidFill>
                  </a:tcPr>
                </a:tc>
                <a:extLst>
                  <a:ext uri="{0D108BD9-81ED-4DB2-BD59-A6C34878D82A}">
                    <a16:rowId xmlns:a16="http://schemas.microsoft.com/office/drawing/2014/main" val="10004"/>
                  </a:ext>
                </a:extLst>
              </a:tr>
              <a:tr h="449638">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选择路由并正确的找着目标主机</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网络层</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网络层</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IP</a:t>
                      </a:r>
                      <a:r>
                        <a:rPr lang="zh-CN" altLang="en-GB" b="1" i="0" dirty="0">
                          <a:latin typeface="Kaiti SC" panose="02010600040101010101" pitchFamily="2" charset="-122"/>
                          <a:ea typeface="Kaiti SC" panose="02010600040101010101" pitchFamily="2" charset="-122"/>
                          <a:cs typeface="LingWai SC Medium" panose="03050602040302020204" pitchFamily="66" charset="-122"/>
                        </a:rPr>
                        <a:t>、</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ARP</a:t>
                      </a:r>
                      <a:r>
                        <a:rPr lang="zh-CN" altLang="en-GB" b="1" i="0" dirty="0">
                          <a:latin typeface="Kaiti SC" panose="02010600040101010101" pitchFamily="2" charset="-122"/>
                          <a:ea typeface="Kaiti SC" panose="02010600040101010101" pitchFamily="2" charset="-122"/>
                          <a:cs typeface="LingWai SC Medium" panose="03050602040302020204" pitchFamily="66" charset="-122"/>
                        </a:rPr>
                        <a:t>、</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RARP</a:t>
                      </a:r>
                      <a:r>
                        <a:rPr lang="zh-CN" altLang="en-GB" b="1" i="0" dirty="0">
                          <a:latin typeface="Kaiti SC" panose="02010600040101010101" pitchFamily="2" charset="-122"/>
                          <a:ea typeface="Kaiti SC" panose="02010600040101010101" pitchFamily="2" charset="-122"/>
                          <a:cs typeface="LingWai SC Medium" panose="03050602040302020204" pitchFamily="66" charset="-122"/>
                        </a:rPr>
                        <a:t>、</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ICMP</a:t>
                      </a:r>
                      <a:endParaRPr lang="zh-CN" altLang="en-US" b="1" i="0" dirty="0">
                        <a:latin typeface="Kaiti SC" panose="02010600040101010101" pitchFamily="2" charset="-122"/>
                        <a:ea typeface="Kaiti SC" panose="02010600040101010101" pitchFamily="2" charset="-122"/>
                        <a:cs typeface="LingWai SC Medium" panose="03050602040302020204" pitchFamily="66" charset="-122"/>
                      </a:endParaRPr>
                    </a:p>
                  </a:txBody>
                  <a:tcPr anchor="ctr"/>
                </a:tc>
                <a:extLst>
                  <a:ext uri="{0D108BD9-81ED-4DB2-BD59-A6C34878D82A}">
                    <a16:rowId xmlns:a16="http://schemas.microsoft.com/office/drawing/2014/main" val="10005"/>
                  </a:ext>
                </a:extLst>
              </a:tr>
              <a:tr h="449638">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两个相邻节点间准确的数据传输</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数据链路层</a:t>
                      </a:r>
                    </a:p>
                  </a:txBody>
                  <a:tcPr anchor="ctr"/>
                </a:tc>
                <a:tc rowSpan="2">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数据链路层</a:t>
                      </a:r>
                    </a:p>
                  </a:txBody>
                  <a:tcPr anchor="ctr"/>
                </a:tc>
                <a:tc rowSpan="2">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网络通信硬件及接口</a:t>
                      </a:r>
                    </a:p>
                  </a:txBody>
                  <a:tcPr anchor="ctr"/>
                </a:tc>
                <a:extLst>
                  <a:ext uri="{0D108BD9-81ED-4DB2-BD59-A6C34878D82A}">
                    <a16:rowId xmlns:a16="http://schemas.microsoft.com/office/drawing/2014/main" val="10006"/>
                  </a:ext>
                </a:extLst>
              </a:tr>
              <a:tr h="449638">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原始比特数据在物理介质上的传输</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物理层</a:t>
                      </a:r>
                    </a:p>
                  </a:txBody>
                  <a:tcPr anchor="ct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应用层</a:t>
            </a:r>
          </a:p>
        </p:txBody>
      </p:sp>
      <p:graphicFrame>
        <p:nvGraphicFramePr>
          <p:cNvPr id="2" name="表格 1"/>
          <p:cNvGraphicFramePr>
            <a:graphicFrameLocks noGrp="1"/>
          </p:cNvGraphicFramePr>
          <p:nvPr/>
        </p:nvGraphicFramePr>
        <p:xfrm>
          <a:off x="964163" y="1432431"/>
          <a:ext cx="7060164" cy="2743200"/>
        </p:xfrm>
        <a:graphic>
          <a:graphicData uri="http://schemas.openxmlformats.org/drawingml/2006/table">
            <a:tbl>
              <a:tblPr firstRow="1" bandRow="1">
                <a:tableStyleId>{21E4AEA4-8DFA-4A89-87EB-49C32662AFE0}</a:tableStyleId>
              </a:tblPr>
              <a:tblGrid>
                <a:gridCol w="958166">
                  <a:extLst>
                    <a:ext uri="{9D8B030D-6E8A-4147-A177-3AD203B41FA5}">
                      <a16:colId xmlns:a16="http://schemas.microsoft.com/office/drawing/2014/main" val="20000"/>
                    </a:ext>
                  </a:extLst>
                </a:gridCol>
                <a:gridCol w="6101998">
                  <a:extLst>
                    <a:ext uri="{9D8B030D-6E8A-4147-A177-3AD203B41FA5}">
                      <a16:colId xmlns:a16="http://schemas.microsoft.com/office/drawing/2014/main" val="20001"/>
                    </a:ext>
                  </a:extLst>
                </a:gridCol>
              </a:tblGrid>
              <a:tr h="370840">
                <a:tc>
                  <a:txBody>
                    <a:bodyPr/>
                    <a:lstStyle/>
                    <a:p>
                      <a:pPr algn="ctr"/>
                      <a:r>
                        <a:rPr lang="zh-CN" altLang="en-US" sz="1400" b="1" i="0" dirty="0">
                          <a:latin typeface="Kaiti SC Black" panose="02010600040101010101" pitchFamily="2" charset="-122"/>
                          <a:ea typeface="Kaiti SC Black" panose="02010600040101010101" pitchFamily="2" charset="-122"/>
                        </a:rPr>
                        <a:t>名称</a:t>
                      </a:r>
                    </a:p>
                  </a:txBody>
                  <a:tcPr anchor="ctr"/>
                </a:tc>
                <a:tc>
                  <a:txBody>
                    <a:bodyPr/>
                    <a:lstStyle/>
                    <a:p>
                      <a:pPr algn="ctr"/>
                      <a:r>
                        <a:rPr lang="zh-CN" altLang="en-US" sz="1400" b="1" i="0" dirty="0">
                          <a:latin typeface="Kaiti SC Black" panose="02010600040101010101" pitchFamily="2" charset="-122"/>
                          <a:ea typeface="Kaiti SC Black" panose="02010600040101010101" pitchFamily="2" charset="-122"/>
                        </a:rPr>
                        <a:t>解释</a:t>
                      </a:r>
                    </a:p>
                  </a:txBody>
                  <a:tcPr anchor="ctr"/>
                </a:tc>
                <a:extLst>
                  <a:ext uri="{0D108BD9-81ED-4DB2-BD59-A6C34878D82A}">
                    <a16:rowId xmlns:a16="http://schemas.microsoft.com/office/drawing/2014/main" val="10000"/>
                  </a:ext>
                </a:extLst>
              </a:tr>
              <a:tr h="370840">
                <a:tc>
                  <a:txBody>
                    <a:bodyPr/>
                    <a:lstStyle/>
                    <a:p>
                      <a:pPr algn="ctr"/>
                      <a:r>
                        <a:rPr lang="en-GB" altLang="zh-CN" sz="1400" b="1" i="0" u="none" strike="noStrike" kern="1200" dirty="0">
                          <a:effectLst/>
                          <a:latin typeface="Kaiti SC Black" panose="02010600040101010101" pitchFamily="2" charset="-122"/>
                          <a:ea typeface="Kaiti SC Black" panose="02010600040101010101" pitchFamily="2" charset="-122"/>
                        </a:rPr>
                        <a:t>http</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超文本传输协议，使用浏览器查询</a:t>
                      </a:r>
                      <a:r>
                        <a:rPr lang="en-GB" altLang="zh-CN" sz="1400" b="1" i="0" u="none" strike="noStrike" kern="1200" dirty="0">
                          <a:effectLst/>
                          <a:latin typeface="Kaiti SC Black" panose="02010600040101010101" pitchFamily="2" charset="-122"/>
                          <a:ea typeface="Kaiti SC Black" panose="02010600040101010101" pitchFamily="2" charset="-122"/>
                        </a:rPr>
                        <a:t>web</a:t>
                      </a:r>
                      <a:r>
                        <a:rPr lang="zh-CN" altLang="en-US" sz="1400" b="1" i="0" u="none" strike="noStrike" kern="1200" dirty="0">
                          <a:effectLst/>
                          <a:latin typeface="Kaiti SC Black" panose="02010600040101010101" pitchFamily="2" charset="-122"/>
                          <a:ea typeface="Kaiti SC Black" panose="02010600040101010101" pitchFamily="2" charset="-122"/>
                        </a:rPr>
                        <a:t>服务器之间传输的协议</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1"/>
                  </a:ext>
                </a:extLst>
              </a:tr>
              <a:tr h="370840">
                <a:tc>
                  <a:txBody>
                    <a:bodyPr/>
                    <a:lstStyle/>
                    <a:p>
                      <a:pPr algn="ctr"/>
                      <a:r>
                        <a:rPr lang="en-GB" altLang="zh-CN" sz="1400" b="1" i="0" u="none" strike="noStrike" kern="1200" dirty="0">
                          <a:effectLst/>
                          <a:latin typeface="Kaiti SC Black" panose="02010600040101010101" pitchFamily="2" charset="-122"/>
                          <a:ea typeface="Kaiti SC Black" panose="02010600040101010101" pitchFamily="2" charset="-122"/>
                        </a:rPr>
                        <a:t>ftp</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文件传输协议，实现网上与主机之间文件交换的协议</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2"/>
                  </a:ext>
                </a:extLst>
              </a:tr>
              <a:tr h="370840">
                <a:tc>
                  <a:txBody>
                    <a:bodyPr/>
                    <a:lstStyle/>
                    <a:p>
                      <a:pPr algn="ctr"/>
                      <a:r>
                        <a:rPr lang="en-GB" altLang="zh-CN" sz="1400" b="1" i="0" u="none" strike="noStrike" kern="1200" dirty="0">
                          <a:effectLst/>
                          <a:latin typeface="Kaiti SC Black" panose="02010600040101010101" pitchFamily="2" charset="-122"/>
                          <a:ea typeface="Kaiti SC Black" panose="02010600040101010101" pitchFamily="2" charset="-122"/>
                        </a:rPr>
                        <a:t>smtp</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简单邮件传输协议，定义了邮件如何在邮件服务器之间传输的协议</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3"/>
                  </a:ext>
                </a:extLst>
              </a:tr>
              <a:tr h="370840">
                <a:tc>
                  <a:txBody>
                    <a:bodyPr/>
                    <a:lstStyle/>
                    <a:p>
                      <a:pPr algn="ctr"/>
                      <a:r>
                        <a:rPr lang="en-GB" altLang="zh-CN" sz="1400" b="1" i="0" u="none" strike="noStrike" kern="1200" dirty="0">
                          <a:effectLst/>
                          <a:latin typeface="Kaiti SC Black" panose="02010600040101010101" pitchFamily="2" charset="-122"/>
                          <a:ea typeface="Kaiti SC Black" panose="02010600040101010101" pitchFamily="2" charset="-122"/>
                        </a:rPr>
                        <a:t>pop</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邮件协议，定义了将用户从邮件服务器下载到本地服务器的协议</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4"/>
                  </a:ext>
                </a:extLst>
              </a:tr>
              <a:tr h="370840">
                <a:tc>
                  <a:txBody>
                    <a:bodyPr/>
                    <a:lstStyle/>
                    <a:p>
                      <a:pPr algn="ctr"/>
                      <a:r>
                        <a:rPr lang="en-GB" altLang="zh-CN" sz="1400" b="1" i="0" u="none" strike="noStrike" kern="1200" dirty="0" err="1">
                          <a:effectLst/>
                          <a:latin typeface="Kaiti SC Black" panose="02010600040101010101" pitchFamily="2" charset="-122"/>
                          <a:ea typeface="Kaiti SC Black" panose="02010600040101010101" pitchFamily="2" charset="-122"/>
                        </a:rPr>
                        <a:t>Telent</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远程登陆协议，远程使用网 上其他计算机使用的协议，以获取其他计算机上运行或存储的信息</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5"/>
                  </a:ext>
                </a:extLst>
              </a:tr>
              <a:tr h="370840">
                <a:tc>
                  <a:txBody>
                    <a:bodyPr/>
                    <a:lstStyle/>
                    <a:p>
                      <a:pPr algn="ctr"/>
                      <a:r>
                        <a:rPr lang="en-GB" altLang="zh-CN" sz="1400" b="1" i="0" u="none" strike="noStrike" kern="1200" dirty="0">
                          <a:effectLst/>
                          <a:latin typeface="Kaiti SC Black" panose="02010600040101010101" pitchFamily="2" charset="-122"/>
                          <a:ea typeface="Kaiti SC Black" panose="02010600040101010101" pitchFamily="2" charset="-122"/>
                        </a:rPr>
                        <a:t>DNS</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域名系统，实现域名到</a:t>
                      </a:r>
                      <a:r>
                        <a:rPr lang="en-GB" altLang="zh-CN" sz="1400" b="1" i="0" u="none" strike="noStrike" kern="1200" dirty="0">
                          <a:effectLst/>
                          <a:latin typeface="Kaiti SC Black" panose="02010600040101010101" pitchFamily="2" charset="-122"/>
                          <a:ea typeface="Kaiti SC Black" panose="02010600040101010101" pitchFamily="2" charset="-122"/>
                        </a:rPr>
                        <a:t>IP</a:t>
                      </a:r>
                      <a:r>
                        <a:rPr lang="zh-CN" altLang="en-US" sz="1400" b="1" i="0" u="none" strike="noStrike" kern="1200" dirty="0">
                          <a:effectLst/>
                          <a:latin typeface="Kaiti SC Black" panose="02010600040101010101" pitchFamily="2" charset="-122"/>
                          <a:ea typeface="Kaiti SC Black" panose="02010600040101010101" pitchFamily="2" charset="-122"/>
                        </a:rPr>
                        <a:t>地址之间的转换</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传输层</a:t>
            </a:r>
          </a:p>
        </p:txBody>
      </p:sp>
      <p:grpSp>
        <p:nvGrpSpPr>
          <p:cNvPr id="4" name="组合 3"/>
          <p:cNvGrpSpPr/>
          <p:nvPr/>
        </p:nvGrpSpPr>
        <p:grpSpPr>
          <a:xfrm>
            <a:off x="540230" y="1997466"/>
            <a:ext cx="1276986" cy="303011"/>
            <a:chOff x="1793812" y="4421987"/>
            <a:chExt cx="1702648" cy="404014"/>
          </a:xfrm>
        </p:grpSpPr>
        <p:sp>
          <p:nvSpPr>
            <p:cNvPr id="5" name="圆角矩形 4"/>
            <p:cNvSpPr/>
            <p:nvPr/>
          </p:nvSpPr>
          <p:spPr>
            <a:xfrm>
              <a:off x="1793812" y="4421987"/>
              <a:ext cx="1702648" cy="404014"/>
            </a:xfrm>
            <a:prstGeom prst="roundRect">
              <a:avLst>
                <a:gd name="adj" fmla="val 50000"/>
              </a:avLst>
            </a:prstGeom>
            <a:gradFill>
              <a:gsLst>
                <a:gs pos="100000">
                  <a:srgbClr val="02B3C1"/>
                </a:gs>
                <a:gs pos="0">
                  <a:srgbClr val="0699AC"/>
                </a:gs>
              </a:gsLst>
              <a:lin ang="5400000" scaled="1"/>
            </a:gradFill>
            <a:ln w="28575" cap="flat">
              <a:gradFill>
                <a:gsLst>
                  <a:gs pos="0">
                    <a:srgbClr val="02B3C1"/>
                  </a:gs>
                  <a:gs pos="100000">
                    <a:srgbClr val="0699AC"/>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6" name="文本框 5"/>
            <p:cNvSpPr txBox="1"/>
            <p:nvPr/>
          </p:nvSpPr>
          <p:spPr>
            <a:xfrm>
              <a:off x="2345695" y="4465800"/>
              <a:ext cx="598883" cy="338554"/>
            </a:xfrm>
            <a:prstGeom prst="rect">
              <a:avLst/>
            </a:prstGeom>
            <a:noFill/>
          </p:spPr>
          <p:txBody>
            <a:bodyPr wrap="none" rtlCol="0">
              <a:spAutoFit/>
            </a:bodyPr>
            <a:lstStyle/>
            <a:p>
              <a:r>
                <a:rPr lang="en-US" altLang="zh-CN" sz="1050" b="1" dirty="0">
                  <a:solidFill>
                    <a:schemeClr val="bg1"/>
                  </a:solidFill>
                  <a:latin typeface="微软雅黑" panose="020B0503020204020204" charset="-122"/>
                  <a:ea typeface="微软雅黑" panose="020B0503020204020204" charset="-122"/>
                </a:rPr>
                <a:t>TCP</a:t>
              </a:r>
              <a:endParaRPr lang="zh-CN" altLang="en-US" sz="1050" b="1" dirty="0">
                <a:solidFill>
                  <a:schemeClr val="bg1"/>
                </a:solidFill>
                <a:latin typeface="微软雅黑" panose="020B0503020204020204" charset="-122"/>
                <a:ea typeface="微软雅黑" panose="020B0503020204020204" charset="-122"/>
              </a:endParaRPr>
            </a:p>
          </p:txBody>
        </p:sp>
      </p:grpSp>
      <p:grpSp>
        <p:nvGrpSpPr>
          <p:cNvPr id="7" name="组合 6"/>
          <p:cNvGrpSpPr/>
          <p:nvPr/>
        </p:nvGrpSpPr>
        <p:grpSpPr>
          <a:xfrm>
            <a:off x="5521736" y="2065255"/>
            <a:ext cx="1276986" cy="303011"/>
            <a:chOff x="4128769" y="4421987"/>
            <a:chExt cx="1702648" cy="404014"/>
          </a:xfrm>
        </p:grpSpPr>
        <p:sp>
          <p:nvSpPr>
            <p:cNvPr id="8" name="圆角矩形 7"/>
            <p:cNvSpPr/>
            <p:nvPr/>
          </p:nvSpPr>
          <p:spPr>
            <a:xfrm flipH="1">
              <a:off x="4128769" y="4421987"/>
              <a:ext cx="1702648" cy="404014"/>
            </a:xfrm>
            <a:prstGeom prst="roundRect">
              <a:avLst>
                <a:gd name="adj" fmla="val 50000"/>
              </a:avLst>
            </a:prstGeom>
            <a:gradFill>
              <a:gsLst>
                <a:gs pos="0">
                  <a:srgbClr val="E45C5B"/>
                </a:gs>
                <a:gs pos="100000">
                  <a:srgbClr val="EA8384"/>
                </a:gs>
              </a:gsLst>
              <a:lin ang="5400000" scaled="1"/>
            </a:gradFill>
            <a:ln w="28575" cap="flat">
              <a:gradFill>
                <a:gsLst>
                  <a:gs pos="100000">
                    <a:srgbClr val="E45C5B"/>
                  </a:gs>
                  <a:gs pos="0">
                    <a:srgbClr val="EA8384"/>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9" name="文本框 8"/>
            <p:cNvSpPr txBox="1"/>
            <p:nvPr/>
          </p:nvSpPr>
          <p:spPr>
            <a:xfrm>
              <a:off x="4658210" y="4462050"/>
              <a:ext cx="643765" cy="338554"/>
            </a:xfrm>
            <a:prstGeom prst="rect">
              <a:avLst/>
            </a:prstGeom>
            <a:noFill/>
          </p:spPr>
          <p:txBody>
            <a:bodyPr wrap="none" rtlCol="0">
              <a:spAutoFit/>
            </a:bodyPr>
            <a:lstStyle/>
            <a:p>
              <a:r>
                <a:rPr lang="en-US" altLang="zh-CN" sz="1050" b="1" dirty="0">
                  <a:solidFill>
                    <a:schemeClr val="bg1"/>
                  </a:solidFill>
                  <a:latin typeface="微软雅黑" panose="020B0503020204020204" charset="-122"/>
                  <a:ea typeface="微软雅黑" panose="020B0503020204020204" charset="-122"/>
                </a:rPr>
                <a:t>UDP</a:t>
              </a:r>
              <a:endParaRPr lang="zh-CN" altLang="en-US" sz="1050" b="1" dirty="0">
                <a:solidFill>
                  <a:schemeClr val="bg1"/>
                </a:solidFill>
                <a:latin typeface="微软雅黑" panose="020B0503020204020204" charset="-122"/>
                <a:ea typeface="微软雅黑" panose="020B0503020204020204" charset="-122"/>
              </a:endParaRPr>
            </a:p>
          </p:txBody>
        </p:sp>
      </p:grpSp>
      <p:sp>
        <p:nvSpPr>
          <p:cNvPr id="10" name="矩形 9"/>
          <p:cNvSpPr/>
          <p:nvPr/>
        </p:nvSpPr>
        <p:spPr>
          <a:xfrm>
            <a:off x="354564" y="2697344"/>
            <a:ext cx="4461397" cy="1356525"/>
          </a:xfrm>
          <a:prstGeom prst="rect">
            <a:avLst/>
          </a:prstGeom>
        </p:spPr>
        <p:txBody>
          <a:bodyPr wrap="square" numCol="1">
            <a:spAutoFit/>
          </a:bodyPr>
          <a:lstStyle/>
          <a:p>
            <a:pPr marL="342900" indent="-342900">
              <a:lnSpc>
                <a:spcPct val="150000"/>
              </a:lnSpc>
              <a:buAutoNum type="arabicPeriod"/>
            </a:pPr>
            <a:r>
              <a:rPr lang="zh-CN" altLang="en-US" sz="1400" b="1" dirty="0">
                <a:latin typeface="Kaiti SC Black" panose="02010600040101010101" pitchFamily="2" charset="-122"/>
                <a:ea typeface="Kaiti SC Black" panose="02010600040101010101" pitchFamily="2" charset="-122"/>
              </a:rPr>
              <a:t>通过三次握手协议建立稳定链接</a:t>
            </a:r>
            <a:endParaRPr lang="en-US" altLang="zh-CN" sz="1400" b="1" dirty="0">
              <a:latin typeface="Kaiti SC Black" panose="02010600040101010101" pitchFamily="2" charset="-122"/>
              <a:ea typeface="Kaiti SC Black" panose="02010600040101010101" pitchFamily="2" charset="-122"/>
            </a:endParaRPr>
          </a:p>
          <a:p>
            <a:pPr marL="342900" indent="-342900">
              <a:lnSpc>
                <a:spcPct val="150000"/>
              </a:lnSpc>
              <a:buFontTx/>
              <a:buAutoNum type="arabicPeriod"/>
            </a:pPr>
            <a:r>
              <a:rPr lang="zh-CN" altLang="en-US" sz="1400" b="1" dirty="0">
                <a:latin typeface="Kaiti SC Black" panose="02010600040101010101" pitchFamily="2" charset="-122"/>
                <a:ea typeface="Kaiti SC Black" panose="02010600040101010101" pitchFamily="2" charset="-122"/>
              </a:rPr>
              <a:t>应用数据分割成最合适的数据块发送</a:t>
            </a:r>
          </a:p>
          <a:p>
            <a:pPr marL="342900" indent="-342900">
              <a:lnSpc>
                <a:spcPct val="150000"/>
              </a:lnSpc>
              <a:buFontTx/>
              <a:buAutoNum type="arabicPeriod"/>
            </a:pPr>
            <a:r>
              <a:rPr lang="zh-CN" altLang="en-US" sz="1400" b="1" dirty="0">
                <a:latin typeface="Kaiti SC Black" panose="02010600040101010101" pitchFamily="2" charset="-122"/>
                <a:ea typeface="Kaiti SC Black" panose="02010600040101010101" pitchFamily="2" charset="-122"/>
              </a:rPr>
              <a:t>链接可靠，不易出现乱序、丢失等现象</a:t>
            </a:r>
            <a:endParaRPr lang="en-US" altLang="zh-CN" sz="1400" b="1" dirty="0">
              <a:latin typeface="Kaiti SC Black" panose="02010600040101010101" pitchFamily="2" charset="-122"/>
              <a:ea typeface="Kaiti SC Black" panose="02010600040101010101" pitchFamily="2" charset="-122"/>
            </a:endParaRPr>
          </a:p>
          <a:p>
            <a:pPr marL="342900" indent="-342900">
              <a:lnSpc>
                <a:spcPct val="150000"/>
              </a:lnSpc>
              <a:buFontTx/>
              <a:buAutoNum type="arabicPeriod"/>
            </a:pPr>
            <a:r>
              <a:rPr lang="zh-CN" altLang="en-US" sz="1400" b="1" dirty="0">
                <a:latin typeface="Kaiti SC Black" panose="02010600040101010101" pitchFamily="2" charset="-122"/>
                <a:ea typeface="Kaiti SC Black" panose="02010600040101010101" pitchFamily="2" charset="-122"/>
              </a:rPr>
              <a:t>连接和检验等都需要花不少时间，效率因此会降低</a:t>
            </a:r>
          </a:p>
        </p:txBody>
      </p:sp>
      <p:sp>
        <p:nvSpPr>
          <p:cNvPr id="11" name="矩形 10"/>
          <p:cNvSpPr/>
          <p:nvPr/>
        </p:nvSpPr>
        <p:spPr>
          <a:xfrm>
            <a:off x="5251148" y="2697344"/>
            <a:ext cx="3538288" cy="1356525"/>
          </a:xfrm>
          <a:prstGeom prst="rect">
            <a:avLst/>
          </a:prstGeom>
        </p:spPr>
        <p:txBody>
          <a:bodyPr wrap="square">
            <a:spAutoFit/>
          </a:bodyPr>
          <a:lstStyle/>
          <a:p>
            <a:pPr marL="342900" indent="-342900">
              <a:lnSpc>
                <a:spcPct val="150000"/>
              </a:lnSpc>
              <a:buAutoNum type="arabicPeriod"/>
            </a:pPr>
            <a:r>
              <a:rPr lang="zh-CN" altLang="en-US" sz="1400" b="1" dirty="0">
                <a:latin typeface="Kaiti SC Black" panose="02010600040101010101" pitchFamily="2" charset="-122"/>
                <a:ea typeface="Kaiti SC Black" panose="02010600040101010101" pitchFamily="2" charset="-122"/>
              </a:rPr>
              <a:t>一次性发送所有数据，无需建立连接</a:t>
            </a:r>
            <a:endParaRPr lang="en-US" altLang="zh-CN" sz="1400" b="1" dirty="0">
              <a:latin typeface="Kaiti SC Black" panose="02010600040101010101" pitchFamily="2" charset="-122"/>
              <a:ea typeface="Kaiti SC Black" panose="02010600040101010101" pitchFamily="2" charset="-122"/>
            </a:endParaRPr>
          </a:p>
          <a:p>
            <a:pPr marL="342900" indent="-342900">
              <a:lnSpc>
                <a:spcPct val="150000"/>
              </a:lnSpc>
              <a:buFontTx/>
              <a:buAutoNum type="arabicPeriod"/>
            </a:pPr>
            <a:r>
              <a:rPr lang="zh-CN" altLang="en-US" sz="1400" b="1" dirty="0">
                <a:latin typeface="Kaiti SC Black" panose="02010600040101010101" pitchFamily="2" charset="-122"/>
                <a:ea typeface="Kaiti SC Black" panose="02010600040101010101" pitchFamily="2" charset="-122"/>
              </a:rPr>
              <a:t>服务器可以同时发送给多个客户机</a:t>
            </a:r>
          </a:p>
          <a:p>
            <a:pPr marL="342900" indent="-342900">
              <a:lnSpc>
                <a:spcPct val="150000"/>
              </a:lnSpc>
              <a:buFontTx/>
              <a:buAutoNum type="arabicPeriod"/>
            </a:pPr>
            <a:r>
              <a:rPr lang="zh-CN" altLang="en-US" sz="1400" b="1" dirty="0">
                <a:latin typeface="Kaiti SC Black" panose="02010600040101010101" pitchFamily="2" charset="-122"/>
                <a:ea typeface="Kaiti SC Black" panose="02010600040101010101" pitchFamily="2" charset="-122"/>
              </a:rPr>
              <a:t>没有检验，容易会出现信息丢失</a:t>
            </a:r>
          </a:p>
          <a:p>
            <a:pPr marL="342900" indent="-342900">
              <a:lnSpc>
                <a:spcPct val="150000"/>
              </a:lnSpc>
              <a:buFontTx/>
              <a:buAutoNum type="arabicPeriod"/>
            </a:pPr>
            <a:r>
              <a:rPr lang="zh-CN" altLang="en-US" sz="1400" b="1" dirty="0">
                <a:latin typeface="Kaiti SC Black" panose="02010600040101010101" pitchFamily="2" charset="-122"/>
                <a:ea typeface="Kaiti SC Black" panose="02010600040101010101" pitchFamily="2" charset="-122"/>
              </a:rPr>
              <a:t>消耗资源小，处理速度快</a:t>
            </a:r>
          </a:p>
        </p:txBody>
      </p:sp>
      <p:sp>
        <p:nvSpPr>
          <p:cNvPr id="3" name="文本框 2"/>
          <p:cNvSpPr txBox="1"/>
          <p:nvPr/>
        </p:nvSpPr>
        <p:spPr>
          <a:xfrm>
            <a:off x="1087791" y="1102318"/>
            <a:ext cx="6968417" cy="584775"/>
          </a:xfrm>
          <a:prstGeom prst="rect">
            <a:avLst/>
          </a:prstGeom>
          <a:noFill/>
        </p:spPr>
        <p:txBody>
          <a:bodyPr wrap="square" rtlCol="0">
            <a:spAutoFit/>
          </a:bodyPr>
          <a:lstStyle/>
          <a:p>
            <a:pPr algn="ctr"/>
            <a:r>
              <a:rPr lang="zh-CN" altLang="en-US" sz="1600" b="1" dirty="0">
                <a:latin typeface="Kaiti SC Black" panose="02010600040101010101" pitchFamily="2" charset="-122"/>
                <a:ea typeface="Kaiti SC Black" panose="02010600040101010101" pitchFamily="2" charset="-122"/>
              </a:rPr>
              <a:t>网络协议是指通信双方就通信如何进行所必须共同遵守的约定和通信规则的集合。在网络上通信的双方只有遵守相同的协议，才能正确地交流信息</a:t>
            </a:r>
            <a:endParaRPr kumimoji="1" lang="zh-CN" altLang="en-US" sz="1600" b="1" dirty="0">
              <a:latin typeface="Kaiti SC Black" panose="02010600040101010101" pitchFamily="2" charset="-122"/>
              <a:ea typeface="Kaiti SC Black"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par>
                                <p:cTn id="17" presetID="47" presetClass="entr" presetSubtype="0" fill="hold" nodeType="withEffect">
                                  <p:stCondLst>
                                    <p:cond delay="6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par>
                                <p:cTn id="22" presetID="22" presetClass="entr" presetSubtype="1" fill="hold" grpId="0" nodeType="withEffect">
                                  <p:stCondLst>
                                    <p:cond delay="110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47" presetClass="entr" presetSubtype="0" fill="hold" nodeType="withEffect">
                                  <p:stCondLst>
                                    <p:cond delay="6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par>
                                <p:cTn id="30" presetID="22" presetClass="entr" presetSubtype="1" fill="hold" grpId="0" nodeType="withEffect">
                                  <p:stCondLst>
                                    <p:cond delay="110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 grpId="0"/>
      <p:bldP spid="11"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网络层</a:t>
            </a:r>
          </a:p>
        </p:txBody>
      </p:sp>
      <p:graphicFrame>
        <p:nvGraphicFramePr>
          <p:cNvPr id="2" name="表格 1"/>
          <p:cNvGraphicFramePr>
            <a:graphicFrameLocks noGrp="1"/>
          </p:cNvGraphicFramePr>
          <p:nvPr>
            <p:extLst>
              <p:ext uri="{D42A27DB-BD31-4B8C-83A1-F6EECF244321}">
                <p14:modId xmlns:p14="http://schemas.microsoft.com/office/powerpoint/2010/main" val="1662631905"/>
              </p:ext>
            </p:extLst>
          </p:nvPr>
        </p:nvGraphicFramePr>
        <p:xfrm>
          <a:off x="1041918" y="1570005"/>
          <a:ext cx="7060164" cy="1854200"/>
        </p:xfrm>
        <a:graphic>
          <a:graphicData uri="http://schemas.openxmlformats.org/drawingml/2006/table">
            <a:tbl>
              <a:tblPr firstRow="1" bandRow="1">
                <a:tableStyleId>{93296810-A885-4BE3-A3E7-6D5BEEA58F35}</a:tableStyleId>
              </a:tblPr>
              <a:tblGrid>
                <a:gridCol w="958166">
                  <a:extLst>
                    <a:ext uri="{9D8B030D-6E8A-4147-A177-3AD203B41FA5}">
                      <a16:colId xmlns:a16="http://schemas.microsoft.com/office/drawing/2014/main" val="20000"/>
                    </a:ext>
                  </a:extLst>
                </a:gridCol>
                <a:gridCol w="6101998">
                  <a:extLst>
                    <a:ext uri="{9D8B030D-6E8A-4147-A177-3AD203B41FA5}">
                      <a16:colId xmlns:a16="http://schemas.microsoft.com/office/drawing/2014/main" val="20001"/>
                    </a:ext>
                  </a:extLst>
                </a:gridCol>
              </a:tblGrid>
              <a:tr h="370840">
                <a:tc>
                  <a:txBody>
                    <a:bodyPr/>
                    <a:lstStyle/>
                    <a:p>
                      <a:pPr algn="ctr"/>
                      <a:r>
                        <a:rPr lang="zh-CN" altLang="en-US" sz="1800" b="1" i="0" dirty="0">
                          <a:latin typeface="Kaiti SC Black" panose="02010600040101010101" pitchFamily="2" charset="-122"/>
                          <a:ea typeface="Kaiti SC Black" panose="02010600040101010101" pitchFamily="2" charset="-122"/>
                        </a:rPr>
                        <a:t>名称</a:t>
                      </a:r>
                    </a:p>
                  </a:txBody>
                  <a:tcPr anchor="ctr"/>
                </a:tc>
                <a:tc>
                  <a:txBody>
                    <a:bodyPr/>
                    <a:lstStyle/>
                    <a:p>
                      <a:pPr algn="ctr"/>
                      <a:r>
                        <a:rPr lang="zh-CN" altLang="en-US" sz="1800" b="1" i="0" dirty="0">
                          <a:latin typeface="Kaiti SC Black" panose="02010600040101010101" pitchFamily="2" charset="-122"/>
                          <a:ea typeface="Kaiti SC Black" panose="02010600040101010101" pitchFamily="2" charset="-122"/>
                        </a:rPr>
                        <a:t>解释</a:t>
                      </a:r>
                    </a:p>
                  </a:txBody>
                  <a:tcPr anchor="ctr"/>
                </a:tc>
                <a:extLst>
                  <a:ext uri="{0D108BD9-81ED-4DB2-BD59-A6C34878D82A}">
                    <a16:rowId xmlns:a16="http://schemas.microsoft.com/office/drawing/2014/main" val="10000"/>
                  </a:ext>
                </a:extLst>
              </a:tr>
              <a:tr h="370840">
                <a:tc>
                  <a:txBody>
                    <a:bodyPr/>
                    <a:lstStyle/>
                    <a:p>
                      <a:pPr algn="ctr"/>
                      <a:r>
                        <a:rPr lang="en-GB" altLang="zh-CN" sz="1400" b="1" i="0" u="none" strike="noStrike" kern="1200" dirty="0">
                          <a:effectLst/>
                          <a:latin typeface="Kaiti SC Black" panose="02010600040101010101" pitchFamily="2" charset="-122"/>
                          <a:ea typeface="Kaiti SC Black" panose="02010600040101010101" pitchFamily="2" charset="-122"/>
                        </a:rPr>
                        <a:t>IP</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dirty="0">
                          <a:latin typeface="Kaiti SC Black" panose="02010600040101010101" pitchFamily="2" charset="-122"/>
                          <a:ea typeface="Kaiti SC Black" panose="02010600040101010101" pitchFamily="2" charset="-122"/>
                        </a:rPr>
                        <a:t>因特网上的每台计算机和其它设备都规定了一种地址，叫做“</a:t>
                      </a:r>
                      <a:r>
                        <a:rPr lang="en-GB" altLang="zh-CN" sz="1400" b="1" i="0" dirty="0">
                          <a:latin typeface="Kaiti SC Black" panose="02010600040101010101" pitchFamily="2" charset="-122"/>
                          <a:ea typeface="Kaiti SC Black" panose="02010600040101010101" pitchFamily="2" charset="-122"/>
                        </a:rPr>
                        <a:t>IP </a:t>
                      </a:r>
                      <a:r>
                        <a:rPr lang="zh-CN" altLang="en-US" sz="1400" b="1" i="0" dirty="0">
                          <a:latin typeface="Kaiti SC Black" panose="02010600040101010101" pitchFamily="2" charset="-122"/>
                          <a:ea typeface="Kaiti SC Black" panose="02010600040101010101" pitchFamily="2" charset="-122"/>
                        </a:rPr>
                        <a:t>地址”</a:t>
                      </a:r>
                    </a:p>
                  </a:txBody>
                  <a:tcPr anchor="ctr"/>
                </a:tc>
                <a:extLst>
                  <a:ext uri="{0D108BD9-81ED-4DB2-BD59-A6C34878D82A}">
                    <a16:rowId xmlns:a16="http://schemas.microsoft.com/office/drawing/2014/main" val="10001"/>
                  </a:ext>
                </a:extLst>
              </a:tr>
              <a:tr h="370840">
                <a:tc>
                  <a:txBody>
                    <a:bodyPr/>
                    <a:lstStyle/>
                    <a:p>
                      <a:pPr algn="ctr"/>
                      <a:r>
                        <a:rPr lang="en-GB" altLang="zh-CN" sz="1350" b="1" i="0" u="none" strike="noStrike" kern="1200" dirty="0">
                          <a:solidFill>
                            <a:schemeClr val="dk1"/>
                          </a:solidFill>
                          <a:effectLst/>
                          <a:latin typeface="Kaiti SC Black" panose="02010600040101010101" pitchFamily="2" charset="-122"/>
                          <a:ea typeface="Kaiti SC Black" panose="02010600040101010101" pitchFamily="2" charset="-122"/>
                          <a:cs typeface="+mn-cs"/>
                        </a:rPr>
                        <a:t>ARP</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地址转换协议，完成</a:t>
                      </a:r>
                      <a:r>
                        <a:rPr lang="en-GB" altLang="zh-CN" sz="1400" b="1" i="0" u="none" strike="noStrike" kern="1200" dirty="0">
                          <a:effectLst/>
                          <a:latin typeface="Kaiti SC Black" panose="02010600040101010101" pitchFamily="2" charset="-122"/>
                          <a:ea typeface="Kaiti SC Black" panose="02010600040101010101" pitchFamily="2" charset="-122"/>
                        </a:rPr>
                        <a:t>IP</a:t>
                      </a:r>
                      <a:r>
                        <a:rPr lang="zh-CN" altLang="en-US" sz="1400" b="1" i="0" u="none" strike="noStrike" kern="1200" dirty="0">
                          <a:effectLst/>
                          <a:latin typeface="Kaiti SC Black" panose="02010600040101010101" pitchFamily="2" charset="-122"/>
                          <a:ea typeface="Kaiti SC Black" panose="02010600040101010101" pitchFamily="2" charset="-122"/>
                        </a:rPr>
                        <a:t>地址到物理地址</a:t>
                      </a:r>
                      <a:r>
                        <a:rPr lang="en-US" altLang="zh-CN" sz="1400" b="1" i="0" u="none" strike="noStrike" kern="1200" dirty="0">
                          <a:effectLst/>
                          <a:latin typeface="Kaiti SC Black" panose="02010600040101010101" pitchFamily="2" charset="-122"/>
                          <a:ea typeface="Kaiti SC Black" panose="02010600040101010101" pitchFamily="2" charset="-122"/>
                        </a:rPr>
                        <a:t>(MAC)</a:t>
                      </a:r>
                      <a:r>
                        <a:rPr lang="zh-CN" altLang="en-US" sz="1400" b="1" i="0" u="none" strike="noStrike" kern="1200" dirty="0">
                          <a:effectLst/>
                          <a:latin typeface="Kaiti SC Black" panose="02010600040101010101" pitchFamily="2" charset="-122"/>
                          <a:ea typeface="Kaiti SC Black" panose="02010600040101010101" pitchFamily="2" charset="-122"/>
                        </a:rPr>
                        <a:t>的转化</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2"/>
                  </a:ext>
                </a:extLst>
              </a:tr>
              <a:tr h="370840">
                <a:tc>
                  <a:txBody>
                    <a:bodyPr/>
                    <a:lstStyle/>
                    <a:p>
                      <a:pPr algn="ctr"/>
                      <a:r>
                        <a:rPr lang="en-GB" altLang="zh-CN" sz="1400" b="1" i="0" u="none" strike="noStrike" kern="1200" dirty="0">
                          <a:effectLst/>
                          <a:latin typeface="Kaiti SC Black" panose="02010600040101010101" pitchFamily="2" charset="-122"/>
                          <a:ea typeface="Kaiti SC Black" panose="02010600040101010101" pitchFamily="2" charset="-122"/>
                        </a:rPr>
                        <a:t>RARP</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反向地址转换协议，完成物理地址到</a:t>
                      </a:r>
                      <a:r>
                        <a:rPr lang="en-GB" altLang="zh-CN" sz="1400" b="1" i="0" u="none" strike="noStrike" kern="1200" dirty="0">
                          <a:effectLst/>
                          <a:latin typeface="Kaiti SC Black" panose="02010600040101010101" pitchFamily="2" charset="-122"/>
                          <a:ea typeface="Kaiti SC Black" panose="02010600040101010101" pitchFamily="2" charset="-122"/>
                        </a:rPr>
                        <a:t>IP</a:t>
                      </a:r>
                      <a:r>
                        <a:rPr lang="zh-CN" altLang="en-US" sz="1400" b="1" i="0" u="none" strike="noStrike" kern="1200" dirty="0">
                          <a:effectLst/>
                          <a:latin typeface="Kaiti SC Black" panose="02010600040101010101" pitchFamily="2" charset="-122"/>
                          <a:ea typeface="Kaiti SC Black" panose="02010600040101010101" pitchFamily="2" charset="-122"/>
                        </a:rPr>
                        <a:t>地址的转换</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3"/>
                  </a:ext>
                </a:extLst>
              </a:tr>
              <a:tr h="370840">
                <a:tc>
                  <a:txBody>
                    <a:bodyPr/>
                    <a:lstStyle/>
                    <a:p>
                      <a:pPr algn="ctr"/>
                      <a:r>
                        <a:rPr lang="en-GB" altLang="zh-CN" sz="1350" b="1" i="0" u="none" strike="noStrike" kern="1200" dirty="0">
                          <a:solidFill>
                            <a:schemeClr val="dk1"/>
                          </a:solidFill>
                          <a:effectLst/>
                          <a:latin typeface="Kaiti SC Black" panose="02010600040101010101" pitchFamily="2" charset="-122"/>
                          <a:ea typeface="Kaiti SC Black" panose="02010600040101010101" pitchFamily="2" charset="-122"/>
                          <a:cs typeface="+mn-cs"/>
                        </a:rPr>
                        <a:t>ICMP</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控制报文协议，发送消息，并且报告数据包的传送错误</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301</TotalTime>
  <Words>1590</Words>
  <Application>Microsoft Office PowerPoint</Application>
  <PresentationFormat>全屏显示(16:9)</PresentationFormat>
  <Paragraphs>252</Paragraphs>
  <Slides>27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Kaiti SC</vt:lpstr>
      <vt:lpstr>Kaiti SC Black</vt:lpstr>
      <vt:lpstr>LiHei Pro</vt:lpstr>
      <vt:lpstr>PingFang SC Medium</vt:lpstr>
      <vt:lpstr>PMingLiU</vt:lpstr>
      <vt:lpstr>方正兰亭超细黑简体</vt:lpstr>
      <vt:lpstr>黑体</vt:lpstr>
      <vt:lpstr>华文细黑</vt:lpstr>
      <vt:lpstr>时尚中黑简体</vt:lpstr>
      <vt:lpstr>微软雅黑</vt:lpstr>
      <vt:lpstr>造字工房悦黑体验版细体</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邓 豪</cp:lastModifiedBy>
  <cp:revision>68</cp:revision>
  <dcterms:created xsi:type="dcterms:W3CDTF">2016-07-16T02:16:00Z</dcterms:created>
  <dcterms:modified xsi:type="dcterms:W3CDTF">2021-04-05T05:28:00Z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