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94" r:id="rId2"/>
    <p:sldId id="382" r:id="rId3"/>
    <p:sldId id="390" r:id="rId4"/>
    <p:sldId id="398" r:id="rId5"/>
    <p:sldId id="392" r:id="rId6"/>
    <p:sldId id="373" r:id="rId7"/>
    <p:sldId id="386" r:id="rId8"/>
    <p:sldId id="400" r:id="rId9"/>
    <p:sldId id="274" r:id="rId10"/>
    <p:sldId id="399" r:id="rId11"/>
    <p:sldId id="402" r:id="rId12"/>
    <p:sldId id="403" r:id="rId13"/>
    <p:sldId id="404" r:id="rId14"/>
    <p:sldId id="401" r:id="rId15"/>
    <p:sldId id="387" r:id="rId16"/>
    <p:sldId id="405" r:id="rId17"/>
    <p:sldId id="341" r:id="rId18"/>
    <p:sldId id="388" r:id="rId19"/>
    <p:sldId id="406" r:id="rId20"/>
    <p:sldId id="270" r:id="rId21"/>
    <p:sldId id="407" r:id="rId22"/>
    <p:sldId id="389" r:id="rId23"/>
    <p:sldId id="408" r:id="rId24"/>
    <p:sldId id="273" r:id="rId25"/>
    <p:sldId id="409" r:id="rId26"/>
    <p:sldId id="370" r:id="rId27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B7"/>
    <a:srgbClr val="FFFFFF"/>
    <a:srgbClr val="67AFE3"/>
    <a:srgbClr val="F5F5F5"/>
    <a:srgbClr val="969696"/>
    <a:srgbClr val="C8C8C8"/>
    <a:srgbClr val="0096D5"/>
    <a:srgbClr val="D4D4D4"/>
    <a:srgbClr val="EAEAEA"/>
    <a:srgbClr val="F3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 autoAdjust="0"/>
    <p:restoredTop sz="94674"/>
  </p:normalViewPr>
  <p:slideViewPr>
    <p:cSldViewPr>
      <p:cViewPr varScale="1">
        <p:scale>
          <a:sx n="85" d="100"/>
          <a:sy n="85" d="100"/>
        </p:scale>
        <p:origin x="-348" y="-84"/>
      </p:cViewPr>
      <p:guideLst>
        <p:guide orient="horz" pos="162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332"/>
    </p:cViewPr>
  </p:sorterViewPr>
  <p:notesViewPr>
    <p:cSldViewPr>
      <p:cViewPr varScale="1">
        <p:scale>
          <a:sx n="65" d="100"/>
          <a:sy n="65" d="100"/>
        </p:scale>
        <p:origin x="-2928" y="-102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47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7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53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accent3"/>
                </a:solidFill>
              </a:rPr>
              <a:t>单击输入标题</a:t>
            </a:r>
            <a:endParaRPr lang="en-US" altLang="zh-CN" sz="21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2" y="339502"/>
            <a:ext cx="246466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2" y="339502"/>
            <a:ext cx="246466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-1" fmla="*/ 0 w 145256"/>
                <a:gd name="connsiteY0-2" fmla="*/ 0 h 235743"/>
                <a:gd name="connsiteX1-3" fmla="*/ 145256 w 145256"/>
                <a:gd name="connsiteY1-4" fmla="*/ 235743 h 235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3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2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0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t>2021/4/28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video" Target="../media/media1.mp4"/><Relationship Id="rId7" Type="http://schemas.openxmlformats.org/officeDocument/2006/relationships/oleObject" Target="../embeddings/oleObject1.bin"/><Relationship Id="rId2" Type="http://schemas.microsoft.com/office/2007/relationships/media" Target="../media/media1.mp4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23" y="2787521"/>
            <a:ext cx="8943695" cy="74978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5576" y="1847807"/>
            <a:ext cx="3711575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6858" y="2576771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代码充满乐趣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568" y="745754"/>
            <a:ext cx="2460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smtClean="0">
                <a:solidFill>
                  <a:srgbClr val="67AFE3"/>
                </a:solidFill>
              </a:rPr>
              <a:t>2021</a:t>
            </a:r>
            <a:endParaRPr lang="zh-CN" altLang="en-US" sz="7200" b="1" dirty="0">
              <a:solidFill>
                <a:srgbClr val="67AFE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6296" y="40279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码趣教育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5058" y="3745364"/>
            <a:ext cx="12592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讲师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： 北斗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99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99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4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65734" y="1687402"/>
            <a:ext cx="1861058" cy="2576468"/>
            <a:chOff x="1827008" y="2120901"/>
            <a:chExt cx="2298700" cy="3181425"/>
          </a:xfrm>
        </p:grpSpPr>
        <p:sp>
          <p:nvSpPr>
            <p:cNvPr id="60" name="矩形 5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27008" y="2565398"/>
              <a:ext cx="2298700" cy="27369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29"/>
          <p:cNvSpPr txBox="1"/>
          <p:nvPr/>
        </p:nvSpPr>
        <p:spPr>
          <a:xfrm>
            <a:off x="770660" y="1708157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</a:p>
        </p:txBody>
      </p:sp>
      <p:sp>
        <p:nvSpPr>
          <p:cNvPr id="66" name="文本框 33"/>
          <p:cNvSpPr txBox="1"/>
          <p:nvPr/>
        </p:nvSpPr>
        <p:spPr>
          <a:xfrm>
            <a:off x="611560" y="2319655"/>
            <a:ext cx="1512168" cy="43854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可以通过标签中的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来操作元素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069" y="58298"/>
            <a:ext cx="2386723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通过</a:t>
            </a:r>
            <a:r>
              <a:rPr lang="en-GB" altLang="zh-CN" b="1" dirty="0"/>
              <a:t>id</a:t>
            </a:r>
            <a:r>
              <a:rPr lang="zh-CN" altLang="en-US" b="1" dirty="0"/>
              <a:t>获取元素</a:t>
            </a:r>
            <a:r>
              <a:rPr lang="en-US" altLang="zh-CN" b="1" dirty="0"/>
              <a:t>-</a:t>
            </a:r>
            <a:r>
              <a:rPr lang="en-GB" altLang="zh-CN" b="1" dirty="0"/>
              <a:t>id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59" y="1491630"/>
            <a:ext cx="5295900" cy="260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65734" y="1687402"/>
            <a:ext cx="1861058" cy="2576468"/>
            <a:chOff x="1827008" y="2120901"/>
            <a:chExt cx="2298700" cy="3181425"/>
          </a:xfrm>
        </p:grpSpPr>
        <p:sp>
          <p:nvSpPr>
            <p:cNvPr id="60" name="矩形 5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27008" y="2565398"/>
              <a:ext cx="2298700" cy="27369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29"/>
          <p:cNvSpPr txBox="1"/>
          <p:nvPr/>
        </p:nvSpPr>
        <p:spPr>
          <a:xfrm>
            <a:off x="770660" y="1708157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en-GB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33"/>
          <p:cNvSpPr txBox="1"/>
          <p:nvPr/>
        </p:nvSpPr>
        <p:spPr>
          <a:xfrm>
            <a:off x="611560" y="2319655"/>
            <a:ext cx="1512168" cy="117720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GB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但是这里要记住，获取的是多个标签，因此具体要操作哪一个标签，需要使用下标。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069" y="58298"/>
            <a:ext cx="2386723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通过</a:t>
            </a:r>
            <a:r>
              <a:rPr lang="en-GB" altLang="zh-CN" b="1" dirty="0"/>
              <a:t>class</a:t>
            </a:r>
            <a:r>
              <a:rPr lang="zh-CN" altLang="en-US" b="1" dirty="0"/>
              <a:t>获取元素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3498" y="1800012"/>
            <a:ext cx="5731638" cy="2216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65734" y="1687402"/>
            <a:ext cx="1861058" cy="2576468"/>
            <a:chOff x="1827008" y="2120901"/>
            <a:chExt cx="2298700" cy="3181425"/>
          </a:xfrm>
        </p:grpSpPr>
        <p:sp>
          <p:nvSpPr>
            <p:cNvPr id="60" name="矩形 5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27008" y="2565398"/>
              <a:ext cx="2298700" cy="27369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29"/>
          <p:cNvSpPr txBox="1"/>
          <p:nvPr/>
        </p:nvSpPr>
        <p:spPr>
          <a:xfrm>
            <a:off x="770660" y="1708157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en-GB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33"/>
          <p:cNvSpPr txBox="1"/>
          <p:nvPr/>
        </p:nvSpPr>
        <p:spPr>
          <a:xfrm>
            <a:off x="611560" y="2319655"/>
            <a:ext cx="1512168" cy="117720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GB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但是这里要记住，获取的是多个标签，因此具体要操作哪一个标签，需要使用下标。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3069" y="58298"/>
            <a:ext cx="2386723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通过标签名获取元素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99384" y="1687402"/>
            <a:ext cx="5348755" cy="2275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65734" y="1687402"/>
            <a:ext cx="2810122" cy="1676435"/>
            <a:chOff x="1827008" y="2120901"/>
            <a:chExt cx="2298700" cy="2070064"/>
          </a:xfrm>
        </p:grpSpPr>
        <p:sp>
          <p:nvSpPr>
            <p:cNvPr id="60" name="矩形 5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27008" y="2565398"/>
              <a:ext cx="2298700" cy="16255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29"/>
          <p:cNvSpPr txBox="1"/>
          <p:nvPr/>
        </p:nvSpPr>
        <p:spPr>
          <a:xfrm>
            <a:off x="1245192" y="1731942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en-GB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33"/>
          <p:cNvSpPr txBox="1"/>
          <p:nvPr/>
        </p:nvSpPr>
        <p:spPr>
          <a:xfrm>
            <a:off x="611560" y="2319655"/>
            <a:ext cx="2520280" cy="807877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GB" altLang="zh-CN" sz="12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(""); </a:t>
            </a:r>
          </a:p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选择器获取一个</a:t>
            </a:r>
          </a:p>
          <a:p>
            <a:r>
              <a:rPr lang="en-GB" altLang="zh-CN" sz="12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document.querySelectorAll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(""); 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选择器获取所有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069" y="58298"/>
            <a:ext cx="2386723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zh-CN" b="1" dirty="0"/>
              <a:t>selector</a:t>
            </a:r>
            <a:r>
              <a:rPr lang="zh-CN" altLang="en-US" b="1" dirty="0"/>
              <a:t>选择器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936" y="1059582"/>
            <a:ext cx="4536504" cy="351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其他补充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04" b="41675"/>
          <a:stretch>
            <a:fillRect/>
          </a:stretch>
        </p:blipFill>
        <p:spPr>
          <a:xfrm>
            <a:off x="395536" y="821188"/>
            <a:ext cx="1859501" cy="352839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10"/>
          <a:stretch>
            <a:fillRect/>
          </a:stretch>
        </p:blipFill>
        <p:spPr>
          <a:xfrm>
            <a:off x="2699792" y="1296798"/>
            <a:ext cx="4032448" cy="2549903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6907243" y="1247099"/>
            <a:ext cx="1861058" cy="2576468"/>
            <a:chOff x="1827008" y="2120901"/>
            <a:chExt cx="2298700" cy="3181425"/>
          </a:xfrm>
        </p:grpSpPr>
        <p:sp>
          <p:nvSpPr>
            <p:cNvPr id="28" name="矩形 27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27008" y="2565398"/>
              <a:ext cx="2298700" cy="27369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212169" y="1267854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GB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3"/>
          <p:cNvSpPr txBox="1"/>
          <p:nvPr/>
        </p:nvSpPr>
        <p:spPr>
          <a:xfrm>
            <a:off x="6916580" y="1967051"/>
            <a:ext cx="1831884" cy="992543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前面必须是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GB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其他的前面可以是某个元素（</a:t>
            </a:r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 document), 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但不能是集合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428081" y="3803637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下箭头 57"/>
          <p:cNvSpPr/>
          <p:nvPr/>
        </p:nvSpPr>
        <p:spPr>
          <a:xfrm rot="16200000">
            <a:off x="3602551" y="2404670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63" name="圆角矩形 62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JavaScript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66" name="圆角矩形 65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获取元素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基础事件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72" name="圆角矩形 7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修改样式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076056" y="3803637"/>
            <a:ext cx="2972164" cy="503773"/>
            <a:chOff x="6339097" y="5057483"/>
            <a:chExt cx="3744416" cy="511504"/>
          </a:xfrm>
        </p:grpSpPr>
        <p:sp>
          <p:nvSpPr>
            <p:cNvPr id="75" name="圆角矩形 7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898669" y="5085978"/>
              <a:ext cx="2736174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基本数据类型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5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3" grpId="0" animBg="1"/>
      <p:bldP spid="33" grpId="1" animBg="1"/>
      <p:bldP spid="33" grpId="2" animBg="1"/>
      <p:bldP spid="50" grpId="0" animBg="1"/>
      <p:bldP spid="50" grpId="1" animBg="1"/>
      <p:bldP spid="54" grpId="0" animBg="1"/>
      <p:bldP spid="54" grpId="1" animBg="1"/>
      <p:bldP spid="58" grpId="0" animBg="1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755491" y="1034876"/>
            <a:ext cx="5750179" cy="93797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61988" y="973424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</p:txBody>
      </p:sp>
      <p:sp>
        <p:nvSpPr>
          <p:cNvPr id="37" name="六边形 36"/>
          <p:cNvSpPr/>
          <p:nvPr/>
        </p:nvSpPr>
        <p:spPr>
          <a:xfrm>
            <a:off x="586650" y="2152749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520569" y="1503866"/>
            <a:ext cx="1234922" cy="6488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>
            <a:off x="1777097" y="2665806"/>
            <a:ext cx="97839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520569" y="3178863"/>
            <a:ext cx="1234922" cy="7597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51032" y="1405472"/>
            <a:ext cx="4537095" cy="2859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所谓事件，是指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捕获到用户的操作，并做出正确的响应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55492" y="2250809"/>
            <a:ext cx="5750180" cy="82999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61988" y="2081372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51032" y="2474618"/>
            <a:ext cx="4807160" cy="28829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在事件函数里而，有一个关键字</a:t>
            </a: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代表当前发事件的这个元素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55491" y="3347274"/>
            <a:ext cx="5750179" cy="118259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61988" y="3197905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鼠标事件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55490" y="3501627"/>
            <a:ext cx="5750181" cy="102743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左键单击 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左键双击 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ondblc</a:t>
            </a:r>
            <a:r>
              <a:rPr lang="en-US" altLang="en-GB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ick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鼠标移入 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onmouseover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onmouseenter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鼠标移出 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onmouseout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onmouseleave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674755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简单事件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9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9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9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9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9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09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9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9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9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9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9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09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简单事件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9592" y="3507854"/>
            <a:ext cx="2193498" cy="424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事件通过函数完成，在函数内部书写自己想要实现的效果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32" y="771550"/>
            <a:ext cx="5112568" cy="3888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9" y="699542"/>
            <a:ext cx="3654630" cy="2265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428081" y="3803637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3602551" y="3103598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78" name="圆角矩形 7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JavaScript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获取元素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84" name="圆角矩形 8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基础事件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87" name="圆角矩形 86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修改样式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076056" y="3803637"/>
            <a:ext cx="2972164" cy="503773"/>
            <a:chOff x="6339097" y="5057483"/>
            <a:chExt cx="3744416" cy="511504"/>
          </a:xfrm>
        </p:grpSpPr>
        <p:sp>
          <p:nvSpPr>
            <p:cNvPr id="90" name="圆角矩形 89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898669" y="5085978"/>
              <a:ext cx="2736174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基本数据类型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5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3" grpId="0" animBg="1"/>
      <p:bldP spid="33" grpId="1" animBg="1"/>
      <p:bldP spid="59" grpId="0" animBg="1"/>
      <p:bldP spid="59" grpId="1" animBg="1"/>
      <p:bldP spid="59" grpId="2" animBg="1"/>
      <p:bldP spid="63" grpId="0" animBg="1"/>
      <p:bldP spid="63" grpId="1" animBg="1"/>
      <p:bldP spid="67" grpId="0" animBg="1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755491" y="1034876"/>
            <a:ext cx="5750179" cy="93797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61988" y="973424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</a:p>
        </p:txBody>
      </p:sp>
      <p:sp>
        <p:nvSpPr>
          <p:cNvPr id="37" name="六边形 36"/>
          <p:cNvSpPr/>
          <p:nvPr/>
        </p:nvSpPr>
        <p:spPr>
          <a:xfrm>
            <a:off x="586650" y="2152749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修改样式</a:t>
            </a: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520569" y="1503866"/>
            <a:ext cx="1234922" cy="6488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>
            <a:off x="1777097" y="2665806"/>
            <a:ext cx="978395" cy="2438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520569" y="3178863"/>
            <a:ext cx="1201844" cy="12531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51032" y="1405472"/>
            <a:ext cx="4537095" cy="52598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可以修改规范和不规范的标签的样式，也可以配合点击事件等一起使用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55492" y="2250809"/>
            <a:ext cx="5750178" cy="131774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61988" y="2081372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规范标签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51032" y="2423501"/>
            <a:ext cx="4807160" cy="136813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规范的标签属性：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符号直接操作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可读可写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不规范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的标签属性：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获取：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getAttribute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设置：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setAttribute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移除：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removeAttribute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22413" y="3917856"/>
            <a:ext cx="5783257" cy="102823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61988" y="3737989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注意项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5517" y="4061265"/>
            <a:ext cx="5750181" cy="766046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所有的路径、颜色 获取的结果不一定是你写的内容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获取的元素赋值给变量后，假设修改了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这个变量还是表示这个元素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自定义标签属性的操作方式，同样可以操作符合规范的标签属性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674755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59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59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59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03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53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03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59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59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59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03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53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03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31640" y="1491630"/>
            <a:ext cx="6480720" cy="339586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盒子模型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just" eaLnBrk="0" hangingPunct="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边框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just" eaLnBrk="0" hangingPunct="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外边距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浮动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just" eaLnBrk="0" hangingPunct="0">
              <a:lnSpc>
                <a:spcPct val="150000"/>
              </a:lnSpc>
              <a:buFontTx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relative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相对定位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just" eaLnBrk="0" hangingPunct="0">
              <a:lnSpc>
                <a:spcPct val="150000"/>
              </a:lnSpc>
              <a:buFontTx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absolute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绝对定位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 algn="just" eaLnBrk="0" hangingPunct="0">
              <a:lnSpc>
                <a:spcPct val="150000"/>
              </a:lnSpc>
              <a:buFontTx/>
              <a:buAutoNum type="arabicPeriod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fixed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固定定位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AutoNum type="arabicPeriod"/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ResetCSS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35596" y="1001750"/>
            <a:ext cx="7308812" cy="3885748"/>
          </a:xfrm>
          <a:prstGeom prst="roundRect">
            <a:avLst>
              <a:gd name="adj" fmla="val 438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03648" y="699542"/>
            <a:ext cx="2400540" cy="557194"/>
            <a:chOff x="947324" y="607654"/>
            <a:chExt cx="2400540" cy="557194"/>
          </a:xfrm>
        </p:grpSpPr>
        <p:sp>
          <p:nvSpPr>
            <p:cNvPr id="12" name="圆角矩形 11"/>
            <p:cNvSpPr/>
            <p:nvPr/>
          </p:nvSpPr>
          <p:spPr>
            <a:xfrm>
              <a:off x="947324" y="607654"/>
              <a:ext cx="2400540" cy="55719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625527"/>
              <a:ext cx="2088232" cy="523137"/>
            </a:xfrm>
            <a:prstGeom prst="rect">
              <a:avLst/>
            </a:prstGeom>
            <a:noFill/>
          </p:spPr>
          <p:txBody>
            <a:bodyPr wrap="square" lIns="91361" tIns="45679" rIns="91361" bIns="45679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PREFACE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修改样式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3598"/>
            <a:ext cx="8331200" cy="294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650"/>
            <a:ext cx="3060700" cy="210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78" y="652475"/>
            <a:ext cx="5688632" cy="44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428081" y="3803637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下箭头 57"/>
          <p:cNvSpPr/>
          <p:nvPr/>
        </p:nvSpPr>
        <p:spPr>
          <a:xfrm rot="16200000">
            <a:off x="3602551" y="3775428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63" name="圆角矩形 62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JavaScript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66" name="圆角矩形 65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获取元素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基础事件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72" name="圆角矩形 71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修改样式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076056" y="3803637"/>
            <a:ext cx="2972164" cy="503773"/>
            <a:chOff x="6339097" y="5057483"/>
            <a:chExt cx="3744416" cy="511504"/>
          </a:xfrm>
        </p:grpSpPr>
        <p:sp>
          <p:nvSpPr>
            <p:cNvPr id="75" name="圆角矩形 7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898669" y="5085978"/>
              <a:ext cx="2736174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基本数据类型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5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3" grpId="0" animBg="1"/>
      <p:bldP spid="33" grpId="1" animBg="1"/>
      <p:bldP spid="50" grpId="0" animBg="1"/>
      <p:bldP spid="50" grpId="1" animBg="1"/>
      <p:bldP spid="54" grpId="0" animBg="1"/>
      <p:bldP spid="54" grpId="1" animBg="1"/>
      <p:bldP spid="54" grpId="2" animBg="1"/>
      <p:bldP spid="58" grpId="0" animBg="1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 bwMode="auto">
          <a:xfrm rot="16200000" flipH="1">
            <a:off x="4581202" y="1773549"/>
            <a:ext cx="2128451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072" tIns="33536" rIns="67072" bIns="33536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等腰三角形 21"/>
          <p:cNvSpPr/>
          <p:nvPr/>
        </p:nvSpPr>
        <p:spPr bwMode="auto">
          <a:xfrm rot="5400000">
            <a:off x="2481868" y="1773549"/>
            <a:ext cx="2128451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072" tIns="33536" rIns="67072" bIns="33536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463415" y="1615801"/>
            <a:ext cx="2672612" cy="2684141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2" tIns="33536" rIns="67072" bIns="33536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4062562" y="1615801"/>
            <a:ext cx="2673775" cy="2684141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2" tIns="33536" rIns="67072" bIns="33536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3197278" y="2271068"/>
            <a:ext cx="418686" cy="19739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2973978" y="2877276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 flipV="1">
            <a:off x="3197277" y="3269736"/>
            <a:ext cx="432642" cy="23010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flipH="1" flipV="1">
            <a:off x="5638448" y="3260392"/>
            <a:ext cx="432642" cy="23010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flipH="1">
            <a:off x="5854769" y="2874940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flipH="1">
            <a:off x="5652405" y="2271068"/>
            <a:ext cx="418686" cy="19739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32" name="组合 31"/>
          <p:cNvGrpSpPr/>
          <p:nvPr/>
        </p:nvGrpSpPr>
        <p:grpSpPr>
          <a:xfrm>
            <a:off x="3829960" y="2107543"/>
            <a:ext cx="1542159" cy="1548812"/>
            <a:chOff x="5014912" y="2584450"/>
            <a:chExt cx="2105025" cy="2105025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rgbClr val="4D4D4D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数据类型</a:t>
              </a:r>
            </a:p>
          </p:txBody>
        </p:sp>
      </p:grp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2476206" y="1678875"/>
            <a:ext cx="726886" cy="730020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en-GB" altLang="zh-CN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number</a:t>
            </a: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6033876" y="1690555"/>
            <a:ext cx="726885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en-GB" altLang="zh-CN" sz="12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string</a:t>
            </a:r>
            <a:endParaRPr lang="zh-CN" altLang="en-US" sz="12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6364172" y="2538548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en-GB" altLang="zh-CN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null</a:t>
            </a:r>
            <a:endParaRPr lang="zh-CN" altLang="en-US" sz="1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6069927" y="3377196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en-GB" altLang="zh-CN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object</a:t>
            </a:r>
            <a:endParaRPr lang="zh-CN" altLang="en-US" sz="1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2150562" y="2510515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en-GB" altLang="zh-CN" sz="1400" kern="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boolean</a:t>
            </a:r>
            <a:endParaRPr lang="zh-CN" altLang="en-US" sz="1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2448295" y="3372523"/>
            <a:ext cx="728048" cy="731189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lIns="67072" tIns="33536" rIns="67072" bIns="33536" anchor="ctr"/>
          <a:lstStyle/>
          <a:p>
            <a:pPr algn="ctr">
              <a:lnSpc>
                <a:spcPct val="120000"/>
              </a:lnSpc>
              <a:defRPr/>
            </a:pPr>
            <a:r>
              <a:rPr lang="en-GB" altLang="zh-CN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undefined</a:t>
            </a: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024" y="1404608"/>
            <a:ext cx="2168039" cy="1004587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数字，在</a:t>
            </a:r>
            <a:r>
              <a:rPr lang="en-GB" altLang="zh-CN" sz="120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里面的小数和整数统一都是数字 </a:t>
            </a:r>
            <a:endParaRPr lang="en-US" altLang="zh-CN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-2^53 ~ 2^53 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超出范围之后进度就会不准确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3926" y="170102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6712" y="2664101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布尔值（</a:t>
            </a:r>
            <a:r>
              <a:rPr lang="en-GB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GB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GB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6353" y="2664101"/>
            <a:ext cx="1977647" cy="1244652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空值，在</a:t>
            </a:r>
            <a:r>
              <a:rPr lang="en-GB" altLang="zh-CN" sz="120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en-GB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属于对象类型，但是它不具有很多对象的共性，所以很多资料将它归为单一类的数据类型</a:t>
            </a:r>
            <a:r>
              <a:rPr lang="en-GB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68262" y="4061119"/>
            <a:ext cx="1726127" cy="284389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1670" y="3502750"/>
            <a:ext cx="1726127" cy="784860"/>
          </a:xfrm>
          <a:prstGeom prst="rect">
            <a:avLst/>
          </a:prstGeom>
          <a:noFill/>
        </p:spPr>
        <p:txBody>
          <a:bodyPr wrap="square" lIns="67072" tIns="33536" rIns="67072" bIns="335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未定义，一个变量声明之后没有赋值就是</a:t>
            </a:r>
            <a:r>
              <a:rPr lang="en-GB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zh-CN" altLang="en-US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069107"/>
            <a:ext cx="5562600" cy="321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3069" y="58298"/>
            <a:ext cx="238672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</a:t>
            </a:r>
          </a:p>
        </p:txBody>
      </p:sp>
      <p:pic>
        <p:nvPicPr>
          <p:cNvPr id="4" name="JS第一节课作业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9512" y="195486"/>
            <a:ext cx="6160770" cy="4874895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705051"/>
              </p:ext>
            </p:extLst>
          </p:nvPr>
        </p:nvGraphicFramePr>
        <p:xfrm>
          <a:off x="7236296" y="2787774"/>
          <a:ext cx="825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包装程序外壳对象" showAsIcon="1" r:id="rId7" imgW="825120" imgH="506520" progId="Package">
                  <p:embed/>
                </p:oleObj>
              </mc:Choice>
              <mc:Fallback>
                <p:oleObj name="包装程序外壳对象" showAsIcon="1" r:id="rId7" imgW="825120" imgH="506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6296" y="2787774"/>
                        <a:ext cx="825500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0">
                <p:cTn id="7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6216" y="45879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31791"/>
            <a:ext cx="8943695" cy="74978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5576" y="987574"/>
            <a:ext cx="4088280" cy="746348"/>
          </a:xfrm>
          <a:prstGeom prst="rect">
            <a:avLst/>
          </a:prstGeom>
          <a:noFill/>
        </p:spPr>
        <p:txBody>
          <a:bodyPr wrap="none" lIns="68571" tIns="34285" rIns="68571" bIns="34285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858" y="1784683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代码充满乐趣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36296" y="40279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码趣教育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5058" y="2787774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讲师：北斗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9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JavaScript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1" name="圆角矩形 3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获取元素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基础事件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46" name="圆角矩形 45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修改样式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4428081" y="3803637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076056" y="3803637"/>
            <a:ext cx="2972164" cy="503773"/>
            <a:chOff x="6339097" y="5057483"/>
            <a:chExt cx="3744416" cy="511504"/>
          </a:xfrm>
        </p:grpSpPr>
        <p:sp>
          <p:nvSpPr>
            <p:cNvPr id="65" name="圆角矩形 6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898669" y="5085978"/>
              <a:ext cx="2736174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基本数据类型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下箭头 66"/>
          <p:cNvSpPr/>
          <p:nvPr/>
        </p:nvSpPr>
        <p:spPr>
          <a:xfrm rot="16200000">
            <a:off x="3602551" y="1085329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4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5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650"/>
                            </p:stCondLst>
                            <p:childTnLst>
                              <p:par>
                                <p:cTn id="6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9" grpId="0" animBg="1"/>
      <p:bldP spid="29" grpId="1" animBg="1"/>
      <p:bldP spid="36" grpId="0" animBg="1"/>
      <p:bldP spid="36" grpId="1" animBg="1"/>
      <p:bldP spid="40" grpId="0" animBg="1"/>
      <p:bldP spid="40" grpId="1" animBg="1"/>
      <p:bldP spid="48" grpId="0" animBg="1"/>
      <p:bldP spid="48" grpId="1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188"/>
          <p:cNvGrpSpPr/>
          <p:nvPr/>
        </p:nvGrpSpPr>
        <p:grpSpPr>
          <a:xfrm>
            <a:off x="251520" y="2992672"/>
            <a:ext cx="8712968" cy="328532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90" name="矩形 189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92" name="矩形 191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98" name="等腰三角形 197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</p:grpSp>
      <p:cxnSp>
        <p:nvCxnSpPr>
          <p:cNvPr id="199" name="肘形连接符 198"/>
          <p:cNvCxnSpPr>
            <a:stCxn id="201" idx="3"/>
            <a:endCxn id="204" idx="1"/>
          </p:cNvCxnSpPr>
          <p:nvPr/>
        </p:nvCxnSpPr>
        <p:spPr>
          <a:xfrm rot="5400000" flipH="1" flipV="1">
            <a:off x="737489" y="2359277"/>
            <a:ext cx="863587" cy="227791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836839" y="2904964"/>
            <a:ext cx="437094" cy="507177"/>
            <a:chOff x="1109756" y="3090803"/>
            <a:chExt cx="583096" cy="676392"/>
          </a:xfrm>
          <a:solidFill>
            <a:schemeClr val="tx2"/>
          </a:solidFill>
        </p:grpSpPr>
        <p:sp>
          <p:nvSpPr>
            <p:cNvPr id="201" name="六边形 200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2" name="文本框 64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一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283178" y="1712855"/>
            <a:ext cx="1059449" cy="1049590"/>
            <a:chOff x="1853741" y="1952625"/>
            <a:chExt cx="1413335" cy="1399777"/>
          </a:xfrm>
          <a:solidFill>
            <a:schemeClr val="bg2"/>
          </a:solidFill>
        </p:grpSpPr>
        <p:sp>
          <p:nvSpPr>
            <p:cNvPr id="204" name="矩形 20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FFFFFF"/>
                </a:solidFill>
              </a:endParaRPr>
            </a:p>
          </p:txBody>
        </p:sp>
        <p:sp>
          <p:nvSpPr>
            <p:cNvPr id="205" name="文本框 66"/>
            <p:cNvSpPr txBox="1"/>
            <p:nvPr/>
          </p:nvSpPr>
          <p:spPr>
            <a:xfrm>
              <a:off x="1853742" y="1997871"/>
              <a:ext cx="1413334" cy="135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是由</a:t>
              </a:r>
              <a:r>
                <a:rPr lang="en-GB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发展初期的网景</a:t>
              </a:r>
              <a:r>
                <a:rPr lang="en-US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GB" altLang="zh-CN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Netscape)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公司创建</a:t>
              </a:r>
            </a:p>
          </p:txBody>
        </p:sp>
      </p:grpSp>
      <p:cxnSp>
        <p:nvCxnSpPr>
          <p:cNvPr id="206" name="肘形连接符 205"/>
          <p:cNvCxnSpPr>
            <a:stCxn id="208" idx="3"/>
            <a:endCxn id="211" idx="1"/>
          </p:cNvCxnSpPr>
          <p:nvPr/>
        </p:nvCxnSpPr>
        <p:spPr>
          <a:xfrm rot="5400000" flipH="1" flipV="1">
            <a:off x="2620076" y="2338436"/>
            <a:ext cx="936126" cy="196932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/>
          <p:cNvGrpSpPr/>
          <p:nvPr/>
        </p:nvGrpSpPr>
        <p:grpSpPr>
          <a:xfrm>
            <a:off x="2771125" y="2904964"/>
            <a:ext cx="437094" cy="507177"/>
            <a:chOff x="1109756" y="3090803"/>
            <a:chExt cx="583096" cy="676392"/>
          </a:xfrm>
          <a:solidFill>
            <a:schemeClr val="tx2"/>
          </a:solidFill>
        </p:grpSpPr>
        <p:sp>
          <p:nvSpPr>
            <p:cNvPr id="208" name="六边形 207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9" name="文本框 72"/>
            <p:cNvSpPr txBox="1"/>
            <p:nvPr/>
          </p:nvSpPr>
          <p:spPr>
            <a:xfrm>
              <a:off x="1115001" y="3231616"/>
              <a:ext cx="577851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三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3186605" y="1592893"/>
            <a:ext cx="1363779" cy="1169552"/>
            <a:chOff x="1853741" y="1889377"/>
            <a:chExt cx="1819320" cy="1559765"/>
          </a:xfrm>
          <a:solidFill>
            <a:schemeClr val="bg2"/>
          </a:solidFill>
        </p:grpSpPr>
        <p:sp>
          <p:nvSpPr>
            <p:cNvPr id="211" name="矩形 210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100">
                <a:solidFill>
                  <a:srgbClr val="FFFFFF"/>
                </a:solidFill>
              </a:endParaRPr>
            </a:p>
          </p:txBody>
        </p:sp>
        <p:sp>
          <p:nvSpPr>
            <p:cNvPr id="212" name="文本框 75"/>
            <p:cNvSpPr txBox="1"/>
            <p:nvPr/>
          </p:nvSpPr>
          <p:spPr>
            <a:xfrm>
              <a:off x="1853741" y="1889377"/>
              <a:ext cx="1819320" cy="15597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000" dirty="0">
                  <a:solidFill>
                    <a:srgbClr val="FFFFFF"/>
                  </a:solidFill>
                </a:rPr>
                <a:t>网景将这门语言作为标准提交给</a:t>
              </a:r>
              <a:r>
                <a:rPr lang="en-GB" altLang="zh-CN" sz="1000" dirty="0">
                  <a:solidFill>
                    <a:srgbClr val="FFFFFF"/>
                  </a:solidFill>
                </a:rPr>
                <a:t>ECMA-</a:t>
              </a:r>
              <a:r>
                <a:rPr lang="zh-CN" altLang="en-US" sz="1000" dirty="0">
                  <a:solidFill>
                    <a:srgbClr val="FFFFFF"/>
                  </a:solidFill>
                </a:rPr>
                <a:t>欧洲计算机制造协会 </a:t>
              </a:r>
              <a:r>
                <a:rPr lang="en-US" altLang="zh-CN" sz="1000" dirty="0">
                  <a:solidFill>
                    <a:srgbClr val="FFFFFF"/>
                  </a:solidFill>
                </a:rPr>
                <a:t>-</a:t>
              </a:r>
              <a:r>
                <a:rPr lang="zh-CN" altLang="en-US" sz="1000" dirty="0">
                  <a:solidFill>
                    <a:srgbClr val="FFFFFF"/>
                  </a:solidFill>
                </a:rPr>
                <a:t>由于商标上的冲突</a:t>
              </a:r>
              <a:r>
                <a:rPr lang="en-US" altLang="zh-CN" sz="1000" dirty="0">
                  <a:solidFill>
                    <a:srgbClr val="FFFFFF"/>
                  </a:solidFill>
                </a:rPr>
                <a:t>,</a:t>
              </a:r>
              <a:r>
                <a:rPr lang="zh-CN" altLang="en-US" sz="1000" dirty="0">
                  <a:solidFill>
                    <a:srgbClr val="FFFFFF"/>
                  </a:solidFill>
                </a:rPr>
                <a:t>这门语言的标准版本改了一个丑陋的名字“</a:t>
              </a:r>
              <a:r>
                <a:rPr lang="en-GB" altLang="zh-CN" sz="1000" dirty="0">
                  <a:solidFill>
                    <a:srgbClr val="FFFFFF"/>
                  </a:solidFill>
                </a:rPr>
                <a:t>ECMAScript”</a:t>
              </a:r>
              <a:endParaRPr lang="zh-CN" alt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13" name="肘形连接符 212"/>
          <p:cNvCxnSpPr>
            <a:stCxn id="215" idx="3"/>
            <a:endCxn id="218" idx="1"/>
          </p:cNvCxnSpPr>
          <p:nvPr/>
        </p:nvCxnSpPr>
        <p:spPr>
          <a:xfrm rot="5400000" flipH="1" flipV="1">
            <a:off x="4709812" y="2472271"/>
            <a:ext cx="646842" cy="2185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组合 213"/>
          <p:cNvGrpSpPr/>
          <p:nvPr/>
        </p:nvGrpSpPr>
        <p:grpSpPr>
          <a:xfrm>
            <a:off x="4705412" y="2904964"/>
            <a:ext cx="437094" cy="507177"/>
            <a:chOff x="1109756" y="3090803"/>
            <a:chExt cx="583096" cy="676392"/>
          </a:xfrm>
          <a:solidFill>
            <a:schemeClr val="tx2"/>
          </a:solidFill>
        </p:grpSpPr>
        <p:sp>
          <p:nvSpPr>
            <p:cNvPr id="215" name="六边形 214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6" name="文本框 79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五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5142506" y="1929600"/>
            <a:ext cx="1059449" cy="864923"/>
            <a:chOff x="1853741" y="1952625"/>
            <a:chExt cx="1413335" cy="1153498"/>
          </a:xfrm>
          <a:solidFill>
            <a:schemeClr val="bg2"/>
          </a:solidFill>
        </p:grpSpPr>
        <p:sp>
          <p:nvSpPr>
            <p:cNvPr id="218" name="矩形 217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FFFFFF"/>
                </a:solidFill>
              </a:endParaRPr>
            </a:p>
          </p:txBody>
        </p:sp>
        <p:sp>
          <p:nvSpPr>
            <p:cNvPr id="219" name="文本框 82"/>
            <p:cNvSpPr txBox="1"/>
            <p:nvPr/>
          </p:nvSpPr>
          <p:spPr>
            <a:xfrm>
              <a:off x="1853742" y="1997871"/>
              <a:ext cx="1413334" cy="11082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en-GB" altLang="zh-CN" dirty="0">
                  <a:solidFill>
                    <a:srgbClr val="FFFFFF"/>
                  </a:solidFill>
                </a:rPr>
                <a:t>JavaScript</a:t>
              </a:r>
              <a:r>
                <a:rPr lang="zh-CN" altLang="en-US" dirty="0">
                  <a:solidFill>
                    <a:srgbClr val="FFFFFF"/>
                  </a:solidFill>
                </a:rPr>
                <a:t>的标准是</a:t>
              </a:r>
              <a:r>
                <a:rPr lang="en-GB" altLang="zh-CN" dirty="0">
                  <a:solidFill>
                    <a:srgbClr val="FFFFFF"/>
                  </a:solidFill>
                </a:rPr>
                <a:t>ES</a:t>
              </a:r>
              <a:r>
                <a:rPr lang="zh-CN" altLang="en-GB" dirty="0">
                  <a:solidFill>
                    <a:srgbClr val="FFFFFF"/>
                  </a:solidFill>
                </a:rPr>
                <a:t>，</a:t>
              </a:r>
              <a:r>
                <a:rPr lang="zh-CN" altLang="en-US" dirty="0">
                  <a:solidFill>
                    <a:srgbClr val="FFFFFF"/>
                  </a:solidFill>
                </a:rPr>
                <a:t>而</a:t>
              </a:r>
              <a:r>
                <a:rPr lang="en-GB" altLang="zh-CN" dirty="0">
                  <a:solidFill>
                    <a:srgbClr val="FFFFFF"/>
                  </a:solidFill>
                </a:rPr>
                <a:t>JS</a:t>
              </a:r>
              <a:r>
                <a:rPr lang="zh-CN" altLang="en-US" dirty="0">
                  <a:solidFill>
                    <a:srgbClr val="FFFFFF"/>
                  </a:solidFill>
                </a:rPr>
                <a:t>则是</a:t>
              </a:r>
              <a:r>
                <a:rPr lang="en-GB" altLang="zh-CN" dirty="0">
                  <a:solidFill>
                    <a:srgbClr val="FFFFFF"/>
                  </a:solidFill>
                </a:rPr>
                <a:t>ES</a:t>
              </a:r>
              <a:r>
                <a:rPr lang="zh-CN" altLang="en-US" dirty="0">
                  <a:solidFill>
                    <a:srgbClr val="FFFFFF"/>
                  </a:solidFill>
                </a:rPr>
                <a:t>标准的实现</a:t>
              </a:r>
            </a:p>
          </p:txBody>
        </p:sp>
      </p:grpSp>
      <p:cxnSp>
        <p:nvCxnSpPr>
          <p:cNvPr id="220" name="肘形连接符 219"/>
          <p:cNvCxnSpPr>
            <a:stCxn id="222" idx="3"/>
            <a:endCxn id="225" idx="1"/>
          </p:cNvCxnSpPr>
          <p:nvPr/>
        </p:nvCxnSpPr>
        <p:spPr>
          <a:xfrm rot="5400000" flipH="1" flipV="1">
            <a:off x="6503049" y="2331221"/>
            <a:ext cx="92894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6587212" y="2904964"/>
            <a:ext cx="539779" cy="507177"/>
            <a:chOff x="1039738" y="3090803"/>
            <a:chExt cx="720080" cy="676392"/>
          </a:xfrm>
          <a:solidFill>
            <a:schemeClr val="tx2"/>
          </a:solidFill>
        </p:grpSpPr>
        <p:sp>
          <p:nvSpPr>
            <p:cNvPr id="222" name="六边形 221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3" name="文本框 86"/>
            <p:cNvSpPr txBox="1"/>
            <p:nvPr/>
          </p:nvSpPr>
          <p:spPr>
            <a:xfrm>
              <a:off x="1039738" y="3231615"/>
              <a:ext cx="720080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七</a:t>
              </a:r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7076793" y="1647500"/>
            <a:ext cx="1741522" cy="1141923"/>
            <a:chOff x="1853741" y="1952625"/>
            <a:chExt cx="1413335" cy="1522915"/>
          </a:xfrm>
          <a:solidFill>
            <a:schemeClr val="bg2"/>
          </a:solidFill>
        </p:grpSpPr>
        <p:sp>
          <p:nvSpPr>
            <p:cNvPr id="225" name="矩形 224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226" name="文本框 89"/>
            <p:cNvSpPr txBox="1"/>
            <p:nvPr/>
          </p:nvSpPr>
          <p:spPr>
            <a:xfrm>
              <a:off x="1853742" y="1997871"/>
              <a:ext cx="1413334" cy="14776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en-GB" altLang="zh-CN" sz="1100" dirty="0">
                  <a:solidFill>
                    <a:srgbClr val="FFFFFF"/>
                  </a:solidFill>
                </a:rPr>
                <a:t>ES</a:t>
              </a:r>
              <a:r>
                <a:rPr lang="zh-CN" altLang="en-US" sz="1100" dirty="0">
                  <a:solidFill>
                    <a:srgbClr val="FFFFFF"/>
                  </a:solidFill>
                </a:rPr>
                <a:t>标准在不断的吸收其他编程语言的优点，尤其是脚本语言。所以</a:t>
              </a:r>
              <a:r>
                <a:rPr lang="en-GB" altLang="zh-CN" sz="1100" dirty="0">
                  <a:solidFill>
                    <a:srgbClr val="FFFFFF"/>
                  </a:solidFill>
                </a:rPr>
                <a:t>JavaScript</a:t>
              </a:r>
              <a:r>
                <a:rPr lang="zh-CN" altLang="en-US" sz="1100" dirty="0">
                  <a:solidFill>
                    <a:srgbClr val="FFFFFF"/>
                  </a:solidFill>
                </a:rPr>
                <a:t>看上去也和</a:t>
              </a:r>
              <a:r>
                <a:rPr lang="en-GB" altLang="zh-CN" sz="1100" dirty="0">
                  <a:solidFill>
                    <a:srgbClr val="FFFFFF"/>
                  </a:solidFill>
                </a:rPr>
                <a:t>Python</a:t>
              </a:r>
              <a:r>
                <a:rPr lang="zh-CN" altLang="en-US" sz="1100" dirty="0">
                  <a:solidFill>
                    <a:srgbClr val="FFFFFF"/>
                  </a:solidFill>
                </a:rPr>
                <a:t>有很多的类似之处。</a:t>
              </a:r>
            </a:p>
          </p:txBody>
        </p:sp>
      </p:grpSp>
      <p:cxnSp>
        <p:nvCxnSpPr>
          <p:cNvPr id="227" name="肘形连接符 226"/>
          <p:cNvCxnSpPr>
            <a:stCxn id="229" idx="0"/>
            <a:endCxn id="232" idx="1"/>
          </p:cNvCxnSpPr>
          <p:nvPr/>
        </p:nvCxnSpPr>
        <p:spPr>
          <a:xfrm rot="16200000" flipH="1">
            <a:off x="1808713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/>
          <p:cNvGrpSpPr/>
          <p:nvPr/>
        </p:nvGrpSpPr>
        <p:grpSpPr>
          <a:xfrm>
            <a:off x="1803982" y="2904964"/>
            <a:ext cx="437094" cy="507177"/>
            <a:chOff x="1109756" y="3090803"/>
            <a:chExt cx="583096" cy="676392"/>
          </a:xfrm>
          <a:solidFill>
            <a:schemeClr val="tx2"/>
          </a:solidFill>
        </p:grpSpPr>
        <p:sp>
          <p:nvSpPr>
            <p:cNvPr id="229" name="六边形 228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0" name="文本框 93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二</a:t>
              </a:r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2241077" y="3729799"/>
            <a:ext cx="1059449" cy="1049590"/>
            <a:chOff x="1853741" y="1952625"/>
            <a:chExt cx="1413335" cy="1399779"/>
          </a:xfrm>
          <a:solidFill>
            <a:schemeClr val="bg2"/>
          </a:solidFill>
        </p:grpSpPr>
        <p:sp>
          <p:nvSpPr>
            <p:cNvPr id="232" name="矩形 231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FFFFFF"/>
                </a:solidFill>
              </a:endParaRPr>
            </a:p>
          </p:txBody>
        </p:sp>
        <p:sp>
          <p:nvSpPr>
            <p:cNvPr id="233" name="文本框 96"/>
            <p:cNvSpPr txBox="1"/>
            <p:nvPr/>
          </p:nvSpPr>
          <p:spPr>
            <a:xfrm>
              <a:off x="1853742" y="1997872"/>
              <a:ext cx="1413334" cy="13545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GB" altLang="zh-CN" dirty="0">
                  <a:solidFill>
                    <a:srgbClr val="FFFFFF"/>
                  </a:solidFill>
                </a:rPr>
                <a:t>JavaScript</a:t>
              </a:r>
              <a:r>
                <a:rPr lang="zh-CN" altLang="en-GB" dirty="0">
                  <a:solidFill>
                    <a:srgbClr val="FFFFFF"/>
                  </a:solidFill>
                </a:rPr>
                <a:t>是</a:t>
              </a:r>
              <a:r>
                <a:rPr lang="en-GB" altLang="zh-CN" dirty="0" err="1">
                  <a:solidFill>
                    <a:srgbClr val="FFFFFF"/>
                  </a:solidFill>
                </a:rPr>
                <a:t>SunMicrosystem</a:t>
              </a:r>
              <a:r>
                <a:rPr lang="zh-CN" altLang="en-US" dirty="0">
                  <a:solidFill>
                    <a:srgbClr val="FFFFFF"/>
                  </a:solidFill>
                </a:rPr>
                <a:t>公司</a:t>
              </a:r>
              <a:r>
                <a:rPr lang="en-US" altLang="zh-CN" dirty="0">
                  <a:solidFill>
                    <a:srgbClr val="FFFFFF"/>
                  </a:solidFill>
                </a:rPr>
                <a:t>(</a:t>
              </a:r>
              <a:r>
                <a:rPr lang="zh-CN" altLang="en-US" dirty="0">
                  <a:solidFill>
                    <a:srgbClr val="FFFFFF"/>
                  </a:solidFill>
                </a:rPr>
                <a:t>现在的 </a:t>
              </a:r>
              <a:r>
                <a:rPr lang="en-GB" altLang="zh-CN" dirty="0">
                  <a:solidFill>
                    <a:srgbClr val="FFFFFF"/>
                  </a:solidFill>
                </a:rPr>
                <a:t>Oracle)</a:t>
              </a:r>
              <a:r>
                <a:rPr lang="zh-CN" altLang="en-US" dirty="0">
                  <a:solidFill>
                    <a:srgbClr val="FFFFFF"/>
                  </a:solidFill>
                </a:rPr>
                <a:t>的注册商标</a:t>
              </a:r>
            </a:p>
          </p:txBody>
        </p:sp>
      </p:grpSp>
      <p:cxnSp>
        <p:nvCxnSpPr>
          <p:cNvPr id="234" name="肘形连接符 233"/>
          <p:cNvCxnSpPr>
            <a:stCxn id="236" idx="0"/>
            <a:endCxn id="239" idx="1"/>
          </p:cNvCxnSpPr>
          <p:nvPr/>
        </p:nvCxnSpPr>
        <p:spPr>
          <a:xfrm rot="16200000" flipH="1">
            <a:off x="3742999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/>
          <p:cNvGrpSpPr/>
          <p:nvPr/>
        </p:nvGrpSpPr>
        <p:grpSpPr>
          <a:xfrm>
            <a:off x="3738268" y="2904964"/>
            <a:ext cx="437094" cy="507177"/>
            <a:chOff x="1109756" y="3090803"/>
            <a:chExt cx="583096" cy="676392"/>
          </a:xfrm>
          <a:solidFill>
            <a:schemeClr val="tx2"/>
          </a:solidFill>
        </p:grpSpPr>
        <p:sp>
          <p:nvSpPr>
            <p:cNvPr id="236" name="六边形 235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7" name="文本框 101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四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4175363" y="3729801"/>
            <a:ext cx="1620773" cy="1141923"/>
            <a:chOff x="1853741" y="1952625"/>
            <a:chExt cx="1413335" cy="1522916"/>
          </a:xfrm>
          <a:solidFill>
            <a:schemeClr val="bg2"/>
          </a:solidFill>
        </p:grpSpPr>
        <p:sp>
          <p:nvSpPr>
            <p:cNvPr id="239" name="矩形 238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400">
                <a:solidFill>
                  <a:srgbClr val="FFFFFF"/>
                </a:solidFill>
              </a:endParaRPr>
            </a:p>
          </p:txBody>
        </p:sp>
        <p:sp>
          <p:nvSpPr>
            <p:cNvPr id="240" name="文本框 104"/>
            <p:cNvSpPr txBox="1"/>
            <p:nvPr/>
          </p:nvSpPr>
          <p:spPr>
            <a:xfrm>
              <a:off x="1853742" y="1997871"/>
              <a:ext cx="1413334" cy="14776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100" dirty="0">
                  <a:solidFill>
                    <a:srgbClr val="FFFFFF"/>
                  </a:solidFill>
                </a:rPr>
                <a:t>同样由于商标的冲突</a:t>
              </a:r>
              <a:r>
                <a:rPr lang="en-US" altLang="zh-CN" sz="1100" dirty="0">
                  <a:solidFill>
                    <a:srgbClr val="FFFFFF"/>
                  </a:solidFill>
                </a:rPr>
                <a:t>,</a:t>
              </a:r>
              <a:r>
                <a:rPr lang="zh-CN" altLang="en-US" sz="1100" dirty="0">
                  <a:solidFill>
                    <a:srgbClr val="FFFFFF"/>
                  </a:solidFill>
                </a:rPr>
                <a:t>微软对这门语言的实现版本取了一个广为人知的名字“</a:t>
              </a:r>
              <a:r>
                <a:rPr lang="en-GB" altLang="zh-CN" sz="1100" dirty="0">
                  <a:solidFill>
                    <a:srgbClr val="FFFFFF"/>
                  </a:solidFill>
                </a:rPr>
                <a:t>Jscript”</a:t>
              </a:r>
              <a:r>
                <a:rPr lang="zh-CN" altLang="en-US" sz="1100" dirty="0">
                  <a:solidFill>
                    <a:srgbClr val="FFFFFF"/>
                  </a:solidFill>
                </a:rPr>
                <a:t>实际上</a:t>
              </a:r>
              <a:r>
                <a:rPr lang="en-US" altLang="zh-CN" sz="1100" dirty="0">
                  <a:solidFill>
                    <a:srgbClr val="FFFFFF"/>
                  </a:solidFill>
                </a:rPr>
                <a:t>,</a:t>
              </a:r>
              <a:r>
                <a:rPr lang="zh-CN" altLang="en-US" sz="1100" dirty="0">
                  <a:solidFill>
                    <a:srgbClr val="FFFFFF"/>
                  </a:solidFill>
                </a:rPr>
                <a:t>几乎所有人都将这门语言叫做“</a:t>
              </a:r>
              <a:r>
                <a:rPr lang="en-GB" altLang="zh-CN" sz="1100" dirty="0">
                  <a:solidFill>
                    <a:srgbClr val="FFFFFF"/>
                  </a:solidFill>
                </a:rPr>
                <a:t>JavaScript”. </a:t>
              </a:r>
              <a:endParaRPr lang="zh-CN" altLang="en-US" sz="11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41" name="肘形连接符 240"/>
          <p:cNvCxnSpPr>
            <a:stCxn id="243" idx="0"/>
            <a:endCxn id="246" idx="1"/>
          </p:cNvCxnSpPr>
          <p:nvPr/>
        </p:nvCxnSpPr>
        <p:spPr>
          <a:xfrm rot="16200000" flipH="1">
            <a:off x="5677286" y="3625958"/>
            <a:ext cx="646181" cy="218547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组合 241"/>
          <p:cNvGrpSpPr/>
          <p:nvPr/>
        </p:nvGrpSpPr>
        <p:grpSpPr>
          <a:xfrm>
            <a:off x="5672555" y="2904964"/>
            <a:ext cx="437094" cy="507177"/>
            <a:chOff x="1109756" y="3090803"/>
            <a:chExt cx="583096" cy="676392"/>
          </a:xfrm>
          <a:solidFill>
            <a:schemeClr val="tx2"/>
          </a:solidFill>
        </p:grpSpPr>
        <p:sp>
          <p:nvSpPr>
            <p:cNvPr id="243" name="六边形 242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4" name="文本框 108"/>
            <p:cNvSpPr txBox="1"/>
            <p:nvPr/>
          </p:nvSpPr>
          <p:spPr>
            <a:xfrm>
              <a:off x="1115001" y="3231615"/>
              <a:ext cx="577851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六</a:t>
              </a: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6109650" y="3729799"/>
            <a:ext cx="1059449" cy="864924"/>
            <a:chOff x="1853741" y="1952625"/>
            <a:chExt cx="1413335" cy="1153500"/>
          </a:xfrm>
          <a:solidFill>
            <a:schemeClr val="bg2"/>
          </a:solidFill>
        </p:grpSpPr>
        <p:sp>
          <p:nvSpPr>
            <p:cNvPr id="246" name="矩形 24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FFFFFF"/>
                </a:solidFill>
              </a:endParaRPr>
            </a:p>
          </p:txBody>
        </p:sp>
        <p:sp>
          <p:nvSpPr>
            <p:cNvPr id="247" name="文本框 111"/>
            <p:cNvSpPr txBox="1"/>
            <p:nvPr/>
          </p:nvSpPr>
          <p:spPr>
            <a:xfrm>
              <a:off x="1853742" y="1997872"/>
              <a:ext cx="1413334" cy="1108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en-US" altLang="zh-CN" dirty="0">
                  <a:solidFill>
                    <a:srgbClr val="FFFFFF"/>
                  </a:solidFill>
                </a:rPr>
                <a:t>2017</a:t>
              </a:r>
              <a:r>
                <a:rPr lang="zh-CN" altLang="en-US" dirty="0">
                  <a:solidFill>
                    <a:srgbClr val="FFFFFF"/>
                  </a:solidFill>
                </a:rPr>
                <a:t>年发布了</a:t>
              </a:r>
              <a:r>
                <a:rPr lang="en-GB" altLang="zh-CN" dirty="0">
                  <a:solidFill>
                    <a:srgbClr val="FFFFFF"/>
                  </a:solidFill>
                </a:rPr>
                <a:t>ES8</a:t>
              </a:r>
              <a:r>
                <a:rPr lang="en-US" altLang="zh-CN" dirty="0">
                  <a:solidFill>
                    <a:srgbClr val="FFFFFF"/>
                  </a:solidFill>
                </a:rPr>
                <a:t>(</a:t>
              </a:r>
              <a:r>
                <a:rPr lang="en-GB" altLang="zh-CN" dirty="0">
                  <a:solidFill>
                    <a:srgbClr val="FFFFFF"/>
                  </a:solidFill>
                </a:rPr>
                <a:t>2017</a:t>
              </a:r>
              <a:r>
                <a:rPr lang="en-US" altLang="zh-CN" dirty="0">
                  <a:solidFill>
                    <a:srgbClr val="FFFFFF"/>
                  </a:solidFill>
                </a:rPr>
                <a:t>)</a:t>
              </a:r>
              <a:r>
                <a:rPr lang="zh-CN" altLang="en-GB" dirty="0">
                  <a:solidFill>
                    <a:srgbClr val="FFFFFF"/>
                  </a:solidFill>
                </a:rPr>
                <a:t>，</a:t>
              </a:r>
              <a:r>
                <a:rPr lang="en-GB" altLang="zh-CN" dirty="0">
                  <a:solidFill>
                    <a:srgbClr val="FFFFFF"/>
                  </a:solidFill>
                </a:rPr>
                <a:t>2018</a:t>
              </a:r>
              <a:r>
                <a:rPr lang="zh-CN" altLang="en-US" dirty="0">
                  <a:solidFill>
                    <a:srgbClr val="FFFFFF"/>
                  </a:solidFill>
                </a:rPr>
                <a:t>年发布了</a:t>
              </a:r>
              <a:r>
                <a:rPr lang="en-GB" altLang="zh-CN" dirty="0">
                  <a:solidFill>
                    <a:srgbClr val="FFFFFF"/>
                  </a:solidFill>
                </a:rPr>
                <a:t>ES9</a:t>
              </a:r>
              <a:r>
                <a:rPr lang="en-US" altLang="zh-CN" dirty="0">
                  <a:solidFill>
                    <a:srgbClr val="FFFFFF"/>
                  </a:solidFill>
                </a:rPr>
                <a:t>(</a:t>
              </a:r>
              <a:r>
                <a:rPr lang="en-GB" altLang="zh-CN" dirty="0">
                  <a:solidFill>
                    <a:srgbClr val="FFFFFF"/>
                  </a:solidFill>
                </a:rPr>
                <a:t>2018</a:t>
              </a:r>
              <a:r>
                <a:rPr lang="en-US" altLang="zh-CN" dirty="0">
                  <a:solidFill>
                    <a:srgbClr val="FFFFFF"/>
                  </a:solidFill>
                </a:rPr>
                <a:t>)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7541581" y="2904964"/>
            <a:ext cx="545841" cy="507177"/>
            <a:chOff x="1022698" y="3090803"/>
            <a:chExt cx="728167" cy="676392"/>
          </a:xfrm>
          <a:solidFill>
            <a:schemeClr val="tx2"/>
          </a:solidFill>
        </p:grpSpPr>
        <p:sp>
          <p:nvSpPr>
            <p:cNvPr id="249" name="六边形 248"/>
            <p:cNvSpPr/>
            <p:nvPr/>
          </p:nvSpPr>
          <p:spPr>
            <a:xfrm rot="5400000">
              <a:off x="1063108" y="3137451"/>
              <a:ext cx="676392" cy="58309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0" name="文本框 114"/>
            <p:cNvSpPr txBox="1"/>
            <p:nvPr/>
          </p:nvSpPr>
          <p:spPr>
            <a:xfrm>
              <a:off x="1022698" y="3231615"/>
              <a:ext cx="728167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八</a:t>
              </a:r>
            </a:p>
          </p:txBody>
        </p:sp>
      </p:grpSp>
      <p:sp>
        <p:nvSpPr>
          <p:cNvPr id="251" name="矩形 250"/>
          <p:cNvSpPr/>
          <p:nvPr/>
        </p:nvSpPr>
        <p:spPr>
          <a:xfrm>
            <a:off x="3155532" y="864085"/>
            <a:ext cx="2880301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4" rIns="68567" bIns="34284"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发展过程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历史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118340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</p:txBody>
      </p:sp>
      <p:sp>
        <p:nvSpPr>
          <p:cNvPr id="37" name="六边形 36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837547" y="1763265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 flipV="1">
            <a:off x="2094075" y="2936587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837547" y="3451810"/>
            <a:ext cx="1009211" cy="7873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2299" y="1615449"/>
            <a:ext cx="4537095" cy="52598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如果把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比做一个人，那么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就是衣服，那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就是指人的动作和行为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53255" y="2356721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书写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99" y="2684595"/>
            <a:ext cx="4807160" cy="70795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代码可以直接写在</a:t>
            </a:r>
            <a:r>
              <a:rPr lang="en-GB" altLang="zh-CN" sz="11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标签里面，或者写在其他的</a:t>
            </a:r>
            <a:r>
              <a:rPr lang="en-US" altLang="zh-CN" sz="11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GB" altLang="zh-CN" sz="1100" dirty="0" err="1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后缀文件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中，并通过</a:t>
            </a: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标签引入。注意：</a:t>
            </a:r>
            <a:r>
              <a:rPr lang="zh-CN" altLang="en-US" sz="11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在引入</a:t>
            </a:r>
            <a:r>
              <a:rPr lang="en-GB" altLang="zh-CN" sz="1100" dirty="0" err="1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GB" altLang="zh-CN" sz="11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1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里面，一定不能写</a:t>
            </a:r>
            <a:r>
              <a:rPr lang="en-GB" altLang="zh-CN" sz="1100" dirty="0" err="1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当然也可以在标签内写</a:t>
            </a:r>
            <a:r>
              <a:rPr lang="en-GB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代码，但是这种方式并不推荐。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6758" y="3711281"/>
            <a:ext cx="5181625" cy="105579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3255" y="3550984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42299" y="3917693"/>
            <a:ext cx="4537095" cy="766046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一般把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标签写在 </a:t>
            </a:r>
            <a:r>
              <a:rPr lang="en-GB" altLang="zh-CN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GB" altLang="zh-CN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要注意的是是否需要加上</a:t>
            </a:r>
            <a:r>
              <a:rPr lang="en-GB" altLang="zh-CN" sz="1200" dirty="0" err="1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window.onload</a:t>
            </a:r>
            <a:endParaRPr lang="en-GB" altLang="zh-CN" sz="1200" dirty="0">
              <a:solidFill>
                <a:srgbClr val="FF51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如果没有特殊要求，一般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标签放在</a:t>
            </a:r>
            <a:r>
              <a:rPr lang="en-GB" altLang="zh-CN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42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92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42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742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92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842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的书写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7534"/>
            <a:ext cx="5328592" cy="16157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73497"/>
            <a:ext cx="5832648" cy="20616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66" y="1151101"/>
            <a:ext cx="3263900" cy="109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>
            <a:fillRect/>
          </a:stretch>
        </p:blipFill>
        <p:spPr>
          <a:xfrm flipH="1">
            <a:off x="-1" y="2612419"/>
            <a:ext cx="4958118" cy="253108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427984" y="1015860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27984" y="1715062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27984" y="2403863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427984" y="3106714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428081" y="3803637"/>
            <a:ext cx="491917" cy="50377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3602551" y="1715872"/>
            <a:ext cx="431948" cy="509274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04" tIns="34253" rIns="68504" bIns="34253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915566"/>
            <a:ext cx="2160240" cy="1015580"/>
          </a:xfrm>
          <a:prstGeom prst="rect">
            <a:avLst/>
          </a:prstGeom>
          <a:noFill/>
        </p:spPr>
        <p:txBody>
          <a:bodyPr wrap="square" lIns="91361" tIns="45679" rIns="91361" bIns="45679">
            <a:spAutoFit/>
          </a:bodyPr>
          <a:lstStyle/>
          <a:p>
            <a:pPr algn="r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76056" y="1015654"/>
            <a:ext cx="2972164" cy="503773"/>
            <a:chOff x="6339097" y="1573726"/>
            <a:chExt cx="3744416" cy="511504"/>
          </a:xfrm>
        </p:grpSpPr>
        <p:sp>
          <p:nvSpPr>
            <p:cNvPr id="35" name="圆角矩形 34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896718" y="1614014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JavaScript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介绍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58154" y="1714856"/>
            <a:ext cx="2972164" cy="503773"/>
            <a:chOff x="6315199" y="2410178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93964" y="2450466"/>
              <a:ext cx="2653076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获取元素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076056" y="2403654"/>
            <a:ext cx="2972164" cy="503773"/>
            <a:chOff x="6339097" y="3296031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898538" y="3336319"/>
              <a:ext cx="2736305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基础事件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76056" y="3106349"/>
            <a:ext cx="2972164" cy="503772"/>
            <a:chOff x="6339097" y="4180903"/>
            <a:chExt cx="3744416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898538" y="4221882"/>
              <a:ext cx="2736305" cy="43754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修改样式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076056" y="3803637"/>
            <a:ext cx="2972164" cy="503773"/>
            <a:chOff x="6339097" y="5057483"/>
            <a:chExt cx="3744416" cy="511504"/>
          </a:xfrm>
        </p:grpSpPr>
        <p:sp>
          <p:nvSpPr>
            <p:cNvPr id="47" name="圆角矩形 46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98669" y="5085978"/>
              <a:ext cx="2736174" cy="43754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基本数据类型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5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29" grpId="2" animBg="1"/>
      <p:bldP spid="33" grpId="0" animBg="1"/>
      <p:bldP spid="33" grpId="1" animBg="1"/>
      <p:bldP spid="59" grpId="0" animBg="1"/>
      <p:bldP spid="59" grpId="1" animBg="1"/>
      <p:bldP spid="63" grpId="0" animBg="1"/>
      <p:bldP spid="63" grpId="1" animBg="1"/>
      <p:bldP spid="67" grpId="0" animBg="1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771800" y="843558"/>
            <a:ext cx="5750179" cy="93797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78297" y="782106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</a:p>
        </p:txBody>
      </p:sp>
      <p:sp>
        <p:nvSpPr>
          <p:cNvPr id="37" name="六边形 36"/>
          <p:cNvSpPr/>
          <p:nvPr/>
        </p:nvSpPr>
        <p:spPr>
          <a:xfrm>
            <a:off x="674275" y="1972855"/>
            <a:ext cx="1190447" cy="102611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获取标签</a:t>
            </a:r>
          </a:p>
        </p:txBody>
      </p:sp>
      <p:cxnSp>
        <p:nvCxnSpPr>
          <p:cNvPr id="38" name="直接箭头连接符 37"/>
          <p:cNvCxnSpPr>
            <a:stCxn id="37" idx="5"/>
            <a:endCxn id="35" idx="1"/>
          </p:cNvCxnSpPr>
          <p:nvPr/>
        </p:nvCxnSpPr>
        <p:spPr>
          <a:xfrm flipV="1">
            <a:off x="1608194" y="1312548"/>
            <a:ext cx="1163606" cy="6603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7" idx="0"/>
            <a:endCxn id="42" idx="1"/>
          </p:cNvCxnSpPr>
          <p:nvPr/>
        </p:nvCxnSpPr>
        <p:spPr>
          <a:xfrm flipV="1">
            <a:off x="1864722" y="2474489"/>
            <a:ext cx="907079" cy="114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  <a:endCxn id="45" idx="1"/>
          </p:cNvCxnSpPr>
          <p:nvPr/>
        </p:nvCxnSpPr>
        <p:spPr>
          <a:xfrm>
            <a:off x="1608194" y="2998969"/>
            <a:ext cx="1163606" cy="10792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67341" y="1214154"/>
            <a:ext cx="4537095" cy="52598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中想要操作元素，或者说执行一些行为，首先需要获取到对应的元素。才能进行下一步的操作，所以要首先学会如何获取元素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71801" y="2059491"/>
            <a:ext cx="5750180" cy="82999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78297" y="1890054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获取独有标签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67341" y="2211545"/>
            <a:ext cx="4807160" cy="70795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. title	</a:t>
            </a:r>
            <a:r>
              <a:rPr lang="zh-CN" alt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. head	</a:t>
            </a:r>
            <a:r>
              <a:rPr lang="zh-CN" alt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头部信息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GB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. body	</a:t>
            </a:r>
            <a:r>
              <a:rPr lang="zh-CN" alt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GB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71800" y="3155956"/>
            <a:ext cx="5750179" cy="184444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78297" y="3006587"/>
            <a:ext cx="3515183" cy="347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其他标签的获取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71799" y="3310309"/>
            <a:ext cx="5750181" cy="172630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获取元素：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document.getElementById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idname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获取元素：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document.getElementsByClassName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获取元素：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document.getElementsByTagName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tagdem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表单中的</a:t>
            </a:r>
            <a:r>
              <a:rPr lang="en-GB" altLang="zh-CN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document.getElementsByName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("name");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GB" altLang="zh-CN" sz="1200" dirty="0">
                <a:solidFill>
                  <a:srgbClr val="FF51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不兼容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685800" lvl="1" indent="-228600">
              <a:lnSpc>
                <a:spcPct val="130000"/>
              </a:lnSpc>
              <a:buFont typeface="+mj-lt"/>
              <a:buAutoNum type="arabicPeriod"/>
            </a:pP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("");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选择器获取一个</a:t>
            </a:r>
          </a:p>
          <a:p>
            <a:pPr marL="685800" lvl="1" indent="-228600">
              <a:lnSpc>
                <a:spcPct val="130000"/>
              </a:lnSpc>
              <a:buFont typeface="+mj-lt"/>
              <a:buAutoNum type="arabicPeriod"/>
            </a:pPr>
            <a:r>
              <a:rPr lang="en-GB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document.querySelectorAll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("");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选择器获取所有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069" y="58298"/>
            <a:ext cx="2674755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获取标签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809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309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809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88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38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88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809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309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809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889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7389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7889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6" grpId="0" animBg="1"/>
          <p:bldP spid="37" grpId="0" animBg="1"/>
          <p:bldP spid="41" grpId="0"/>
          <p:bldP spid="41" grpId="1"/>
          <p:bldP spid="42" grpId="0" animBg="1"/>
          <p:bldP spid="43" grpId="0" animBg="1"/>
          <p:bldP spid="44" grpId="0"/>
          <p:bldP spid="44" grpId="1"/>
          <p:bldP spid="45" grpId="0" animBg="1"/>
          <p:bldP spid="46" grpId="0" animBg="1"/>
          <p:bldP spid="47" grpId="0"/>
          <p:bldP spid="47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79512" y="1131590"/>
            <a:ext cx="1861058" cy="2576468"/>
            <a:chOff x="1827008" y="2120901"/>
            <a:chExt cx="2298700" cy="3181425"/>
          </a:xfrm>
        </p:grpSpPr>
        <p:sp>
          <p:nvSpPr>
            <p:cNvPr id="60" name="矩形 59"/>
            <p:cNvSpPr/>
            <p:nvPr/>
          </p:nvSpPr>
          <p:spPr>
            <a:xfrm>
              <a:off x="1827008" y="2120901"/>
              <a:ext cx="2298700" cy="444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27008" y="2565398"/>
              <a:ext cx="2298700" cy="27369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2" name="文本框 29"/>
          <p:cNvSpPr txBox="1"/>
          <p:nvPr/>
        </p:nvSpPr>
        <p:spPr>
          <a:xfrm>
            <a:off x="484438" y="1152345"/>
            <a:ext cx="1251206" cy="315435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独有标签</a:t>
            </a:r>
          </a:p>
        </p:txBody>
      </p:sp>
      <p:sp>
        <p:nvSpPr>
          <p:cNvPr id="66" name="文本框 33"/>
          <p:cNvSpPr txBox="1"/>
          <p:nvPr/>
        </p:nvSpPr>
        <p:spPr>
          <a:xfrm>
            <a:off x="325338" y="1763843"/>
            <a:ext cx="1512168" cy="623211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. title</a:t>
            </a:r>
          </a:p>
          <a:p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. head</a:t>
            </a:r>
          </a:p>
          <a:p>
            <a:r>
              <a:rPr lang="en-GB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. body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069" y="58298"/>
            <a:ext cx="238672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获取独有标签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01" y="1612354"/>
            <a:ext cx="6845300" cy="154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1660</Words>
  <Application>Microsoft Office PowerPoint</Application>
  <PresentationFormat>全屏显示(16:9)</PresentationFormat>
  <Paragraphs>230</Paragraphs>
  <Slides>26</Slides>
  <Notes>26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cp:lastModifiedBy>xb21cn</cp:lastModifiedBy>
  <cp:revision>211</cp:revision>
  <dcterms:created xsi:type="dcterms:W3CDTF">2014-12-16T06:14:00Z</dcterms:created>
  <dcterms:modified xsi:type="dcterms:W3CDTF">2021-04-28T14:39:18Z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