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94" r:id="rId2"/>
    <p:sldId id="382" r:id="rId3"/>
    <p:sldId id="390" r:id="rId4"/>
    <p:sldId id="392" r:id="rId5"/>
    <p:sldId id="399" r:id="rId6"/>
    <p:sldId id="400" r:id="rId7"/>
    <p:sldId id="401" r:id="rId8"/>
    <p:sldId id="386" r:id="rId9"/>
    <p:sldId id="402" r:id="rId10"/>
    <p:sldId id="274" r:id="rId11"/>
    <p:sldId id="403" r:id="rId12"/>
    <p:sldId id="404" r:id="rId13"/>
    <p:sldId id="405" r:id="rId14"/>
    <p:sldId id="406" r:id="rId15"/>
    <p:sldId id="370" r:id="rId16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7AFE3"/>
    <a:srgbClr val="FF51B7"/>
    <a:srgbClr val="F5F5F5"/>
    <a:srgbClr val="969696"/>
    <a:srgbClr val="C8C8C8"/>
    <a:srgbClr val="0096D5"/>
    <a:srgbClr val="D4D4D4"/>
    <a:srgbClr val="EAEAEA"/>
    <a:srgbClr val="F3F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4" autoAdjust="0"/>
    <p:restoredTop sz="94674"/>
  </p:normalViewPr>
  <p:slideViewPr>
    <p:cSldViewPr>
      <p:cViewPr varScale="1">
        <p:scale>
          <a:sx n="88" d="100"/>
          <a:sy n="88" d="100"/>
        </p:scale>
        <p:origin x="-91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4332"/>
    </p:cViewPr>
  </p:sorterViewPr>
  <p:notesViewPr>
    <p:cSldViewPr>
      <p:cViewPr varScale="1">
        <p:scale>
          <a:sx n="65" d="100"/>
          <a:sy n="65" d="100"/>
        </p:scale>
        <p:origin x="-292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7DD0A-9044-4D18-9C18-8B428ED92850}" type="datetimeFigureOut">
              <a:rPr lang="zh-CN" altLang="en-US" smtClean="0"/>
              <a:t>2020/11/20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C6817-9CDC-4935-A4AC-27CF72BD8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191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87C70-E853-4894-BF07-D2F4B19C8F53}" type="datetimeFigureOut">
              <a:rPr lang="zh-CN" altLang="en-US" smtClean="0"/>
              <a:t>2020/11/20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47F99-6ADC-4C80-99B3-D41D13275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023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t>2020/11/20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t>2020/11/20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3131840" y="409253"/>
            <a:ext cx="28803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dirty="0">
                <a:solidFill>
                  <a:schemeClr val="accent3"/>
                </a:solidFill>
              </a:rPr>
              <a:t>单击输入标题</a:t>
            </a:r>
            <a:endParaRPr lang="en-US" altLang="zh-CN" sz="2100" dirty="0">
              <a:solidFill>
                <a:schemeClr val="accent3"/>
              </a:solidFill>
            </a:endParaRPr>
          </a:p>
          <a:p>
            <a:pPr algn="ctr"/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单击此处添加副标题或详细文本描述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3131840" y="4587974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n>
                  <a:noFill/>
                </a:ln>
                <a:solidFill>
                  <a:schemeClr val="accent3"/>
                </a:solidFill>
              </a:rPr>
              <a:t>www.</a:t>
            </a:r>
            <a:r>
              <a:rPr lang="zh-CN" altLang="en-US" sz="800" dirty="0">
                <a:ln>
                  <a:noFill/>
                </a:ln>
                <a:solidFill>
                  <a:schemeClr val="accent3"/>
                </a:solidFill>
              </a:rPr>
              <a:t>企业网站</a:t>
            </a:r>
            <a:r>
              <a:rPr lang="en-US" altLang="zh-CN" sz="800" dirty="0">
                <a:ln>
                  <a:noFill/>
                </a:ln>
                <a:solidFill>
                  <a:schemeClr val="accent3"/>
                </a:solidFill>
              </a:rPr>
              <a:t>.com</a:t>
            </a:r>
          </a:p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企业名称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宣传口号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企业标题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3419872" y="339502"/>
            <a:ext cx="246466" cy="384285"/>
            <a:chOff x="3579019" y="293633"/>
            <a:chExt cx="361957" cy="564356"/>
          </a:xfrm>
        </p:grpSpPr>
        <p:sp>
          <p:nvSpPr>
            <p:cNvPr id="18" name="任意多边形 17"/>
            <p:cNvSpPr/>
            <p:nvPr/>
          </p:nvSpPr>
          <p:spPr>
            <a:xfrm>
              <a:off x="3579019" y="433388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3661175" y="481752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594504" y="293633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3795720" y="507901"/>
              <a:ext cx="145256" cy="235743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  <a:gd name="connsiteX0-1" fmla="*/ 0 w 145256"/>
                <a:gd name="connsiteY0-2" fmla="*/ 0 h 235743"/>
                <a:gd name="connsiteX1-3" fmla="*/ 145256 w 145256"/>
                <a:gd name="connsiteY1-4" fmla="*/ 235743 h 2357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45256" h="235743">
                  <a:moveTo>
                    <a:pt x="0" y="0"/>
                  </a:moveTo>
                  <a:lnTo>
                    <a:pt x="145256" y="235743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 userDrawn="1"/>
        </p:nvGrpSpPr>
        <p:grpSpPr>
          <a:xfrm flipH="1">
            <a:off x="5477662" y="339502"/>
            <a:ext cx="246466" cy="384285"/>
            <a:chOff x="3579019" y="293633"/>
            <a:chExt cx="361957" cy="564356"/>
          </a:xfrm>
        </p:grpSpPr>
        <p:sp>
          <p:nvSpPr>
            <p:cNvPr id="23" name="任意多边形 22"/>
            <p:cNvSpPr/>
            <p:nvPr/>
          </p:nvSpPr>
          <p:spPr>
            <a:xfrm>
              <a:off x="3579019" y="433388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3661175" y="481752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3594504" y="293633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3795720" y="507901"/>
              <a:ext cx="145256" cy="235743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  <a:gd name="connsiteX0-1" fmla="*/ 0 w 145256"/>
                <a:gd name="connsiteY0-2" fmla="*/ 0 h 235743"/>
                <a:gd name="connsiteX1-3" fmla="*/ 145256 w 145256"/>
                <a:gd name="connsiteY1-4" fmla="*/ 235743 h 2357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45256" h="235743">
                  <a:moveTo>
                    <a:pt x="0" y="0"/>
                  </a:moveTo>
                  <a:lnTo>
                    <a:pt x="145256" y="235743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 userDrawn="1"/>
        </p:nvCxnSpPr>
        <p:spPr>
          <a:xfrm flipH="1">
            <a:off x="526183" y="690855"/>
            <a:ext cx="314015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/>
        </p:nvCxnSpPr>
        <p:spPr>
          <a:xfrm flipH="1">
            <a:off x="5477662" y="690855"/>
            <a:ext cx="3140157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/>
        </p:nvCxnSpPr>
        <p:spPr>
          <a:xfrm flipH="1">
            <a:off x="526184" y="4749606"/>
            <a:ext cx="3325736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/>
        </p:nvCxnSpPr>
        <p:spPr>
          <a:xfrm flipH="1">
            <a:off x="5292080" y="4749606"/>
            <a:ext cx="332574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8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8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2" fill="hold" nodeType="afterEffect" p14:presetBounceEnd="8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6" fill="hold" nodeType="withEffect" p14:presetBounceEnd="8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2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2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6" grpId="0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555526"/>
            <a:ext cx="9144000" cy="0"/>
          </a:xfrm>
          <a:prstGeom prst="line">
            <a:avLst/>
          </a:prstGeom>
          <a:ln w="22225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t>2020/11/20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t>2020/11/20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t>2020/11/20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t>2020/11/20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t>2020/11/20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t>2020/11/20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A8091-7EE4-41B5-8137-A62B04FCA6E6}" type="datetimeFigureOut">
              <a:rPr lang="zh-CN" altLang="en-US" smtClean="0"/>
              <a:t>2020/11/20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523" y="2715766"/>
            <a:ext cx="8943695" cy="749780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55576" y="1847807"/>
            <a:ext cx="3711575" cy="746348"/>
          </a:xfrm>
          <a:prstGeom prst="rect">
            <a:avLst/>
          </a:prstGeom>
          <a:noFill/>
        </p:spPr>
        <p:txBody>
          <a:bodyPr wrap="none" lIns="68571" tIns="34285" rIns="68571" bIns="34285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6858" y="2576771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代码充满乐趣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3568" y="745754"/>
            <a:ext cx="2460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>
                <a:solidFill>
                  <a:srgbClr val="67AFE3"/>
                </a:solidFill>
              </a:rPr>
              <a:t>2020</a:t>
            </a:r>
            <a:endParaRPr lang="zh-CN" altLang="en-US" sz="7200" b="1" dirty="0">
              <a:solidFill>
                <a:srgbClr val="67AFE3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36296" y="402799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码趣教育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5058" y="3745364"/>
            <a:ext cx="12592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讲师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： 北斗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99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99"/>
                            </p:stCondLst>
                            <p:childTnLst>
                              <p:par>
                                <p:cTn id="3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29" grpId="0"/>
      <p:bldP spid="34" grpId="0"/>
      <p:bldP spid="3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13069" y="58298"/>
            <a:ext cx="2386723" cy="43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原生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Ajax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的使用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69" y="699542"/>
            <a:ext cx="4248472" cy="41235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627534"/>
            <a:ext cx="3538851" cy="44506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13069" y="58298"/>
            <a:ext cx="2386723" cy="43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Tornado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后台部分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18"/>
          <a:stretch>
            <a:fillRect/>
          </a:stretch>
        </p:blipFill>
        <p:spPr>
          <a:xfrm>
            <a:off x="1403648" y="951570"/>
            <a:ext cx="6840760" cy="3240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13069" y="58298"/>
            <a:ext cx="3034795" cy="43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JQuery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中使用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Ajax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10788"/>
            <a:ext cx="3312368" cy="43560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0" y="2110085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如果使用</a:t>
            </a:r>
            <a:r>
              <a:rPr kumimoji="1" lang="en-US" altLang="zh-CN" dirty="0"/>
              <a:t>JQ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Ajax</a:t>
            </a:r>
            <a:r>
              <a:rPr kumimoji="1" lang="zh-CN" altLang="en-US" dirty="0"/>
              <a:t>就会方便很多，因此使用</a:t>
            </a:r>
            <a:r>
              <a:rPr kumimoji="1" lang="en-US" altLang="zh-CN" dirty="0"/>
              <a:t>ajax</a:t>
            </a:r>
            <a:r>
              <a:rPr kumimoji="1" lang="zh-CN" altLang="en-US" dirty="0"/>
              <a:t>的时候，多数是和库或者框架一起使用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13069" y="58298"/>
            <a:ext cx="3034795" cy="43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JQuery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中使用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Ajax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2000" y="2110085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如果确定是</a:t>
            </a:r>
            <a:r>
              <a:rPr kumimoji="1" lang="en-GB" altLang="zh-CN" dirty="0"/>
              <a:t>get</a:t>
            </a:r>
            <a:r>
              <a:rPr kumimoji="1" lang="zh-CN" altLang="en-US" dirty="0"/>
              <a:t>或者</a:t>
            </a:r>
            <a:r>
              <a:rPr kumimoji="1" lang="en-GB" altLang="zh-CN" dirty="0"/>
              <a:t>post</a:t>
            </a:r>
            <a:r>
              <a:rPr kumimoji="1" lang="zh-CN" altLang="en-US" dirty="0"/>
              <a:t>请求的话，可以类似如下的做法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71550"/>
            <a:ext cx="3528392" cy="4183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09012" y="58298"/>
            <a:ext cx="3034795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303145" y="765810"/>
            <a:ext cx="3958590" cy="361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3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516216" y="458797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931791"/>
            <a:ext cx="8943695" cy="749780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55576" y="987574"/>
            <a:ext cx="4088280" cy="746348"/>
          </a:xfrm>
          <a:prstGeom prst="rect">
            <a:avLst/>
          </a:prstGeom>
          <a:noFill/>
        </p:spPr>
        <p:txBody>
          <a:bodyPr wrap="none" lIns="68571" tIns="34285" rIns="68571" bIns="34285" rtlCol="0">
            <a:spAutoFit/>
          </a:bodyPr>
          <a:lstStyle/>
          <a:p>
            <a:r>
              <a:rPr lang="zh-CN" altLang="en-US" sz="4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感谢您的观看！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6858" y="1784683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代码充满乐趣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36296" y="402799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码趣教育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5058" y="2787774"/>
            <a:ext cx="1198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讲师：北斗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9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99"/>
                            </p:stCondLst>
                            <p:childTnLst>
                              <p:par>
                                <p:cTn id="2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43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31640" y="1491630"/>
            <a:ext cx="6480720" cy="2241706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AutoNum type="arabicPeriod"/>
            </a:pP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介绍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-342900" algn="just" eaLnBrk="0" hangingPunct="0">
              <a:lnSpc>
                <a:spcPct val="150000"/>
              </a:lnSpc>
              <a:buAutoNum type="arabicPeriod"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JS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对象对比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algn="just" eaLnBrk="0" hangingPunct="0">
              <a:lnSpc>
                <a:spcPct val="150000"/>
              </a:lnSpc>
              <a:buAutoNum type="arabicPeriod"/>
            </a:pP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操作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属性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algn="just" eaLnBrk="0" hangingPunct="0">
              <a:lnSpc>
                <a:spcPct val="150000"/>
              </a:lnSpc>
              <a:buAutoNum type="arabicPeriod"/>
            </a:pP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操作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CSS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样式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algn="just" eaLnBrk="0" hangingPunct="0">
              <a:lnSpc>
                <a:spcPct val="150000"/>
              </a:lnSpc>
              <a:buAutoNum type="arabicPeriod"/>
            </a:pP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</a:t>
            </a: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事件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algn="just" eaLnBrk="0" hangingPunct="0">
              <a:lnSpc>
                <a:spcPct val="150000"/>
              </a:lnSpc>
              <a:buAutoNum type="arabicPeriod"/>
            </a:pP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动画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935596" y="1001750"/>
            <a:ext cx="7272808" cy="3370200"/>
          </a:xfrm>
          <a:prstGeom prst="roundRect">
            <a:avLst>
              <a:gd name="adj" fmla="val 4384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403648" y="699542"/>
            <a:ext cx="2400540" cy="557194"/>
            <a:chOff x="947324" y="607654"/>
            <a:chExt cx="2400540" cy="557194"/>
          </a:xfrm>
        </p:grpSpPr>
        <p:sp>
          <p:nvSpPr>
            <p:cNvPr id="12" name="圆角矩形 11"/>
            <p:cNvSpPr/>
            <p:nvPr/>
          </p:nvSpPr>
          <p:spPr>
            <a:xfrm>
              <a:off x="947324" y="607654"/>
              <a:ext cx="2400540" cy="55719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15616" y="625527"/>
              <a:ext cx="2088232" cy="523137"/>
            </a:xfrm>
            <a:prstGeom prst="rect">
              <a:avLst/>
            </a:prstGeom>
            <a:noFill/>
          </p:spPr>
          <p:txBody>
            <a:bodyPr wrap="square" lIns="91361" tIns="45679" rIns="91361" bIns="45679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回顾</a:t>
              </a:r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PREFACE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63" b="66242"/>
          <a:stretch>
            <a:fillRect/>
          </a:stretch>
        </p:blipFill>
        <p:spPr>
          <a:xfrm flipH="1">
            <a:off x="-1" y="2612419"/>
            <a:ext cx="4958118" cy="2531081"/>
          </a:xfrm>
          <a:prstGeom prst="rect">
            <a:avLst/>
          </a:prstGeom>
        </p:spPr>
      </p:pic>
      <p:sp>
        <p:nvSpPr>
          <p:cNvPr id="25" name="圆角矩形 24"/>
          <p:cNvSpPr/>
          <p:nvPr/>
        </p:nvSpPr>
        <p:spPr>
          <a:xfrm>
            <a:off x="4427984" y="1015860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076056" y="1015654"/>
            <a:ext cx="2972164" cy="503773"/>
            <a:chOff x="6339097" y="1573726"/>
            <a:chExt cx="3744416" cy="511504"/>
          </a:xfrm>
        </p:grpSpPr>
        <p:sp>
          <p:nvSpPr>
            <p:cNvPr id="27" name="圆角矩形 26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896718" y="1614014"/>
              <a:ext cx="2653076" cy="43754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JSON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格式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圆角矩形 28"/>
          <p:cNvSpPr/>
          <p:nvPr/>
        </p:nvSpPr>
        <p:spPr>
          <a:xfrm>
            <a:off x="4427984" y="1715062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058154" y="1714856"/>
            <a:ext cx="2972164" cy="503773"/>
            <a:chOff x="6315199" y="2410178"/>
            <a:chExt cx="3744416" cy="511504"/>
          </a:xfrm>
        </p:grpSpPr>
        <p:sp>
          <p:nvSpPr>
            <p:cNvPr id="31" name="圆角矩形 30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893964" y="2450466"/>
              <a:ext cx="2653076" cy="43754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Ajax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的使用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下箭头 66"/>
          <p:cNvSpPr/>
          <p:nvPr/>
        </p:nvSpPr>
        <p:spPr>
          <a:xfrm rot="16200000">
            <a:off x="3602551" y="1085329"/>
            <a:ext cx="431948" cy="509274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4" tIns="34253" rIns="68504" bIns="34253"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07504" y="915566"/>
            <a:ext cx="2160240" cy="1015580"/>
          </a:xfrm>
          <a:prstGeom prst="rect">
            <a:avLst/>
          </a:prstGeom>
          <a:noFill/>
        </p:spPr>
        <p:txBody>
          <a:bodyPr wrap="square" lIns="91361" tIns="45679" rIns="91361" bIns="45679">
            <a:spAutoFit/>
          </a:bodyPr>
          <a:lstStyle/>
          <a:p>
            <a:pPr algn="r">
              <a:defRPr/>
            </a:pPr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30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5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50"/>
                            </p:stCondLst>
                            <p:childTnLst>
                              <p:par>
                                <p:cTn id="4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9" grpId="0" animBg="1"/>
      <p:bldP spid="29" grpId="1" animBg="1"/>
      <p:bldP spid="67" grpId="0" animBg="1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2846759" y="1343697"/>
            <a:ext cx="5102700" cy="917367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53255" y="1183401"/>
            <a:ext cx="3515183" cy="3476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</a:p>
        </p:txBody>
      </p:sp>
      <p:sp>
        <p:nvSpPr>
          <p:cNvPr id="37" name="六边形 36"/>
          <p:cNvSpPr/>
          <p:nvPr/>
        </p:nvSpPr>
        <p:spPr>
          <a:xfrm>
            <a:off x="903628" y="2425696"/>
            <a:ext cx="1190447" cy="1026114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38" name="直接箭头连接符 37"/>
          <p:cNvCxnSpPr>
            <a:stCxn id="37" idx="5"/>
            <a:endCxn id="35" idx="1"/>
          </p:cNvCxnSpPr>
          <p:nvPr/>
        </p:nvCxnSpPr>
        <p:spPr>
          <a:xfrm flipV="1">
            <a:off x="1837547" y="1802381"/>
            <a:ext cx="1009212" cy="6233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7" idx="0"/>
            <a:endCxn id="42" idx="1"/>
          </p:cNvCxnSpPr>
          <p:nvPr/>
        </p:nvCxnSpPr>
        <p:spPr>
          <a:xfrm flipV="1">
            <a:off x="2094075" y="2936587"/>
            <a:ext cx="752684" cy="216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7" idx="1"/>
            <a:endCxn id="45" idx="1"/>
          </p:cNvCxnSpPr>
          <p:nvPr/>
        </p:nvCxnSpPr>
        <p:spPr>
          <a:xfrm>
            <a:off x="1837547" y="3451810"/>
            <a:ext cx="1009211" cy="82989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059832" y="1538218"/>
            <a:ext cx="4807160" cy="707953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GB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JSON(JavaScript Object Notation, JS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对象简谱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是一种轻量级的数据交换格式。它基于 </a:t>
            </a:r>
            <a:r>
              <a:rPr lang="en-GB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ECMAScript (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欧洲计算机协会制定的</a:t>
            </a:r>
            <a:r>
              <a:rPr lang="en-GB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的一个子集，采用完全独立于编程语言的文本格式来存储和表示数据。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846759" y="2517020"/>
            <a:ext cx="5102700" cy="839134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653255" y="2356721"/>
            <a:ext cx="3515183" cy="3476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42299" y="2806771"/>
            <a:ext cx="4537095" cy="548005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是一个标记符的序列。这套标记符包含六个构造字符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({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,)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、字符串、数字和三个字面名。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46758" y="3711282"/>
            <a:ext cx="5181625" cy="1140854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653255" y="3550984"/>
            <a:ext cx="3515183" cy="3476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值类型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42299" y="4001033"/>
            <a:ext cx="4537095" cy="766046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值可以是对象、数组、数字、字符串或者三个字面值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true)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中的一个。值中的字面值中的英文必须使用小写。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在线检验：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www.bejson.com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3069" y="58298"/>
            <a:ext cx="2386723" cy="43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格式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610"/>
                                </p:stCondLst>
                                <p:childTnLst>
                                  <p:par>
                                    <p:cTn id="3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611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61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8300"/>
                                </p:stCondLst>
                                <p:childTnLst>
                                  <p:par>
                                    <p:cTn id="5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880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9300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6" grpId="0" animBg="1"/>
          <p:bldP spid="37" grpId="0" animBg="1"/>
          <p:bldP spid="41" grpId="0"/>
          <p:bldP spid="41" grpId="1"/>
          <p:bldP spid="42" grpId="0" animBg="1"/>
          <p:bldP spid="43" grpId="0" animBg="1"/>
          <p:bldP spid="44" grpId="0"/>
          <p:bldP spid="44" grpId="1"/>
          <p:bldP spid="45" grpId="0" animBg="1"/>
          <p:bldP spid="46" grpId="0" animBg="1"/>
          <p:bldP spid="47" grpId="0"/>
          <p:bldP spid="4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610"/>
                                </p:stCondLst>
                                <p:childTnLst>
                                  <p:par>
                                    <p:cTn id="3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611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61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8300"/>
                                </p:stCondLst>
                                <p:childTnLst>
                                  <p:par>
                                    <p:cTn id="5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880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9300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6" grpId="0" animBg="1"/>
          <p:bldP spid="37" grpId="0" animBg="1"/>
          <p:bldP spid="41" grpId="0"/>
          <p:bldP spid="41" grpId="1"/>
          <p:bldP spid="42" grpId="0" animBg="1"/>
          <p:bldP spid="43" grpId="0" animBg="1"/>
          <p:bldP spid="44" grpId="0"/>
          <p:bldP spid="44" grpId="1"/>
          <p:bldP spid="45" grpId="0" animBg="1"/>
          <p:bldP spid="46" grpId="0" animBg="1"/>
          <p:bldP spid="47" grpId="0"/>
          <p:bldP spid="47" grpId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13069" y="58298"/>
            <a:ext cx="2386723" cy="43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860956"/>
            <a:ext cx="4248472" cy="171079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9552" y="2787774"/>
            <a:ext cx="82809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以上这五种都是符合</a:t>
            </a:r>
            <a:r>
              <a:rPr lang="en-GB" altLang="zh-CN" sz="1400" dirty="0"/>
              <a:t>JSON</a:t>
            </a:r>
            <a:r>
              <a:rPr lang="zh-CN" altLang="en-US" sz="1400" dirty="0"/>
              <a:t>格式的数据。 但是我们最常用的是第一种，对象形式，因此也有多人分不清</a:t>
            </a:r>
            <a:r>
              <a:rPr lang="en-GB" altLang="zh-CN" sz="1400" dirty="0"/>
              <a:t>python</a:t>
            </a:r>
            <a:r>
              <a:rPr lang="zh-CN" altLang="en-US" sz="1400" dirty="0"/>
              <a:t>字典，</a:t>
            </a:r>
            <a:r>
              <a:rPr lang="en-GB" altLang="zh-CN" sz="1400" dirty="0" err="1"/>
              <a:t>js</a:t>
            </a:r>
            <a:r>
              <a:rPr lang="zh-CN" altLang="en-US" sz="1400" dirty="0"/>
              <a:t>对象和</a:t>
            </a:r>
            <a:r>
              <a:rPr lang="en-GB" altLang="zh-CN" sz="1400" dirty="0"/>
              <a:t>JSON</a:t>
            </a:r>
            <a:r>
              <a:rPr lang="zh-CN" altLang="en-US" sz="1400" dirty="0"/>
              <a:t>对象的区别。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sz="1400" dirty="0"/>
              <a:t>对于</a:t>
            </a:r>
            <a:r>
              <a:rPr lang="en-GB" altLang="zh-CN" sz="1400" dirty="0"/>
              <a:t>JSON</a:t>
            </a:r>
            <a:r>
              <a:rPr lang="zh-CN" altLang="en-US" sz="1400" dirty="0"/>
              <a:t>格式具体和</a:t>
            </a:r>
            <a:r>
              <a:rPr lang="en-GB" altLang="zh-CN" sz="1400" dirty="0"/>
              <a:t>python</a:t>
            </a:r>
            <a:r>
              <a:rPr lang="zh-CN" altLang="en-US" sz="1400" dirty="0"/>
              <a:t>字典来对比的话，有这样几个细节点需要大家注意：</a:t>
            </a:r>
          </a:p>
          <a:p>
            <a:pPr marL="342900" indent="-342900">
              <a:buFont typeface="+mj-lt"/>
              <a:buAutoNum type="arabicPeriod"/>
            </a:pPr>
            <a:r>
              <a:rPr lang="en-GB" altLang="zh-CN" sz="1400" dirty="0"/>
              <a:t>key</a:t>
            </a:r>
            <a:r>
              <a:rPr lang="zh-CN" altLang="en-US" sz="1400" dirty="0"/>
              <a:t>位置的值只能是字符串</a:t>
            </a:r>
          </a:p>
          <a:p>
            <a:pPr marL="342900" indent="-342900">
              <a:buFont typeface="+mj-lt"/>
              <a:buAutoNum type="arabicPeriod"/>
            </a:pPr>
            <a:r>
              <a:rPr lang="en-GB" altLang="zh-CN" sz="1400" dirty="0"/>
              <a:t>JSON</a:t>
            </a:r>
            <a:r>
              <a:rPr lang="zh-CN" altLang="en-US" sz="1400" dirty="0"/>
              <a:t>中的字符串必须是双引号</a:t>
            </a:r>
          </a:p>
          <a:p>
            <a:endParaRPr kumimoji="1"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13069" y="58298"/>
            <a:ext cx="2386723" cy="43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对象转换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771550"/>
            <a:ext cx="5832648" cy="4176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13069" y="58298"/>
            <a:ext cx="2602747" cy="43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与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177330"/>
            <a:ext cx="7543800" cy="1270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95324" y="3135870"/>
            <a:ext cx="615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中，导入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模块，既可以使用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格式数据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63" b="66242"/>
          <a:stretch>
            <a:fillRect/>
          </a:stretch>
        </p:blipFill>
        <p:spPr>
          <a:xfrm flipH="1">
            <a:off x="-1" y="2612419"/>
            <a:ext cx="4958118" cy="2531081"/>
          </a:xfrm>
          <a:prstGeom prst="rect">
            <a:avLst/>
          </a:prstGeom>
        </p:spPr>
      </p:pic>
      <p:sp>
        <p:nvSpPr>
          <p:cNvPr id="25" name="圆角矩形 24"/>
          <p:cNvSpPr/>
          <p:nvPr/>
        </p:nvSpPr>
        <p:spPr>
          <a:xfrm>
            <a:off x="4427984" y="1015860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427984" y="1715062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7" name="下箭头 66"/>
          <p:cNvSpPr/>
          <p:nvPr/>
        </p:nvSpPr>
        <p:spPr>
          <a:xfrm rot="16200000">
            <a:off x="3602551" y="1715872"/>
            <a:ext cx="431948" cy="509274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4" tIns="34253" rIns="68504" bIns="34253"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07504" y="915566"/>
            <a:ext cx="2160240" cy="1015580"/>
          </a:xfrm>
          <a:prstGeom prst="rect">
            <a:avLst/>
          </a:prstGeom>
          <a:noFill/>
        </p:spPr>
        <p:txBody>
          <a:bodyPr wrap="square" lIns="91361" tIns="45679" rIns="91361" bIns="45679">
            <a:spAutoFit/>
          </a:bodyPr>
          <a:lstStyle/>
          <a:p>
            <a:pPr algn="r">
              <a:defRPr/>
            </a:pPr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076056" y="1015654"/>
            <a:ext cx="2972164" cy="503773"/>
            <a:chOff x="6339097" y="1573726"/>
            <a:chExt cx="3744416" cy="511504"/>
          </a:xfrm>
        </p:grpSpPr>
        <p:sp>
          <p:nvSpPr>
            <p:cNvPr id="41" name="圆角矩形 40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896718" y="1614014"/>
              <a:ext cx="2653076" cy="43754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JSON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格式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058154" y="1714856"/>
            <a:ext cx="2972164" cy="503773"/>
            <a:chOff x="6315199" y="2410178"/>
            <a:chExt cx="3744416" cy="511504"/>
          </a:xfrm>
        </p:grpSpPr>
        <p:sp>
          <p:nvSpPr>
            <p:cNvPr id="44" name="圆角矩形 43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893964" y="2450466"/>
              <a:ext cx="2653076" cy="43754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Ajax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的使用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7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5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650"/>
                            </p:stCondLst>
                            <p:childTnLst>
                              <p:par>
                                <p:cTn id="3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9" grpId="0" animBg="1"/>
      <p:bldP spid="29" grpId="1" animBg="1"/>
      <p:bldP spid="29" grpId="2" animBg="1"/>
      <p:bldP spid="67" grpId="0" animBg="1"/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2846758" y="1343697"/>
            <a:ext cx="5541665" cy="917367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53255" y="1183401"/>
            <a:ext cx="3515183" cy="3476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</a:p>
        </p:txBody>
      </p:sp>
      <p:sp>
        <p:nvSpPr>
          <p:cNvPr id="37" name="六边形 36"/>
          <p:cNvSpPr/>
          <p:nvPr/>
        </p:nvSpPr>
        <p:spPr>
          <a:xfrm>
            <a:off x="804183" y="2461994"/>
            <a:ext cx="1190447" cy="1026114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38" name="直接箭头连接符 37"/>
          <p:cNvCxnSpPr>
            <a:stCxn id="37" idx="5"/>
            <a:endCxn id="35" idx="1"/>
          </p:cNvCxnSpPr>
          <p:nvPr/>
        </p:nvCxnSpPr>
        <p:spPr>
          <a:xfrm flipV="1">
            <a:off x="1738102" y="1802381"/>
            <a:ext cx="1108656" cy="6596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7" idx="0"/>
            <a:endCxn id="42" idx="1"/>
          </p:cNvCxnSpPr>
          <p:nvPr/>
        </p:nvCxnSpPr>
        <p:spPr>
          <a:xfrm>
            <a:off x="1994630" y="2975051"/>
            <a:ext cx="85212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7" idx="1"/>
            <a:endCxn id="45" idx="1"/>
          </p:cNvCxnSpPr>
          <p:nvPr/>
        </p:nvCxnSpPr>
        <p:spPr>
          <a:xfrm>
            <a:off x="1738102" y="3488108"/>
            <a:ext cx="1108656" cy="7936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059832" y="1538218"/>
            <a:ext cx="4807160" cy="487892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GB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是一种在无需重新加载整个网页的情况下，能够更新部分网页的技术。</a:t>
            </a:r>
          </a:p>
          <a:p>
            <a:pPr>
              <a:lnSpc>
                <a:spcPct val="130000"/>
              </a:lnSpc>
            </a:pPr>
            <a:r>
              <a:rPr lang="en-GB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 =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 </a:t>
            </a:r>
            <a:r>
              <a:rPr lang="en-GB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GB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r>
              <a:rPr lang="en-GB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(asynchronous JavaScript and XML)</a:t>
            </a:r>
          </a:p>
        </p:txBody>
      </p:sp>
      <p:sp>
        <p:nvSpPr>
          <p:cNvPr id="42" name="矩形 41"/>
          <p:cNvSpPr/>
          <p:nvPr/>
        </p:nvSpPr>
        <p:spPr>
          <a:xfrm>
            <a:off x="2846758" y="2473774"/>
            <a:ext cx="5541664" cy="1002554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653254" y="2313475"/>
            <a:ext cx="3515183" cy="3476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59831" y="2701929"/>
            <a:ext cx="5180541" cy="766046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通过在后台与服务器进行少量数据交换，</a:t>
            </a: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可以使网页实现异步更新。这意味着可以在不重新加载整个网页的情况下，对网页的某部分进行更新。</a:t>
            </a: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传统的网页（不使用 </a:t>
            </a: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如果需要更新内容，必需重载整个网页面</a:t>
            </a:r>
          </a:p>
        </p:txBody>
      </p:sp>
      <p:sp>
        <p:nvSpPr>
          <p:cNvPr id="45" name="矩形 44"/>
          <p:cNvSpPr/>
          <p:nvPr/>
        </p:nvSpPr>
        <p:spPr>
          <a:xfrm>
            <a:off x="2846758" y="3711282"/>
            <a:ext cx="5541664" cy="1140854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653255" y="3550984"/>
            <a:ext cx="3515183" cy="3476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使用案例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42299" y="4001033"/>
            <a:ext cx="4537095" cy="52598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有很多使用 </a:t>
            </a: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的应用程序案例：新浪微博、</a:t>
            </a: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地图、开心网等等。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3069" y="58298"/>
            <a:ext cx="2386723" cy="43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Ajax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980"/>
                                </p:stCondLst>
                                <p:childTnLst>
                                  <p:par>
                                    <p:cTn id="3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48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98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9079"/>
                                </p:stCondLst>
                                <p:childTnLst>
                                  <p:par>
                                    <p:cTn id="5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9579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10079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6" grpId="0" animBg="1"/>
          <p:bldP spid="37" grpId="0" animBg="1"/>
          <p:bldP spid="41" grpId="0"/>
          <p:bldP spid="41" grpId="1"/>
          <p:bldP spid="42" grpId="0" animBg="1"/>
          <p:bldP spid="43" grpId="0" animBg="1"/>
          <p:bldP spid="44" grpId="0"/>
          <p:bldP spid="44" grpId="1"/>
          <p:bldP spid="45" grpId="0" animBg="1"/>
          <p:bldP spid="46" grpId="0" animBg="1"/>
          <p:bldP spid="47" grpId="0"/>
          <p:bldP spid="4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980"/>
                                </p:stCondLst>
                                <p:childTnLst>
                                  <p:par>
                                    <p:cTn id="3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48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98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9079"/>
                                </p:stCondLst>
                                <p:childTnLst>
                                  <p:par>
                                    <p:cTn id="5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9579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10079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6" grpId="0" animBg="1"/>
          <p:bldP spid="37" grpId="0" animBg="1"/>
          <p:bldP spid="41" grpId="0"/>
          <p:bldP spid="41" grpId="1"/>
          <p:bldP spid="42" grpId="0" animBg="1"/>
          <p:bldP spid="43" grpId="0" animBg="1"/>
          <p:bldP spid="44" grpId="0"/>
          <p:bldP spid="44" grpId="1"/>
          <p:bldP spid="45" grpId="0" animBg="1"/>
          <p:bldP spid="46" grpId="0" animBg="1"/>
          <p:bldP spid="47" grpId="0"/>
          <p:bldP spid="47" grpId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064559212"/>
  <p:tag name="KSO_WM_UNIT_PLACING_PICTURE_USER_VIEWPORT" val="{&quot;height&quot;:3900,&quot;width&quot;:4275}"/>
</p:tagLst>
</file>

<file path=ppt/theme/theme1.xml><?xml version="1.0" encoding="utf-8"?>
<a:theme xmlns:a="http://schemas.openxmlformats.org/drawingml/2006/main" name="第一PPT，www.1ppt.com">
  <a:themeElements>
    <a:clrScheme name="自定义 167">
      <a:dk1>
        <a:srgbClr val="000000"/>
      </a:dk1>
      <a:lt1>
        <a:srgbClr val="FFFFFF"/>
      </a:lt1>
      <a:dk2>
        <a:srgbClr val="67B0E3"/>
      </a:dk2>
      <a:lt2>
        <a:srgbClr val="A0A0A0"/>
      </a:lt2>
      <a:accent1>
        <a:srgbClr val="B5B5B5"/>
      </a:accent1>
      <a:accent2>
        <a:srgbClr val="B5B5B5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0000FF"/>
      </a:hlink>
      <a:folHlink>
        <a:srgbClr val="800080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838</Words>
  <Application>Microsoft Office PowerPoint</Application>
  <PresentationFormat>全屏显示(16:9)</PresentationFormat>
  <Paragraphs>87</Paragraphs>
  <Slides>15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dc:description>第一PPT模板网-WWW.1PPT.COM</dc:description>
  <cp:lastModifiedBy>xb21cn</cp:lastModifiedBy>
  <cp:revision>192</cp:revision>
  <dcterms:created xsi:type="dcterms:W3CDTF">2014-12-16T06:14:00Z</dcterms:created>
  <dcterms:modified xsi:type="dcterms:W3CDTF">2020-11-20T05:48:39Z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